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8" r:id="rId4"/>
    <p:sldId id="258" r:id="rId5"/>
    <p:sldId id="280" r:id="rId6"/>
    <p:sldId id="269" r:id="rId7"/>
    <p:sldId id="279" r:id="rId8"/>
    <p:sldId id="259" r:id="rId9"/>
    <p:sldId id="271" r:id="rId10"/>
    <p:sldId id="270" r:id="rId11"/>
    <p:sldId id="274" r:id="rId12"/>
    <p:sldId id="287" r:id="rId13"/>
    <p:sldId id="288" r:id="rId14"/>
    <p:sldId id="277" r:id="rId15"/>
    <p:sldId id="291" r:id="rId16"/>
    <p:sldId id="292" r:id="rId17"/>
    <p:sldId id="275" r:id="rId18"/>
    <p:sldId id="290" r:id="rId19"/>
    <p:sldId id="276" r:id="rId20"/>
    <p:sldId id="294" r:id="rId21"/>
    <p:sldId id="295" r:id="rId22"/>
    <p:sldId id="261" r:id="rId23"/>
    <p:sldId id="278" r:id="rId24"/>
    <p:sldId id="298" r:id="rId25"/>
    <p:sldId id="296" r:id="rId26"/>
    <p:sldId id="299" r:id="rId27"/>
    <p:sldId id="297" r:id="rId28"/>
    <p:sldId id="300" r:id="rId29"/>
    <p:sldId id="262" r:id="rId30"/>
    <p:sldId id="272" r:id="rId31"/>
    <p:sldId id="284" r:id="rId32"/>
    <p:sldId id="266" r:id="rId33"/>
    <p:sldId id="273" r:id="rId34"/>
    <p:sldId id="301" r:id="rId35"/>
    <p:sldId id="303" r:id="rId36"/>
    <p:sldId id="302" r:id="rId37"/>
    <p:sldId id="304" r:id="rId38"/>
    <p:sldId id="282" r:id="rId39"/>
    <p:sldId id="283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28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7" autoAdjust="0"/>
    <p:restoredTop sz="94638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3403A-FD80-47CC-9CBF-77381B10F7C5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9525-D6A9-4942-AF58-7B3BA0417D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9525-D6A9-4942-AF58-7B3BA0417D22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5E87-2346-4663-ACC1-A5195AE37DC3}" type="datetimeFigureOut">
              <a:rPr lang="en-US" smtClean="0"/>
              <a:pPr/>
              <a:t>9/20/2016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7886728" cy="857256"/>
          </a:xfrm>
        </p:spPr>
        <p:txBody>
          <a:bodyPr>
            <a:normAutofit/>
          </a:bodyPr>
          <a:lstStyle/>
          <a:p>
            <a:r>
              <a:rPr lang="en-CA" dirty="0" smtClean="0"/>
              <a:t>Big </a:t>
            </a:r>
            <a:r>
              <a:rPr lang="en-CA" smtClean="0"/>
              <a:t>Data - LRC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0888"/>
            <a:ext cx="6400800" cy="3217912"/>
          </a:xfrm>
        </p:spPr>
        <p:txBody>
          <a:bodyPr>
            <a:normAutofit/>
          </a:bodyPr>
          <a:lstStyle/>
          <a:p>
            <a:pPr lvl="1" algn="l"/>
            <a:r>
              <a:rPr lang="en-CA" b="1" dirty="0" err="1" smtClean="0"/>
              <a:t>Hadoop</a:t>
            </a:r>
            <a:r>
              <a:rPr lang="en-CA" b="1" dirty="0" smtClean="0"/>
              <a:t> and its ecosystem</a:t>
            </a:r>
          </a:p>
          <a:p>
            <a:pPr lvl="1" algn="l"/>
            <a:r>
              <a:rPr lang="en-CA" b="1" dirty="0" smtClean="0"/>
              <a:t>Spark</a:t>
            </a:r>
          </a:p>
          <a:p>
            <a:pPr lvl="1" algn="l"/>
            <a:r>
              <a:rPr lang="en-CA" b="1" dirty="0" smtClean="0"/>
              <a:t>Data Analytics</a:t>
            </a:r>
          </a:p>
          <a:p>
            <a:pPr lvl="1" algn="l"/>
            <a:r>
              <a:rPr lang="en-CA" b="1" dirty="0" smtClean="0"/>
              <a:t>HWIN Predictive Analytics Demo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 smtClean="0"/>
              <a:t>Heart of </a:t>
            </a:r>
            <a:r>
              <a:rPr lang="en-CA" sz="2800" dirty="0" err="1"/>
              <a:t>H</a:t>
            </a:r>
            <a:r>
              <a:rPr lang="en-CA" sz="2800" dirty="0" err="1" smtClean="0"/>
              <a:t>adoop</a:t>
            </a:r>
            <a:r>
              <a:rPr lang="en-CA" sz="2800" dirty="0" smtClean="0"/>
              <a:t>, initiated by Google</a:t>
            </a:r>
          </a:p>
          <a:p>
            <a:r>
              <a:rPr lang="en-CA" sz="2800" dirty="0" smtClean="0"/>
              <a:t>map : maps input key/value pairs to a set of intermediate key/value pairs</a:t>
            </a:r>
          </a:p>
          <a:p>
            <a:r>
              <a:rPr lang="en-CA" sz="2800" dirty="0" smtClean="0"/>
              <a:t>reduce:  reduces a set of intermediate values which share a key to a smaller set of values.</a:t>
            </a:r>
          </a:p>
          <a:p>
            <a:r>
              <a:rPr lang="en-CA" sz="2800" dirty="0" err="1" smtClean="0"/>
              <a:t>partitioner</a:t>
            </a:r>
            <a:r>
              <a:rPr lang="en-CA" sz="2800" dirty="0" smtClean="0"/>
              <a:t>: partitions the key space</a:t>
            </a:r>
          </a:p>
          <a:p>
            <a:r>
              <a:rPr lang="en-CA" sz="2800" dirty="0" smtClean="0"/>
              <a:t>counter: a facility for </a:t>
            </a:r>
            <a:r>
              <a:rPr lang="en-CA" sz="2800" dirty="0" err="1" smtClean="0"/>
              <a:t>MapReduce</a:t>
            </a:r>
            <a:r>
              <a:rPr lang="en-CA" sz="2800" dirty="0" smtClean="0"/>
              <a:t> applications to report its statistics</a:t>
            </a:r>
          </a:p>
          <a:p>
            <a:r>
              <a:rPr lang="en-CA" sz="2800" dirty="0" smtClean="0"/>
              <a:t>Job: the primary interface to describe a </a:t>
            </a:r>
            <a:r>
              <a:rPr lang="en-CA" sz="2800" dirty="0" err="1" smtClean="0"/>
              <a:t>MapReduce</a:t>
            </a:r>
            <a:r>
              <a:rPr lang="en-CA" sz="2800" dirty="0" smtClean="0"/>
              <a:t> job to the </a:t>
            </a:r>
            <a:r>
              <a:rPr lang="en-CA" sz="2800" dirty="0" err="1" smtClean="0"/>
              <a:t>Hadoop</a:t>
            </a:r>
            <a:r>
              <a:rPr lang="en-CA" sz="2800" dirty="0" smtClean="0"/>
              <a:t> framework for execution</a:t>
            </a:r>
          </a:p>
          <a:p>
            <a:r>
              <a:rPr lang="en-CA" sz="2800" dirty="0" smtClean="0"/>
              <a:t>Job Tracker: schedules Tasks where the data resides</a:t>
            </a:r>
            <a:endParaRPr lang="en-CA" sz="2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Task Execution: The </a:t>
            </a:r>
            <a:r>
              <a:rPr lang="en-CA" dirty="0" err="1" smtClean="0"/>
              <a:t>MRAppMaster</a:t>
            </a:r>
            <a:r>
              <a:rPr lang="en-CA" dirty="0" smtClean="0"/>
              <a:t> executes the </a:t>
            </a:r>
            <a:r>
              <a:rPr lang="en-CA" dirty="0" err="1" smtClean="0"/>
              <a:t>Mapper</a:t>
            </a:r>
            <a:r>
              <a:rPr lang="en-CA" dirty="0" smtClean="0"/>
              <a:t>/Reducer </a:t>
            </a:r>
            <a:r>
              <a:rPr lang="en-CA" i="1" dirty="0" smtClean="0"/>
              <a:t>task</a:t>
            </a:r>
            <a:r>
              <a:rPr lang="en-CA" dirty="0" smtClean="0"/>
              <a:t> as a child process in a separate </a:t>
            </a:r>
            <a:r>
              <a:rPr lang="en-CA" dirty="0" err="1" smtClean="0"/>
              <a:t>jvm</a:t>
            </a:r>
            <a:endParaRPr lang="en-CA" dirty="0" smtClean="0"/>
          </a:p>
          <a:p>
            <a:r>
              <a:rPr lang="en-CA" dirty="0" smtClean="0"/>
              <a:t>Job Control: submit, track, access reports and logs, access status of the MR jobs</a:t>
            </a:r>
          </a:p>
          <a:p>
            <a:r>
              <a:rPr lang="en-CA" dirty="0" err="1" smtClean="0"/>
              <a:t>Hadoop</a:t>
            </a:r>
            <a:r>
              <a:rPr lang="en-CA" dirty="0" smtClean="0"/>
              <a:t> Streaming: using user defined </a:t>
            </a:r>
            <a:r>
              <a:rPr lang="en-CA" dirty="0" err="1" smtClean="0"/>
              <a:t>mappers</a:t>
            </a:r>
            <a:r>
              <a:rPr lang="en-CA" dirty="0" smtClean="0"/>
              <a:t> and reducers</a:t>
            </a:r>
          </a:p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9144000" cy="586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Map Reduce – job status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54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dfs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691" y="1357298"/>
            <a:ext cx="8310618" cy="494181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34356"/>
            <a:ext cx="8286808" cy="480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223" y="1600200"/>
            <a:ext cx="73475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err="1" smtClean="0"/>
              <a:t>Hadoop</a:t>
            </a:r>
            <a:r>
              <a:rPr lang="en-CA" dirty="0" smtClean="0"/>
              <a:t> Distributed File System on commodity hardware</a:t>
            </a:r>
          </a:p>
          <a:p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manages the File System's namespace/meta-data/file blocks</a:t>
            </a:r>
          </a:p>
          <a:p>
            <a:pPr>
              <a:buNone/>
            </a:pPr>
            <a:r>
              <a:rPr lang="en-CA" dirty="0" smtClean="0"/>
              <a:t>	Runs on 1 machine to several machines</a:t>
            </a:r>
          </a:p>
          <a:p>
            <a:r>
              <a:rPr lang="en-CA" dirty="0" err="1" smtClean="0"/>
              <a:t>Datanode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Stores and retrieves data blocks</a:t>
            </a:r>
          </a:p>
          <a:p>
            <a:pPr>
              <a:buNone/>
            </a:pPr>
            <a:r>
              <a:rPr lang="en-CA" dirty="0" smtClean="0"/>
              <a:t>	Reports to </a:t>
            </a:r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Runs on many machines</a:t>
            </a:r>
          </a:p>
          <a:p>
            <a:r>
              <a:rPr lang="en-CA" dirty="0" smtClean="0"/>
              <a:t>Secondary </a:t>
            </a:r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Performs house keeping work so </a:t>
            </a:r>
            <a:r>
              <a:rPr lang="en-CA" dirty="0" err="1" smtClean="0"/>
              <a:t>Namenode</a:t>
            </a:r>
            <a:r>
              <a:rPr lang="en-CA" dirty="0" smtClean="0"/>
              <a:t> doesn’t have to</a:t>
            </a:r>
          </a:p>
          <a:p>
            <a:pPr>
              <a:buNone/>
            </a:pPr>
            <a:r>
              <a:rPr lang="en-CA" dirty="0" smtClean="0"/>
              <a:t>	Requires similar hardware as </a:t>
            </a:r>
            <a:r>
              <a:rPr lang="en-CA" dirty="0" err="1" smtClean="0"/>
              <a:t>Namenode</a:t>
            </a:r>
            <a:r>
              <a:rPr lang="en-CA" dirty="0" smtClean="0"/>
              <a:t> machine</a:t>
            </a:r>
          </a:p>
          <a:p>
            <a:pPr>
              <a:buNone/>
            </a:pPr>
            <a:r>
              <a:rPr lang="en-CA" dirty="0" smtClean="0"/>
              <a:t>	Not used for high-availability – not a backup for </a:t>
            </a:r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CA" dirty="0" smtClean="0"/>
              <a:t>Interesting features than POSIX compliant OS file systems: </a:t>
            </a:r>
          </a:p>
          <a:p>
            <a:r>
              <a:rPr lang="en-CA" dirty="0" smtClean="0"/>
              <a:t>	Rack awareness (Locality: shipping the 	computation is less expensive than shipping data)</a:t>
            </a:r>
          </a:p>
          <a:p>
            <a:r>
              <a:rPr lang="en-CA" dirty="0" smtClean="0"/>
              <a:t>	Highly Scalable, Fault Tolerance, and expandable</a:t>
            </a:r>
          </a:p>
          <a:p>
            <a:r>
              <a:rPr lang="en-CA" dirty="0" smtClean="0"/>
              <a:t>	Large Data Block: 64M </a:t>
            </a:r>
            <a:r>
              <a:rPr lang="en-CA" dirty="0" err="1" smtClean="0"/>
              <a:t>vs</a:t>
            </a:r>
            <a:r>
              <a:rPr lang="en-CA" dirty="0" smtClean="0"/>
              <a:t> 4K</a:t>
            </a:r>
          </a:p>
          <a:p>
            <a:r>
              <a:rPr lang="en-CA" dirty="0" smtClean="0"/>
              <a:t>	Web Interface Access, Shell  Access, </a:t>
            </a:r>
            <a:r>
              <a:rPr lang="en-CA" dirty="0" err="1" smtClean="0"/>
              <a:t>WebHDFS</a:t>
            </a:r>
            <a:r>
              <a:rPr lang="en-CA" dirty="0" smtClean="0"/>
              <a:t>, </a:t>
            </a:r>
            <a:r>
              <a:rPr lang="en-CA" dirty="0" err="1" smtClean="0"/>
              <a:t>RESTful</a:t>
            </a:r>
            <a:r>
              <a:rPr lang="en-CA" dirty="0" smtClean="0"/>
              <a:t> support,</a:t>
            </a:r>
          </a:p>
          <a:p>
            <a:r>
              <a:rPr lang="en-CA" dirty="0" smtClean="0"/>
              <a:t>	Heterogeneous Storages Support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 input and output, but not </a:t>
            </a:r>
            <a:r>
              <a:rPr lang="en-CA" dirty="0" err="1" smtClean="0"/>
              <a:t>intermidiate</a:t>
            </a:r>
            <a:endParaRPr lang="en-CA" dirty="0" smtClean="0"/>
          </a:p>
          <a:p>
            <a:r>
              <a:rPr lang="en-CA" dirty="0" smtClean="0"/>
              <a:t>Other storage solutions: Amazon S3, Microsoft Azure, etc. </a:t>
            </a:r>
          </a:p>
          <a:p>
            <a:r>
              <a:rPr lang="en-CA" dirty="0" smtClean="0"/>
              <a:t>Federation: Local File System, NFS, FTP, HTTP, HTTPS, etc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Big Data</a:t>
            </a:r>
            <a:br>
              <a:rPr lang="en-CA" dirty="0" smtClean="0"/>
            </a:br>
            <a:r>
              <a:rPr lang="en-CA" dirty="0" smtClean="0"/>
              <a:t> </a:t>
            </a:r>
            <a:r>
              <a:rPr lang="en-CA" sz="2200" dirty="0"/>
              <a:t>a</a:t>
            </a:r>
            <a:r>
              <a:rPr lang="en-CA" sz="2200" dirty="0" smtClean="0"/>
              <a:t> </a:t>
            </a:r>
            <a:r>
              <a:rPr lang="en-CA" sz="2200" b="1" dirty="0" smtClean="0"/>
              <a:t>process of changing data into information and knowledge</a:t>
            </a:r>
            <a:br>
              <a:rPr lang="en-CA" sz="2200" b="1" dirty="0" smtClean="0"/>
            </a:br>
            <a:endParaRPr lang="en-CA" sz="2200" dirty="0"/>
          </a:p>
        </p:txBody>
      </p:sp>
      <p:pic>
        <p:nvPicPr>
          <p:cNvPr id="1027" name="Picture 3" descr="D:\Shared\Dropbox\1861076\Hadoop Notes\big-dat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181" y="1600200"/>
            <a:ext cx="6863637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 Direct Access</a:t>
            </a:r>
            <a:endParaRPr lang="en-C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00200"/>
            <a:ext cx="80010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 </a:t>
            </a:r>
            <a:r>
              <a:rPr lang="en-CA" dirty="0" err="1" smtClean="0"/>
              <a:t>Proxing</a:t>
            </a:r>
            <a:r>
              <a:rPr lang="en-CA" dirty="0" smtClean="0"/>
              <a:t> access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20094"/>
            <a:ext cx="7858180" cy="412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Yarn</a:t>
            </a:r>
            <a:endParaRPr lang="en-CA" dirty="0"/>
          </a:p>
        </p:txBody>
      </p:sp>
      <p:pic>
        <p:nvPicPr>
          <p:cNvPr id="10242" name="Picture 2" descr="https://hadoop.apache.org/docs/current/hadoop-yarn/hadoop-yarn-site/yarn_architectur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309814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Resource Manager: Scheduler + </a:t>
            </a:r>
            <a:r>
              <a:rPr lang="en-CA" dirty="0" err="1" smtClean="0"/>
              <a:t>ApplicationsManager</a:t>
            </a:r>
            <a:r>
              <a:rPr lang="en-CA" dirty="0" smtClean="0"/>
              <a:t>, one per cluster</a:t>
            </a:r>
          </a:p>
          <a:p>
            <a:r>
              <a:rPr lang="en-CA" dirty="0" smtClean="0"/>
              <a:t>Scheduler: allocating resources to the various running applications – Fair Scheduler, Capacity Scheduler, Lazy Scheduler …</a:t>
            </a:r>
          </a:p>
          <a:p>
            <a:r>
              <a:rPr lang="en-CA" dirty="0" err="1" smtClean="0"/>
              <a:t>ApplicationsManager</a:t>
            </a:r>
            <a:r>
              <a:rPr lang="en-CA" dirty="0" smtClean="0"/>
              <a:t>: accepting job-submissions, negotiating container for executing the application specific </a:t>
            </a:r>
            <a:r>
              <a:rPr lang="en-CA" dirty="0" err="1" smtClean="0"/>
              <a:t>ApplicationMaster</a:t>
            </a:r>
            <a:r>
              <a:rPr lang="en-CA" dirty="0" smtClean="0"/>
              <a:t> , etc.</a:t>
            </a:r>
          </a:p>
          <a:p>
            <a:r>
              <a:rPr lang="en-CA" dirty="0" err="1" smtClean="0"/>
              <a:t>NodeManager</a:t>
            </a:r>
            <a:r>
              <a:rPr lang="en-CA" dirty="0" smtClean="0"/>
              <a:t>:  per-machine framework agent responsible for containers, monitoring their resource usage (</a:t>
            </a:r>
            <a:r>
              <a:rPr lang="en-CA" dirty="0" err="1" smtClean="0"/>
              <a:t>cpu</a:t>
            </a:r>
            <a:r>
              <a:rPr lang="en-CA" dirty="0" smtClean="0"/>
              <a:t>, memory, disk, network) and reporting to the </a:t>
            </a:r>
            <a:r>
              <a:rPr lang="en-CA" dirty="0" err="1" smtClean="0"/>
              <a:t>ResourceManager</a:t>
            </a:r>
            <a:r>
              <a:rPr lang="en-CA" dirty="0" smtClean="0"/>
              <a:t>/Scheduler. Many per cluster</a:t>
            </a:r>
          </a:p>
          <a:p>
            <a:r>
              <a:rPr lang="en-CA" dirty="0" err="1" smtClean="0"/>
              <a:t>ApplicationMaster</a:t>
            </a:r>
            <a:r>
              <a:rPr lang="en-CA" dirty="0" smtClean="0"/>
              <a:t>:  per-application agent that is responsible for negotiating resource containers from the Scheduler, tracking status and monitoring progress.</a:t>
            </a:r>
          </a:p>
          <a:p>
            <a:r>
              <a:rPr lang="en-CA" dirty="0" smtClean="0"/>
              <a:t>Container: a unit of resource allocation – i.e., 1 CPU, 2G Memory, etc.</a:t>
            </a:r>
          </a:p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Yarn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Resource Manager</a:t>
            </a:r>
            <a:endParaRPr lang="en-CA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00240"/>
            <a:ext cx="8143931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Resource Manager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arbitrates available cluster resources, manage the distributed application, works together with the </a:t>
            </a:r>
            <a:r>
              <a:rPr lang="en-CA" dirty="0" err="1" smtClean="0"/>
              <a:t>NodeManagers</a:t>
            </a:r>
            <a:r>
              <a:rPr lang="en-CA" dirty="0" smtClean="0"/>
              <a:t> (</a:t>
            </a:r>
            <a:r>
              <a:rPr lang="en-CA" dirty="0" err="1" smtClean="0"/>
              <a:t>NMs</a:t>
            </a:r>
            <a:r>
              <a:rPr lang="en-CA" dirty="0" smtClean="0"/>
              <a:t>) and </a:t>
            </a:r>
            <a:r>
              <a:rPr lang="en-CA" dirty="0" err="1" smtClean="0"/>
              <a:t>ApplicationMasters</a:t>
            </a:r>
            <a:endParaRPr lang="en-CA" dirty="0" smtClean="0"/>
          </a:p>
          <a:p>
            <a:r>
              <a:rPr lang="en-CA" dirty="0" smtClean="0"/>
              <a:t>Components:</a:t>
            </a:r>
          </a:p>
          <a:p>
            <a:pPr>
              <a:buNone/>
            </a:pPr>
            <a:r>
              <a:rPr lang="en-CA" b="1" dirty="0" smtClean="0"/>
              <a:t>	</a:t>
            </a:r>
            <a:r>
              <a:rPr lang="en-CA" dirty="0" err="1" smtClean="0"/>
              <a:t>ApplicationsManager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ApplicationMasterLauncher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YarnScheduler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ContainerAllocationExpirer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Node Manager</a:t>
            </a:r>
            <a:endParaRPr lang="en-CA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071678"/>
            <a:ext cx="702945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Node Manager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Manages individual nodes – communicate with RM, manage node life-cycle, monitoring containers, tracking, logging, etc.</a:t>
            </a:r>
          </a:p>
          <a:p>
            <a:r>
              <a:rPr lang="en-CA" dirty="0" smtClean="0"/>
              <a:t>Components:</a:t>
            </a:r>
          </a:p>
          <a:p>
            <a:pPr>
              <a:buNone/>
            </a:pPr>
            <a:r>
              <a:rPr lang="en-CA" b="1" dirty="0" smtClean="0"/>
              <a:t>	</a:t>
            </a:r>
            <a:r>
              <a:rPr lang="en-CA" dirty="0" err="1" smtClean="0"/>
              <a:t>NodeStatusUpdater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ContainerManager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ContainerExecutor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NodeHealthCheckerService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</a:t>
            </a:r>
            <a:endParaRPr lang="en-CA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955006"/>
            <a:ext cx="8286808" cy="440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IO</a:t>
            </a:r>
            <a:endParaRPr lang="en-CA" dirty="0"/>
          </a:p>
        </p:txBody>
      </p:sp>
      <p:pic>
        <p:nvPicPr>
          <p:cNvPr id="9218" name="Picture 2" descr="http://image.slidesharecdn.com/hadoopiov5bw-121108151407-phpapp02/95/hadoop-io-analysis-12-638.jpg?cb=13523877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357298"/>
            <a:ext cx="6858048" cy="529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Opportunities and challenges to IT professionals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2885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Chief </a:t>
            </a:r>
            <a:r>
              <a:rPr lang="en-CA" sz="2000" dirty="0"/>
              <a:t>D</a:t>
            </a:r>
            <a:r>
              <a:rPr lang="en-CA" sz="2000" dirty="0" smtClean="0"/>
              <a:t>ata Officer</a:t>
            </a:r>
          </a:p>
          <a:p>
            <a:r>
              <a:rPr lang="en-CA" sz="2000" dirty="0" smtClean="0"/>
              <a:t>Data Scientists</a:t>
            </a:r>
          </a:p>
          <a:p>
            <a:r>
              <a:rPr lang="en-CA" sz="2000" dirty="0" smtClean="0">
                <a:solidFill>
                  <a:srgbClr val="FF0000"/>
                </a:solidFill>
              </a:rPr>
              <a:t>Data Engineers</a:t>
            </a:r>
          </a:p>
          <a:p>
            <a:r>
              <a:rPr lang="en-CA" sz="2000" dirty="0" smtClean="0"/>
              <a:t>Data Analysts</a:t>
            </a:r>
          </a:p>
          <a:p>
            <a:r>
              <a:rPr lang="en-CA" sz="2000" dirty="0" smtClean="0"/>
              <a:t>Data </a:t>
            </a:r>
            <a:r>
              <a:rPr lang="en-CA" sz="2000" dirty="0" err="1" smtClean="0"/>
              <a:t>Visualizers</a:t>
            </a:r>
            <a:endParaRPr lang="en-CA" sz="2000" dirty="0" smtClean="0"/>
          </a:p>
          <a:p>
            <a:r>
              <a:rPr lang="en-CA" sz="2000" dirty="0" smtClean="0"/>
              <a:t>Data Managers</a:t>
            </a:r>
          </a:p>
          <a:p>
            <a:r>
              <a:rPr lang="en-CA" sz="2000" dirty="0" smtClean="0"/>
              <a:t>Data Consultants</a:t>
            </a:r>
            <a:endParaRPr lang="en-C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71802" y="1643050"/>
            <a:ext cx="59293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engineers </a:t>
            </a:r>
            <a:r>
              <a:rPr lang="en-C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enable data scientists </a:t>
            </a:r>
            <a:r>
              <a:rPr lang="en-CA" dirty="0" smtClean="0"/>
              <a:t>to do their jobs more effectively! 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The data engineer gathers and collects the data, stores it, does batch processing or real-time processing on it, and serves it via an API to a data scientist who can easily query it. 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 good data engineer is has extensive knowledge on </a:t>
            </a:r>
            <a:r>
              <a:rPr lang="en-CA" dirty="0" smtClean="0">
                <a:solidFill>
                  <a:srgbClr val="FF0000"/>
                </a:solidFill>
              </a:rPr>
              <a:t>databases</a:t>
            </a:r>
            <a:r>
              <a:rPr lang="en-CA" dirty="0" smtClean="0"/>
              <a:t> and best </a:t>
            </a:r>
            <a:r>
              <a:rPr lang="en-CA" dirty="0" smtClean="0">
                <a:solidFill>
                  <a:srgbClr val="FF0000"/>
                </a:solidFill>
              </a:rPr>
              <a:t>engineering practices</a:t>
            </a:r>
            <a:r>
              <a:rPr lang="en-CA" dirty="0" smtClean="0"/>
              <a:t>. These include </a:t>
            </a:r>
            <a:r>
              <a:rPr lang="en-CA" dirty="0" smtClean="0">
                <a:solidFill>
                  <a:srgbClr val="FF0000"/>
                </a:solidFill>
              </a:rPr>
              <a:t>handling and logging errors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monitoring the system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building human-fault-tolerant pipelines</a:t>
            </a:r>
            <a:r>
              <a:rPr lang="en-CA" dirty="0" smtClean="0"/>
              <a:t>, understanding what is necessary to </a:t>
            </a:r>
            <a:r>
              <a:rPr lang="en-CA" dirty="0" smtClean="0">
                <a:solidFill>
                  <a:srgbClr val="FF0000"/>
                </a:solidFill>
              </a:rPr>
              <a:t>scale up</a:t>
            </a:r>
            <a:r>
              <a:rPr lang="en-CA" dirty="0" smtClean="0"/>
              <a:t>, addressing continuous </a:t>
            </a:r>
            <a:r>
              <a:rPr lang="en-CA" dirty="0" smtClean="0">
                <a:solidFill>
                  <a:srgbClr val="FF0000"/>
                </a:solidFill>
              </a:rPr>
              <a:t>integration</a:t>
            </a:r>
            <a:r>
              <a:rPr lang="en-CA" dirty="0" smtClean="0"/>
              <a:t>, knowledge of </a:t>
            </a:r>
            <a:r>
              <a:rPr lang="en-CA" dirty="0" smtClean="0">
                <a:solidFill>
                  <a:srgbClr val="FF0000"/>
                </a:solidFill>
              </a:rPr>
              <a:t>database administration</a:t>
            </a:r>
            <a:r>
              <a:rPr lang="en-CA" dirty="0" smtClean="0"/>
              <a:t>, maintaining data cleaning, and ensuring a deterministic pipeline. 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5" name="Right Arrow 4"/>
          <p:cNvSpPr/>
          <p:nvPr/>
        </p:nvSpPr>
        <p:spPr>
          <a:xfrm rot="18097342">
            <a:off x="2289837" y="2165629"/>
            <a:ext cx="92356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NoSQL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Only SQL</a:t>
            </a:r>
          </a:p>
          <a:p>
            <a:r>
              <a:rPr lang="en-CA" dirty="0" smtClean="0"/>
              <a:t>Unstructured dataset</a:t>
            </a:r>
          </a:p>
          <a:p>
            <a:r>
              <a:rPr lang="en-CA" dirty="0" smtClean="0"/>
              <a:t>Distributed database, stored across multiple processing nodes, highly scalable.</a:t>
            </a:r>
          </a:p>
          <a:p>
            <a:r>
              <a:rPr lang="en-CA" dirty="0" err="1" smtClean="0"/>
              <a:t>NoSQL</a:t>
            </a:r>
            <a:r>
              <a:rPr lang="en-CA" dirty="0" smtClean="0"/>
              <a:t> Data Stores: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sz="2400" dirty="0" smtClean="0"/>
              <a:t>Key-Value Store, Document Store, Graph Store, </a:t>
            </a:r>
            <a:r>
              <a:rPr lang="en-CA" sz="2400" dirty="0"/>
              <a:t>Column-Oriented </a:t>
            </a:r>
            <a:r>
              <a:rPr lang="en-CA" sz="2400" dirty="0" smtClean="0"/>
              <a:t>Store …</a:t>
            </a:r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Ecosystem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Distributed </a:t>
            </a:r>
            <a:r>
              <a:rPr lang="en-CA" dirty="0" err="1" smtClean="0"/>
              <a:t>Filesystem</a:t>
            </a:r>
            <a:r>
              <a:rPr lang="en-CA" dirty="0" smtClean="0"/>
              <a:t> – Apache HDFS, </a:t>
            </a:r>
          </a:p>
          <a:p>
            <a:r>
              <a:rPr lang="en-CA" dirty="0" smtClean="0"/>
              <a:t>Distributed Programming –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 err="1" smtClean="0"/>
              <a:t>MapReduce</a:t>
            </a:r>
            <a:r>
              <a:rPr lang="en-CA" dirty="0" smtClean="0"/>
              <a:t>, Apache Pig, Apache Spark</a:t>
            </a:r>
          </a:p>
          <a:p>
            <a:r>
              <a:rPr lang="en-CA" dirty="0" err="1" smtClean="0"/>
              <a:t>NoSQL</a:t>
            </a:r>
            <a:r>
              <a:rPr lang="en-CA" dirty="0" smtClean="0"/>
              <a:t> Database – Apache Cassandra (hybrid between a key-value and tabular database), </a:t>
            </a:r>
            <a:r>
              <a:rPr lang="en-CA" dirty="0" err="1" smtClean="0"/>
              <a:t>MongoDB</a:t>
            </a:r>
            <a:r>
              <a:rPr lang="en-CA" dirty="0" smtClean="0"/>
              <a:t> (Document based), Apache </a:t>
            </a:r>
            <a:r>
              <a:rPr lang="en-CA" dirty="0" err="1" smtClean="0"/>
              <a:t>HBase</a:t>
            </a:r>
            <a:r>
              <a:rPr lang="en-CA" dirty="0" smtClean="0"/>
              <a:t> (column based)</a:t>
            </a:r>
          </a:p>
          <a:p>
            <a:r>
              <a:rPr lang="en-CA" dirty="0" smtClean="0"/>
              <a:t>Data Ingestion – Apache Flume, Apache Storm, Apache Kafka.</a:t>
            </a:r>
          </a:p>
          <a:p>
            <a:r>
              <a:rPr lang="en-CA" dirty="0" smtClean="0"/>
              <a:t>Service Programming – Apache </a:t>
            </a:r>
            <a:r>
              <a:rPr lang="en-CA" dirty="0" err="1" smtClean="0"/>
              <a:t>ZooKeeper</a:t>
            </a:r>
            <a:endParaRPr lang="en-CA" dirty="0" smtClean="0"/>
          </a:p>
          <a:p>
            <a:r>
              <a:rPr lang="en-CA" dirty="0" smtClean="0"/>
              <a:t>Scheduling – Apache </a:t>
            </a:r>
            <a:r>
              <a:rPr lang="en-CA" dirty="0" err="1" smtClean="0"/>
              <a:t>Oozie</a:t>
            </a:r>
            <a:endParaRPr lang="en-CA" dirty="0" smtClean="0"/>
          </a:p>
          <a:p>
            <a:r>
              <a:rPr lang="en-CA" dirty="0" smtClean="0"/>
              <a:t>Machine Learning – Apache Mahout</a:t>
            </a:r>
          </a:p>
          <a:p>
            <a:r>
              <a:rPr lang="en-CA" dirty="0" smtClean="0"/>
              <a:t>Pig and Hive - higher-level abstractions of </a:t>
            </a:r>
            <a:r>
              <a:rPr lang="en-CA" dirty="0" err="1" smtClean="0"/>
              <a:t>MapReduce</a:t>
            </a:r>
            <a:r>
              <a:rPr lang="en-CA" dirty="0" smtClean="0"/>
              <a:t> </a:t>
            </a:r>
          </a:p>
          <a:p>
            <a:r>
              <a:rPr lang="en-CA" dirty="0" smtClean="0"/>
              <a:t>And a lot more …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 smtClean="0"/>
              <a:t>Hadoop</a:t>
            </a:r>
            <a:r>
              <a:rPr lang="en-CA" dirty="0" smtClean="0"/>
              <a:t> 2.7.1 on </a:t>
            </a:r>
            <a:r>
              <a:rPr lang="en-CA" dirty="0" err="1" smtClean="0"/>
              <a:t>ubuntu</a:t>
            </a:r>
            <a:r>
              <a:rPr lang="en-CA" dirty="0" smtClean="0"/>
              <a:t> – built from source</a:t>
            </a:r>
          </a:p>
          <a:p>
            <a:r>
              <a:rPr lang="en-CA" dirty="0" smtClean="0"/>
              <a:t>start HDFS – start-</a:t>
            </a:r>
            <a:r>
              <a:rPr lang="en-CA" dirty="0" err="1" smtClean="0"/>
              <a:t>dfs.sh</a:t>
            </a:r>
            <a:endParaRPr lang="en-CA" dirty="0" smtClean="0"/>
          </a:p>
          <a:p>
            <a:r>
              <a:rPr lang="en-CA" dirty="0"/>
              <a:t>s</a:t>
            </a:r>
            <a:r>
              <a:rPr lang="en-CA" dirty="0" smtClean="0"/>
              <a:t>tart YARN: start-</a:t>
            </a:r>
            <a:r>
              <a:rPr lang="en-CA" dirty="0" err="1" smtClean="0"/>
              <a:t>yarn.sh</a:t>
            </a:r>
            <a:endParaRPr lang="en-CA" dirty="0" smtClean="0"/>
          </a:p>
          <a:p>
            <a:r>
              <a:rPr lang="en-CA" dirty="0" smtClean="0"/>
              <a:t>Format data node - 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namenode</a:t>
            </a:r>
            <a:r>
              <a:rPr lang="en-CA" dirty="0"/>
              <a:t> </a:t>
            </a:r>
            <a:r>
              <a:rPr lang="en-CA" dirty="0" smtClean="0"/>
              <a:t>–format</a:t>
            </a:r>
          </a:p>
          <a:p>
            <a:r>
              <a:rPr lang="en-CA" dirty="0" smtClean="0"/>
              <a:t>Restart </a:t>
            </a:r>
            <a:r>
              <a:rPr lang="en-CA" dirty="0" err="1" smtClean="0"/>
              <a:t>hdfs</a:t>
            </a:r>
            <a:r>
              <a:rPr lang="en-CA" dirty="0" smtClean="0"/>
              <a:t>: stop-</a:t>
            </a:r>
            <a:r>
              <a:rPr lang="en-CA" dirty="0" err="1" smtClean="0"/>
              <a:t>dfs.sh</a:t>
            </a:r>
            <a:r>
              <a:rPr lang="en-CA" dirty="0" smtClean="0"/>
              <a:t>, start-</a:t>
            </a:r>
            <a:r>
              <a:rPr lang="en-CA" dirty="0" err="1" smtClean="0"/>
              <a:t>dfs.sh</a:t>
            </a:r>
            <a:endParaRPr lang="en-CA" dirty="0" smtClean="0"/>
          </a:p>
          <a:p>
            <a:r>
              <a:rPr lang="en-CA" dirty="0" smtClean="0"/>
              <a:t>Create user directory: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</a:t>
            </a:r>
            <a:r>
              <a:rPr lang="en-CA" dirty="0" err="1"/>
              <a:t>mkdir</a:t>
            </a:r>
            <a:r>
              <a:rPr lang="en-CA" dirty="0"/>
              <a:t> /user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</a:t>
            </a:r>
            <a:r>
              <a:rPr lang="en-CA" dirty="0" err="1"/>
              <a:t>mkdir</a:t>
            </a:r>
            <a:r>
              <a:rPr lang="en-CA" dirty="0"/>
              <a:t> /</a:t>
            </a:r>
            <a:r>
              <a:rPr lang="en-CA" dirty="0" smtClean="0"/>
              <a:t>user/</a:t>
            </a:r>
            <a:r>
              <a:rPr lang="en-CA" dirty="0" err="1" smtClean="0"/>
              <a:t>hduser</a:t>
            </a:r>
            <a:endParaRPr lang="en-CA" dirty="0" smtClean="0"/>
          </a:p>
          <a:p>
            <a:r>
              <a:rPr lang="en-CA" dirty="0" smtClean="0"/>
              <a:t>Copy file to HDFS: 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-put files input</a:t>
            </a:r>
          </a:p>
          <a:p>
            <a:r>
              <a:rPr lang="en-CA" dirty="0" smtClean="0"/>
              <a:t>Run the application: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/>
              <a:t>jar </a:t>
            </a:r>
            <a:r>
              <a:rPr lang="en-CA" dirty="0" err="1"/>
              <a:t>wc.jar</a:t>
            </a:r>
            <a:r>
              <a:rPr lang="en-CA" dirty="0"/>
              <a:t> input/file01 output</a:t>
            </a:r>
          </a:p>
          <a:p>
            <a:r>
              <a:rPr lang="en-CA" dirty="0" smtClean="0"/>
              <a:t>Check the result: 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-cat output/*</a:t>
            </a:r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Spark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CA" dirty="0" smtClean="0"/>
          </a:p>
          <a:p>
            <a:r>
              <a:rPr lang="en-CA" dirty="0" smtClean="0"/>
              <a:t>Distributed computation framework – part of </a:t>
            </a:r>
            <a:r>
              <a:rPr lang="en-CA" dirty="0" err="1" smtClean="0"/>
              <a:t>Hadoop</a:t>
            </a:r>
            <a:r>
              <a:rPr lang="en-CA" dirty="0" smtClean="0"/>
              <a:t> ecosystem</a:t>
            </a:r>
          </a:p>
          <a:p>
            <a:r>
              <a:rPr lang="en-CA" dirty="0" smtClean="0"/>
              <a:t>Does not use </a:t>
            </a:r>
            <a:r>
              <a:rPr lang="en-CA" dirty="0" err="1" smtClean="0"/>
              <a:t>MapReduce</a:t>
            </a:r>
            <a:r>
              <a:rPr lang="en-CA" dirty="0" smtClean="0"/>
              <a:t> Engine</a:t>
            </a:r>
          </a:p>
          <a:p>
            <a:r>
              <a:rPr lang="en-CA" dirty="0" smtClean="0"/>
              <a:t>fast and general-purpose cluster computing system: 100x faster than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 err="1" smtClean="0"/>
              <a:t>MapReduce</a:t>
            </a:r>
            <a:r>
              <a:rPr lang="en-CA" dirty="0" smtClean="0"/>
              <a:t> in memory, or 10x faster on disk – improvement of Map Reduce framework</a:t>
            </a:r>
            <a:endParaRPr lang="en-CA" b="1" dirty="0" smtClean="0"/>
          </a:p>
          <a:p>
            <a:r>
              <a:rPr lang="en-CA" dirty="0" smtClean="0"/>
              <a:t>APIs in Java, </a:t>
            </a:r>
            <a:r>
              <a:rPr lang="en-CA" dirty="0" err="1" smtClean="0"/>
              <a:t>Scala</a:t>
            </a:r>
            <a:r>
              <a:rPr lang="en-CA" dirty="0" smtClean="0"/>
              <a:t>, Python and R</a:t>
            </a:r>
          </a:p>
          <a:p>
            <a:r>
              <a:rPr lang="en-CA" dirty="0" smtClean="0"/>
              <a:t>Spark SQL, Machine Learning, Graph Processing, Spark Streaming</a:t>
            </a:r>
          </a:p>
          <a:p>
            <a:r>
              <a:rPr lang="en-CA" dirty="0" smtClean="0"/>
              <a:t>Spark Data: RDD, </a:t>
            </a:r>
            <a:r>
              <a:rPr lang="en-CA" dirty="0" err="1" smtClean="0"/>
              <a:t>DataFrame</a:t>
            </a:r>
            <a:r>
              <a:rPr lang="en-CA" dirty="0" smtClean="0"/>
              <a:t>,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Components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85350"/>
            <a:ext cx="8424936" cy="485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- continue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Spark core: general execution engine, in-memory computing, data source access</a:t>
            </a:r>
          </a:p>
          <a:p>
            <a:r>
              <a:rPr lang="en-CA" dirty="0" smtClean="0"/>
              <a:t>Spark SQL: provides support for structured and semi-structured data</a:t>
            </a:r>
          </a:p>
          <a:p>
            <a:r>
              <a:rPr lang="en-CA" dirty="0" smtClean="0"/>
              <a:t>Spark Streaming: scalable, high-throughput, fault-tolerant stream processing of live data streams – data ingestion.</a:t>
            </a:r>
          </a:p>
          <a:p>
            <a:r>
              <a:rPr lang="en-CA" dirty="0" smtClean="0"/>
              <a:t>Machine Learning Library: much faster than Apache mahout (</a:t>
            </a:r>
            <a:r>
              <a:rPr lang="en-CA" dirty="0" err="1" smtClean="0"/>
              <a:t>Hadoop</a:t>
            </a:r>
            <a:r>
              <a:rPr lang="en-CA" dirty="0" smtClean="0"/>
              <a:t> ML library)</a:t>
            </a:r>
          </a:p>
          <a:p>
            <a:r>
              <a:rPr lang="en-CA" dirty="0" err="1" smtClean="0"/>
              <a:t>GraphX</a:t>
            </a:r>
            <a:r>
              <a:rPr lang="en-CA" dirty="0" smtClean="0"/>
              <a:t>: Graph Processing library</a:t>
            </a:r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RDD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RDD: Resilient Distributed Datasets</a:t>
            </a:r>
          </a:p>
          <a:p>
            <a:pPr lvl="1"/>
            <a:r>
              <a:rPr lang="en-CA" dirty="0" smtClean="0"/>
              <a:t>Immutable, fault tolerance, distributed</a:t>
            </a:r>
          </a:p>
          <a:p>
            <a:pPr lvl="1"/>
            <a:r>
              <a:rPr lang="en-CA" dirty="0" smtClean="0"/>
              <a:t>Transformation: a new RDD without evaluation</a:t>
            </a:r>
          </a:p>
          <a:p>
            <a:pPr lvl="1">
              <a:buNone/>
            </a:pPr>
            <a:r>
              <a:rPr lang="en-CA" dirty="0" smtClean="0"/>
              <a:t>	e.g.: filter(), map()</a:t>
            </a:r>
          </a:p>
          <a:p>
            <a:pPr lvl="1"/>
            <a:r>
              <a:rPr lang="en-CA" dirty="0" smtClean="0"/>
              <a:t>Action: evaluates and returns a new RDD</a:t>
            </a:r>
          </a:p>
          <a:p>
            <a:pPr lvl="1">
              <a:buNone/>
            </a:pPr>
            <a:r>
              <a:rPr lang="en-CA" dirty="0" smtClean="0"/>
              <a:t>	e.g.: count()</a:t>
            </a:r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Dataset and </a:t>
            </a:r>
            <a:r>
              <a:rPr lang="en-CA" dirty="0" err="1" smtClean="0"/>
              <a:t>DataFrame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Dataset: distributed collection of data</a:t>
            </a:r>
          </a:p>
          <a:p>
            <a:r>
              <a:rPr lang="en-CA" dirty="0" err="1" smtClean="0"/>
              <a:t>DataFrame</a:t>
            </a:r>
            <a:r>
              <a:rPr lang="en-CA" dirty="0" smtClean="0"/>
              <a:t>:  a </a:t>
            </a:r>
            <a:r>
              <a:rPr lang="en-CA" i="1" dirty="0" smtClean="0"/>
              <a:t>Dataset</a:t>
            </a:r>
            <a:r>
              <a:rPr lang="en-CA" dirty="0" smtClean="0"/>
              <a:t> organized into named columns (table).</a:t>
            </a:r>
          </a:p>
          <a:p>
            <a:pPr>
              <a:buNone/>
            </a:pPr>
            <a:r>
              <a:rPr lang="en-CA" dirty="0" smtClean="0"/>
              <a:t>	represented as Dataset of Rows (Dataset[Row]) </a:t>
            </a:r>
          </a:p>
          <a:p>
            <a:pPr>
              <a:buNone/>
            </a:pPr>
            <a:r>
              <a:rPr lang="en-CA" dirty="0" smtClean="0"/>
              <a:t>	constructed from structured data files, Hive tables, external databases, or existing </a:t>
            </a:r>
            <a:r>
              <a:rPr lang="en-CA" dirty="0" err="1" smtClean="0"/>
              <a:t>RDDs</a:t>
            </a:r>
            <a:endParaRPr lang="en-CA" dirty="0" smtClean="0"/>
          </a:p>
          <a:p>
            <a:r>
              <a:rPr lang="en-CA" dirty="0" smtClean="0"/>
              <a:t>Unified in Spark 2.0</a:t>
            </a:r>
            <a:endParaRPr lang="en-CA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new in Spark 2.0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Release July 26, 2016</a:t>
            </a:r>
            <a:endParaRPr lang="en-CA" sz="1800" dirty="0" smtClean="0"/>
          </a:p>
          <a:p>
            <a:r>
              <a:rPr lang="en-CA" sz="1800" dirty="0" smtClean="0"/>
              <a:t>Spark Session – replace </a:t>
            </a:r>
            <a:r>
              <a:rPr lang="en-CA" sz="1800" dirty="0" err="1" smtClean="0"/>
              <a:t>SQLContext</a:t>
            </a:r>
            <a:r>
              <a:rPr lang="en-CA" sz="1800" dirty="0" smtClean="0"/>
              <a:t> and </a:t>
            </a:r>
            <a:r>
              <a:rPr lang="en-CA" sz="1800" dirty="0" err="1" smtClean="0"/>
              <a:t>HiveContext</a:t>
            </a:r>
            <a:endParaRPr lang="en-CA" sz="1800" dirty="0" smtClean="0"/>
          </a:p>
          <a:p>
            <a:r>
              <a:rPr lang="en-CA" sz="1800" dirty="0" smtClean="0"/>
              <a:t>Unifying </a:t>
            </a:r>
            <a:r>
              <a:rPr lang="en-CA" sz="1800" dirty="0" err="1" smtClean="0"/>
              <a:t>DataFrame</a:t>
            </a:r>
            <a:r>
              <a:rPr lang="en-CA" sz="1800" dirty="0" smtClean="0"/>
              <a:t> and Dataset</a:t>
            </a:r>
          </a:p>
          <a:p>
            <a:r>
              <a:rPr lang="en-CA" sz="1800" dirty="0" err="1" smtClean="0"/>
              <a:t>DataFrame</a:t>
            </a:r>
            <a:r>
              <a:rPr lang="en-CA" sz="1800" dirty="0" smtClean="0"/>
              <a:t> based ml package become primary (instead of </a:t>
            </a:r>
            <a:r>
              <a:rPr lang="en-CA" sz="1800" dirty="0" err="1" smtClean="0"/>
              <a:t>mllib</a:t>
            </a:r>
            <a:r>
              <a:rPr lang="en-CA" sz="1800" dirty="0" smtClean="0"/>
              <a:t> – RDD based)</a:t>
            </a:r>
          </a:p>
          <a:p>
            <a:r>
              <a:rPr lang="en-CA" sz="1800" dirty="0" smtClean="0"/>
              <a:t>More R support</a:t>
            </a:r>
          </a:p>
          <a:p>
            <a:pPr>
              <a:buNone/>
            </a:pPr>
            <a:endParaRPr lang="en-CA" sz="1800" dirty="0" smtClean="0"/>
          </a:p>
          <a:p>
            <a:endParaRPr lang="en-CA" sz="1800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Scala</a:t>
            </a:r>
            <a:r>
              <a:rPr lang="en-CA" dirty="0" smtClean="0"/>
              <a:t> vs. R vs. Python </a:t>
            </a:r>
            <a:r>
              <a:rPr lang="en-CA" dirty="0" err="1" smtClean="0"/>
              <a:t>vs</a:t>
            </a:r>
            <a:r>
              <a:rPr lang="en-CA" dirty="0" smtClean="0"/>
              <a:t>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Java is out</a:t>
            </a:r>
          </a:p>
          <a:p>
            <a:r>
              <a:rPr lang="en-CA" dirty="0" smtClean="0"/>
              <a:t>R: widely used by statisticians and data miners for developing statistical software and data analysis</a:t>
            </a:r>
          </a:p>
          <a:p>
            <a:r>
              <a:rPr lang="en-CA" dirty="0" smtClean="0"/>
              <a:t>Python: Rich machine learning library, popular script language. Does not support Dataset</a:t>
            </a:r>
          </a:p>
          <a:p>
            <a:r>
              <a:rPr lang="en-CA" dirty="0" err="1" smtClean="0"/>
              <a:t>Scala</a:t>
            </a:r>
            <a:r>
              <a:rPr lang="en-CA" dirty="0" smtClean="0"/>
              <a:t>: support functional programming, better spark integration, better performance. 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	</a:t>
            </a:r>
            <a:r>
              <a:rPr lang="en-CA" dirty="0" err="1" smtClean="0"/>
              <a:t>Hadoop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Apache, open source</a:t>
            </a:r>
            <a:endParaRPr lang="en-CA" dirty="0"/>
          </a:p>
          <a:p>
            <a:r>
              <a:rPr lang="en-CA" dirty="0" smtClean="0"/>
              <a:t>A distributed data operating system – capable of processing thousands of terabytes dataset</a:t>
            </a:r>
          </a:p>
          <a:p>
            <a:r>
              <a:rPr lang="en-CA" dirty="0" smtClean="0"/>
              <a:t>Runs on commodity hardware – tolerance of system failure</a:t>
            </a:r>
          </a:p>
          <a:p>
            <a:r>
              <a:rPr lang="en-CA" dirty="0" smtClean="0"/>
              <a:t>An ecosystem</a:t>
            </a:r>
          </a:p>
          <a:p>
            <a:r>
              <a:rPr lang="en-CA" dirty="0" smtClean="0"/>
              <a:t>Two aspects of </a:t>
            </a:r>
            <a:r>
              <a:rPr lang="en-CA" dirty="0" err="1"/>
              <a:t>H</a:t>
            </a:r>
            <a:r>
              <a:rPr lang="en-CA" dirty="0" err="1" smtClean="0"/>
              <a:t>adoop</a:t>
            </a:r>
            <a:r>
              <a:rPr lang="en-CA" dirty="0" smtClean="0"/>
              <a:t>: </a:t>
            </a:r>
          </a:p>
          <a:p>
            <a:pPr>
              <a:buNone/>
            </a:pPr>
            <a:r>
              <a:rPr lang="en-CA" dirty="0" smtClean="0"/>
              <a:t>	- </a:t>
            </a:r>
            <a:r>
              <a:rPr lang="en-CA" sz="2600" dirty="0" smtClean="0"/>
              <a:t>Parallel data processing – </a:t>
            </a:r>
            <a:r>
              <a:rPr lang="en-CA" sz="2600" dirty="0"/>
              <a:t>M</a:t>
            </a:r>
            <a:r>
              <a:rPr lang="en-CA" sz="2600" dirty="0" smtClean="0"/>
              <a:t>ap Reduce</a:t>
            </a:r>
            <a:r>
              <a:rPr lang="en-CA" sz="2600" dirty="0"/>
              <a:t>	</a:t>
            </a:r>
            <a:endParaRPr lang="en-CA" sz="2600" dirty="0" smtClean="0"/>
          </a:p>
          <a:p>
            <a:pPr>
              <a:buNone/>
            </a:pPr>
            <a:r>
              <a:rPr lang="en-CA" sz="2600" dirty="0" smtClean="0"/>
              <a:t>	- Distributed Data </a:t>
            </a:r>
            <a:r>
              <a:rPr lang="en-CA" sz="2600" dirty="0"/>
              <a:t>P</a:t>
            </a:r>
            <a:r>
              <a:rPr lang="en-CA" sz="2600" dirty="0" smtClean="0"/>
              <a:t>ersistence – enables </a:t>
            </a:r>
            <a:r>
              <a:rPr lang="en-CA" sz="2600" dirty="0" err="1" smtClean="0"/>
              <a:t>NoSQL</a:t>
            </a:r>
            <a:r>
              <a:rPr lang="en-CA" sz="2600" dirty="0" smtClean="0"/>
              <a:t> Database</a:t>
            </a:r>
          </a:p>
          <a:p>
            <a:pPr>
              <a:buNone/>
            </a:pPr>
            <a:endParaRPr lang="en-CA" dirty="0" smtClean="0"/>
          </a:p>
        </p:txBody>
      </p:sp>
      <p:pic>
        <p:nvPicPr>
          <p:cNvPr id="2052" name="Picture 4" descr="D:\Shared\Dropbox\1861076\Hadoop Notes\hadoop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571480"/>
            <a:ext cx="3000396" cy="708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Machine Learning: a method of data analysis that automates analytical model building. Using algorithms that iteratively </a:t>
            </a:r>
            <a:r>
              <a:rPr lang="en-CA" b="1" dirty="0" smtClean="0"/>
              <a:t>learn from data</a:t>
            </a:r>
            <a:r>
              <a:rPr lang="en-CA" dirty="0" smtClean="0"/>
              <a:t>, machine learning allows computers to </a:t>
            </a:r>
            <a:r>
              <a:rPr lang="en-CA" b="1" dirty="0" smtClean="0"/>
              <a:t>find hidden insights </a:t>
            </a:r>
            <a:r>
              <a:rPr lang="en-CA" dirty="0" smtClean="0"/>
              <a:t>without being explicitly programmed where to look</a:t>
            </a:r>
          </a:p>
          <a:p>
            <a:r>
              <a:rPr lang="en-CA" dirty="0" smtClean="0"/>
              <a:t>Spark ML library: regression, classification, clustering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ML: Regression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 statistical process for estimating the relationships among variables</a:t>
            </a:r>
          </a:p>
          <a:p>
            <a:r>
              <a:rPr lang="en-CA" dirty="0" smtClean="0"/>
              <a:t>widely used for prediction and forecasting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789040"/>
            <a:ext cx="3739902" cy="209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ML: 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have labels for some points, and we want a ‘rule’ that will accurately assign labels to new points.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89040"/>
            <a:ext cx="3009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ML: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group points into clusters based on how ‘near’ they are to one another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005064"/>
            <a:ext cx="2762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Regression </a:t>
            </a:r>
            <a:r>
              <a:rPr lang="en-CA" dirty="0" err="1" smtClean="0"/>
              <a:t>vs</a:t>
            </a:r>
            <a:r>
              <a:rPr lang="en-CA" dirty="0" smtClean="0"/>
              <a:t> Classification vs.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Regression: the target variable is continuous</a:t>
            </a:r>
          </a:p>
          <a:p>
            <a:pPr>
              <a:buNone/>
            </a:pPr>
            <a:r>
              <a:rPr lang="en-CA" dirty="0" smtClean="0"/>
              <a:t>	e.g.: predict temperature, a stock price</a:t>
            </a:r>
          </a:p>
          <a:p>
            <a:r>
              <a:rPr lang="en-CA" dirty="0" smtClean="0"/>
              <a:t>Classification: the target variable is categorical</a:t>
            </a:r>
          </a:p>
          <a:p>
            <a:pPr>
              <a:buNone/>
            </a:pPr>
            <a:r>
              <a:rPr lang="en-CA" dirty="0" smtClean="0"/>
              <a:t>	e.g.: predict a score of PASS or FAIL</a:t>
            </a:r>
          </a:p>
          <a:p>
            <a:r>
              <a:rPr lang="en-CA" dirty="0" smtClean="0"/>
              <a:t>Clustering: you group the data into some number of clusters</a:t>
            </a:r>
          </a:p>
          <a:p>
            <a:pPr>
              <a:buNone/>
            </a:pPr>
            <a:r>
              <a:rPr lang="en-CA" dirty="0" smtClean="0"/>
              <a:t>	e.g.: analyze shopping patterns and make recommendations. </a:t>
            </a:r>
            <a:endParaRPr lang="en-CA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HWIN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HWIN license renewal: February 15</a:t>
            </a:r>
          </a:p>
          <a:p>
            <a:r>
              <a:rPr lang="en-CA" dirty="0" smtClean="0"/>
              <a:t>Failure of renewal cost ministry significant capital</a:t>
            </a:r>
          </a:p>
          <a:p>
            <a:r>
              <a:rPr lang="en-CA" dirty="0" smtClean="0"/>
              <a:t>Analyze the user behaviour, predict the expiring companies (generators), making pro-active actions</a:t>
            </a:r>
          </a:p>
          <a:p>
            <a:r>
              <a:rPr lang="en-CA" dirty="0" smtClean="0"/>
              <a:t>Data from 2002 - 2016</a:t>
            </a:r>
            <a:endParaRPr lang="en-CA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HWIN Predictive Analytics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Features selection: expiry history, number of manifests</a:t>
            </a:r>
          </a:p>
          <a:p>
            <a:r>
              <a:rPr lang="en-CA" dirty="0" smtClean="0"/>
              <a:t>Training data: Historic Data from </a:t>
            </a:r>
            <a:r>
              <a:rPr lang="en-CA" dirty="0" smtClean="0"/>
              <a:t>2010 </a:t>
            </a:r>
            <a:r>
              <a:rPr lang="en-CA" dirty="0" smtClean="0"/>
              <a:t>– 2015, renewal status in 2016</a:t>
            </a:r>
          </a:p>
          <a:p>
            <a:r>
              <a:rPr lang="en-CA" dirty="0" smtClean="0"/>
              <a:t>A classification question: EXPIRE (1), NOT EXPIRE (0)</a:t>
            </a:r>
          </a:p>
          <a:p>
            <a:r>
              <a:rPr lang="en-CA" dirty="0" smtClean="0"/>
              <a:t>Logistical Regression – a binary classification model (not a regression model)</a:t>
            </a:r>
          </a:p>
          <a:p>
            <a:r>
              <a:rPr lang="en-CA" dirty="0" smtClean="0"/>
              <a:t>Naïve </a:t>
            </a:r>
            <a:r>
              <a:rPr lang="en-CA" dirty="0" err="1" smtClean="0"/>
              <a:t>Bayes</a:t>
            </a:r>
            <a:r>
              <a:rPr lang="en-CA" dirty="0" smtClean="0"/>
              <a:t> – bases on probability of the features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Prediction Evaluation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    Major class: Logistic </a:t>
            </a:r>
            <a:r>
              <a:rPr lang="en-CA" dirty="0"/>
              <a:t>R</a:t>
            </a:r>
            <a:r>
              <a:rPr lang="en-CA" dirty="0" smtClean="0"/>
              <a:t>egression  ~ 85%</a:t>
            </a:r>
          </a:p>
          <a:p>
            <a:pPr marL="457200" lvl="1" indent="0">
              <a:buNone/>
            </a:pPr>
            <a:r>
              <a:rPr lang="en-CA" dirty="0" smtClean="0"/>
              <a:t>Bayes ~ 80%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Minor Class: Logistic Regression ~10%</a:t>
            </a:r>
          </a:p>
          <a:p>
            <a:pPr marL="457200" lvl="1" indent="0">
              <a:buNone/>
            </a:pPr>
            <a:r>
              <a:rPr lang="en-CA" dirty="0" smtClean="0"/>
              <a:t>Bayes ~30%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Root </a:t>
            </a:r>
            <a:r>
              <a:rPr lang="en-CA" dirty="0" smtClean="0"/>
              <a:t>Mean Squared Error </a:t>
            </a:r>
            <a:r>
              <a:rPr lang="en-CA" dirty="0"/>
              <a:t>(RMSE</a:t>
            </a:r>
            <a:r>
              <a:rPr lang="en-CA" dirty="0" smtClean="0"/>
              <a:t>) an estimated </a:t>
            </a:r>
            <a:r>
              <a:rPr lang="en-CA" smtClean="0"/>
              <a:t>Standard Deviation.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4175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Architecture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870650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MapReduce</a:t>
            </a:r>
            <a:r>
              <a:rPr lang="en-CA" dirty="0"/>
              <a:t> </a:t>
            </a:r>
            <a:r>
              <a:rPr lang="en-CA" dirty="0" smtClean="0"/>
              <a:t>– a framework to process data in parallel on large cluster</a:t>
            </a:r>
          </a:p>
          <a:p>
            <a:r>
              <a:rPr lang="en-CA" dirty="0" smtClean="0"/>
              <a:t>HDFS – </a:t>
            </a:r>
            <a:r>
              <a:rPr lang="en-CA" dirty="0" err="1" smtClean="0"/>
              <a:t>Hadoop</a:t>
            </a:r>
            <a:r>
              <a:rPr lang="en-CA" dirty="0" smtClean="0"/>
              <a:t> Distributed File System </a:t>
            </a:r>
          </a:p>
          <a:p>
            <a:r>
              <a:rPr lang="en-CA" dirty="0" smtClean="0"/>
              <a:t>YARN – Yet Another Resource Negotiator</a:t>
            </a:r>
          </a:p>
          <a:p>
            <a:r>
              <a:rPr lang="en-CA" dirty="0" err="1" smtClean="0"/>
              <a:t>Hadoop</a:t>
            </a:r>
            <a:r>
              <a:rPr lang="en-CA" dirty="0" smtClean="0"/>
              <a:t> IO – dealing with terabytes of dataset</a:t>
            </a:r>
          </a:p>
          <a:p>
            <a:r>
              <a:rPr lang="en-CA" dirty="0" smtClean="0"/>
              <a:t>Clustered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8263595" cy="479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  <p:pic>
        <p:nvPicPr>
          <p:cNvPr id="12290" name="Picture 2" descr="http://xiaochongzhang.me/blog/wp-content/uploads/2013/05/MapReduce_Work_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8488391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twimgs.com/ddj/images/article/2013/0313/hadoopfig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928670"/>
            <a:ext cx="8585822" cy="5500725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20146</TotalTime>
  <Words>1039</Words>
  <Application>Microsoft Office PowerPoint</Application>
  <PresentationFormat>On-screen Show (4:3)</PresentationFormat>
  <Paragraphs>212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Big Data - LRC</vt:lpstr>
      <vt:lpstr>What is Big Data  a process of changing data into information and knowledge </vt:lpstr>
      <vt:lpstr>Opportunities and challenges to IT professionals</vt:lpstr>
      <vt:lpstr> Hadoop</vt:lpstr>
      <vt:lpstr>Hadoop Architecture</vt:lpstr>
      <vt:lpstr>Hadoop Architecture</vt:lpstr>
      <vt:lpstr>Map Reduce</vt:lpstr>
      <vt:lpstr>Map Reduce</vt:lpstr>
      <vt:lpstr>Map Reduce</vt:lpstr>
      <vt:lpstr>Map Reduce</vt:lpstr>
      <vt:lpstr>Map Reduce</vt:lpstr>
      <vt:lpstr>Map Reduce</vt:lpstr>
      <vt:lpstr>Map Reduce – job status</vt:lpstr>
      <vt:lpstr>HDFS</vt:lpstr>
      <vt:lpstr>HDFS</vt:lpstr>
      <vt:lpstr>HDFS</vt:lpstr>
      <vt:lpstr>HDFS</vt:lpstr>
      <vt:lpstr>HDFS</vt:lpstr>
      <vt:lpstr>HDFS</vt:lpstr>
      <vt:lpstr>HDFS Direct Access</vt:lpstr>
      <vt:lpstr>HDFS Proxing access</vt:lpstr>
      <vt:lpstr>Hadoop Yarn</vt:lpstr>
      <vt:lpstr>Hadoop Yarn</vt:lpstr>
      <vt:lpstr>Yarn – Resource Manager</vt:lpstr>
      <vt:lpstr>Yarn – Resource Manager</vt:lpstr>
      <vt:lpstr>Yarn – Node Manager</vt:lpstr>
      <vt:lpstr>Yarn – Node Manager</vt:lpstr>
      <vt:lpstr>Yarn</vt:lpstr>
      <vt:lpstr>Hadoop IO</vt:lpstr>
      <vt:lpstr>NoSQL</vt:lpstr>
      <vt:lpstr>Hadoop Ecosystem</vt:lpstr>
      <vt:lpstr>Hello World</vt:lpstr>
      <vt:lpstr>Hadoop Spark</vt:lpstr>
      <vt:lpstr>Spark Components</vt:lpstr>
      <vt:lpstr>Spark - continue</vt:lpstr>
      <vt:lpstr>Spark RDD</vt:lpstr>
      <vt:lpstr>Spark Dataset and DataFrame</vt:lpstr>
      <vt:lpstr>What’s new in Spark 2.0</vt:lpstr>
      <vt:lpstr>Scala vs. R vs. Python vs Java</vt:lpstr>
      <vt:lpstr>Spark Machine Learning</vt:lpstr>
      <vt:lpstr>Spark ML: Regression</vt:lpstr>
      <vt:lpstr>Spark ML: Classification</vt:lpstr>
      <vt:lpstr>Spark ML: Clustering</vt:lpstr>
      <vt:lpstr>Regression vs Classification vs. Clustering</vt:lpstr>
      <vt:lpstr>HWIN problem</vt:lpstr>
      <vt:lpstr>HWIN Predictive Analytics</vt:lpstr>
      <vt:lpstr>Prediction Evaluation</vt:lpstr>
      <vt:lpstr>Questions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Xiaoqun Wang</dc:creator>
  <cp:lastModifiedBy>Wang, Michael X. (MNR)</cp:lastModifiedBy>
  <cp:revision>317</cp:revision>
  <dcterms:created xsi:type="dcterms:W3CDTF">2015-10-25T02:43:50Z</dcterms:created>
  <dcterms:modified xsi:type="dcterms:W3CDTF">2016-09-20T16:05:23Z</dcterms:modified>
</cp:coreProperties>
</file>