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Default Extension="wdp" ContentType="image/vnd.ms-photo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58"/>
  </p:notesMasterIdLst>
  <p:handoutMasterIdLst>
    <p:handoutMasterId r:id="rId59"/>
  </p:handoutMasterIdLst>
  <p:sldIdLst>
    <p:sldId id="256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5" r:id="rId50"/>
    <p:sldId id="304" r:id="rId51"/>
    <p:sldId id="306" r:id="rId52"/>
    <p:sldId id="301" r:id="rId53"/>
    <p:sldId id="302" r:id="rId54"/>
    <p:sldId id="307" r:id="rId55"/>
    <p:sldId id="308" r:id="rId56"/>
    <p:sldId id="303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ABE3C7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78" y="15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40" y="-12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D3F8A-8FC8-45E1-B4EF-1BF73F508BAF}" type="datetimeFigureOut">
              <a:rPr lang="en-CA" smtClean="0"/>
              <a:pPr/>
              <a:t>2016-08-29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0170-35F5-41C3-967C-CC5FCEC4DD81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45658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2DF50-4EBF-468E-9DBF-0A389A197033}" type="datetimeFigureOut">
              <a:rPr lang="en-CA" smtClean="0"/>
              <a:pPr/>
              <a:t>2016-08-29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B6F38-B305-4ECF-A2AC-5D84798236D6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58873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85" b="789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1700808"/>
            <a:ext cx="6084168" cy="2918194"/>
          </a:xfrm>
          <a:prstGeom prst="rect">
            <a:avLst/>
          </a:prstGeom>
          <a:solidFill>
            <a:srgbClr val="1D936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C:\Users\Mari\Desktop\Graphics\green2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276052"/>
            <a:ext cx="1265559" cy="15819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1772816"/>
            <a:ext cx="5400600" cy="14700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3429000"/>
            <a:ext cx="5400600" cy="600472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ABE3C7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4149080"/>
            <a:ext cx="21336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Day Month Year</a:t>
            </a:r>
            <a:endParaRPr lang="en-CA"/>
          </a:p>
        </p:txBody>
      </p:sp>
      <p:pic>
        <p:nvPicPr>
          <p:cNvPr id="10" name="Picture 5" descr="C:\Users\Mari\Desktop\Work\LRC Design\white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12" y="6067026"/>
            <a:ext cx="23764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1379604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804" b="1801"/>
          <a:stretch/>
        </p:blipFill>
        <p:spPr bwMode="auto">
          <a:xfrm>
            <a:off x="0" y="-26128"/>
            <a:ext cx="91440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342528"/>
            <a:ext cx="9144000" cy="891344"/>
          </a:xfrm>
          <a:prstGeom prst="rect">
            <a:avLst/>
          </a:prstGeom>
          <a:solidFill>
            <a:srgbClr val="1D936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Day Month Year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Edit Footer to Enter Sensitivity and Date</a:t>
            </a:r>
            <a:endParaRPr lang="en-CA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6948264" y="84467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Mari\Desktop\logolo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624"/>
            <a:ext cx="2592288" cy="320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9192" y="116632"/>
            <a:ext cx="504056" cy="225896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70D18B-25D2-4C30-9CCF-168E06ADD88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8424" y="84465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65144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804" b="1801"/>
          <a:stretch/>
        </p:blipFill>
        <p:spPr bwMode="auto">
          <a:xfrm>
            <a:off x="0" y="-26128"/>
            <a:ext cx="91440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Rectangle 25"/>
          <p:cNvSpPr/>
          <p:nvPr userDrawn="1"/>
        </p:nvSpPr>
        <p:spPr>
          <a:xfrm>
            <a:off x="36512" y="342528"/>
            <a:ext cx="9144000" cy="891344"/>
          </a:xfrm>
          <a:prstGeom prst="rect">
            <a:avLst/>
          </a:prstGeom>
          <a:solidFill>
            <a:srgbClr val="1D936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7" name="Picture 2" descr="C:\Users\Mari\Desktop\logolo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624"/>
            <a:ext cx="2592288" cy="320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59032" y="116632"/>
            <a:ext cx="1408504" cy="22589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Day Month Year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39952" y="112534"/>
            <a:ext cx="2895600" cy="22999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r>
              <a:rPr lang="en-CA" dirty="0" smtClean="0"/>
              <a:t>Edit Footer to Enter Sensitivity and Date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2440" y="102465"/>
            <a:ext cx="504056" cy="24100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70D18B-25D2-4C30-9CCF-168E06ADD88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28" name="TextBox 27"/>
          <p:cNvSpPr txBox="1"/>
          <p:nvPr userDrawn="1"/>
        </p:nvSpPr>
        <p:spPr>
          <a:xfrm>
            <a:off x="6948264" y="84467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8388424" y="84465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352027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804" b="1801"/>
          <a:stretch/>
        </p:blipFill>
        <p:spPr bwMode="auto">
          <a:xfrm>
            <a:off x="0" y="-26128"/>
            <a:ext cx="9144000" cy="12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342528"/>
            <a:ext cx="9144000" cy="891344"/>
          </a:xfrm>
          <a:prstGeom prst="rect">
            <a:avLst/>
          </a:prstGeom>
          <a:solidFill>
            <a:srgbClr val="1D936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2" descr="C:\Users\Mari\Desktop\logolo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4624"/>
            <a:ext cx="2592288" cy="3202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399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rgbClr val="3399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92280" y="138467"/>
            <a:ext cx="1345248" cy="2040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CA" dirty="0" smtClean="0"/>
              <a:t>Day Month Year</a:t>
            </a:r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53540" y="163663"/>
            <a:ext cx="2895600" cy="16899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CA" smtClean="0"/>
              <a:t>Edit Footer to Enter Sensitivity and Date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51336" y="135132"/>
            <a:ext cx="470808" cy="21276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370D18B-25D2-4C30-9CCF-168E06ADD88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extBox 9"/>
          <p:cNvSpPr txBox="1"/>
          <p:nvPr userDrawn="1"/>
        </p:nvSpPr>
        <p:spPr>
          <a:xfrm>
            <a:off x="6948264" y="84467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388424" y="84465"/>
            <a:ext cx="221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>
                <a:solidFill>
                  <a:schemeClr val="bg1"/>
                </a:solidFill>
              </a:rPr>
              <a:t>|</a:t>
            </a:r>
            <a:endParaRPr lang="en-CA" sz="1200" dirty="0">
              <a:solidFill>
                <a:schemeClr val="bg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09090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Day Month Year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Edit Footer to Enter Sensitivity and Date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D18B-25D2-4C30-9CCF-168E06ADD88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04291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mahout.apache.org/" TargetMode="External"/><Relationship Id="rId2" Type="http://schemas.openxmlformats.org/officeDocument/2006/relationships/hyperlink" Target="http://predictionio.incubator.apache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cloud.google.com/ml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/>
              <a:t>Big Data - LRC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LRC </a:t>
            </a:r>
            <a:r>
              <a:rPr lang="en-CA" smtClean="0"/>
              <a:t>Internal technical </a:t>
            </a:r>
            <a:r>
              <a:rPr lang="en-CA" dirty="0" smtClean="0"/>
              <a:t>session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377300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 fontScale="92500" lnSpcReduction="10000"/>
          </a:bodyPr>
          <a:lstStyle/>
          <a:p>
            <a:r>
              <a:rPr lang="en-CA" sz="2800" dirty="0" smtClean="0"/>
              <a:t>Heart of </a:t>
            </a:r>
            <a:r>
              <a:rPr lang="en-CA" sz="2800" dirty="0" err="1"/>
              <a:t>H</a:t>
            </a:r>
            <a:r>
              <a:rPr lang="en-CA" sz="2800" dirty="0" err="1" smtClean="0"/>
              <a:t>adoop</a:t>
            </a:r>
            <a:r>
              <a:rPr lang="en-CA" sz="2800" dirty="0" smtClean="0"/>
              <a:t>, initiated by Google</a:t>
            </a:r>
          </a:p>
          <a:p>
            <a:r>
              <a:rPr lang="en-CA" sz="2800" dirty="0" smtClean="0"/>
              <a:t>map : maps input key/value pairs to a set of intermediate key/value pairs</a:t>
            </a:r>
          </a:p>
          <a:p>
            <a:r>
              <a:rPr lang="en-CA" sz="2800" dirty="0" smtClean="0"/>
              <a:t>reduce:  reduces a set of intermediate values which share a key to a smaller set of values.</a:t>
            </a:r>
          </a:p>
          <a:p>
            <a:r>
              <a:rPr lang="en-CA" sz="2800" dirty="0" err="1" smtClean="0"/>
              <a:t>partitioner</a:t>
            </a:r>
            <a:r>
              <a:rPr lang="en-CA" sz="2800" dirty="0" smtClean="0"/>
              <a:t>: partitions the key space</a:t>
            </a:r>
          </a:p>
          <a:p>
            <a:r>
              <a:rPr lang="en-CA" sz="2800" dirty="0" smtClean="0"/>
              <a:t>counter: a facility for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applications to report its statistics</a:t>
            </a:r>
          </a:p>
          <a:p>
            <a:r>
              <a:rPr lang="en-CA" sz="2800" dirty="0" smtClean="0"/>
              <a:t>Job: the primary interface to describe a </a:t>
            </a:r>
            <a:r>
              <a:rPr lang="en-CA" sz="2800" dirty="0" err="1" smtClean="0"/>
              <a:t>MapReduce</a:t>
            </a:r>
            <a:r>
              <a:rPr lang="en-CA" sz="2800" dirty="0" smtClean="0"/>
              <a:t> job to the </a:t>
            </a:r>
            <a:r>
              <a:rPr lang="en-CA" sz="2800" dirty="0" err="1" smtClean="0"/>
              <a:t>Hadoop</a:t>
            </a:r>
            <a:r>
              <a:rPr lang="en-CA" sz="2800" dirty="0" smtClean="0"/>
              <a:t> framework for execution</a:t>
            </a:r>
          </a:p>
          <a:p>
            <a:r>
              <a:rPr lang="en-CA" sz="2800" dirty="0" smtClean="0"/>
              <a:t>Job Tracker: schedules Tasks where the data resides</a:t>
            </a:r>
            <a:endParaRPr lang="en-CA" sz="28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Task Execution: The </a:t>
            </a:r>
            <a:r>
              <a:rPr lang="en-CA" dirty="0" err="1" smtClean="0"/>
              <a:t>MRAppMaster</a:t>
            </a:r>
            <a:r>
              <a:rPr lang="en-CA" dirty="0" smtClean="0"/>
              <a:t> executes the </a:t>
            </a:r>
            <a:r>
              <a:rPr lang="en-CA" dirty="0" err="1" smtClean="0"/>
              <a:t>Mapper</a:t>
            </a:r>
            <a:r>
              <a:rPr lang="en-CA" dirty="0" smtClean="0"/>
              <a:t>/Reducer </a:t>
            </a:r>
            <a:r>
              <a:rPr lang="en-CA" i="1" dirty="0" smtClean="0"/>
              <a:t>task</a:t>
            </a:r>
            <a:r>
              <a:rPr lang="en-CA" dirty="0" smtClean="0"/>
              <a:t> as a child process in a separate </a:t>
            </a:r>
            <a:r>
              <a:rPr lang="en-CA" dirty="0" err="1" smtClean="0"/>
              <a:t>jvm</a:t>
            </a:r>
            <a:endParaRPr lang="en-CA" dirty="0" smtClean="0"/>
          </a:p>
          <a:p>
            <a:r>
              <a:rPr lang="en-CA" dirty="0" smtClean="0"/>
              <a:t>Job Control: submit, track, access reports and logs, access status of the MR jobs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Streaming: using user defined </a:t>
            </a:r>
            <a:r>
              <a:rPr lang="en-CA" dirty="0" err="1" smtClean="0"/>
              <a:t>mappers</a:t>
            </a:r>
            <a:r>
              <a:rPr lang="en-CA" dirty="0" smtClean="0"/>
              <a:t> and reducers</a:t>
            </a:r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357298"/>
            <a:ext cx="9144000" cy="5865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/>
          <a:lstStyle/>
          <a:p>
            <a:r>
              <a:rPr lang="en-CA" dirty="0" smtClean="0"/>
              <a:t>Map Reduce – job status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9144000" cy="540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8" name="Picture 7" descr="hdfsarchitectu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6691" y="1357298"/>
            <a:ext cx="8310618" cy="4941818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15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1834356"/>
            <a:ext cx="8286808" cy="480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16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8223" y="1600200"/>
            <a:ext cx="734755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17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Distributed File System on commodity hardware</a:t>
            </a:r>
          </a:p>
          <a:p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manages the File System's namespace/meta-data/file blocks</a:t>
            </a:r>
          </a:p>
          <a:p>
            <a:pPr>
              <a:buNone/>
            </a:pPr>
            <a:r>
              <a:rPr lang="en-CA" dirty="0" smtClean="0"/>
              <a:t>	Runs on 1 machine to several machines</a:t>
            </a:r>
          </a:p>
          <a:p>
            <a:r>
              <a:rPr lang="en-CA" dirty="0" err="1" smtClean="0"/>
              <a:t>Datanode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Stores and retrieves data blocks</a:t>
            </a:r>
          </a:p>
          <a:p>
            <a:pPr>
              <a:buNone/>
            </a:pPr>
            <a:r>
              <a:rPr lang="en-CA" dirty="0" smtClean="0"/>
              <a:t>	Reports to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Runs on many machines</a:t>
            </a:r>
          </a:p>
          <a:p>
            <a:r>
              <a:rPr lang="en-CA" dirty="0" smtClean="0"/>
              <a:t>Secondary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Performs house keeping work so </a:t>
            </a:r>
            <a:r>
              <a:rPr lang="en-CA" dirty="0" err="1" smtClean="0"/>
              <a:t>Namenode</a:t>
            </a:r>
            <a:r>
              <a:rPr lang="en-CA" dirty="0" smtClean="0"/>
              <a:t> doesn’t have to</a:t>
            </a:r>
          </a:p>
          <a:p>
            <a:pPr>
              <a:buNone/>
            </a:pPr>
            <a:r>
              <a:rPr lang="en-CA" dirty="0" smtClean="0"/>
              <a:t>	Requires similar hardware as </a:t>
            </a:r>
            <a:r>
              <a:rPr lang="en-CA" dirty="0" err="1" smtClean="0"/>
              <a:t>Namenode</a:t>
            </a:r>
            <a:r>
              <a:rPr lang="en-CA" dirty="0" smtClean="0"/>
              <a:t> machine</a:t>
            </a:r>
          </a:p>
          <a:p>
            <a:pPr>
              <a:buNone/>
            </a:pPr>
            <a:r>
              <a:rPr lang="en-CA" dirty="0" smtClean="0"/>
              <a:t>	Not used for high-availability – not a backup for </a:t>
            </a:r>
            <a:r>
              <a:rPr lang="en-CA" dirty="0" err="1" smtClean="0"/>
              <a:t>Namenode</a:t>
            </a:r>
            <a:endParaRPr lang="en-CA" dirty="0" smtClean="0"/>
          </a:p>
          <a:p>
            <a:pPr>
              <a:buNone/>
            </a:pPr>
            <a:endParaRPr lang="en-CA" dirty="0" smtClean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18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CA" dirty="0" smtClean="0"/>
              <a:t>Interesting features than POSIX compliant OS file systems: </a:t>
            </a:r>
          </a:p>
          <a:p>
            <a:r>
              <a:rPr lang="en-CA" dirty="0" smtClean="0"/>
              <a:t>	Rack awareness (Locality: shipping the 	computation is less expensive than shipping data)</a:t>
            </a:r>
          </a:p>
          <a:p>
            <a:r>
              <a:rPr lang="en-CA" dirty="0" smtClean="0"/>
              <a:t>	Highly Scalable, Fault Tolerance, and expandable</a:t>
            </a:r>
          </a:p>
          <a:p>
            <a:r>
              <a:rPr lang="en-CA" dirty="0" smtClean="0"/>
              <a:t>	Large Data Block: 64M </a:t>
            </a:r>
            <a:r>
              <a:rPr lang="en-CA" dirty="0" err="1" smtClean="0"/>
              <a:t>vs</a:t>
            </a:r>
            <a:r>
              <a:rPr lang="en-CA" dirty="0" smtClean="0"/>
              <a:t> 4K</a:t>
            </a:r>
          </a:p>
          <a:p>
            <a:r>
              <a:rPr lang="en-CA" dirty="0" smtClean="0"/>
              <a:t>	Web Interface Access, Shell  Access, </a:t>
            </a:r>
            <a:r>
              <a:rPr lang="en-CA" dirty="0" err="1" smtClean="0"/>
              <a:t>WebHDFS</a:t>
            </a:r>
            <a:r>
              <a:rPr lang="en-CA" dirty="0" smtClean="0"/>
              <a:t>, </a:t>
            </a:r>
            <a:r>
              <a:rPr lang="en-CA" dirty="0" err="1" smtClean="0"/>
              <a:t>RESTful</a:t>
            </a:r>
            <a:r>
              <a:rPr lang="en-CA" dirty="0" smtClean="0"/>
              <a:t> support,</a:t>
            </a:r>
          </a:p>
          <a:p>
            <a:r>
              <a:rPr lang="en-CA" dirty="0" smtClean="0"/>
              <a:t>	Heterogeneous Storages Support</a:t>
            </a:r>
          </a:p>
          <a:p>
            <a:endParaRPr lang="en-CA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19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Store input and output, but not </a:t>
            </a:r>
            <a:r>
              <a:rPr lang="en-CA" dirty="0" err="1" smtClean="0"/>
              <a:t>intermidiate</a:t>
            </a:r>
            <a:endParaRPr lang="en-CA" dirty="0" smtClean="0"/>
          </a:p>
          <a:p>
            <a:r>
              <a:rPr lang="en-CA" dirty="0" smtClean="0"/>
              <a:t>Other storage solutions: Amazon S3, Microsoft Azure, etc. </a:t>
            </a:r>
          </a:p>
          <a:p>
            <a:r>
              <a:rPr lang="en-CA" dirty="0" smtClean="0"/>
              <a:t>Federation: Local File System, NFS, FTP, HTTP, HTTPS, etc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5229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CA" sz="2000" b="1" dirty="0" smtClean="0"/>
              <a:t>a process of changing data into information and knowledge</a:t>
            </a:r>
            <a:endParaRPr lang="en-CA" sz="20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What is Big Data</a:t>
            </a:r>
            <a:endParaRPr lang="en-CA" dirty="0"/>
          </a:p>
        </p:txBody>
      </p:sp>
      <p:pic>
        <p:nvPicPr>
          <p:cNvPr id="8" name="Picture 3" descr="D:\Shared\Dropbox\1861076\Hadoop Notes\big-dat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0181" y="2204864"/>
            <a:ext cx="6863637" cy="37890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7460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20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Direct Access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1588" y="1600200"/>
            <a:ext cx="458082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21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HDFS </a:t>
            </a:r>
            <a:r>
              <a:rPr lang="en-CA" dirty="0" err="1" smtClean="0"/>
              <a:t>Proxing</a:t>
            </a:r>
            <a:r>
              <a:rPr lang="en-CA" dirty="0" smtClean="0"/>
              <a:t> access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7262" y="2020094"/>
            <a:ext cx="72294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22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  <p:pic>
        <p:nvPicPr>
          <p:cNvPr id="8" name="Picture 2" descr="https://hadoop.apache.org/docs/current/hadoop-yarn/hadoop-yarn-site/yarn_architecture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9725" y="2029619"/>
            <a:ext cx="5924550" cy="3667125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23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Yarn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CA" dirty="0" smtClean="0"/>
              <a:t>Resource Manager: Scheduler + </a:t>
            </a:r>
            <a:r>
              <a:rPr lang="en-CA" dirty="0" err="1" smtClean="0"/>
              <a:t>ApplicationsManager</a:t>
            </a:r>
            <a:r>
              <a:rPr lang="en-CA" dirty="0" smtClean="0"/>
              <a:t>, one per cluster</a:t>
            </a:r>
          </a:p>
          <a:p>
            <a:r>
              <a:rPr lang="en-CA" dirty="0" smtClean="0"/>
              <a:t>Scheduler: allocating resources to the various running applications – Fair Scheduler, Capacity Scheduler, Lazy Scheduler …</a:t>
            </a:r>
          </a:p>
          <a:p>
            <a:r>
              <a:rPr lang="en-CA" dirty="0" err="1" smtClean="0"/>
              <a:t>ApplicationsManager</a:t>
            </a:r>
            <a:r>
              <a:rPr lang="en-CA" dirty="0" smtClean="0"/>
              <a:t>: accepting job-submissions, negotiating container for executing the application specific </a:t>
            </a:r>
            <a:r>
              <a:rPr lang="en-CA" dirty="0" err="1" smtClean="0"/>
              <a:t>ApplicationMaster</a:t>
            </a:r>
            <a:r>
              <a:rPr lang="en-CA" dirty="0" smtClean="0"/>
              <a:t> , etc.</a:t>
            </a:r>
          </a:p>
          <a:p>
            <a:r>
              <a:rPr lang="en-CA" dirty="0" err="1" smtClean="0"/>
              <a:t>NodeManager</a:t>
            </a:r>
            <a:r>
              <a:rPr lang="en-CA" dirty="0" smtClean="0"/>
              <a:t>:  per-machine framework agent responsible for containers, monitoring their resource usage (</a:t>
            </a:r>
            <a:r>
              <a:rPr lang="en-CA" dirty="0" err="1" smtClean="0"/>
              <a:t>cpu</a:t>
            </a:r>
            <a:r>
              <a:rPr lang="en-CA" dirty="0" smtClean="0"/>
              <a:t>, memory, disk, network) and reporting to the </a:t>
            </a:r>
            <a:r>
              <a:rPr lang="en-CA" dirty="0" err="1" smtClean="0"/>
              <a:t>ResourceManager</a:t>
            </a:r>
            <a:r>
              <a:rPr lang="en-CA" dirty="0" smtClean="0"/>
              <a:t>/Scheduler. Many per cluster</a:t>
            </a:r>
          </a:p>
          <a:p>
            <a:r>
              <a:rPr lang="en-CA" dirty="0" err="1" smtClean="0"/>
              <a:t>ApplicationMaster</a:t>
            </a:r>
            <a:r>
              <a:rPr lang="en-CA" dirty="0" smtClean="0"/>
              <a:t>:  per-application agent that is responsible for negotiating resource containers from the Scheduler, tracking status and monitoring progress.</a:t>
            </a:r>
          </a:p>
          <a:p>
            <a:r>
              <a:rPr lang="en-CA" dirty="0" smtClean="0"/>
              <a:t>Container: a unit of resource allocation – i.e., 1 CPU, 2G Memory, etc.</a:t>
            </a:r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24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Resource Manager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6837" y="2796381"/>
            <a:ext cx="64103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25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Resource Manager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arbitrates available cluster resources, manage the distributed application, works together with the </a:t>
            </a:r>
            <a:r>
              <a:rPr lang="en-CA" dirty="0" err="1" smtClean="0"/>
              <a:t>NodeManagers</a:t>
            </a:r>
            <a:r>
              <a:rPr lang="en-CA" dirty="0" smtClean="0"/>
              <a:t> (</a:t>
            </a:r>
            <a:r>
              <a:rPr lang="en-CA" dirty="0" err="1" smtClean="0"/>
              <a:t>NMs</a:t>
            </a:r>
            <a:r>
              <a:rPr lang="en-CA" dirty="0" smtClean="0"/>
              <a:t>) and </a:t>
            </a:r>
            <a:r>
              <a:rPr lang="en-CA" dirty="0" err="1" smtClean="0"/>
              <a:t>ApplicationMasters</a:t>
            </a:r>
            <a:endParaRPr lang="en-CA" dirty="0" smtClean="0"/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ApplicationsManager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ApplicationMasterLauncher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YarnScheduler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ContainerAllocationExpirer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26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7275" y="2643981"/>
            <a:ext cx="702945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27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 – Node Manager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Manages individual nodes – communicate with RM, manage node life-cycle, monitoring containers, tracking, logging, etc.</a:t>
            </a:r>
          </a:p>
          <a:p>
            <a:r>
              <a:rPr lang="en-CA" dirty="0" smtClean="0"/>
              <a:t>Components:</a:t>
            </a:r>
          </a:p>
          <a:p>
            <a:pPr>
              <a:buNone/>
            </a:pPr>
            <a:r>
              <a:rPr lang="en-CA" b="1" dirty="0" smtClean="0"/>
              <a:t>	</a:t>
            </a:r>
            <a:r>
              <a:rPr lang="en-CA" dirty="0" err="1" smtClean="0"/>
              <a:t>NodeStatusUpdater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ContainerManager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ContainerExecutor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NodeHealthCheckerService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28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Yarn</a:t>
            </a:r>
            <a:endParaRPr lang="en-CA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3462" y="1996281"/>
            <a:ext cx="70770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29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IO</a:t>
            </a:r>
            <a:endParaRPr lang="en-CA" dirty="0"/>
          </a:p>
        </p:txBody>
      </p:sp>
      <p:pic>
        <p:nvPicPr>
          <p:cNvPr id="8" name="Picture 2" descr="http://image.slidesharecdn.com/hadoopiov5bw-121108151407-phpapp02/95/hadoop-io-analysis-12-638.jpg?cb=135238775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435" y="1600200"/>
            <a:ext cx="5857129" cy="4525963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400" dirty="0" smtClean="0"/>
              <a:t>Opportunities and challenges to IT professionals</a:t>
            </a:r>
            <a:endParaRPr lang="en-CA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328850" cy="4525963"/>
          </a:xfrm>
        </p:spPr>
        <p:txBody>
          <a:bodyPr>
            <a:normAutofit/>
          </a:bodyPr>
          <a:lstStyle/>
          <a:p>
            <a:r>
              <a:rPr lang="en-CA" sz="2000" dirty="0" smtClean="0"/>
              <a:t>Chief </a:t>
            </a:r>
            <a:r>
              <a:rPr lang="en-CA" sz="2000" dirty="0"/>
              <a:t>D</a:t>
            </a:r>
            <a:r>
              <a:rPr lang="en-CA" sz="2000" dirty="0" smtClean="0"/>
              <a:t>ata Officer</a:t>
            </a:r>
          </a:p>
          <a:p>
            <a:r>
              <a:rPr lang="en-CA" sz="2000" dirty="0" smtClean="0"/>
              <a:t>Data Scientists</a:t>
            </a:r>
          </a:p>
          <a:p>
            <a:r>
              <a:rPr lang="en-CA" sz="2000" dirty="0" smtClean="0">
                <a:solidFill>
                  <a:srgbClr val="FF0000"/>
                </a:solidFill>
              </a:rPr>
              <a:t>Data Engineers</a:t>
            </a:r>
          </a:p>
          <a:p>
            <a:r>
              <a:rPr lang="en-CA" sz="2000" dirty="0" smtClean="0"/>
              <a:t>Data Analysts</a:t>
            </a:r>
          </a:p>
          <a:p>
            <a:r>
              <a:rPr lang="en-CA" sz="2000" dirty="0" smtClean="0"/>
              <a:t>Data </a:t>
            </a:r>
            <a:r>
              <a:rPr lang="en-CA" sz="2000" dirty="0" err="1" smtClean="0"/>
              <a:t>Visualizers</a:t>
            </a:r>
            <a:endParaRPr lang="en-CA" sz="2000" dirty="0" smtClean="0"/>
          </a:p>
          <a:p>
            <a:r>
              <a:rPr lang="en-CA" sz="2000" dirty="0" smtClean="0"/>
              <a:t>Data Managers</a:t>
            </a:r>
          </a:p>
          <a:p>
            <a:r>
              <a:rPr lang="en-CA" sz="2000" dirty="0" smtClean="0"/>
              <a:t>Data Consultants</a:t>
            </a:r>
            <a:endParaRPr lang="en-CA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071802" y="1643050"/>
            <a:ext cx="59293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engineers </a:t>
            </a:r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enable data scientists </a:t>
            </a:r>
            <a:r>
              <a:rPr lang="en-CA" dirty="0" smtClean="0"/>
              <a:t>to do their jobs more effectively!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The data engineer gathers and collects the data, stores it, does batch processing or real-time processing on it, and serves it via an API to a data scientist who can easily query it. </a:t>
            </a:r>
          </a:p>
          <a:p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A good data </a:t>
            </a:r>
            <a:r>
              <a:rPr lang="en-CA" smtClean="0"/>
              <a:t>engineer has </a:t>
            </a:r>
            <a:r>
              <a:rPr lang="en-CA" dirty="0" smtClean="0"/>
              <a:t>extensive knowledge on </a:t>
            </a:r>
            <a:r>
              <a:rPr lang="en-CA" dirty="0" smtClean="0">
                <a:solidFill>
                  <a:srgbClr val="FF0000"/>
                </a:solidFill>
              </a:rPr>
              <a:t>databases</a:t>
            </a:r>
            <a:r>
              <a:rPr lang="en-CA" dirty="0" smtClean="0"/>
              <a:t> and best </a:t>
            </a:r>
            <a:r>
              <a:rPr lang="en-CA" dirty="0" smtClean="0">
                <a:solidFill>
                  <a:srgbClr val="FF0000"/>
                </a:solidFill>
              </a:rPr>
              <a:t>engineering practices</a:t>
            </a:r>
            <a:r>
              <a:rPr lang="en-CA" dirty="0" smtClean="0"/>
              <a:t>. These include </a:t>
            </a:r>
            <a:r>
              <a:rPr lang="en-CA" dirty="0" smtClean="0">
                <a:solidFill>
                  <a:srgbClr val="FF0000"/>
                </a:solidFill>
              </a:rPr>
              <a:t>handling and logging errors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monitoring the system</a:t>
            </a:r>
            <a:r>
              <a:rPr lang="en-CA" dirty="0" smtClean="0"/>
              <a:t>, </a:t>
            </a:r>
            <a:r>
              <a:rPr lang="en-CA" dirty="0" smtClean="0">
                <a:solidFill>
                  <a:srgbClr val="FF0000"/>
                </a:solidFill>
              </a:rPr>
              <a:t>building human-fault-tolerant pipelines</a:t>
            </a:r>
            <a:r>
              <a:rPr lang="en-CA" dirty="0" smtClean="0"/>
              <a:t>, understanding what is necessary to </a:t>
            </a:r>
            <a:r>
              <a:rPr lang="en-CA" dirty="0" smtClean="0">
                <a:solidFill>
                  <a:srgbClr val="FF0000"/>
                </a:solidFill>
              </a:rPr>
              <a:t>scale up</a:t>
            </a:r>
            <a:r>
              <a:rPr lang="en-CA" dirty="0" smtClean="0"/>
              <a:t>, addressing continuous </a:t>
            </a:r>
            <a:r>
              <a:rPr lang="en-CA" dirty="0" smtClean="0">
                <a:solidFill>
                  <a:srgbClr val="FF0000"/>
                </a:solidFill>
              </a:rPr>
              <a:t>integration</a:t>
            </a:r>
            <a:r>
              <a:rPr lang="en-CA" dirty="0" smtClean="0"/>
              <a:t>, knowledge of </a:t>
            </a:r>
            <a:r>
              <a:rPr lang="en-CA" dirty="0" smtClean="0">
                <a:solidFill>
                  <a:srgbClr val="FF0000"/>
                </a:solidFill>
              </a:rPr>
              <a:t>database administration</a:t>
            </a:r>
            <a:r>
              <a:rPr lang="en-CA" dirty="0" smtClean="0"/>
              <a:t>, maintaining data cleaning, and ensuring a deterministic pipeline. 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30" name="Right Arrow 29"/>
          <p:cNvSpPr/>
          <p:nvPr/>
        </p:nvSpPr>
        <p:spPr>
          <a:xfrm rot="18097342">
            <a:off x="2289837" y="2165629"/>
            <a:ext cx="923568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30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NoSQL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Only SQL</a:t>
            </a:r>
          </a:p>
          <a:p>
            <a:r>
              <a:rPr lang="en-CA" dirty="0" smtClean="0"/>
              <a:t>Unstructured dataset</a:t>
            </a:r>
          </a:p>
          <a:p>
            <a:r>
              <a:rPr lang="en-CA" dirty="0" smtClean="0"/>
              <a:t>Distributed database, stored across multiple processing nodes, highly scalable.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 Stores: </a:t>
            </a:r>
          </a:p>
          <a:p>
            <a:pPr>
              <a:buNone/>
            </a:pPr>
            <a:r>
              <a:rPr lang="en-CA" dirty="0"/>
              <a:t>	</a:t>
            </a:r>
            <a:r>
              <a:rPr lang="en-CA" sz="2400" dirty="0" smtClean="0"/>
              <a:t>Key-Value Store, Document Store, Graph Store, </a:t>
            </a:r>
            <a:r>
              <a:rPr lang="en-CA" sz="2400" dirty="0"/>
              <a:t>Column-Oriented </a:t>
            </a:r>
            <a:r>
              <a:rPr lang="en-CA" sz="2400" dirty="0" smtClean="0"/>
              <a:t>Store …</a:t>
            </a:r>
          </a:p>
          <a:p>
            <a:pPr>
              <a:buNone/>
            </a:pPr>
            <a:endParaRPr lang="en-CA" sz="2400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31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Ecosystem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Distributed </a:t>
            </a:r>
            <a:r>
              <a:rPr lang="en-CA" dirty="0" err="1" smtClean="0"/>
              <a:t>Filesystem</a:t>
            </a:r>
            <a:r>
              <a:rPr lang="en-CA" dirty="0" smtClean="0"/>
              <a:t> – Apache HDFS, </a:t>
            </a:r>
          </a:p>
          <a:p>
            <a:r>
              <a:rPr lang="en-CA" dirty="0" smtClean="0"/>
              <a:t>Distributed Programming –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, Apache Pig, Apache Spark</a:t>
            </a:r>
          </a:p>
          <a:p>
            <a:r>
              <a:rPr lang="en-CA" dirty="0" err="1" smtClean="0"/>
              <a:t>NoSQL</a:t>
            </a:r>
            <a:r>
              <a:rPr lang="en-CA" dirty="0" smtClean="0"/>
              <a:t> Database – Apache Cassandra (hybrid between a key-value and tabular database), </a:t>
            </a:r>
            <a:r>
              <a:rPr lang="en-CA" dirty="0" err="1" smtClean="0"/>
              <a:t>MongoDB</a:t>
            </a:r>
            <a:r>
              <a:rPr lang="en-CA" dirty="0" smtClean="0"/>
              <a:t> (Document based), Apache </a:t>
            </a:r>
            <a:r>
              <a:rPr lang="en-CA" dirty="0" err="1" smtClean="0"/>
              <a:t>HBase</a:t>
            </a:r>
            <a:r>
              <a:rPr lang="en-CA" dirty="0" smtClean="0"/>
              <a:t> (column based)</a:t>
            </a:r>
          </a:p>
          <a:p>
            <a:r>
              <a:rPr lang="en-CA" dirty="0" smtClean="0"/>
              <a:t>Data Ingestion – Apache Flume, Apache Storm, Apache Kafka.</a:t>
            </a:r>
          </a:p>
          <a:p>
            <a:r>
              <a:rPr lang="en-CA" dirty="0" smtClean="0"/>
              <a:t>Service Programming – Apache </a:t>
            </a:r>
            <a:r>
              <a:rPr lang="en-CA" dirty="0" err="1" smtClean="0"/>
              <a:t>ZooKeeper</a:t>
            </a:r>
            <a:endParaRPr lang="en-CA" dirty="0" smtClean="0"/>
          </a:p>
          <a:p>
            <a:r>
              <a:rPr lang="en-CA" dirty="0" smtClean="0"/>
              <a:t>Scheduling – Apache </a:t>
            </a:r>
            <a:r>
              <a:rPr lang="en-CA" dirty="0" err="1" smtClean="0"/>
              <a:t>Oozie</a:t>
            </a:r>
            <a:endParaRPr lang="en-CA" dirty="0" smtClean="0"/>
          </a:p>
          <a:p>
            <a:r>
              <a:rPr lang="en-CA" dirty="0" smtClean="0"/>
              <a:t>Machine Learning – Apache Mahout</a:t>
            </a:r>
          </a:p>
          <a:p>
            <a:r>
              <a:rPr lang="en-CA" dirty="0" smtClean="0"/>
              <a:t>Pig and Hive - higher-level abstractions of </a:t>
            </a:r>
            <a:r>
              <a:rPr lang="en-CA" dirty="0" err="1" smtClean="0"/>
              <a:t>MapReduce</a:t>
            </a:r>
            <a:r>
              <a:rPr lang="en-CA" dirty="0" smtClean="0"/>
              <a:t> </a:t>
            </a:r>
          </a:p>
          <a:p>
            <a:r>
              <a:rPr lang="en-CA" dirty="0" smtClean="0"/>
              <a:t>And a lot more …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32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Hello World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err="1" smtClean="0"/>
              <a:t>Hadoop</a:t>
            </a:r>
            <a:r>
              <a:rPr lang="en-CA" dirty="0" smtClean="0"/>
              <a:t> 2.7.1 on </a:t>
            </a:r>
            <a:r>
              <a:rPr lang="en-CA" dirty="0" err="1" smtClean="0"/>
              <a:t>ubuntu</a:t>
            </a:r>
            <a:r>
              <a:rPr lang="en-CA" dirty="0" smtClean="0"/>
              <a:t> – built from source</a:t>
            </a:r>
          </a:p>
          <a:p>
            <a:r>
              <a:rPr lang="en-CA" dirty="0" smtClean="0"/>
              <a:t>start HDFS –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/>
              <a:t>s</a:t>
            </a:r>
            <a:r>
              <a:rPr lang="en-CA" dirty="0" smtClean="0"/>
              <a:t>tart YARN: start-</a:t>
            </a:r>
            <a:r>
              <a:rPr lang="en-CA" dirty="0" err="1" smtClean="0"/>
              <a:t>yarn.sh</a:t>
            </a:r>
            <a:endParaRPr lang="en-CA" dirty="0" smtClean="0"/>
          </a:p>
          <a:p>
            <a:r>
              <a:rPr lang="en-CA" dirty="0" smtClean="0"/>
              <a:t>Format data node -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namenode</a:t>
            </a:r>
            <a:r>
              <a:rPr lang="en-CA" dirty="0"/>
              <a:t> </a:t>
            </a:r>
            <a:r>
              <a:rPr lang="en-CA" dirty="0" smtClean="0"/>
              <a:t>–format</a:t>
            </a:r>
          </a:p>
          <a:p>
            <a:r>
              <a:rPr lang="en-CA" dirty="0" smtClean="0"/>
              <a:t>Restart </a:t>
            </a:r>
            <a:r>
              <a:rPr lang="en-CA" dirty="0" err="1" smtClean="0"/>
              <a:t>hdfs</a:t>
            </a:r>
            <a:r>
              <a:rPr lang="en-CA" dirty="0" smtClean="0"/>
              <a:t>: stop-</a:t>
            </a:r>
            <a:r>
              <a:rPr lang="en-CA" dirty="0" err="1" smtClean="0"/>
              <a:t>dfs.sh</a:t>
            </a:r>
            <a:r>
              <a:rPr lang="en-CA" dirty="0" smtClean="0"/>
              <a:t>, start-</a:t>
            </a:r>
            <a:r>
              <a:rPr lang="en-CA" dirty="0" err="1" smtClean="0"/>
              <a:t>dfs.sh</a:t>
            </a:r>
            <a:endParaRPr lang="en-CA" dirty="0" smtClean="0"/>
          </a:p>
          <a:p>
            <a:r>
              <a:rPr lang="en-CA" dirty="0" smtClean="0"/>
              <a:t>Create user directory: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/user</a:t>
            </a:r>
          </a:p>
          <a:p>
            <a:pPr>
              <a:buNone/>
            </a:pPr>
            <a:r>
              <a:rPr lang="en-CA" dirty="0" smtClean="0"/>
              <a:t>		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</a:t>
            </a:r>
            <a:r>
              <a:rPr lang="en-CA" dirty="0" err="1"/>
              <a:t>mkdir</a:t>
            </a:r>
            <a:r>
              <a:rPr lang="en-CA" dirty="0"/>
              <a:t> /</a:t>
            </a:r>
            <a:r>
              <a:rPr lang="en-CA" dirty="0" smtClean="0"/>
              <a:t>user/</a:t>
            </a:r>
            <a:r>
              <a:rPr lang="en-CA" dirty="0" err="1" smtClean="0"/>
              <a:t>hduser</a:t>
            </a:r>
            <a:endParaRPr lang="en-CA" dirty="0" smtClean="0"/>
          </a:p>
          <a:p>
            <a:r>
              <a:rPr lang="en-CA" dirty="0" smtClean="0"/>
              <a:t>Copy file to HDFS: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-put files input</a:t>
            </a:r>
          </a:p>
          <a:p>
            <a:r>
              <a:rPr lang="en-CA" dirty="0" smtClean="0"/>
              <a:t>Run the application: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/>
              <a:t>jar </a:t>
            </a:r>
            <a:r>
              <a:rPr lang="en-CA" dirty="0" err="1"/>
              <a:t>wc.jar</a:t>
            </a:r>
            <a:r>
              <a:rPr lang="en-CA" dirty="0"/>
              <a:t> input/file01 output</a:t>
            </a:r>
          </a:p>
          <a:p>
            <a:r>
              <a:rPr lang="en-CA" dirty="0" smtClean="0"/>
              <a:t>Check the result: </a:t>
            </a:r>
            <a:r>
              <a:rPr lang="en-CA" dirty="0" err="1" smtClean="0"/>
              <a:t>hdfs</a:t>
            </a:r>
            <a:r>
              <a:rPr lang="en-CA" dirty="0" smtClean="0"/>
              <a:t> </a:t>
            </a:r>
            <a:r>
              <a:rPr lang="en-CA" dirty="0" err="1"/>
              <a:t>dfs</a:t>
            </a:r>
            <a:r>
              <a:rPr lang="en-CA" dirty="0"/>
              <a:t> -cat output/*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33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Spark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CA" dirty="0" smtClean="0"/>
          </a:p>
          <a:p>
            <a:r>
              <a:rPr lang="en-CA" dirty="0" smtClean="0"/>
              <a:t>Distributed computation framework – part of </a:t>
            </a:r>
            <a:r>
              <a:rPr lang="en-CA" dirty="0" err="1" smtClean="0"/>
              <a:t>Hadoop</a:t>
            </a:r>
            <a:r>
              <a:rPr lang="en-CA" dirty="0" smtClean="0"/>
              <a:t> ecosystem</a:t>
            </a:r>
          </a:p>
          <a:p>
            <a:r>
              <a:rPr lang="en-CA" dirty="0" smtClean="0"/>
              <a:t>Does not use </a:t>
            </a:r>
            <a:r>
              <a:rPr lang="en-CA" dirty="0" err="1" smtClean="0"/>
              <a:t>MapReduce</a:t>
            </a:r>
            <a:r>
              <a:rPr lang="en-CA" dirty="0" smtClean="0"/>
              <a:t> Engine</a:t>
            </a:r>
          </a:p>
          <a:p>
            <a:r>
              <a:rPr lang="en-CA" dirty="0" smtClean="0"/>
              <a:t>fast and general-purpose cluster computing system: 100x faster than 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r>
              <a:rPr lang="en-CA" dirty="0" err="1" smtClean="0"/>
              <a:t>MapReduce</a:t>
            </a:r>
            <a:r>
              <a:rPr lang="en-CA" dirty="0" smtClean="0"/>
              <a:t> in memory, or 10x faster on disk – improvement of Map Reduce framework</a:t>
            </a:r>
            <a:endParaRPr lang="en-CA" b="1" dirty="0" smtClean="0"/>
          </a:p>
          <a:p>
            <a:r>
              <a:rPr lang="en-CA" dirty="0" smtClean="0"/>
              <a:t>APIs in Java, </a:t>
            </a:r>
            <a:r>
              <a:rPr lang="en-CA" dirty="0" err="1" smtClean="0"/>
              <a:t>Scala</a:t>
            </a:r>
            <a:r>
              <a:rPr lang="en-CA" dirty="0" smtClean="0"/>
              <a:t>, Python and R</a:t>
            </a:r>
          </a:p>
          <a:p>
            <a:r>
              <a:rPr lang="en-CA" dirty="0" smtClean="0"/>
              <a:t>Spark SQL, Machine Learning, Graph Processing, Spark Streaming</a:t>
            </a:r>
          </a:p>
          <a:p>
            <a:r>
              <a:rPr lang="en-CA" dirty="0" smtClean="0"/>
              <a:t>Spark Data: RDD, </a:t>
            </a:r>
            <a:r>
              <a:rPr lang="en-CA" dirty="0" err="1" smtClean="0"/>
              <a:t>DataFrame</a:t>
            </a:r>
            <a:r>
              <a:rPr lang="en-CA" dirty="0" smtClean="0"/>
              <a:t>, Dataset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34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Components</a:t>
            </a:r>
            <a:endParaRPr lang="en-CA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0422" y="1600200"/>
            <a:ext cx="6983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35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- continue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Spark core: general execution engine, in-memory computing, data source access</a:t>
            </a:r>
          </a:p>
          <a:p>
            <a:r>
              <a:rPr lang="en-CA" dirty="0" smtClean="0"/>
              <a:t>Spark SQL: provides support for structured and semi-structured data</a:t>
            </a:r>
          </a:p>
          <a:p>
            <a:r>
              <a:rPr lang="en-CA" dirty="0" smtClean="0"/>
              <a:t>Spark Streaming: scalable, high-throughput, fault-tolerant stream processing of live data streams – data ingestion.</a:t>
            </a:r>
          </a:p>
          <a:p>
            <a:r>
              <a:rPr lang="en-CA" dirty="0" smtClean="0"/>
              <a:t>Machine Learning Library: much faster than Apache mahout (</a:t>
            </a:r>
            <a:r>
              <a:rPr lang="en-CA" dirty="0" err="1" smtClean="0"/>
              <a:t>Hadoop</a:t>
            </a:r>
            <a:r>
              <a:rPr lang="en-CA" dirty="0" smtClean="0"/>
              <a:t> ML library)</a:t>
            </a:r>
          </a:p>
          <a:p>
            <a:r>
              <a:rPr lang="en-CA" dirty="0" err="1" smtClean="0"/>
              <a:t>GraphX</a:t>
            </a:r>
            <a:r>
              <a:rPr lang="en-CA" dirty="0" smtClean="0"/>
              <a:t>: Graph Processing library</a:t>
            </a:r>
          </a:p>
          <a:p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36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RDD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RDD: Resilient Distributed Datasets</a:t>
            </a:r>
          </a:p>
          <a:p>
            <a:pPr lvl="1"/>
            <a:r>
              <a:rPr lang="en-CA" dirty="0" smtClean="0"/>
              <a:t>Immutable, fault tolerance, distributed</a:t>
            </a:r>
          </a:p>
          <a:p>
            <a:pPr lvl="1"/>
            <a:r>
              <a:rPr lang="en-CA" dirty="0" smtClean="0"/>
              <a:t>Transformation: a new RDD without evaluation</a:t>
            </a:r>
          </a:p>
          <a:p>
            <a:pPr lvl="1">
              <a:buNone/>
            </a:pPr>
            <a:r>
              <a:rPr lang="en-CA" dirty="0" smtClean="0"/>
              <a:t>	e.g.: filter(), map()</a:t>
            </a:r>
          </a:p>
          <a:p>
            <a:pPr lvl="1"/>
            <a:r>
              <a:rPr lang="en-CA" dirty="0" smtClean="0"/>
              <a:t>Action: evaluates and returns a new RDD</a:t>
            </a:r>
          </a:p>
          <a:p>
            <a:pPr lvl="1">
              <a:buNone/>
            </a:pPr>
            <a:r>
              <a:rPr lang="en-CA" dirty="0" smtClean="0"/>
              <a:t>	e.g.: count()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37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Dataset and </a:t>
            </a:r>
            <a:r>
              <a:rPr lang="en-CA" dirty="0" err="1" smtClean="0"/>
              <a:t>DataFrame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Dataset: distributed collection of data</a:t>
            </a:r>
          </a:p>
          <a:p>
            <a:r>
              <a:rPr lang="en-CA" dirty="0" err="1" smtClean="0"/>
              <a:t>DataFrame</a:t>
            </a:r>
            <a:r>
              <a:rPr lang="en-CA" dirty="0" smtClean="0"/>
              <a:t>:  a </a:t>
            </a:r>
            <a:r>
              <a:rPr lang="en-CA" i="1" dirty="0" smtClean="0"/>
              <a:t>Dataset</a:t>
            </a:r>
            <a:r>
              <a:rPr lang="en-CA" dirty="0" smtClean="0"/>
              <a:t> organized into named columns (table).</a:t>
            </a:r>
          </a:p>
          <a:p>
            <a:pPr>
              <a:buNone/>
            </a:pPr>
            <a:r>
              <a:rPr lang="en-CA" dirty="0" smtClean="0"/>
              <a:t>	represented as Dataset of Rows (Dataset[Row]) </a:t>
            </a:r>
          </a:p>
          <a:p>
            <a:pPr>
              <a:buNone/>
            </a:pPr>
            <a:r>
              <a:rPr lang="en-CA" dirty="0" smtClean="0"/>
              <a:t>	constructed from structured data files, Hive tables, external databases, or existing </a:t>
            </a:r>
            <a:r>
              <a:rPr lang="en-CA" dirty="0" err="1" smtClean="0"/>
              <a:t>RDDs</a:t>
            </a:r>
            <a:endParaRPr lang="en-CA" dirty="0" smtClean="0"/>
          </a:p>
          <a:p>
            <a:r>
              <a:rPr lang="en-CA" dirty="0" smtClean="0"/>
              <a:t>Unified in Spark 2.0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38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new in Spark 2.0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000" dirty="0" smtClean="0"/>
              <a:t>Release July 26, 2016</a:t>
            </a:r>
            <a:endParaRPr lang="en-CA" sz="1800" dirty="0" smtClean="0"/>
          </a:p>
          <a:p>
            <a:r>
              <a:rPr lang="en-CA" sz="1800" dirty="0" smtClean="0"/>
              <a:t>Spark Session – replace </a:t>
            </a:r>
            <a:r>
              <a:rPr lang="en-CA" sz="1800" dirty="0" err="1" smtClean="0"/>
              <a:t>SQLContext</a:t>
            </a:r>
            <a:r>
              <a:rPr lang="en-CA" sz="1800" dirty="0" smtClean="0"/>
              <a:t> and </a:t>
            </a:r>
            <a:r>
              <a:rPr lang="en-CA" sz="1800" dirty="0" err="1" smtClean="0"/>
              <a:t>HiveContext</a:t>
            </a:r>
            <a:endParaRPr lang="en-CA" sz="1800" dirty="0" smtClean="0"/>
          </a:p>
          <a:p>
            <a:r>
              <a:rPr lang="en-CA" sz="1800" dirty="0" smtClean="0"/>
              <a:t>Unifying </a:t>
            </a:r>
            <a:r>
              <a:rPr lang="en-CA" sz="1800" dirty="0" err="1" smtClean="0"/>
              <a:t>DataFrame</a:t>
            </a:r>
            <a:r>
              <a:rPr lang="en-CA" sz="1800" dirty="0" smtClean="0"/>
              <a:t> and Dataset</a:t>
            </a:r>
          </a:p>
          <a:p>
            <a:r>
              <a:rPr lang="en-CA" sz="1800" dirty="0" err="1" smtClean="0"/>
              <a:t>DataFrame</a:t>
            </a:r>
            <a:r>
              <a:rPr lang="en-CA" sz="1800" dirty="0" smtClean="0"/>
              <a:t> based ml package become primary (instead of </a:t>
            </a:r>
            <a:r>
              <a:rPr lang="en-CA" sz="1800" dirty="0" err="1" smtClean="0"/>
              <a:t>mllib</a:t>
            </a:r>
            <a:r>
              <a:rPr lang="en-CA" sz="1800" dirty="0" smtClean="0"/>
              <a:t> – RDD based)</a:t>
            </a:r>
          </a:p>
          <a:p>
            <a:r>
              <a:rPr lang="en-CA" sz="1800" dirty="0" smtClean="0"/>
              <a:t>More R support</a:t>
            </a:r>
          </a:p>
          <a:p>
            <a:pPr>
              <a:buNone/>
            </a:pPr>
            <a:endParaRPr lang="en-CA" sz="1800" dirty="0" smtClean="0"/>
          </a:p>
          <a:p>
            <a:endParaRPr lang="en-CA" sz="1800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39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vs. R vs. Python </a:t>
            </a:r>
            <a:r>
              <a:rPr lang="en-CA" dirty="0" err="1" smtClean="0"/>
              <a:t>vs</a:t>
            </a:r>
            <a:r>
              <a:rPr lang="en-CA" dirty="0" smtClean="0"/>
              <a:t> Java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 smtClean="0"/>
              <a:t>Java is out</a:t>
            </a:r>
          </a:p>
          <a:p>
            <a:r>
              <a:rPr lang="en-CA" dirty="0" smtClean="0"/>
              <a:t>R: widely used by statisticians and data miners for developing statistical software and data analysis</a:t>
            </a:r>
          </a:p>
          <a:p>
            <a:r>
              <a:rPr lang="en-CA" dirty="0" smtClean="0"/>
              <a:t>Python: Rich machine learning library, popular script language. Does not support Dataset</a:t>
            </a:r>
          </a:p>
          <a:p>
            <a:r>
              <a:rPr lang="en-CA" dirty="0" err="1" smtClean="0"/>
              <a:t>Scala</a:t>
            </a:r>
            <a:r>
              <a:rPr lang="en-CA" dirty="0" smtClean="0"/>
              <a:t>: support functional programming, better spark integration, better performance. 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CA" dirty="0" smtClean="0"/>
              <a:t>	</a:t>
            </a:r>
            <a:r>
              <a:rPr lang="en-CA" dirty="0" err="1" smtClean="0"/>
              <a:t>Hadoop</a:t>
            </a:r>
            <a:r>
              <a:rPr lang="en-CA" dirty="0" smtClean="0"/>
              <a:t> </a:t>
            </a:r>
            <a:endParaRPr lang="en-CA" dirty="0"/>
          </a:p>
        </p:txBody>
      </p:sp>
      <p:pic>
        <p:nvPicPr>
          <p:cNvPr id="11" name="Picture 4" descr="D:\Shared\Dropbox\1861076\Hadoop Notes\hadoop-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71934" y="571481"/>
            <a:ext cx="3000396" cy="553264"/>
          </a:xfrm>
          <a:prstGeom prst="rect">
            <a:avLst/>
          </a:prstGeom>
          <a:noFill/>
        </p:spPr>
      </p:pic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Apache, open source</a:t>
            </a:r>
            <a:endParaRPr lang="en-CA" dirty="0"/>
          </a:p>
          <a:p>
            <a:r>
              <a:rPr lang="en-CA" dirty="0" smtClean="0"/>
              <a:t>A distributed data operating system – capable of processing thousands of terabytes dataset</a:t>
            </a:r>
          </a:p>
          <a:p>
            <a:r>
              <a:rPr lang="en-CA" dirty="0" smtClean="0"/>
              <a:t>Runs on commodity hardware – tolerance of system failure</a:t>
            </a:r>
          </a:p>
          <a:p>
            <a:r>
              <a:rPr lang="en-CA" dirty="0" smtClean="0"/>
              <a:t>An ecosystem</a:t>
            </a:r>
          </a:p>
          <a:p>
            <a:r>
              <a:rPr lang="en-CA" dirty="0" smtClean="0"/>
              <a:t>Two aspects of </a:t>
            </a:r>
            <a:r>
              <a:rPr lang="en-CA" dirty="0" err="1"/>
              <a:t>H</a:t>
            </a:r>
            <a:r>
              <a:rPr lang="en-CA" dirty="0" err="1" smtClean="0"/>
              <a:t>adoop</a:t>
            </a:r>
            <a:r>
              <a:rPr lang="en-CA" dirty="0" smtClean="0"/>
              <a:t>: </a:t>
            </a:r>
          </a:p>
          <a:p>
            <a:pPr>
              <a:buNone/>
            </a:pPr>
            <a:r>
              <a:rPr lang="en-CA" dirty="0" smtClean="0"/>
              <a:t>	- </a:t>
            </a:r>
            <a:r>
              <a:rPr lang="en-CA" sz="2600" dirty="0" smtClean="0"/>
              <a:t>Parallel data processing – </a:t>
            </a:r>
            <a:r>
              <a:rPr lang="en-CA" sz="2600" dirty="0"/>
              <a:t>M</a:t>
            </a:r>
            <a:r>
              <a:rPr lang="en-CA" sz="2600" dirty="0" smtClean="0"/>
              <a:t>ap Reduce</a:t>
            </a:r>
            <a:r>
              <a:rPr lang="en-CA" sz="2600" dirty="0"/>
              <a:t>	</a:t>
            </a:r>
            <a:endParaRPr lang="en-CA" sz="2600" dirty="0" smtClean="0"/>
          </a:p>
          <a:p>
            <a:pPr>
              <a:buNone/>
            </a:pPr>
            <a:r>
              <a:rPr lang="en-CA" sz="2600" dirty="0" smtClean="0"/>
              <a:t>	- Distributed Data </a:t>
            </a:r>
            <a:r>
              <a:rPr lang="en-CA" sz="2600" dirty="0"/>
              <a:t>P</a:t>
            </a:r>
            <a:r>
              <a:rPr lang="en-CA" sz="2600" dirty="0" smtClean="0"/>
              <a:t>ersistence – enables </a:t>
            </a:r>
            <a:r>
              <a:rPr lang="en-CA" sz="2600" dirty="0" err="1" smtClean="0"/>
              <a:t>NoSQL</a:t>
            </a:r>
            <a:r>
              <a:rPr lang="en-CA" sz="2600" dirty="0" smtClean="0"/>
              <a:t> Database</a:t>
            </a:r>
          </a:p>
          <a:p>
            <a:pPr>
              <a:buNone/>
            </a:pPr>
            <a:endParaRPr lang="en-CA" dirty="0" smtClean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40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Machine Learning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Machine Learning: a method of data analysis that automates analytical model building. Using algorithms that iteratively </a:t>
            </a:r>
            <a:r>
              <a:rPr lang="en-CA" b="1" dirty="0" smtClean="0"/>
              <a:t>learn from data</a:t>
            </a:r>
            <a:r>
              <a:rPr lang="en-CA" dirty="0" smtClean="0"/>
              <a:t>, machine learning allows computers to </a:t>
            </a:r>
            <a:r>
              <a:rPr lang="en-CA" b="1" dirty="0" smtClean="0"/>
              <a:t>find hidden insights </a:t>
            </a:r>
            <a:r>
              <a:rPr lang="en-CA" dirty="0" smtClean="0"/>
              <a:t>without being explicitly programmed where to look</a:t>
            </a:r>
          </a:p>
          <a:p>
            <a:r>
              <a:rPr lang="en-CA" dirty="0" smtClean="0"/>
              <a:t>Spark ML library: regression, classification, clustering</a:t>
            </a:r>
          </a:p>
          <a:p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41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Regression</a:t>
            </a:r>
            <a:endParaRPr lang="en-CA" dirty="0"/>
          </a:p>
        </p:txBody>
      </p:sp>
      <p:sp>
        <p:nvSpPr>
          <p:cNvPr id="8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 statistical process for estimating the relationships among variables</a:t>
            </a:r>
          </a:p>
          <a:p>
            <a:r>
              <a:rPr lang="en-CA" dirty="0" smtClean="0"/>
              <a:t>widely used for prediction and forecasting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789040"/>
            <a:ext cx="3739902" cy="2095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42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Classification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We have labels for some points, and we want a ‘rule’ that will accurately assign labels to new points.</a:t>
            </a:r>
            <a:endParaRPr lang="en-CA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3789040"/>
            <a:ext cx="3009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43</a:t>
            </a:fld>
            <a:endParaRPr lang="en-CA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Spark ML: Clustering</a:t>
            </a:r>
            <a:endParaRPr lang="en-CA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We group points into clusters based on how ‘near’ they are to one another</a:t>
            </a:r>
            <a:endParaRPr lang="en-CA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005064"/>
            <a:ext cx="27622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44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CA" sz="2000" dirty="0" smtClean="0"/>
              <a:t>Regression </a:t>
            </a:r>
            <a:r>
              <a:rPr lang="en-CA" sz="2000" dirty="0" err="1" smtClean="0"/>
              <a:t>vs</a:t>
            </a:r>
            <a:r>
              <a:rPr lang="en-CA" sz="2000" dirty="0" smtClean="0"/>
              <a:t> Classification vs. Clustering</a:t>
            </a:r>
            <a:endParaRPr lang="en-CA" sz="2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CA" dirty="0" smtClean="0"/>
              <a:t>Regression: the target variable is continuous</a:t>
            </a:r>
          </a:p>
          <a:p>
            <a:pPr>
              <a:buNone/>
            </a:pPr>
            <a:r>
              <a:rPr lang="en-CA" dirty="0" smtClean="0"/>
              <a:t>	e.g.: predict temperature, a stock price</a:t>
            </a:r>
          </a:p>
          <a:p>
            <a:r>
              <a:rPr lang="en-CA" dirty="0" smtClean="0"/>
              <a:t>Classification: the target variable is categorical</a:t>
            </a:r>
          </a:p>
          <a:p>
            <a:pPr>
              <a:buNone/>
            </a:pPr>
            <a:r>
              <a:rPr lang="en-CA" dirty="0" smtClean="0"/>
              <a:t>	e.g.: predict a score of PASS or FAIL</a:t>
            </a:r>
          </a:p>
          <a:p>
            <a:r>
              <a:rPr lang="en-CA" dirty="0" smtClean="0"/>
              <a:t>Clustering: group the data into some number of clusters</a:t>
            </a:r>
          </a:p>
          <a:p>
            <a:pPr>
              <a:buNone/>
            </a:pPr>
            <a:r>
              <a:rPr lang="en-CA" dirty="0" smtClean="0"/>
              <a:t>	e.g.: analyze shopping patterns and make recommendations. 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 smtClean="0"/>
              <a:t>Predictive Analytics Process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mtClean="0"/>
              <a:t>Business Definition</a:t>
            </a:r>
            <a:endParaRPr lang="en-CA" dirty="0" smtClean="0"/>
          </a:p>
          <a:p>
            <a:r>
              <a:rPr lang="en-CA" dirty="0" smtClean="0"/>
              <a:t>Data collection</a:t>
            </a:r>
          </a:p>
          <a:p>
            <a:r>
              <a:rPr lang="en-CA" dirty="0" smtClean="0"/>
              <a:t>Data cleaning/Data Regularization</a:t>
            </a:r>
          </a:p>
          <a:p>
            <a:r>
              <a:rPr lang="en-CA" dirty="0" smtClean="0"/>
              <a:t>Model selection</a:t>
            </a:r>
          </a:p>
          <a:p>
            <a:r>
              <a:rPr lang="en-CA" dirty="0" smtClean="0"/>
              <a:t>Model training</a:t>
            </a:r>
          </a:p>
          <a:p>
            <a:r>
              <a:rPr lang="en-CA" dirty="0" smtClean="0"/>
              <a:t>Model Testing</a:t>
            </a:r>
          </a:p>
          <a:p>
            <a:r>
              <a:rPr lang="en-CA" dirty="0" smtClean="0"/>
              <a:t>Deployment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Day Month Year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45</a:t>
            </a:fld>
            <a:endParaRPr lang="en-CA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Popular analytic models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Regression: Linear regression, </a:t>
            </a:r>
            <a:r>
              <a:rPr lang="en-CA" sz="2800" dirty="0" err="1" smtClean="0"/>
              <a:t>ElasticNet</a:t>
            </a:r>
            <a:r>
              <a:rPr lang="en-CA" sz="2800" dirty="0" smtClean="0"/>
              <a:t> Regression</a:t>
            </a:r>
          </a:p>
          <a:p>
            <a:r>
              <a:rPr lang="en-CA" sz="2800" dirty="0" smtClean="0"/>
              <a:t>Classification: Logistical regression, decision tree, Naïve </a:t>
            </a:r>
            <a:r>
              <a:rPr lang="en-CA" sz="2800" dirty="0" err="1" smtClean="0"/>
              <a:t>Bayes</a:t>
            </a:r>
            <a:r>
              <a:rPr lang="en-CA" sz="2800" dirty="0" smtClean="0"/>
              <a:t>, SVM (Support Vector Machine).</a:t>
            </a:r>
          </a:p>
          <a:p>
            <a:r>
              <a:rPr lang="en-CA" sz="2800" dirty="0" smtClean="0"/>
              <a:t>Clustering: </a:t>
            </a:r>
            <a:r>
              <a:rPr lang="en-CA" sz="2800" dirty="0" err="1" smtClean="0"/>
              <a:t>Kmean</a:t>
            </a:r>
            <a:r>
              <a:rPr lang="en-CA" sz="2800" dirty="0" smtClean="0"/>
              <a:t>, Gaussian</a:t>
            </a:r>
          </a:p>
          <a:p>
            <a:r>
              <a:rPr lang="en-CA" sz="2800" dirty="0" smtClean="0"/>
              <a:t>80% problems can be solved by 20% models</a:t>
            </a:r>
          </a:p>
          <a:p>
            <a:r>
              <a:rPr lang="en-CA" dirty="0" smtClean="0"/>
              <a:t>Life can </a:t>
            </a:r>
            <a:r>
              <a:rPr lang="en-CA" smtClean="0"/>
              <a:t>be easier: </a:t>
            </a:r>
            <a:r>
              <a:rPr lang="en-CA" dirty="0" smtClean="0"/>
              <a:t>continuous prediction: Linear regression; binary classification: Logistic regression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Day Month Year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46</a:t>
            </a:fld>
            <a:endParaRPr lang="en-CA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Machine Learning Resources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Apache </a:t>
            </a:r>
            <a:r>
              <a:rPr lang="en-CA" dirty="0" err="1" smtClean="0"/>
              <a:t>PredictionIO</a:t>
            </a:r>
            <a:r>
              <a:rPr lang="en-CA" dirty="0" smtClean="0"/>
              <a:t> – machine Learning server, incubating. </a:t>
            </a:r>
            <a:r>
              <a:rPr lang="en-CA" dirty="0" smtClean="0">
                <a:hlinkClick r:id="rId2"/>
              </a:rPr>
              <a:t>http://predictionio.incubator.apache.org</a:t>
            </a:r>
            <a:endParaRPr lang="en-CA" dirty="0" smtClean="0"/>
          </a:p>
          <a:p>
            <a:r>
              <a:rPr lang="en-CA" dirty="0" smtClean="0"/>
              <a:t>Apache Mahout: machine learning library; </a:t>
            </a:r>
            <a:r>
              <a:rPr lang="en-CA" dirty="0" err="1" smtClean="0"/>
              <a:t>MapReduce</a:t>
            </a:r>
            <a:r>
              <a:rPr lang="en-CA" dirty="0" smtClean="0"/>
              <a:t> is phasing out, Support of Spark. </a:t>
            </a:r>
            <a:r>
              <a:rPr lang="en-CA" dirty="0" smtClean="0">
                <a:hlinkClick r:id="rId3"/>
              </a:rPr>
              <a:t>http://mahout.apache.org/</a:t>
            </a:r>
            <a:endParaRPr lang="en-CA" dirty="0" smtClean="0"/>
          </a:p>
          <a:p>
            <a:r>
              <a:rPr lang="en-CA" dirty="0" smtClean="0"/>
              <a:t>Google Machine Learning, </a:t>
            </a:r>
            <a:r>
              <a:rPr lang="en-CA" smtClean="0"/>
              <a:t>on cloud</a:t>
            </a:r>
            <a:endParaRPr lang="en-CA" dirty="0" smtClean="0"/>
          </a:p>
          <a:p>
            <a:pPr>
              <a:buNone/>
            </a:pPr>
            <a:r>
              <a:rPr lang="en-CA" dirty="0" smtClean="0">
                <a:hlinkClick r:id="rId4"/>
              </a:rPr>
              <a:t>https://cloud.google.com/ml/</a:t>
            </a:r>
            <a:endParaRPr lang="en-CA" dirty="0" smtClean="0"/>
          </a:p>
          <a:p>
            <a:r>
              <a:rPr lang="en-CA" dirty="0" err="1" smtClean="0"/>
              <a:t>TensorFlow</a:t>
            </a:r>
            <a:r>
              <a:rPr lang="en-CA" dirty="0" smtClean="0"/>
              <a:t>: brain behind </a:t>
            </a:r>
            <a:r>
              <a:rPr lang="en-CA" dirty="0" err="1" smtClean="0"/>
              <a:t>DeepMind</a:t>
            </a:r>
            <a:endParaRPr lang="en-CA" dirty="0" smtClean="0"/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smtClean="0">
                <a:hlinkClick r:id="rId5"/>
              </a:rPr>
              <a:t>https://www.tensorflow.org/</a:t>
            </a:r>
            <a:endParaRPr lang="en-CA" dirty="0" smtClean="0"/>
          </a:p>
          <a:p>
            <a:pPr>
              <a:buNone/>
            </a:pPr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smtClean="0"/>
              <a:t>Day Month Year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– LRC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47</a:t>
            </a:fld>
            <a:endParaRPr lang="en-CA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48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HWIN problem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smtClean="0"/>
              <a:t>HWIN license renewal: February 15</a:t>
            </a:r>
          </a:p>
          <a:p>
            <a:r>
              <a:rPr lang="en-CA" dirty="0" smtClean="0"/>
              <a:t>Failure of renewal cost ministry significant capital</a:t>
            </a:r>
          </a:p>
          <a:p>
            <a:r>
              <a:rPr lang="en-CA" dirty="0" smtClean="0"/>
              <a:t>Analyze the user behaviour, predict the expiring companies (generators), making pro-active actions</a:t>
            </a:r>
          </a:p>
          <a:p>
            <a:r>
              <a:rPr lang="en-CA" dirty="0" smtClean="0"/>
              <a:t>Data from 2002 - 2016</a:t>
            </a:r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49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/>
          <a:p>
            <a:r>
              <a:rPr lang="en-CA" dirty="0" smtClean="0"/>
              <a:t>HWIN Predictive Analytics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A classification question: EXPIRE (1), NOT EXPIRE (0</a:t>
            </a:r>
            <a:r>
              <a:rPr lang="en-CA" dirty="0" smtClean="0"/>
              <a:t>)</a:t>
            </a:r>
            <a:endParaRPr lang="en-CA" dirty="0" smtClean="0"/>
          </a:p>
          <a:p>
            <a:r>
              <a:rPr lang="en-CA" dirty="0" smtClean="0"/>
              <a:t>Features </a:t>
            </a:r>
            <a:r>
              <a:rPr lang="en-CA" dirty="0" smtClean="0"/>
              <a:t>selection: </a:t>
            </a:r>
            <a:r>
              <a:rPr lang="en-CA" dirty="0" smtClean="0"/>
              <a:t>&lt;expiry </a:t>
            </a:r>
            <a:r>
              <a:rPr lang="en-CA" dirty="0" smtClean="0"/>
              <a:t>history, number of </a:t>
            </a:r>
            <a:r>
              <a:rPr lang="en-CA" dirty="0" smtClean="0"/>
              <a:t>manifests&gt;</a:t>
            </a:r>
          </a:p>
          <a:p>
            <a:r>
              <a:rPr lang="en-CA" dirty="0" smtClean="0"/>
              <a:t>Use 2012-2015 renewal history</a:t>
            </a:r>
            <a:endParaRPr lang="en-CA" dirty="0" smtClean="0"/>
          </a:p>
          <a:p>
            <a:r>
              <a:rPr lang="en-CA" dirty="0" smtClean="0"/>
              <a:t>Label: 0</a:t>
            </a:r>
            <a:r>
              <a:rPr lang="en-CA" dirty="0" smtClean="0"/>
              <a:t> </a:t>
            </a:r>
            <a:r>
              <a:rPr lang="en-CA" dirty="0" smtClean="0"/>
              <a:t>- renewed; 1 - expired</a:t>
            </a:r>
            <a:endParaRPr lang="en-CA" dirty="0" smtClean="0"/>
          </a:p>
          <a:p>
            <a:r>
              <a:rPr lang="en-CA" dirty="0" smtClean="0"/>
              <a:t>Training data: Historic Data from 2012 – 2015, renewal status in 2016</a:t>
            </a:r>
          </a:p>
          <a:p>
            <a:r>
              <a:rPr lang="en-CA" dirty="0" smtClean="0"/>
              <a:t>Training/Testing : 70%/30%</a:t>
            </a:r>
            <a:endParaRPr lang="en-CA" dirty="0" smtClean="0"/>
          </a:p>
          <a:p>
            <a:r>
              <a:rPr lang="en-CA" dirty="0" smtClean="0"/>
              <a:t>Logistical Regression – a binary classification model (not a regression model)</a:t>
            </a:r>
          </a:p>
          <a:p>
            <a:r>
              <a:rPr lang="en-CA" dirty="0" smtClean="0"/>
              <a:t>Naïve </a:t>
            </a:r>
            <a:r>
              <a:rPr lang="en-CA" dirty="0" err="1" smtClean="0"/>
              <a:t>Bayes</a:t>
            </a:r>
            <a:r>
              <a:rPr lang="en-CA" dirty="0" smtClean="0"/>
              <a:t> – bases on probability of the features</a:t>
            </a:r>
          </a:p>
          <a:p>
            <a:endParaRPr lang="en-CA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1612"/>
            <a:ext cx="8706507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HWIN predictive Analytics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Scala</a:t>
            </a:r>
            <a:r>
              <a:rPr lang="en-CA" dirty="0" smtClean="0"/>
              <a:t> on spark, ml library, classification</a:t>
            </a:r>
          </a:p>
          <a:p>
            <a:r>
              <a:rPr lang="en-CA" dirty="0" smtClean="0"/>
              <a:t>Using </a:t>
            </a:r>
            <a:r>
              <a:rPr lang="en-CA" dirty="0" err="1" smtClean="0"/>
              <a:t>csv</a:t>
            </a:r>
            <a:r>
              <a:rPr lang="en-CA" dirty="0" smtClean="0"/>
              <a:t> package from </a:t>
            </a:r>
            <a:r>
              <a:rPr lang="en-CA" dirty="0" err="1" smtClean="0"/>
              <a:t>databricks</a:t>
            </a:r>
            <a:endParaRPr lang="en-CA" dirty="0" smtClean="0"/>
          </a:p>
          <a:p>
            <a:r>
              <a:rPr lang="en-CA" dirty="0" smtClean="0"/>
              <a:t>Prediction using Logistic Regression: 5649/6508 ~ 86%, RMSE = 0.37</a:t>
            </a:r>
          </a:p>
          <a:p>
            <a:r>
              <a:rPr lang="en-CA" dirty="0" smtClean="0"/>
              <a:t>Prediction using </a:t>
            </a:r>
            <a:r>
              <a:rPr lang="en-CA" dirty="0" err="1" smtClean="0"/>
              <a:t>NaiveBayes</a:t>
            </a:r>
            <a:r>
              <a:rPr lang="en-CA" dirty="0" smtClean="0"/>
              <a:t>: 5254/6508 ~ 80%, RMSE = 0.44</a:t>
            </a:r>
          </a:p>
          <a:p>
            <a:r>
              <a:rPr lang="en-CA" dirty="0" smtClean="0"/>
              <a:t>Root Mean Squared Error: an estimate of the standard deviation of the model</a:t>
            </a:r>
          </a:p>
          <a:p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50</a:t>
            </a:fld>
            <a:endParaRPr lang="en-CA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 smtClean="0"/>
              <a:t>HWIN Predictive Analytics – possible Improvement</a:t>
            </a:r>
            <a:endParaRPr lang="en-CA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Add waste class as predictive feature</a:t>
            </a:r>
          </a:p>
          <a:p>
            <a:r>
              <a:rPr lang="en-CA" dirty="0" smtClean="0"/>
              <a:t>Identify outliers</a:t>
            </a:r>
          </a:p>
          <a:p>
            <a:r>
              <a:rPr lang="en-CA" dirty="0" smtClean="0"/>
              <a:t>Regularization</a:t>
            </a:r>
          </a:p>
          <a:p>
            <a:r>
              <a:rPr lang="en-CA" dirty="0" smtClean="0"/>
              <a:t>Try decision tree classification model</a:t>
            </a:r>
          </a:p>
          <a:p>
            <a:r>
              <a:rPr lang="en-CA" dirty="0" smtClean="0"/>
              <a:t>Try random </a:t>
            </a:r>
            <a:r>
              <a:rPr lang="en-CA" smtClean="0"/>
              <a:t>forest classification model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51</a:t>
            </a:fld>
            <a:endParaRPr lang="en-CA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52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/>
          <a:lstStyle/>
          <a:p>
            <a:r>
              <a:rPr lang="en-CA" dirty="0" smtClean="0"/>
              <a:t>Questions</a:t>
            </a:r>
            <a:endParaRPr lang="en-CA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 err="1" smtClean="0"/>
              <a:t>Hadoop</a:t>
            </a:r>
            <a:r>
              <a:rPr lang="en-CA" dirty="0" smtClean="0"/>
              <a:t> Architecture</a:t>
            </a:r>
            <a:endParaRPr lang="en-CA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CA" dirty="0" err="1" smtClean="0"/>
              <a:t>MapReduce</a:t>
            </a:r>
            <a:r>
              <a:rPr lang="en-CA" dirty="0"/>
              <a:t> </a:t>
            </a:r>
            <a:r>
              <a:rPr lang="en-CA" dirty="0" smtClean="0"/>
              <a:t>– a framework to process data in parallel on large cluster</a:t>
            </a:r>
          </a:p>
          <a:p>
            <a:r>
              <a:rPr lang="en-CA" dirty="0" smtClean="0"/>
              <a:t>HDFS – </a:t>
            </a:r>
            <a:r>
              <a:rPr lang="en-CA" dirty="0" err="1" smtClean="0"/>
              <a:t>Hadoop</a:t>
            </a:r>
            <a:r>
              <a:rPr lang="en-CA" dirty="0" smtClean="0"/>
              <a:t> Distributed File System </a:t>
            </a:r>
          </a:p>
          <a:p>
            <a:r>
              <a:rPr lang="en-CA" dirty="0" smtClean="0"/>
              <a:t>YARN – Yet Another Resource Negotiator</a:t>
            </a:r>
          </a:p>
          <a:p>
            <a:r>
              <a:rPr lang="en-CA" dirty="0" err="1" smtClean="0"/>
              <a:t>Hadoop</a:t>
            </a:r>
            <a:r>
              <a:rPr lang="en-CA" dirty="0" smtClean="0"/>
              <a:t> IO – dealing with terabytes of dataset</a:t>
            </a:r>
          </a:p>
          <a:p>
            <a:r>
              <a:rPr lang="en-CA" dirty="0" smtClean="0"/>
              <a:t>Clustered</a:t>
            </a:r>
            <a:endParaRPr lang="en-CA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556792"/>
            <a:ext cx="8263595" cy="479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8" name="Picture 2" descr="http://xiaochongzhang.me/blog/wp-content/uploads/2013/05/MapReduce_Work_Structu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357298"/>
            <a:ext cx="8488391" cy="5072098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D18B-25D2-4C30-9CCF-168E06ADD883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Map Reduce</a:t>
            </a:r>
            <a:endParaRPr lang="en-CA" dirty="0"/>
          </a:p>
        </p:txBody>
      </p:sp>
      <p:pic>
        <p:nvPicPr>
          <p:cNvPr id="8" name="Picture 2" descr="http://twimgs.com/ddj/images/article/2013/0313/hadoopfig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772816"/>
            <a:ext cx="8585822" cy="5500725"/>
          </a:xfrm>
          <a:prstGeom prst="rect">
            <a:avLst/>
          </a:prstGeom>
          <a:noFill/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5936" y="126505"/>
            <a:ext cx="3024336" cy="216023"/>
          </a:xfrm>
        </p:spPr>
        <p:txBody>
          <a:bodyPr/>
          <a:lstStyle/>
          <a:p>
            <a:r>
              <a:rPr lang="en-CA" dirty="0" smtClean="0"/>
              <a:t>Big Data - LRC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131526" y="126504"/>
            <a:ext cx="1290632" cy="216024"/>
          </a:xfrm>
        </p:spPr>
        <p:txBody>
          <a:bodyPr/>
          <a:lstStyle/>
          <a:p>
            <a:r>
              <a:rPr lang="en-CA" dirty="0" smtClean="0"/>
              <a:t>24 August 2016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RC_Template_-_Presentation_Slide_Deck">
  <a:themeElements>
    <a:clrScheme name="Custom 2">
      <a:dk1>
        <a:sysClr val="windowText" lastClr="000000"/>
      </a:dk1>
      <a:lt1>
        <a:sysClr val="window" lastClr="FFFFFF"/>
      </a:lt1>
      <a:dk2>
        <a:srgbClr val="3F3F3F"/>
      </a:dk2>
      <a:lt2>
        <a:srgbClr val="EEECE1"/>
      </a:lt2>
      <a:accent1>
        <a:srgbClr val="2E9268"/>
      </a:accent1>
      <a:accent2>
        <a:srgbClr val="0070C0"/>
      </a:accent2>
      <a:accent3>
        <a:srgbClr val="57B7FF"/>
      </a:accent3>
      <a:accent4>
        <a:srgbClr val="64CEA1"/>
      </a:accent4>
      <a:accent5>
        <a:srgbClr val="7F7F7F"/>
      </a:accent5>
      <a:accent6>
        <a:srgbClr val="3F3F3F"/>
      </a:accent6>
      <a:hlink>
        <a:srgbClr val="2E9268"/>
      </a:hlink>
      <a:folHlink>
        <a:srgbClr val="0070C0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<ct:contentTypeSchema ct:_="" ma:_="" ma:contentTypeName="Document" ma:contentTypeID="0x0101009F2B982596BD764FBCA04AE483FB21CB" ma:contentTypeVersion="1" ma:contentTypeDescription="Create a new document." ma:contentTypeScope="" ma:versionID="9d7b9be9bcf0b30253a57f7c337b2235" xmlns:ct="http://schemas.microsoft.com/office/2006/metadata/contentType" xmlns:ma="http://schemas.microsoft.com/office/2006/metadata/properties/metaAttributes">
<xsd:schema targetNamespace="http://schemas.microsoft.com/office/2006/metadata/properties" ma:root="true" ma:fieldsID="4f7ccfcbfbf80096bb710260a45b62b7" ns2:_="" ns3:_="" xmlns:xsd="http://www.w3.org/2001/XMLSchema" xmlns:xs="http://www.w3.org/2001/XMLSchema" xmlns:p="http://schemas.microsoft.com/office/2006/metadata/properties" xmlns:ns2="017e5240-c723-4391-8e03-4bc04f4a3817" xmlns:ns3="$ListId:Resource Documents;">
<xsd:import namespace="017e5240-c723-4391-8e03-4bc04f4a3817"/>
<xsd:import namespace="$ListId:Resource Documents;"/>
<xsd:element name="properties">
<xsd:complexType>
<xsd:sequence>
<xsd:element name="documentManagement">
<xsd:complexType>
<xsd:all>
<xsd:element ref="ns2:_dlc_DocId" minOccurs="0"/>
<xsd:element ref="ns2:_dlc_DocIdUrl" minOccurs="0"/>
<xsd:element ref="ns2:_dlc_DocIdPersistId" minOccurs="0"/>
<xsd:element ref="ns3:Document_x0020_Type" minOccurs="0"/>
<xsd:element ref="ns3:Document_x0020_Type_x003a_Record_x0020_Schedule" minOccurs="0"/>
<xsd:element ref="ns3:Document_x0020_Type_x003a_IM_x0020_Function" minOccurs="0"/>
<xsd:element ref="ns3:Document_x0020_Type_x003a_IM_x0020_Activity" minOccurs="0"/>
<xsd:element ref="ns2:Fiscal_x0020_Year" minOccurs="0"/>
<xsd:element ref="ns3:Document_x0020_Owner" minOccurs="0"/>
<xsd:element ref="ns3:Sensitivity" minOccurs="0"/>
<xsd:element ref="ns2:LRC_x0020_Resource_x0020_Type" minOccurs="0"/>
</xsd:all>
</xsd:complexType>
</xsd:element>
</xsd:sequence>
</xsd:complexType>
</xsd:element>
</xsd:schema>
<xsd:schema targetNamespace="017e5240-c723-4391-8e03-4bc04f4a3817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_dlc_DocId" ma:index="8" nillable="true" ma:displayName="Document ID Value" ma:description="The value of the document ID assigned to this item." ma:internalName="_dlc_DocId" ma:readOnly="true">
<xsd:simpleType>
<xsd:restriction base="dms:Text"/>
</xsd:simpleType>
</xsd:element>
<xsd:element name="_dlc_DocIdUrl" ma:index="9" nillable="true" ma:displayName="Document ID" ma:description="Permanent link to this document." ma:hidden="true" ma:internalName="_dlc_DocIdUrl" ma:readOnly="true">
<xsd:complexType>
<xsd:complexContent>
<xsd:extension base="dms:URL">
<xsd:sequence>
<xsd:element name="Url" type="dms:ValidUrl" minOccurs="0" nillable="true"/>
<xsd:element name="Description" type="xsd:string" nillable="true"/>
</xsd:sequence>
</xsd:extension>
</xsd:complexContent>
</xsd:complexType>
</xsd:element>
<xsd:element name="_dlc_DocIdPersistId" ma:index="10" nillable="true" ma:displayName="Persist ID" ma:description="Keep ID on add." ma:hidden="true" ma:internalName="_dlc_DocIdPersistId" ma:readOnly="true">
<xsd:simpleType>
<xsd:restriction base="dms:Boolean"/>
</xsd:simpleType>
</xsd:element>
<xsd:element name="Fiscal_x0020_Year" ma:index="15" nillable="true" ma:displayName="Fiscal Year" ma:format="Dropdown" ma:internalName="Fiscal_x0020_Year">
<xsd:simpleType>
<xsd:restriction base="dms:Choice">
<xsd:enumeration value="98/99"/>
<xsd:enumeration value="99/00"/>
<xsd:enumeration value="00/01"/>
<xsd:enumeration value="01/02"/>
<xsd:enumeration value="02/03"/>
<xsd:enumeration value="03/04"/>
<xsd:enumeration value="04/05"/>
<xsd:enumeration value="05/06"/>
<xsd:enumeration value="06/07"/>
<xsd:enumeration value="07/08"/>
<xsd:enumeration value="08/09"/>
<xsd:enumeration value="09/10"/>
<xsd:enumeration value="10/11"/>
<xsd:enumeration value="11/12"/>
<xsd:enumeration value="12/13"/>
<xsd:enumeration value="13/14"/>
<xsd:enumeration value="14/15"/>
<xsd:enumeration value="15/16"/>
<xsd:enumeration value="16/17"/>
<xsd:enumeration value="17/18"/>
<xsd:enumeration value="18/19"/>
<xsd:enumeration value="19/20"/>
</xsd:restriction>
</xsd:simpleType>
</xsd:element>
<xsd:element name="LRC_x0020_Resource_x0020_Type" ma:index="19" nillable="true" ma:displayName="LRC Resource Type" ma:default="Resource" ma:internalName="LRC_x0020_Resource_x0020_Type">
<xsd:simpleType>
<xsd:restriction base="dms:Text">
<xsd:maxLength value="255"/>
</xsd:restriction>
</xsd:simpleType>
</xsd:element>
</xsd:schema>
<xsd:schema targetNamespace="$ListId:Resource Documents;" elementFormDefault="qualified" xmlns:xsd="http://www.w3.org/2001/XMLSchema" xmlns:xs="http://www.w3.org/2001/XMLSchema" xmlns:dms="http://schemas.microsoft.com/office/2006/documentManagement/types" xmlns:pc="http://schemas.microsoft.com/office/infopath/2007/PartnerControls">
<xsd:import namespace="http://schemas.microsoft.com/office/2006/documentManagement/types"/>
<xsd:import namespace="http://schemas.microsoft.com/office/infopath/2007/PartnerControls"/>
<xsd:element name="Document_x0020_Type" ma:index="11" nillable="true" ma:displayName="Document Type" ma:list="{7A25E5CA-0D62-4BDE-8972-A119C90F0FEE}" ma:internalName="Document_x0020_Type" ma:showField="Title">
<xsd:simpleType>
<xsd:restriction base="dms:Lookup"/>
</xsd:simpleType>
</xsd:element>
<xsd:element name="Document_x0020_Type_x003a_Record_x0020_Schedule" ma:index="12" nillable="true" ma:displayName="Document Type:Record Schedule" ma:list="{7A25E5CA-0D62-4BDE-8972-A119C90F0FEE}" ma:internalName="Document_x0020_Type_x003a_Record_x0020_Schedule" ma:readOnly="true" ma:showField="Record_x0020_Schedule" ma:web="">
<xsd:simpleType>
<xsd:restriction base="dms:Lookup"/>
</xsd:simpleType>
</xsd:element>
<xsd:element name="Document_x0020_Type_x003a_IM_x0020_Function" ma:index="13" nillable="true" ma:displayName="Document Type:IM Function" ma:list="{7A25E5CA-0D62-4BDE-8972-A119C90F0FEE}" ma:internalName="Document_x0020_Type_x003a_IM_x0020_Function" ma:readOnly="true" ma:showField="IM_x0020_Function" ma:web="">
<xsd:simpleType>
<xsd:restriction base="dms:Lookup"/>
</xsd:simpleType>
</xsd:element>
<xsd:element name="Document_x0020_Type_x003a_IM_x0020_Activity" ma:index="14" nillable="true" ma:displayName="Document Type:IM Activity" ma:list="{7A25E5CA-0D62-4BDE-8972-A119C90F0FEE}" ma:internalName="Document_x0020_Type_x003a_IM_x0020_Activity" ma:readOnly="true" ma:showField="IM_x0020_Activity" ma:web="">
<xsd:simpleType>
<xsd:restriction base="dms:Lookup"/>
</xsd:simpleType>
</xsd:element>
<xsd:element name="Document_x0020_Owner" ma:index="16" nillable="true" ma:displayName="Document Owner" ma:internalName="Document_x0020_Owner">
<xsd:simpleType>
<xsd:restriction base="dms:Text">
<xsd:maxLength value="255"/>
</xsd:restriction>
</xsd:simpleType>
</xsd:element>
<xsd:element name="Sensitivity" ma:index="17" nillable="true" ma:displayName="Sensitivity" ma:format="Dropdown" ma:internalName="Sensitivity">
<xsd:simpleType>
<xsd:restriction base="dms:Choice">
<xsd:enumeration value="Low"/>
<xsd:enumeration value="Medium"/>
<xsd:enumeration value="High"/>
<xsd:enumeration value="Unclassified"/>
</xsd:restriction>
</xsd:simpleType>
</xsd:element>
</xsd:schema>
<xsd:schema targetNamespace="http://schemas.openxmlformats.org/package/2006/metadata/core-properties" elementFormDefault="qualified" attributeFormDefault="unqualified" blockDefault="#all"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>
<xsd:import namespace="http://purl.org/dc/elements/1.1/" schemaLocation="http://dublincore.org/schemas/xmls/qdc/2003/04/02/dc.xsd"/>
<xsd:import namespace="http://purl.org/dc/terms/" schemaLocation="http://dublincore.org/schemas/xmls/qdc/2003/04/02/dcterms.xsd"/>
<xsd:element name="coreProperties" type="CT_coreProperties"/>
<xsd:complexType name="CT_coreProperties">
<xsd:all>
<xsd:element ref="dc:creator" minOccurs="0" maxOccurs="1"/>
<xsd:element ref="dcterms:created" minOccurs="0" maxOccurs="1"/>
<xsd:element ref="dc:identifier" minOccurs="0" maxOccurs="1"/>
<xsd:element name="contentType" minOccurs="0" maxOccurs="1" type="xsd:string" ma:index="0" ma:displayName="Content Type"/>
<xsd:element ref="dc:title" minOccurs="0" maxOccurs="1" ma:index="4" ma:displayName="Title"/>
<xsd:element ref="dc:subject" minOccurs="0" maxOccurs="1"/>
<xsd:element ref="dc:description" minOccurs="0" maxOccurs="1"/>
<xsd:element name="keywords" minOccurs="0" maxOccurs="1" type="xsd:string"/>
<xsd:element ref="dc:language" minOccurs="0" maxOccurs="1"/>
<xsd:element name="category" minOccurs="0" maxOccurs="1" type="xsd:string"/>
<xsd:element name="version" minOccurs="0" maxOccurs="1" type="xsd:string"/>
<xsd:element name="revision" minOccurs="0" maxOccurs="1" type="xsd:string">
<xsd:annotation>
<xsd:documentation>
                        This value indicates the number of saves or revisions. The application is responsible for updating this value after each revision.
                    </xsd:documentation>
</xsd:annotation>
</xsd:element>
<xsd:element name="lastModifiedBy" minOccurs="0" maxOccurs="1" type="xsd:string"/>
<xsd:element ref="dcterms:modified" minOccurs="0" maxOccurs="1"/>
<xsd:element name="contentStatus" minOccurs="0" maxOccurs="1" type="xsd:string"/>
</xsd:all>
</xsd:complexType>
</xsd:schema>
<xs:schema targetNamespace="http://schemas.microsoft.com/office/infopath/2007/PartnerControls" elementFormDefault="qualified" attributeFormDefault="unqualified" xmlns:pc="http://schemas.microsoft.com/office/infopath/2007/PartnerControls" xmlns:xs="http://www.w3.org/2001/XMLSchema">
<xs:element name="Person">
<xs:complexType>
<xs:sequence>
<xs:element ref="pc:DisplayName" minOccurs="0"></xs:element>
<xs:element ref="pc:AccountId" minOccurs="0"></xs:element>
<xs:element ref="pc:AccountType" minOccurs="0"></xs:element>
</xs:sequence>
</xs:complexType>
</xs:element>
<xs:element name="DisplayName" type="xs:string"></xs:element>
<xs:element name="AccountId" type="xs:string"></xs:element>
<xs:element name="AccountType" type="xs:string"></xs:element>
<xs:element name="BDCAssociatedEntity">
<xs:complexType>
<xs:sequence>
<xs:element ref="pc:BDCEntity" minOccurs="0" maxOccurs="unbounded"></xs:element>
</xs:sequence>
<xs:attribute ref="pc:EntityNamespace"></xs:attribute>
<xs:attribute ref="pc:EntityName"></xs:attribute>
<xs:attribute ref="pc:SystemInstanceName"></xs:attribute>
<xs:attribute ref="pc:AssociationName"></xs:attribute>
</xs:complexType>
</xs:element>
<xs:attribute name="EntityNamespace" type="xs:string"></xs:attribute>
<xs:attribute name="EntityName" type="xs:string"></xs:attribute>
<xs:attribute name="SystemInstanceName" type="xs:string"></xs:attribute>
<xs:attribute name="AssociationName" type="xs:string"></xs:attribute>
<xs:element name="BDCEntity">
<xs:complexType>
<xs:sequence>
<xs:element ref="pc:EntityDisplayName" minOccurs="0"></xs:element>
<xs:element ref="pc:EntityInstanceReference" minOccurs="0"></xs:element>
<xs:element ref="pc:EntityId1" minOccurs="0"></xs:element>
<xs:element ref="pc:EntityId2" minOccurs="0"></xs:element>
<xs:element ref="pc:EntityId3" minOccurs="0"></xs:element>
<xs:element ref="pc:EntityId4" minOccurs="0"></xs:element>
<xs:element ref="pc:EntityId5" minOccurs="0"></xs:element>
</xs:sequence>
</xs:complexType>
</xs:element>
<xs:element name="EntityDisplayName" type="xs:string"></xs:element>
<xs:element name="EntityInstanceReference" type="xs:string"></xs:element>
<xs:element name="EntityId1" type="xs:string"></xs:element>
<xs:element name="EntityId2" type="xs:string"></xs:element>
<xs:element name="EntityId3" type="xs:string"></xs:element>
<xs:element name="EntityId4" type="xs:string"></xs:element>
<xs:element name="EntityId5" type="xs:string"></xs:element>
<xs:element name="Terms">
<xs:complexType>
<xs:sequence>
<xs:element ref="pc:TermInfo" minOccurs="0" maxOccurs="unbounded"></xs:element>
</xs:sequence>
</xs:complexType>
</xs:element>
<xs:element name="TermInfo">
<xs:complexType>
<xs:sequence>
<xs:element ref="pc:TermName" minOccurs="0"></xs:element>
<xs:element ref="pc:TermId" minOccurs="0"></xs:element>
</xs:sequence>
</xs:complexType>
</xs:element>
<xs:element name="TermName" type="xs:string"></xs:element>
<xs:element name="TermId" type="xs:string"></xs:element>
</xs:schema>
</ct:contentTypeSchema>
</file>

<file path=customXml/item3.xml><?xml version="1.0" encoding="utf-8"?><p:properties xmlns:p="http://schemas.microsoft.com/office/2006/metadata/properties" xmlns:xsi="http://www.w3.org/2001/XMLSchema-instance" xmlns:pc="http://schemas.microsoft.com/office/infopath/2007/PartnerControls"><documentManagement><Sensitivity xmlns="$ListId:Resource Documents;">Low</Sensitivity><Document_x0020_Type xmlns="$ListId:Resource Documents;">2</Document_x0020_Type><LRC_x0020_Resource_x0020_Type xmlns="017e5240-c723-4391-8e03-4bc04f4a3817">Resource</LRC_x0020_Resource_x0020_Type><Document_x0020_Owner xmlns="$ListId:Resource Documents;">Communications</Document_x0020_Owner><Fiscal_x0020_Year xmlns="017e5240-c723-4391-8e03-4bc04f4a3817">15/16</Fiscal_x0020_Year><_dlc_DocId xmlns="017e5240-c723-4391-8e03-4bc04f4a3817">7KJRJQPSD5HQ-406-27</_dlc_DocId><_dlc_DocIdUrl xmlns="017e5240-c723-4391-8e03-4bc04f4a3817"><Url>https://intra.sse.gov.on.ca/sites/lrc-staff/bm/bs/cc/_layouts/DocIdRedir.aspx?ID=7KJRJQPSD5HQ-406-27</Url><Description>7KJRJQPSD5HQ-406-27</Description></_dlc_DocIdUrl></documentManagement>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3566FF-16CA-49D5-A744-5437E923B52A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7B0F122-B147-4E95-A558-7B25C2740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e5240-c723-4391-8e03-4bc04f4a3817"/>
    <ds:schemaRef ds:uri="$ListId:Resource Documents;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9617AA2-9C19-44CE-B9EB-30C9F4D56B1E}">
  <ds:schemaRefs>
    <ds:schemaRef ds:uri="http://schemas.microsoft.com/office/2006/metadata/properties"/>
    <ds:schemaRef ds:uri="http://schemas.microsoft.com/office/infopath/2007/PartnerControls"/>
    <ds:schemaRef ds:uri="$ListId:Resource Documents;"/>
    <ds:schemaRef ds:uri="017e5240-c723-4391-8e03-4bc04f4a3817"/>
  </ds:schemaRefs>
</ds:datastoreItem>
</file>

<file path=customXml/itemProps4.xml><?xml version="1.0" encoding="utf-8"?>
<ds:datastoreItem xmlns:ds="http://schemas.openxmlformats.org/officeDocument/2006/customXml" ds:itemID="{8D602716-57D0-48FA-A0A2-D517E73CD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LRC_Template_-_Presentation_Slide_Deck</Template>
  <TotalTime>208</TotalTime>
  <Words>1636</Words>
  <Application>Microsoft Office PowerPoint</Application>
  <PresentationFormat>On-screen Show (4:3)</PresentationFormat>
  <Paragraphs>392</Paragraphs>
  <Slides>52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LRC_Template_-_Presentation_Slide_Deck</vt:lpstr>
      <vt:lpstr>Big Data - LRC</vt:lpstr>
      <vt:lpstr>What is Big Data</vt:lpstr>
      <vt:lpstr>Opportunities and challenges to IT professionals</vt:lpstr>
      <vt:lpstr> Hadoop </vt:lpstr>
      <vt:lpstr>Hadoop Architecture</vt:lpstr>
      <vt:lpstr>Hadoop Architecture</vt:lpstr>
      <vt:lpstr>Map Reduce</vt:lpstr>
      <vt:lpstr>Map Reduce</vt:lpstr>
      <vt:lpstr>Map Reduce</vt:lpstr>
      <vt:lpstr>Map Reduce</vt:lpstr>
      <vt:lpstr>Map Reduce</vt:lpstr>
      <vt:lpstr>Map Reduce</vt:lpstr>
      <vt:lpstr>Map Reduce – job status</vt:lpstr>
      <vt:lpstr>HDFS</vt:lpstr>
      <vt:lpstr>HDFS</vt:lpstr>
      <vt:lpstr>HDFS</vt:lpstr>
      <vt:lpstr>HDFS</vt:lpstr>
      <vt:lpstr>HDFS</vt:lpstr>
      <vt:lpstr>HDFS</vt:lpstr>
      <vt:lpstr>HDFS Direct Access</vt:lpstr>
      <vt:lpstr>HDFS Proxing access</vt:lpstr>
      <vt:lpstr>Hadoop Yarn</vt:lpstr>
      <vt:lpstr>Hadoop Yarn</vt:lpstr>
      <vt:lpstr>Yarn – Resource Manager</vt:lpstr>
      <vt:lpstr>Yarn – Resource Manager</vt:lpstr>
      <vt:lpstr>Yarn – Node Manager</vt:lpstr>
      <vt:lpstr>Yarn – Node Manager</vt:lpstr>
      <vt:lpstr>Yarn</vt:lpstr>
      <vt:lpstr>Hadoop IO</vt:lpstr>
      <vt:lpstr>NoSQL</vt:lpstr>
      <vt:lpstr>Hadoop Ecosystem</vt:lpstr>
      <vt:lpstr>Hello World</vt:lpstr>
      <vt:lpstr>Hadoop Spark</vt:lpstr>
      <vt:lpstr>Spark Components</vt:lpstr>
      <vt:lpstr>Spark - continue</vt:lpstr>
      <vt:lpstr>Spark RDD</vt:lpstr>
      <vt:lpstr>Spark Dataset and DataFrame</vt:lpstr>
      <vt:lpstr>What’s new in Spark 2.0</vt:lpstr>
      <vt:lpstr>Scala vs. R vs. Python vs Java</vt:lpstr>
      <vt:lpstr>Spark Machine Learning</vt:lpstr>
      <vt:lpstr>Spark ML: Regression</vt:lpstr>
      <vt:lpstr>Spark ML: Classification</vt:lpstr>
      <vt:lpstr>Spark ML: Clustering</vt:lpstr>
      <vt:lpstr>Regression vs Classification vs. Clustering</vt:lpstr>
      <vt:lpstr>Predictive Analytics Process</vt:lpstr>
      <vt:lpstr>Popular analytic models</vt:lpstr>
      <vt:lpstr>Machine Learning Resources</vt:lpstr>
      <vt:lpstr>HWIN problem</vt:lpstr>
      <vt:lpstr>HWIN Predictive Analytics</vt:lpstr>
      <vt:lpstr>HWIN predictive Analytics</vt:lpstr>
      <vt:lpstr>HWIN Predictive Analytics – possible Improvement</vt:lpstr>
      <vt:lpstr>Questions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- LRC</dc:title>
  <dc:creator>Michael Xiaoqun Wang</dc:creator>
  <cp:lastModifiedBy>Michael Xiaoqun Wang</cp:lastModifiedBy>
  <cp:revision>98</cp:revision>
  <dcterms:created xsi:type="dcterms:W3CDTF">2016-08-24T14:16:53Z</dcterms:created>
  <dcterms:modified xsi:type="dcterms:W3CDTF">2016-08-29T14:08:45Z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0x0101009F2B982596BD764FBCA04AE483FB21CB</vt:lpwstr>
  </property>
  <property fmtid="{D5CDD505-2E9C-101B-9397-08002B2CF9AE}" pid="3" name="_dlc_DocIdItemGuid">
    <vt:lpwstr>0714bb60-9538-4803-80e9-3cbf0e45942d</vt:lpwstr>
  </property>
</Properties>
</file>