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8" r:id="rId4"/>
    <p:sldId id="258" r:id="rId5"/>
    <p:sldId id="280" r:id="rId6"/>
    <p:sldId id="269" r:id="rId7"/>
    <p:sldId id="279" r:id="rId8"/>
    <p:sldId id="259" r:id="rId9"/>
    <p:sldId id="271" r:id="rId10"/>
    <p:sldId id="270" r:id="rId11"/>
    <p:sldId id="274" r:id="rId12"/>
    <p:sldId id="287" r:id="rId13"/>
    <p:sldId id="288" r:id="rId14"/>
    <p:sldId id="277" r:id="rId15"/>
    <p:sldId id="291" r:id="rId16"/>
    <p:sldId id="292" r:id="rId17"/>
    <p:sldId id="275" r:id="rId18"/>
    <p:sldId id="290" r:id="rId19"/>
    <p:sldId id="276" r:id="rId20"/>
    <p:sldId id="294" r:id="rId21"/>
    <p:sldId id="295" r:id="rId22"/>
    <p:sldId id="261" r:id="rId23"/>
    <p:sldId id="278" r:id="rId24"/>
    <p:sldId id="298" r:id="rId25"/>
    <p:sldId id="296" r:id="rId26"/>
    <p:sldId id="299" r:id="rId27"/>
    <p:sldId id="297" r:id="rId28"/>
    <p:sldId id="300" r:id="rId29"/>
    <p:sldId id="262" r:id="rId30"/>
    <p:sldId id="272" r:id="rId31"/>
    <p:sldId id="284" r:id="rId32"/>
    <p:sldId id="266" r:id="rId33"/>
    <p:sldId id="273" r:id="rId34"/>
    <p:sldId id="282" r:id="rId35"/>
    <p:sldId id="283" r:id="rId36"/>
    <p:sldId id="285" r:id="rId37"/>
    <p:sldId id="264" r:id="rId38"/>
    <p:sldId id="301" r:id="rId39"/>
    <p:sldId id="265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7" autoAdjust="0"/>
    <p:restoredTop sz="94638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403A-FD80-47CC-9CBF-77381B10F7C5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9525-D6A9-4942-AF58-7B3BA0417D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06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9525-D6A9-4942-AF58-7B3BA0417D22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5E87-2346-4663-ACC1-A5195AE37DC3}" type="datetimeFigureOut">
              <a:rPr lang="en-US" smtClean="0"/>
              <a:pPr/>
              <a:t>8/23/2016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9ABD-0F42-4F81-ADAC-E5F9918E89E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886728" cy="857256"/>
          </a:xfrm>
        </p:spPr>
        <p:txBody>
          <a:bodyPr>
            <a:normAutofit/>
          </a:bodyPr>
          <a:lstStyle/>
          <a:p>
            <a:r>
              <a:rPr lang="en-CA" dirty="0" smtClean="0"/>
              <a:t>Big </a:t>
            </a:r>
            <a:r>
              <a:rPr lang="en-CA" smtClean="0"/>
              <a:t>Data - LRC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321791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b="1" dirty="0" err="1" smtClean="0"/>
              <a:t>Hadoop</a:t>
            </a:r>
            <a:r>
              <a:rPr lang="en-CA" b="1" dirty="0" smtClean="0"/>
              <a:t> and its ecosystem</a:t>
            </a:r>
          </a:p>
          <a:p>
            <a:pPr algn="l">
              <a:buFont typeface="Arial" pitchFamily="34" charset="0"/>
              <a:buChar char="•"/>
            </a:pPr>
            <a:r>
              <a:rPr lang="en-CA" b="1" dirty="0" smtClean="0"/>
              <a:t>Spark</a:t>
            </a:r>
          </a:p>
          <a:p>
            <a:pPr algn="l">
              <a:buFont typeface="Arial" pitchFamily="34" charset="0"/>
              <a:buChar char="•"/>
            </a:pPr>
            <a:r>
              <a:rPr lang="en-CA" b="1" dirty="0" smtClean="0"/>
              <a:t>Data Analytics</a:t>
            </a:r>
          </a:p>
          <a:p>
            <a:pPr algn="l">
              <a:buFont typeface="Arial" pitchFamily="34" charset="0"/>
              <a:buChar char="•"/>
            </a:pPr>
            <a:r>
              <a:rPr lang="en-CA" b="1" dirty="0" smtClean="0"/>
              <a:t>HWIN Predictive Analytics Demo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Heart of </a:t>
            </a:r>
            <a:r>
              <a:rPr lang="en-CA" sz="2800" dirty="0" err="1"/>
              <a:t>H</a:t>
            </a:r>
            <a:r>
              <a:rPr lang="en-CA" sz="2800" dirty="0" err="1" smtClean="0"/>
              <a:t>adoop</a:t>
            </a:r>
            <a:r>
              <a:rPr lang="en-CA" sz="2800" dirty="0" smtClean="0"/>
              <a:t>, initiated by Google</a:t>
            </a:r>
          </a:p>
          <a:p>
            <a:r>
              <a:rPr lang="en-CA" sz="2800" dirty="0" smtClean="0"/>
              <a:t>map : maps input key/value pairs to a set of intermediate key/value pairs</a:t>
            </a:r>
          </a:p>
          <a:p>
            <a:r>
              <a:rPr lang="en-CA" sz="2800" dirty="0" smtClean="0"/>
              <a:t>reduce:  reduces a set of intermediate values which share a key to a smaller set of values.</a:t>
            </a:r>
          </a:p>
          <a:p>
            <a:r>
              <a:rPr lang="en-CA" sz="2800" dirty="0" err="1" smtClean="0"/>
              <a:t>partitioner</a:t>
            </a:r>
            <a:r>
              <a:rPr lang="en-CA" sz="2800" dirty="0" smtClean="0"/>
              <a:t>: partitions the key space</a:t>
            </a:r>
          </a:p>
          <a:p>
            <a:r>
              <a:rPr lang="en-CA" sz="2800" dirty="0" smtClean="0"/>
              <a:t>counter: a facility for </a:t>
            </a:r>
            <a:r>
              <a:rPr lang="en-CA" sz="2800" dirty="0" err="1" smtClean="0"/>
              <a:t>MapReduce</a:t>
            </a:r>
            <a:r>
              <a:rPr lang="en-CA" sz="2800" dirty="0" smtClean="0"/>
              <a:t> applications to report its statistics</a:t>
            </a:r>
          </a:p>
          <a:p>
            <a:r>
              <a:rPr lang="en-CA" sz="2800" dirty="0" smtClean="0"/>
              <a:t>Job: the primary interface to describe a </a:t>
            </a:r>
            <a:r>
              <a:rPr lang="en-CA" sz="2800" dirty="0" err="1" smtClean="0"/>
              <a:t>MapReduce</a:t>
            </a:r>
            <a:r>
              <a:rPr lang="en-CA" sz="2800" dirty="0" smtClean="0"/>
              <a:t> job to the </a:t>
            </a:r>
            <a:r>
              <a:rPr lang="en-CA" sz="2800" dirty="0" err="1" smtClean="0"/>
              <a:t>Hadoop</a:t>
            </a:r>
            <a:r>
              <a:rPr lang="en-CA" sz="2800" dirty="0" smtClean="0"/>
              <a:t> framework for execution</a:t>
            </a:r>
          </a:p>
          <a:p>
            <a:r>
              <a:rPr lang="en-CA" sz="2800" dirty="0" smtClean="0"/>
              <a:t>Job Tracker: schedules Tasks where the data resides</a:t>
            </a:r>
            <a:endParaRPr lang="en-CA" sz="2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Task Execution: The </a:t>
            </a:r>
            <a:r>
              <a:rPr lang="en-CA" dirty="0" err="1" smtClean="0"/>
              <a:t>MRAppMaster</a:t>
            </a:r>
            <a:r>
              <a:rPr lang="en-CA" dirty="0" smtClean="0"/>
              <a:t> executes the </a:t>
            </a:r>
            <a:r>
              <a:rPr lang="en-CA" dirty="0" err="1" smtClean="0"/>
              <a:t>Mapper</a:t>
            </a:r>
            <a:r>
              <a:rPr lang="en-CA" dirty="0" smtClean="0"/>
              <a:t>/Reducer </a:t>
            </a:r>
            <a:r>
              <a:rPr lang="en-CA" i="1" dirty="0" smtClean="0"/>
              <a:t>task</a:t>
            </a:r>
            <a:r>
              <a:rPr lang="en-CA" dirty="0" smtClean="0"/>
              <a:t> as a child process in a separate </a:t>
            </a:r>
            <a:r>
              <a:rPr lang="en-CA" dirty="0" err="1" smtClean="0"/>
              <a:t>jvm</a:t>
            </a:r>
            <a:endParaRPr lang="en-CA" dirty="0" smtClean="0"/>
          </a:p>
          <a:p>
            <a:r>
              <a:rPr lang="en-CA" dirty="0" smtClean="0"/>
              <a:t>Job Control: submit, track, access reports and logs, access status of the MR jobs</a:t>
            </a:r>
          </a:p>
          <a:p>
            <a:r>
              <a:rPr lang="en-CA" dirty="0" err="1" smtClean="0"/>
              <a:t>Hadoop</a:t>
            </a:r>
            <a:r>
              <a:rPr lang="en-CA" dirty="0" smtClean="0"/>
              <a:t> Streaming: using user defined </a:t>
            </a:r>
            <a:r>
              <a:rPr lang="en-CA" dirty="0" err="1" smtClean="0"/>
              <a:t>mappers</a:t>
            </a:r>
            <a:r>
              <a:rPr lang="en-CA" dirty="0" smtClean="0"/>
              <a:t> and reducers</a:t>
            </a:r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9144000" cy="586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 Reduce – job status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54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dfs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691" y="1357298"/>
            <a:ext cx="8310618" cy="49418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34356"/>
            <a:ext cx="8286808" cy="480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223" y="1600200"/>
            <a:ext cx="73475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err="1" smtClean="0"/>
              <a:t>Hadoop</a:t>
            </a:r>
            <a:r>
              <a:rPr lang="en-CA" dirty="0" smtClean="0"/>
              <a:t> Distributed File System on commodity hardware</a:t>
            </a:r>
          </a:p>
          <a:p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manages the File System's namespace/meta-data/file blocks</a:t>
            </a:r>
          </a:p>
          <a:p>
            <a:pPr>
              <a:buNone/>
            </a:pPr>
            <a:r>
              <a:rPr lang="en-CA" dirty="0" smtClean="0"/>
              <a:t>	Runs on 1 machine to several machines</a:t>
            </a:r>
          </a:p>
          <a:p>
            <a:r>
              <a:rPr lang="en-CA" dirty="0" err="1" smtClean="0"/>
              <a:t>Datanode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Stores and retrieves data blocks</a:t>
            </a:r>
          </a:p>
          <a:p>
            <a:pPr>
              <a:buNone/>
            </a:pPr>
            <a:r>
              <a:rPr lang="en-CA" dirty="0" smtClean="0"/>
              <a:t>	Reports to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Runs on many machines</a:t>
            </a:r>
          </a:p>
          <a:p>
            <a:r>
              <a:rPr lang="en-CA" dirty="0" smtClean="0"/>
              <a:t>Secondary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Performs house keeping work so </a:t>
            </a:r>
            <a:r>
              <a:rPr lang="en-CA" dirty="0" err="1" smtClean="0"/>
              <a:t>Namenode</a:t>
            </a:r>
            <a:r>
              <a:rPr lang="en-CA" dirty="0" smtClean="0"/>
              <a:t> doesn’t have to</a:t>
            </a:r>
          </a:p>
          <a:p>
            <a:pPr>
              <a:buNone/>
            </a:pPr>
            <a:r>
              <a:rPr lang="en-CA" dirty="0" smtClean="0"/>
              <a:t>	Requires similar hardware as </a:t>
            </a:r>
            <a:r>
              <a:rPr lang="en-CA" dirty="0" err="1" smtClean="0"/>
              <a:t>Namenode</a:t>
            </a:r>
            <a:r>
              <a:rPr lang="en-CA" dirty="0" smtClean="0"/>
              <a:t> machine</a:t>
            </a:r>
          </a:p>
          <a:p>
            <a:pPr>
              <a:buNone/>
            </a:pPr>
            <a:r>
              <a:rPr lang="en-CA" dirty="0" smtClean="0"/>
              <a:t>	Not used for high-availability – not a backup for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CA" dirty="0" smtClean="0"/>
              <a:t>Interesting features than POSIX compliant OS file systems: </a:t>
            </a:r>
          </a:p>
          <a:p>
            <a:r>
              <a:rPr lang="en-CA" dirty="0" smtClean="0"/>
              <a:t>	Rack awareness (Locality: shipping the 	computation is less expensive than shipping data)</a:t>
            </a:r>
          </a:p>
          <a:p>
            <a:r>
              <a:rPr lang="en-CA" dirty="0" smtClean="0"/>
              <a:t>	Highly Scalable, Fault Tolerance, and expandable</a:t>
            </a:r>
          </a:p>
          <a:p>
            <a:r>
              <a:rPr lang="en-CA" dirty="0" smtClean="0"/>
              <a:t>	Large Data Block: 64M </a:t>
            </a:r>
            <a:r>
              <a:rPr lang="en-CA" dirty="0" err="1" smtClean="0"/>
              <a:t>vs</a:t>
            </a:r>
            <a:r>
              <a:rPr lang="en-CA" dirty="0" smtClean="0"/>
              <a:t> 4K</a:t>
            </a:r>
          </a:p>
          <a:p>
            <a:r>
              <a:rPr lang="en-CA" dirty="0" smtClean="0"/>
              <a:t>	Web Interface Access, Shell  Access, </a:t>
            </a:r>
            <a:r>
              <a:rPr lang="en-CA" dirty="0" err="1" smtClean="0"/>
              <a:t>WebHDFS</a:t>
            </a:r>
            <a:r>
              <a:rPr lang="en-CA" dirty="0" smtClean="0"/>
              <a:t>, </a:t>
            </a:r>
            <a:r>
              <a:rPr lang="en-CA" dirty="0" err="1" smtClean="0"/>
              <a:t>RESTful</a:t>
            </a:r>
            <a:r>
              <a:rPr lang="en-CA" dirty="0" smtClean="0"/>
              <a:t> support,</a:t>
            </a:r>
          </a:p>
          <a:p>
            <a:r>
              <a:rPr lang="en-CA" dirty="0" smtClean="0"/>
              <a:t>	Heterogeneous Storages Support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 input and output, but not </a:t>
            </a:r>
            <a:r>
              <a:rPr lang="en-CA" dirty="0" err="1" smtClean="0"/>
              <a:t>intermidiate</a:t>
            </a:r>
            <a:endParaRPr lang="en-CA" dirty="0" smtClean="0"/>
          </a:p>
          <a:p>
            <a:r>
              <a:rPr lang="en-CA" dirty="0" smtClean="0"/>
              <a:t>Other storage solutions: Amazon S3, Microsoft Azure, etc. </a:t>
            </a:r>
          </a:p>
          <a:p>
            <a:r>
              <a:rPr lang="en-CA" dirty="0" smtClean="0"/>
              <a:t>Federation: Local File System, NFS, FTP, HTTP, HTTPS</a:t>
            </a:r>
            <a:r>
              <a:rPr lang="en-CA" smtClean="0"/>
              <a:t>, etc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Big Data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sz="2200" dirty="0"/>
              <a:t>a</a:t>
            </a:r>
            <a:r>
              <a:rPr lang="en-CA" sz="2200" dirty="0" smtClean="0"/>
              <a:t> </a:t>
            </a:r>
            <a:r>
              <a:rPr lang="en-CA" sz="2200" b="1" dirty="0" smtClean="0"/>
              <a:t>process of changing data into information and knowledge</a:t>
            </a:r>
            <a:br>
              <a:rPr lang="en-CA" sz="2200" b="1" dirty="0" smtClean="0"/>
            </a:br>
            <a:endParaRPr lang="en-CA" sz="2200" dirty="0"/>
          </a:p>
        </p:txBody>
      </p:sp>
      <p:pic>
        <p:nvPicPr>
          <p:cNvPr id="1027" name="Picture 3" descr="D:\Shared\Dropbox\1861076\Hadoop Notes\big-dat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181" y="1600200"/>
            <a:ext cx="6863637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 Direct Access</a:t>
            </a:r>
            <a:endParaRPr lang="en-C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00200"/>
            <a:ext cx="80010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 </a:t>
            </a:r>
            <a:r>
              <a:rPr lang="en-CA" dirty="0" err="1" smtClean="0"/>
              <a:t>Proxing</a:t>
            </a:r>
            <a:r>
              <a:rPr lang="en-CA" dirty="0" smtClean="0"/>
              <a:t> access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20094"/>
            <a:ext cx="7858180" cy="412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Yarn</a:t>
            </a:r>
            <a:endParaRPr lang="en-CA" dirty="0"/>
          </a:p>
        </p:txBody>
      </p:sp>
      <p:pic>
        <p:nvPicPr>
          <p:cNvPr id="10242" name="Picture 2" descr="https://hadoop.apache.org/docs/current/hadoop-yarn/hadoop-yarn-site/yarn_architectu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309814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Resource Manager: Scheduler + </a:t>
            </a:r>
            <a:r>
              <a:rPr lang="en-CA" dirty="0" err="1" smtClean="0"/>
              <a:t>ApplicationsManager</a:t>
            </a:r>
            <a:r>
              <a:rPr lang="en-CA" dirty="0" smtClean="0"/>
              <a:t>, one per cluster</a:t>
            </a:r>
          </a:p>
          <a:p>
            <a:r>
              <a:rPr lang="en-CA" dirty="0" smtClean="0"/>
              <a:t>Scheduler: allocating resources to the various running applications – Fair Scheduler, Capacity Scheduler, Lazy Scheduler …</a:t>
            </a:r>
          </a:p>
          <a:p>
            <a:r>
              <a:rPr lang="en-CA" dirty="0" err="1" smtClean="0"/>
              <a:t>ApplicationsManager</a:t>
            </a:r>
            <a:r>
              <a:rPr lang="en-CA" dirty="0" smtClean="0"/>
              <a:t>: accepting job-submissions, negotiating container for executing the application specific </a:t>
            </a:r>
            <a:r>
              <a:rPr lang="en-CA" dirty="0" err="1" smtClean="0"/>
              <a:t>ApplicationMaster</a:t>
            </a:r>
            <a:r>
              <a:rPr lang="en-CA" dirty="0" smtClean="0"/>
              <a:t> , etc.</a:t>
            </a:r>
          </a:p>
          <a:p>
            <a:r>
              <a:rPr lang="en-CA" dirty="0" err="1" smtClean="0"/>
              <a:t>NodeManager</a:t>
            </a:r>
            <a:r>
              <a:rPr lang="en-CA" dirty="0" smtClean="0"/>
              <a:t>:  per-machine framework agent responsible for containers, monitoring their resource usage (</a:t>
            </a:r>
            <a:r>
              <a:rPr lang="en-CA" dirty="0" err="1" smtClean="0"/>
              <a:t>cpu</a:t>
            </a:r>
            <a:r>
              <a:rPr lang="en-CA" dirty="0" smtClean="0"/>
              <a:t>, memory, disk, network) and reporting to the </a:t>
            </a:r>
            <a:r>
              <a:rPr lang="en-CA" dirty="0" err="1" smtClean="0"/>
              <a:t>ResourceManager</a:t>
            </a:r>
            <a:r>
              <a:rPr lang="en-CA" dirty="0" smtClean="0"/>
              <a:t>/Scheduler. Many per cluster</a:t>
            </a:r>
          </a:p>
          <a:p>
            <a:r>
              <a:rPr lang="en-CA" dirty="0" err="1" smtClean="0"/>
              <a:t>ApplicationMaster</a:t>
            </a:r>
            <a:r>
              <a:rPr lang="en-CA" dirty="0" smtClean="0"/>
              <a:t>:  per-application agent that is responsible for negotiating resource containers from the Scheduler, tracking status and monitoring progress.</a:t>
            </a:r>
          </a:p>
          <a:p>
            <a:r>
              <a:rPr lang="en-CA" dirty="0" smtClean="0"/>
              <a:t>Container: a unit of resource allocation – i.e., 1 CPU, 2G Memory, etc.</a:t>
            </a:r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Yarn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Yarm</a:t>
            </a:r>
            <a:r>
              <a:rPr lang="en-CA" dirty="0" smtClean="0"/>
              <a:t> – Resource Manager</a:t>
            </a:r>
            <a:endParaRPr lang="en-CA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814393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Resource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arbitrates available cluster resources, manage the distributed application, works together with the </a:t>
            </a:r>
            <a:r>
              <a:rPr lang="en-CA" dirty="0" err="1" smtClean="0"/>
              <a:t>NodeManagers</a:t>
            </a:r>
            <a:r>
              <a:rPr lang="en-CA" dirty="0" smtClean="0"/>
              <a:t> (</a:t>
            </a:r>
            <a:r>
              <a:rPr lang="en-CA" dirty="0" err="1" smtClean="0"/>
              <a:t>NMs</a:t>
            </a:r>
            <a:r>
              <a:rPr lang="en-CA" dirty="0" smtClean="0"/>
              <a:t>) and </a:t>
            </a:r>
            <a:r>
              <a:rPr lang="en-CA" dirty="0" err="1" smtClean="0"/>
              <a:t>ApplicationMasters</a:t>
            </a:r>
            <a:endParaRPr lang="en-CA" dirty="0" smtClean="0"/>
          </a:p>
          <a:p>
            <a:r>
              <a:rPr lang="en-CA" dirty="0" smtClean="0"/>
              <a:t>Components:</a:t>
            </a:r>
          </a:p>
          <a:p>
            <a:pPr>
              <a:buNone/>
            </a:pPr>
            <a:r>
              <a:rPr lang="en-CA" b="1" dirty="0" smtClean="0"/>
              <a:t>	</a:t>
            </a:r>
            <a:r>
              <a:rPr lang="en-CA" dirty="0" err="1" smtClean="0"/>
              <a:t>ApplicationsManager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ApplicationMasterLauncher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YarnScheduler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ContainerAllocationExpirer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Node Manager</a:t>
            </a:r>
            <a:endParaRPr lang="en-CA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071678"/>
            <a:ext cx="702945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Node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Manages individual nodes – communicate with RM, manage node life-cycle, monitoring containers, tracking, logging, etc.</a:t>
            </a:r>
          </a:p>
          <a:p>
            <a:r>
              <a:rPr lang="en-CA" dirty="0" smtClean="0"/>
              <a:t>Components:</a:t>
            </a:r>
          </a:p>
          <a:p>
            <a:pPr>
              <a:buNone/>
            </a:pPr>
            <a:r>
              <a:rPr lang="en-CA" b="1" dirty="0" smtClean="0"/>
              <a:t>	</a:t>
            </a:r>
            <a:r>
              <a:rPr lang="en-CA" dirty="0" err="1" smtClean="0"/>
              <a:t>NodeStatusUpdater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ContainerManager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ContainerExecutor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NodeHealthCheckerService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</a:t>
            </a:r>
            <a:endParaRPr lang="en-CA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955006"/>
            <a:ext cx="8286808" cy="440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IO</a:t>
            </a:r>
            <a:endParaRPr lang="en-CA" dirty="0"/>
          </a:p>
        </p:txBody>
      </p:sp>
      <p:pic>
        <p:nvPicPr>
          <p:cNvPr id="9218" name="Picture 2" descr="http://image.slidesharecdn.com/hadoopiov5bw-121108151407-phpapp02/95/hadoop-io-analysis-12-638.jpg?cb=13523877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357298"/>
            <a:ext cx="6858048" cy="529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Opportunities and challenges to IT professionals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2885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Chief </a:t>
            </a:r>
            <a:r>
              <a:rPr lang="en-CA" sz="2000" dirty="0"/>
              <a:t>D</a:t>
            </a:r>
            <a:r>
              <a:rPr lang="en-CA" sz="2000" dirty="0" smtClean="0"/>
              <a:t>ata Officer</a:t>
            </a:r>
          </a:p>
          <a:p>
            <a:r>
              <a:rPr lang="en-CA" sz="2000" dirty="0" smtClean="0"/>
              <a:t>Data Scientists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Data Engineers</a:t>
            </a:r>
          </a:p>
          <a:p>
            <a:r>
              <a:rPr lang="en-CA" sz="2000" dirty="0" smtClean="0"/>
              <a:t>Data Analysts</a:t>
            </a:r>
          </a:p>
          <a:p>
            <a:r>
              <a:rPr lang="en-CA" sz="2000" dirty="0" smtClean="0"/>
              <a:t>Data </a:t>
            </a:r>
            <a:r>
              <a:rPr lang="en-CA" sz="2000" dirty="0" err="1" smtClean="0"/>
              <a:t>Visualizers</a:t>
            </a:r>
            <a:endParaRPr lang="en-CA" sz="2000" dirty="0" smtClean="0"/>
          </a:p>
          <a:p>
            <a:r>
              <a:rPr lang="en-CA" sz="2000" dirty="0" smtClean="0"/>
              <a:t>Data Managers</a:t>
            </a:r>
          </a:p>
          <a:p>
            <a:r>
              <a:rPr lang="en-CA" sz="2000" dirty="0" smtClean="0"/>
              <a:t>Data Consultants</a:t>
            </a:r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71802" y="1643050"/>
            <a:ext cx="59293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engineers </a:t>
            </a:r>
            <a:r>
              <a:rPr lang="en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enable data scientists </a:t>
            </a:r>
            <a:r>
              <a:rPr lang="en-CA" dirty="0" smtClean="0"/>
              <a:t>to do their jobs more effectively! 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The data engineer gathers and collects the data, stores it, does batch processing or real-time processing on it, and serves it via an API to a data scientist who can easily query it. 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 good data engineer is has extensive knowledge on </a:t>
            </a:r>
            <a:r>
              <a:rPr lang="en-CA" dirty="0" smtClean="0">
                <a:solidFill>
                  <a:srgbClr val="FF0000"/>
                </a:solidFill>
              </a:rPr>
              <a:t>databases</a:t>
            </a:r>
            <a:r>
              <a:rPr lang="en-CA" dirty="0" smtClean="0"/>
              <a:t> and best </a:t>
            </a:r>
            <a:r>
              <a:rPr lang="en-CA" dirty="0" smtClean="0">
                <a:solidFill>
                  <a:srgbClr val="FF0000"/>
                </a:solidFill>
              </a:rPr>
              <a:t>engineering practices</a:t>
            </a:r>
            <a:r>
              <a:rPr lang="en-CA" dirty="0" smtClean="0"/>
              <a:t>. These include </a:t>
            </a:r>
            <a:r>
              <a:rPr lang="en-CA" dirty="0" smtClean="0">
                <a:solidFill>
                  <a:srgbClr val="FF0000"/>
                </a:solidFill>
              </a:rPr>
              <a:t>handling and logging errors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monitoring the system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building human-fault-tolerant pipelines</a:t>
            </a:r>
            <a:r>
              <a:rPr lang="en-CA" dirty="0" smtClean="0"/>
              <a:t>, understanding what is necessary to </a:t>
            </a:r>
            <a:r>
              <a:rPr lang="en-CA" dirty="0" smtClean="0">
                <a:solidFill>
                  <a:srgbClr val="FF0000"/>
                </a:solidFill>
              </a:rPr>
              <a:t>scale up</a:t>
            </a:r>
            <a:r>
              <a:rPr lang="en-CA" dirty="0" smtClean="0"/>
              <a:t>, addressing continuous </a:t>
            </a:r>
            <a:r>
              <a:rPr lang="en-CA" dirty="0" smtClean="0">
                <a:solidFill>
                  <a:srgbClr val="FF0000"/>
                </a:solidFill>
              </a:rPr>
              <a:t>integration</a:t>
            </a:r>
            <a:r>
              <a:rPr lang="en-CA" dirty="0" smtClean="0"/>
              <a:t>, knowledge of </a:t>
            </a:r>
            <a:r>
              <a:rPr lang="en-CA" dirty="0" smtClean="0">
                <a:solidFill>
                  <a:srgbClr val="FF0000"/>
                </a:solidFill>
              </a:rPr>
              <a:t>database administration</a:t>
            </a:r>
            <a:r>
              <a:rPr lang="en-CA" dirty="0" smtClean="0"/>
              <a:t>, maintaining data cleaning, and ensuring a deterministic pipeline. 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 rot="18097342">
            <a:off x="2289837" y="2165629"/>
            <a:ext cx="92356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NoSQL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Only SQL</a:t>
            </a:r>
          </a:p>
          <a:p>
            <a:r>
              <a:rPr lang="en-CA" dirty="0" smtClean="0"/>
              <a:t>Unstructured dataset</a:t>
            </a:r>
          </a:p>
          <a:p>
            <a:r>
              <a:rPr lang="en-CA" dirty="0" smtClean="0"/>
              <a:t>Distributed database, stored across multiple processing nodes, highly scalable.</a:t>
            </a:r>
          </a:p>
          <a:p>
            <a:r>
              <a:rPr lang="en-CA" dirty="0" err="1" smtClean="0"/>
              <a:t>NoSQL</a:t>
            </a:r>
            <a:r>
              <a:rPr lang="en-CA" dirty="0" smtClean="0"/>
              <a:t> Data Stores: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sz="2400" dirty="0" smtClean="0"/>
              <a:t>Key-Value Store, Document Store, Graph Store</a:t>
            </a:r>
            <a:r>
              <a:rPr lang="en-CA" sz="2400" smtClean="0"/>
              <a:t>, </a:t>
            </a:r>
            <a:r>
              <a:rPr lang="en-CA" sz="2400"/>
              <a:t>Column-Oriented </a:t>
            </a:r>
            <a:r>
              <a:rPr lang="en-CA" sz="2400" smtClean="0"/>
              <a:t>Store …</a:t>
            </a:r>
            <a:endParaRPr lang="en-CA" sz="2400" dirty="0" smtClean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Distributed </a:t>
            </a:r>
            <a:r>
              <a:rPr lang="en-CA" dirty="0" err="1" smtClean="0"/>
              <a:t>Filesystem</a:t>
            </a:r>
            <a:r>
              <a:rPr lang="en-CA" dirty="0" smtClean="0"/>
              <a:t> – Apache HDFS, </a:t>
            </a:r>
          </a:p>
          <a:p>
            <a:r>
              <a:rPr lang="en-CA" dirty="0" smtClean="0"/>
              <a:t>Distributed Programming –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err="1" smtClean="0"/>
              <a:t>MapReduce</a:t>
            </a:r>
            <a:r>
              <a:rPr lang="en-CA" dirty="0" smtClean="0"/>
              <a:t>, Apache Pig, Apache Spark</a:t>
            </a:r>
          </a:p>
          <a:p>
            <a:r>
              <a:rPr lang="en-CA" dirty="0" err="1" smtClean="0"/>
              <a:t>NoSQL</a:t>
            </a:r>
            <a:r>
              <a:rPr lang="en-CA" dirty="0" smtClean="0"/>
              <a:t> Database – Apache Cassandra (hybrid between a key-value and tabular database), </a:t>
            </a:r>
            <a:r>
              <a:rPr lang="en-CA" dirty="0" err="1" smtClean="0"/>
              <a:t>MongoDB</a:t>
            </a:r>
            <a:r>
              <a:rPr lang="en-CA" dirty="0" smtClean="0"/>
              <a:t> (Document based), Apache </a:t>
            </a:r>
            <a:r>
              <a:rPr lang="en-CA" dirty="0" err="1" smtClean="0"/>
              <a:t>HBase</a:t>
            </a:r>
            <a:r>
              <a:rPr lang="en-CA" dirty="0" smtClean="0"/>
              <a:t> (column based)</a:t>
            </a:r>
          </a:p>
          <a:p>
            <a:r>
              <a:rPr lang="en-CA" dirty="0" smtClean="0"/>
              <a:t>Data Ingestion – Apache Flume, Apache Storm, Apache Kafka.</a:t>
            </a:r>
          </a:p>
          <a:p>
            <a:r>
              <a:rPr lang="en-CA" dirty="0" smtClean="0"/>
              <a:t>Service Programming – Apache </a:t>
            </a:r>
            <a:r>
              <a:rPr lang="en-CA" dirty="0" err="1" smtClean="0"/>
              <a:t>ZooKeeper</a:t>
            </a:r>
            <a:endParaRPr lang="en-CA" dirty="0" smtClean="0"/>
          </a:p>
          <a:p>
            <a:r>
              <a:rPr lang="en-CA" dirty="0" smtClean="0"/>
              <a:t>Scheduling – Apache </a:t>
            </a:r>
            <a:r>
              <a:rPr lang="en-CA" dirty="0" err="1" smtClean="0"/>
              <a:t>Oozie</a:t>
            </a:r>
            <a:endParaRPr lang="en-CA" dirty="0" smtClean="0"/>
          </a:p>
          <a:p>
            <a:r>
              <a:rPr lang="en-CA" dirty="0" smtClean="0"/>
              <a:t>Machine Learning – Apache Mahout</a:t>
            </a:r>
          </a:p>
          <a:p>
            <a:r>
              <a:rPr lang="en-CA" dirty="0" smtClean="0"/>
              <a:t>Pig and Hive - higher-level abstractions of </a:t>
            </a:r>
            <a:r>
              <a:rPr lang="en-CA" dirty="0" err="1" smtClean="0"/>
              <a:t>MapReduce</a:t>
            </a:r>
            <a:r>
              <a:rPr lang="en-CA" dirty="0" smtClean="0"/>
              <a:t> </a:t>
            </a:r>
          </a:p>
          <a:p>
            <a:r>
              <a:rPr lang="en-CA" dirty="0" smtClean="0"/>
              <a:t>And a lot more …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 smtClean="0"/>
              <a:t>Hadoop</a:t>
            </a:r>
            <a:r>
              <a:rPr lang="en-CA" dirty="0" smtClean="0"/>
              <a:t> 2.7.1 on </a:t>
            </a:r>
            <a:r>
              <a:rPr lang="en-CA" dirty="0" err="1" smtClean="0"/>
              <a:t>ubuntu</a:t>
            </a:r>
            <a:r>
              <a:rPr lang="en-CA" dirty="0" smtClean="0"/>
              <a:t> – built from source</a:t>
            </a:r>
          </a:p>
          <a:p>
            <a:r>
              <a:rPr lang="en-CA" dirty="0" smtClean="0"/>
              <a:t>start HDFS – start-</a:t>
            </a:r>
            <a:r>
              <a:rPr lang="en-CA" dirty="0" err="1" smtClean="0"/>
              <a:t>dfs.sh</a:t>
            </a:r>
            <a:endParaRPr lang="en-CA" dirty="0" smtClean="0"/>
          </a:p>
          <a:p>
            <a:r>
              <a:rPr lang="en-CA" dirty="0"/>
              <a:t>s</a:t>
            </a:r>
            <a:r>
              <a:rPr lang="en-CA" dirty="0" smtClean="0"/>
              <a:t>tart YARN: start-</a:t>
            </a:r>
            <a:r>
              <a:rPr lang="en-CA" dirty="0" err="1" smtClean="0"/>
              <a:t>yarn.sh</a:t>
            </a:r>
            <a:endParaRPr lang="en-CA" dirty="0" smtClean="0"/>
          </a:p>
          <a:p>
            <a:r>
              <a:rPr lang="en-CA" dirty="0" smtClean="0"/>
              <a:t>Format data node -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namenode</a:t>
            </a:r>
            <a:r>
              <a:rPr lang="en-CA" dirty="0"/>
              <a:t> </a:t>
            </a:r>
            <a:r>
              <a:rPr lang="en-CA" dirty="0" smtClean="0"/>
              <a:t>–format</a:t>
            </a:r>
          </a:p>
          <a:p>
            <a:r>
              <a:rPr lang="en-CA" dirty="0" smtClean="0"/>
              <a:t>Restart </a:t>
            </a:r>
            <a:r>
              <a:rPr lang="en-CA" dirty="0" err="1" smtClean="0"/>
              <a:t>hdfs</a:t>
            </a:r>
            <a:r>
              <a:rPr lang="en-CA" dirty="0" smtClean="0"/>
              <a:t>: stop-</a:t>
            </a:r>
            <a:r>
              <a:rPr lang="en-CA" dirty="0" err="1" smtClean="0"/>
              <a:t>dfs.sh</a:t>
            </a:r>
            <a:r>
              <a:rPr lang="en-CA" dirty="0" smtClean="0"/>
              <a:t>, start-</a:t>
            </a:r>
            <a:r>
              <a:rPr lang="en-CA" dirty="0" err="1" smtClean="0"/>
              <a:t>dfs.sh</a:t>
            </a:r>
            <a:endParaRPr lang="en-CA" dirty="0" smtClean="0"/>
          </a:p>
          <a:p>
            <a:r>
              <a:rPr lang="en-CA" dirty="0" smtClean="0"/>
              <a:t>Create user directory: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</a:t>
            </a:r>
            <a:r>
              <a:rPr lang="en-CA" dirty="0" err="1"/>
              <a:t>mkdir</a:t>
            </a:r>
            <a:r>
              <a:rPr lang="en-CA" dirty="0"/>
              <a:t> /user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</a:t>
            </a:r>
            <a:r>
              <a:rPr lang="en-CA" dirty="0" err="1"/>
              <a:t>mkdir</a:t>
            </a:r>
            <a:r>
              <a:rPr lang="en-CA" dirty="0"/>
              <a:t> /</a:t>
            </a:r>
            <a:r>
              <a:rPr lang="en-CA" dirty="0" smtClean="0"/>
              <a:t>user/</a:t>
            </a:r>
            <a:r>
              <a:rPr lang="en-CA" dirty="0" err="1" smtClean="0"/>
              <a:t>hduser</a:t>
            </a:r>
            <a:endParaRPr lang="en-CA" dirty="0" smtClean="0"/>
          </a:p>
          <a:p>
            <a:r>
              <a:rPr lang="en-CA" dirty="0" smtClean="0"/>
              <a:t>Copy file to HDFS: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-put files input</a:t>
            </a:r>
          </a:p>
          <a:p>
            <a:r>
              <a:rPr lang="en-CA" dirty="0" smtClean="0"/>
              <a:t>Run the application: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/>
              <a:t>jar </a:t>
            </a:r>
            <a:r>
              <a:rPr lang="en-CA" dirty="0" err="1"/>
              <a:t>wc.jar</a:t>
            </a:r>
            <a:r>
              <a:rPr lang="en-CA" dirty="0"/>
              <a:t> input/file01 output</a:t>
            </a:r>
          </a:p>
          <a:p>
            <a:r>
              <a:rPr lang="en-CA" dirty="0" smtClean="0"/>
              <a:t>Check the result: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-cat output/*</a:t>
            </a:r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Spark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CA" dirty="0" smtClean="0"/>
          </a:p>
          <a:p>
            <a:r>
              <a:rPr lang="en-CA" dirty="0" smtClean="0"/>
              <a:t>D</a:t>
            </a:r>
            <a:r>
              <a:rPr lang="en-CA" smtClean="0"/>
              <a:t>istributed </a:t>
            </a:r>
            <a:r>
              <a:rPr lang="en-CA" dirty="0" smtClean="0"/>
              <a:t>computation framework – part of </a:t>
            </a:r>
            <a:r>
              <a:rPr lang="en-CA" dirty="0" err="1" smtClean="0"/>
              <a:t>Hadoop</a:t>
            </a:r>
            <a:r>
              <a:rPr lang="en-CA" dirty="0" smtClean="0"/>
              <a:t> ecosystem</a:t>
            </a:r>
          </a:p>
          <a:p>
            <a:r>
              <a:rPr lang="en-CA" dirty="0" smtClean="0"/>
              <a:t>Does not use </a:t>
            </a:r>
            <a:r>
              <a:rPr lang="en-CA" dirty="0" err="1" smtClean="0"/>
              <a:t>MapReduce</a:t>
            </a:r>
            <a:r>
              <a:rPr lang="en-CA" dirty="0" smtClean="0"/>
              <a:t> Engine</a:t>
            </a:r>
          </a:p>
          <a:p>
            <a:r>
              <a:rPr lang="en-CA" dirty="0" smtClean="0"/>
              <a:t>fast and general-purpose cluster computing system: 100x faster than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err="1" smtClean="0"/>
              <a:t>MapReduce</a:t>
            </a:r>
            <a:r>
              <a:rPr lang="en-CA" dirty="0" smtClean="0"/>
              <a:t> in memory, or 10x faster on disk – improvement of Map Reduce framework</a:t>
            </a:r>
            <a:endParaRPr lang="en-CA" b="1" dirty="0" smtClean="0"/>
          </a:p>
          <a:p>
            <a:r>
              <a:rPr lang="en-CA" dirty="0" smtClean="0"/>
              <a:t>APIs in Java, </a:t>
            </a:r>
            <a:r>
              <a:rPr lang="en-CA" dirty="0" err="1" smtClean="0"/>
              <a:t>Scala</a:t>
            </a:r>
            <a:r>
              <a:rPr lang="en-CA" dirty="0" smtClean="0"/>
              <a:t>, Python and R</a:t>
            </a:r>
          </a:p>
          <a:p>
            <a:r>
              <a:rPr lang="en-CA" dirty="0" smtClean="0"/>
              <a:t>Spark SQL, Machine Learning, Graph Processing, Spark Streaming</a:t>
            </a:r>
          </a:p>
          <a:p>
            <a:r>
              <a:rPr lang="en-CA" dirty="0" smtClean="0"/>
              <a:t>Resilient Distributed Datasets (</a:t>
            </a:r>
            <a:r>
              <a:rPr lang="en-CA" dirty="0" err="1" smtClean="0"/>
              <a:t>RDDs</a:t>
            </a:r>
            <a:r>
              <a:rPr lang="en-CA" dirty="0" smtClean="0"/>
              <a:t>) – a fault-tolerant collection of elements that can be operated on in parallel.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new in Spark 2.0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Release July 26, 2016</a:t>
            </a:r>
            <a:endParaRPr lang="en-CA" sz="1800" dirty="0" smtClean="0"/>
          </a:p>
          <a:p>
            <a:r>
              <a:rPr lang="en-CA" sz="1800" dirty="0" smtClean="0"/>
              <a:t>Spark Session – replace </a:t>
            </a:r>
            <a:r>
              <a:rPr lang="en-CA" sz="1800" dirty="0" err="1" smtClean="0"/>
              <a:t>SQLContext</a:t>
            </a:r>
            <a:r>
              <a:rPr lang="en-CA" sz="1800" dirty="0" smtClean="0"/>
              <a:t> and </a:t>
            </a:r>
            <a:r>
              <a:rPr lang="en-CA" sz="1800" dirty="0" err="1" smtClean="0"/>
              <a:t>HiveContext</a:t>
            </a:r>
            <a:endParaRPr lang="en-CA" sz="1800" dirty="0" smtClean="0"/>
          </a:p>
          <a:p>
            <a:r>
              <a:rPr lang="en-CA" sz="1800" dirty="0" smtClean="0"/>
              <a:t>Unifying </a:t>
            </a:r>
            <a:r>
              <a:rPr lang="en-CA" sz="1800" dirty="0" err="1" smtClean="0"/>
              <a:t>DataFrame</a:t>
            </a:r>
            <a:r>
              <a:rPr lang="en-CA" sz="1800" dirty="0" smtClean="0"/>
              <a:t> and Dataset</a:t>
            </a:r>
          </a:p>
          <a:p>
            <a:r>
              <a:rPr lang="en-CA" sz="1800" dirty="0" err="1" smtClean="0"/>
              <a:t>DataFrame</a:t>
            </a:r>
            <a:r>
              <a:rPr lang="en-CA" sz="1800" dirty="0" smtClean="0"/>
              <a:t> based ml package become primary (instead of </a:t>
            </a:r>
            <a:r>
              <a:rPr lang="en-CA" sz="1800" dirty="0" err="1" smtClean="0"/>
              <a:t>mllib</a:t>
            </a:r>
            <a:r>
              <a:rPr lang="en-CA" sz="1800" dirty="0" smtClean="0"/>
              <a:t> – RDD based)</a:t>
            </a:r>
          </a:p>
          <a:p>
            <a:r>
              <a:rPr lang="en-CA" sz="1800" dirty="0" smtClean="0"/>
              <a:t>More R support</a:t>
            </a:r>
          </a:p>
          <a:p>
            <a:endParaRPr lang="en-CA" sz="1800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Scala</a:t>
            </a:r>
            <a:r>
              <a:rPr lang="en-CA" dirty="0" smtClean="0"/>
              <a:t> vs. R vs. Python </a:t>
            </a:r>
            <a:r>
              <a:rPr lang="en-CA" dirty="0" err="1" smtClean="0"/>
              <a:t>vs</a:t>
            </a:r>
            <a:r>
              <a:rPr lang="en-CA" dirty="0" smtClean="0"/>
              <a:t>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Java is out</a:t>
            </a:r>
          </a:p>
          <a:p>
            <a:r>
              <a:rPr lang="en-CA" dirty="0" smtClean="0"/>
              <a:t>R: widely used by statisticians and data miners for developing statistical software and data analysis</a:t>
            </a:r>
          </a:p>
          <a:p>
            <a:r>
              <a:rPr lang="en-CA" dirty="0" smtClean="0"/>
              <a:t>Python: Rich machine learning library, popular script language</a:t>
            </a:r>
          </a:p>
          <a:p>
            <a:r>
              <a:rPr lang="en-CA" dirty="0" err="1" smtClean="0"/>
              <a:t>Scala</a:t>
            </a:r>
            <a:r>
              <a:rPr lang="en-CA" dirty="0" smtClean="0"/>
              <a:t>: support functional programming, better spark integration, better performance. 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Ecosystem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Kafka</a:t>
            </a:r>
          </a:p>
          <a:p>
            <a:r>
              <a:rPr lang="en-CA" dirty="0" smtClean="0"/>
              <a:t>Kudu</a:t>
            </a:r>
          </a:p>
          <a:p>
            <a:r>
              <a:rPr lang="en-CA" dirty="0" err="1" smtClean="0"/>
              <a:t>Mesos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Hadoop</a:t>
            </a:r>
            <a:r>
              <a:rPr lang="en-CA" dirty="0" smtClean="0"/>
              <a:t> Marketplace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Horton Works</a:t>
            </a:r>
          </a:p>
          <a:p>
            <a:r>
              <a:rPr lang="en-CA" dirty="0" err="1" smtClean="0"/>
              <a:t>Cloudera</a:t>
            </a:r>
            <a:endParaRPr lang="en-CA" dirty="0" smtClean="0"/>
          </a:p>
          <a:p>
            <a:r>
              <a:rPr lang="en-CA" dirty="0" err="1" smtClean="0"/>
              <a:t>Databricks</a:t>
            </a:r>
            <a:endParaRPr lang="en-CA" dirty="0" smtClean="0"/>
          </a:p>
          <a:p>
            <a:r>
              <a:rPr lang="en-CA" dirty="0" err="1" smtClean="0"/>
              <a:t>Bluemix</a:t>
            </a:r>
            <a:r>
              <a:rPr lang="en-CA" smtClean="0"/>
              <a:t>/Watson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Analytics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Regression</a:t>
            </a:r>
          </a:p>
          <a:p>
            <a:r>
              <a:rPr lang="en-CA" dirty="0" smtClean="0"/>
              <a:t>Classification</a:t>
            </a:r>
          </a:p>
          <a:p>
            <a:r>
              <a:rPr lang="en-CA" dirty="0" smtClean="0"/>
              <a:t>Clustering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110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hadoop.apache.org</a:t>
            </a:r>
            <a:endParaRPr lang="en-CA" dirty="0" smtClean="0"/>
          </a:p>
          <a:p>
            <a:r>
              <a:rPr lang="en-CA" dirty="0" err="1" smtClean="0"/>
              <a:t>MapReduce</a:t>
            </a:r>
            <a:r>
              <a:rPr lang="en-CA" dirty="0" smtClean="0"/>
              <a:t>: Simplified Data Processing on Large Clusters - Jeffrey Dean from Google, OSDI 2004.</a:t>
            </a:r>
          </a:p>
          <a:p>
            <a:r>
              <a:rPr lang="en-CA" dirty="0" smtClean="0"/>
              <a:t>Apache </a:t>
            </a:r>
            <a:r>
              <a:rPr lang="en-CA" dirty="0" err="1" smtClean="0"/>
              <a:t>Hadoop</a:t>
            </a:r>
            <a:r>
              <a:rPr lang="en-CA" dirty="0" smtClean="0"/>
              <a:t> YARN: Yet Another Resource Negotiator – </a:t>
            </a:r>
            <a:r>
              <a:rPr lang="en-CA" dirty="0" err="1" smtClean="0"/>
              <a:t>SoCC</a:t>
            </a:r>
            <a:r>
              <a:rPr lang="en-CA" dirty="0" smtClean="0"/>
              <a:t> 2013</a:t>
            </a:r>
          </a:p>
          <a:p>
            <a:r>
              <a:rPr lang="en-CA" dirty="0" err="1" smtClean="0"/>
              <a:t>Hadoop</a:t>
            </a:r>
            <a:r>
              <a:rPr lang="en-CA" dirty="0" smtClean="0"/>
              <a:t>: The Definitive Guide, 4</a:t>
            </a:r>
            <a:r>
              <a:rPr lang="en-CA" baseline="30000" dirty="0" smtClean="0"/>
              <a:t>th</a:t>
            </a:r>
            <a:r>
              <a:rPr lang="en-CA" dirty="0" smtClean="0"/>
              <a:t> Edition. – Tom White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	</a:t>
            </a:r>
            <a:r>
              <a:rPr lang="en-CA" dirty="0" err="1" smtClean="0"/>
              <a:t>Hadoop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Apache, open source</a:t>
            </a:r>
            <a:endParaRPr lang="en-CA" dirty="0"/>
          </a:p>
          <a:p>
            <a:r>
              <a:rPr lang="en-CA" dirty="0" smtClean="0"/>
              <a:t>A distributed data operating system – capable of processing thousands of terabytes dataset</a:t>
            </a:r>
          </a:p>
          <a:p>
            <a:r>
              <a:rPr lang="en-CA" dirty="0" smtClean="0"/>
              <a:t>Runs on commodity hardware – tolerance of system failure</a:t>
            </a:r>
          </a:p>
          <a:p>
            <a:r>
              <a:rPr lang="en-CA" dirty="0" smtClean="0"/>
              <a:t>An ecosystem</a:t>
            </a:r>
          </a:p>
          <a:p>
            <a:r>
              <a:rPr lang="en-CA" dirty="0" smtClean="0"/>
              <a:t>Two aspects of </a:t>
            </a:r>
            <a:r>
              <a:rPr lang="en-CA" dirty="0" err="1"/>
              <a:t>H</a:t>
            </a:r>
            <a:r>
              <a:rPr lang="en-CA" dirty="0" err="1" smtClean="0"/>
              <a:t>adoop</a:t>
            </a:r>
            <a:r>
              <a:rPr lang="en-CA" dirty="0" smtClean="0"/>
              <a:t>: </a:t>
            </a:r>
          </a:p>
          <a:p>
            <a:pPr>
              <a:buNone/>
            </a:pPr>
            <a:r>
              <a:rPr lang="en-CA" dirty="0" smtClean="0"/>
              <a:t>	- </a:t>
            </a:r>
            <a:r>
              <a:rPr lang="en-CA" sz="2600" dirty="0" smtClean="0"/>
              <a:t>Parallel data processing – </a:t>
            </a:r>
            <a:r>
              <a:rPr lang="en-CA" sz="2600" dirty="0"/>
              <a:t>M</a:t>
            </a:r>
            <a:r>
              <a:rPr lang="en-CA" sz="2600" dirty="0" smtClean="0"/>
              <a:t>ap Reduce</a:t>
            </a:r>
            <a:r>
              <a:rPr lang="en-CA" sz="2600" dirty="0"/>
              <a:t>	</a:t>
            </a:r>
            <a:endParaRPr lang="en-CA" sz="2600" dirty="0" smtClean="0"/>
          </a:p>
          <a:p>
            <a:pPr>
              <a:buNone/>
            </a:pPr>
            <a:r>
              <a:rPr lang="en-CA" sz="2600" dirty="0" smtClean="0"/>
              <a:t>	- Distributed Data </a:t>
            </a:r>
            <a:r>
              <a:rPr lang="en-CA" sz="2600" dirty="0"/>
              <a:t>P</a:t>
            </a:r>
            <a:r>
              <a:rPr lang="en-CA" sz="2600" dirty="0" smtClean="0"/>
              <a:t>ersistence – enables </a:t>
            </a:r>
            <a:r>
              <a:rPr lang="en-CA" sz="2600" dirty="0" err="1" smtClean="0"/>
              <a:t>NoSQL</a:t>
            </a:r>
            <a:r>
              <a:rPr lang="en-CA" sz="2600" dirty="0" smtClean="0"/>
              <a:t> Database</a:t>
            </a:r>
          </a:p>
          <a:p>
            <a:pPr>
              <a:buNone/>
            </a:pPr>
            <a:endParaRPr lang="en-CA" dirty="0" smtClean="0"/>
          </a:p>
        </p:txBody>
      </p:sp>
      <p:pic>
        <p:nvPicPr>
          <p:cNvPr id="2052" name="Picture 4" descr="D:\Shared\Dropbox\1861076\Hadoop Notes\hadoop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571480"/>
            <a:ext cx="3000396" cy="708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Architecture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870650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MapReduce</a:t>
            </a:r>
            <a:r>
              <a:rPr lang="en-CA" dirty="0"/>
              <a:t> </a:t>
            </a:r>
            <a:r>
              <a:rPr lang="en-CA" dirty="0" smtClean="0"/>
              <a:t>– a framework to process data in parallel on large cluster</a:t>
            </a:r>
          </a:p>
          <a:p>
            <a:r>
              <a:rPr lang="en-CA" dirty="0" smtClean="0"/>
              <a:t>HDFS – </a:t>
            </a:r>
            <a:r>
              <a:rPr lang="en-CA" dirty="0" err="1" smtClean="0"/>
              <a:t>Hadoop</a:t>
            </a:r>
            <a:r>
              <a:rPr lang="en-CA" dirty="0" smtClean="0"/>
              <a:t> Distributed File System </a:t>
            </a:r>
          </a:p>
          <a:p>
            <a:r>
              <a:rPr lang="en-CA" dirty="0" smtClean="0"/>
              <a:t>YARN – Yet Another Resource Negotiator</a:t>
            </a:r>
          </a:p>
          <a:p>
            <a:r>
              <a:rPr lang="en-CA" dirty="0" err="1" smtClean="0"/>
              <a:t>Hadoop</a:t>
            </a:r>
            <a:r>
              <a:rPr lang="en-CA" dirty="0" smtClean="0"/>
              <a:t> IO – dealing with terabytes of dataset</a:t>
            </a:r>
          </a:p>
          <a:p>
            <a:r>
              <a:rPr lang="en-CA" dirty="0" smtClean="0"/>
              <a:t>Clustered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8263595" cy="479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pic>
        <p:nvPicPr>
          <p:cNvPr id="12290" name="Picture 2" descr="http://xiaochongzhang.me/blog/wp-content/uploads/2013/05/MapReduce_Work_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8488391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twimgs.com/ddj/images/article/2013/0313/hadoopfi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8585822" cy="5500725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19953</TotalTime>
  <Words>756</Words>
  <Application>Microsoft Office PowerPoint</Application>
  <PresentationFormat>On-screen Show (4:3)</PresentationFormat>
  <Paragraphs>172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Big Data - LRC</vt:lpstr>
      <vt:lpstr>Big Data  a process of changing data into information and knowledge </vt:lpstr>
      <vt:lpstr>Opportunities and challenges to IT professionals</vt:lpstr>
      <vt:lpstr> Hadoop</vt:lpstr>
      <vt:lpstr>Hadoop Architecture</vt:lpstr>
      <vt:lpstr>Hadoop Architecture</vt:lpstr>
      <vt:lpstr>Map Reduce</vt:lpstr>
      <vt:lpstr>Map Reduce</vt:lpstr>
      <vt:lpstr>Map Reduce</vt:lpstr>
      <vt:lpstr>Map Reduce</vt:lpstr>
      <vt:lpstr>Map Reduce</vt:lpstr>
      <vt:lpstr>Map Reduce</vt:lpstr>
      <vt:lpstr>Map Reduce – job status</vt:lpstr>
      <vt:lpstr>HDFS</vt:lpstr>
      <vt:lpstr>HDFS</vt:lpstr>
      <vt:lpstr>HDFS</vt:lpstr>
      <vt:lpstr>HDFS</vt:lpstr>
      <vt:lpstr>HDFS</vt:lpstr>
      <vt:lpstr>HDFS</vt:lpstr>
      <vt:lpstr>HDFS Direct Access</vt:lpstr>
      <vt:lpstr>HDFS Proxing access</vt:lpstr>
      <vt:lpstr>Hadoop Yarn</vt:lpstr>
      <vt:lpstr>Hadoop Yarn</vt:lpstr>
      <vt:lpstr>Yarm – Resource Manager</vt:lpstr>
      <vt:lpstr>Yarn – Resource Manager</vt:lpstr>
      <vt:lpstr>Yarn – Node Manager</vt:lpstr>
      <vt:lpstr>Yarn – Node Manager</vt:lpstr>
      <vt:lpstr>Yarn</vt:lpstr>
      <vt:lpstr>Hadoop IO</vt:lpstr>
      <vt:lpstr>NoSQL</vt:lpstr>
      <vt:lpstr>Hadoop Summary</vt:lpstr>
      <vt:lpstr>Hello World</vt:lpstr>
      <vt:lpstr>Hadoop Spark</vt:lpstr>
      <vt:lpstr>What’s new in Spark 2.0</vt:lpstr>
      <vt:lpstr>Scala vs. R vs. Python vs Java</vt:lpstr>
      <vt:lpstr>Ecosystem </vt:lpstr>
      <vt:lpstr>Hadoop Marketplace</vt:lpstr>
      <vt:lpstr>Data Analytics</vt:lpstr>
      <vt:lpstr>References</vt:lpstr>
      <vt:lpstr>Questions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Xiaoqun Wang</dc:creator>
  <cp:lastModifiedBy>Wang, Michael X. (MNR)</cp:lastModifiedBy>
  <cp:revision>283</cp:revision>
  <dcterms:created xsi:type="dcterms:W3CDTF">2015-10-25T02:43:50Z</dcterms:created>
  <dcterms:modified xsi:type="dcterms:W3CDTF">2016-08-23T21:00:34Z</dcterms:modified>
</cp:coreProperties>
</file>