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5"/>
  </p:notesMasterIdLst>
  <p:handoutMasterIdLst>
    <p:handoutMasterId r:id="rId46"/>
  </p:handoutMasterIdLst>
  <p:sldIdLst>
    <p:sldId id="256" r:id="rId6"/>
    <p:sldId id="294" r:id="rId7"/>
    <p:sldId id="260" r:id="rId8"/>
    <p:sldId id="285" r:id="rId9"/>
    <p:sldId id="295" r:id="rId10"/>
    <p:sldId id="296" r:id="rId11"/>
    <p:sldId id="297" r:id="rId12"/>
    <p:sldId id="298" r:id="rId13"/>
    <p:sldId id="299" r:id="rId14"/>
    <p:sldId id="300" r:id="rId15"/>
    <p:sldId id="301" r:id="rId16"/>
    <p:sldId id="262" r:id="rId17"/>
    <p:sldId id="263" r:id="rId18"/>
    <p:sldId id="264" r:id="rId19"/>
    <p:sldId id="286" r:id="rId20"/>
    <p:sldId id="266" r:id="rId21"/>
    <p:sldId id="267" r:id="rId22"/>
    <p:sldId id="268" r:id="rId23"/>
    <p:sldId id="287"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8" r:id="rId38"/>
    <p:sldId id="302" r:id="rId39"/>
    <p:sldId id="289" r:id="rId40"/>
    <p:sldId id="291" r:id="rId41"/>
    <p:sldId id="293" r:id="rId42"/>
    <p:sldId id="292" r:id="rId43"/>
    <p:sldId id="28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a:srgbClr val="ABE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10" d="100"/>
          <a:sy n="110" d="100"/>
        </p:scale>
        <p:origin x="-2502" y="-24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174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2D3F8A-8FC8-45E1-B4EF-1BF73F508BAF}" type="datetimeFigureOut">
              <a:rPr lang="en-CA" smtClean="0"/>
              <a:t>09/20/2016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3F0170-35F5-41C3-967C-CC5FCEC4DD81}" type="slidenum">
              <a:rPr lang="en-CA" smtClean="0"/>
              <a:t>‹#›</a:t>
            </a:fld>
            <a:endParaRPr lang="en-CA"/>
          </a:p>
        </p:txBody>
      </p:sp>
    </p:spTree>
    <p:extLst>
      <p:ext uri="{BB962C8B-B14F-4D97-AF65-F5344CB8AC3E}">
        <p14:creationId xmlns:p14="http://schemas.microsoft.com/office/powerpoint/2010/main" val="2456587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02DF50-4EBF-468E-9DBF-0A389A197033}" type="datetimeFigureOut">
              <a:rPr lang="en-CA" smtClean="0"/>
              <a:t>09/20/2016</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B6F38-B305-4ECF-A2AC-5D84798236D6}" type="slidenum">
              <a:rPr lang="en-CA" smtClean="0"/>
              <a:t>‹#›</a:t>
            </a:fld>
            <a:endParaRPr lang="en-CA"/>
          </a:p>
        </p:txBody>
      </p:sp>
    </p:spTree>
    <p:extLst>
      <p:ext uri="{BB962C8B-B14F-4D97-AF65-F5344CB8AC3E}">
        <p14:creationId xmlns:p14="http://schemas.microsoft.com/office/powerpoint/2010/main" val="4258873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85" b="789"/>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userDrawn="1"/>
        </p:nvSpPr>
        <p:spPr>
          <a:xfrm>
            <a:off x="0" y="1700808"/>
            <a:ext cx="6084168" cy="2918194"/>
          </a:xfrm>
          <a:prstGeom prst="rect">
            <a:avLst/>
          </a:prstGeom>
          <a:solidFill>
            <a:srgbClr val="1D936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descr="C:\Users\Mari\Desktop\Graphics\green2.png"/>
          <p:cNvPicPr>
            <a:picLocks noChangeAspect="1" noChangeArrowheads="1"/>
          </p:cNvPicPr>
          <p:nvPr userDrawn="1"/>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7668344" y="5276052"/>
            <a:ext cx="1265559" cy="15819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95536" y="1772816"/>
            <a:ext cx="5400600" cy="1470025"/>
          </a:xfrm>
        </p:spPr>
        <p:txBody>
          <a:bodyPr/>
          <a:lstStyle>
            <a:lvl1pPr algn="l">
              <a:defRPr>
                <a:solidFill>
                  <a:schemeClr val="bg1"/>
                </a:solidFill>
              </a:defRPr>
            </a:lvl1pPr>
          </a:lstStyle>
          <a:p>
            <a:r>
              <a:rPr lang="en-US" smtClean="0"/>
              <a:t>Click to edit Master title style</a:t>
            </a:r>
            <a:endParaRPr lang="en-CA"/>
          </a:p>
        </p:txBody>
      </p:sp>
      <p:sp>
        <p:nvSpPr>
          <p:cNvPr id="3" name="Subtitle 2"/>
          <p:cNvSpPr>
            <a:spLocks noGrp="1"/>
          </p:cNvSpPr>
          <p:nvPr>
            <p:ph type="subTitle" idx="1"/>
          </p:nvPr>
        </p:nvSpPr>
        <p:spPr>
          <a:xfrm>
            <a:off x="395536" y="3429000"/>
            <a:ext cx="5400600" cy="600472"/>
          </a:xfrm>
        </p:spPr>
        <p:txBody>
          <a:bodyPr>
            <a:normAutofit/>
          </a:bodyPr>
          <a:lstStyle>
            <a:lvl1pPr marL="0" indent="0" algn="l">
              <a:buNone/>
              <a:defRPr sz="2800">
                <a:solidFill>
                  <a:srgbClr val="ABE3C7"/>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dirty="0"/>
          </a:p>
        </p:txBody>
      </p:sp>
      <p:sp>
        <p:nvSpPr>
          <p:cNvPr id="4" name="Date Placeholder 3"/>
          <p:cNvSpPr>
            <a:spLocks noGrp="1"/>
          </p:cNvSpPr>
          <p:nvPr>
            <p:ph type="dt" sz="half" idx="10"/>
          </p:nvPr>
        </p:nvSpPr>
        <p:spPr>
          <a:xfrm>
            <a:off x="395536" y="4149080"/>
            <a:ext cx="2133600" cy="365125"/>
          </a:xfrm>
        </p:spPr>
        <p:txBody>
          <a:bodyPr/>
          <a:lstStyle>
            <a:lvl1pPr>
              <a:defRPr sz="1800">
                <a:solidFill>
                  <a:schemeClr val="bg1"/>
                </a:solidFill>
              </a:defRPr>
            </a:lvl1pPr>
          </a:lstStyle>
          <a:p>
            <a:r>
              <a:rPr lang="en-CA" smtClean="0"/>
              <a:t>Day Month Year</a:t>
            </a:r>
            <a:endParaRPr lang="en-CA"/>
          </a:p>
        </p:txBody>
      </p:sp>
      <p:pic>
        <p:nvPicPr>
          <p:cNvPr id="10" name="Picture 5" descr="C:\Users\Mari\Desktop\Work\LRC Design\white.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95312" y="6067026"/>
            <a:ext cx="237648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79604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9804" b="1801"/>
          <a:stretch/>
        </p:blipFill>
        <p:spPr bwMode="auto">
          <a:xfrm>
            <a:off x="0" y="-26128"/>
            <a:ext cx="9144000" cy="12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userDrawn="1"/>
        </p:nvSpPr>
        <p:spPr>
          <a:xfrm>
            <a:off x="0" y="342528"/>
            <a:ext cx="9144000" cy="891344"/>
          </a:xfrm>
          <a:prstGeom prst="rect">
            <a:avLst/>
          </a:prstGeom>
          <a:solidFill>
            <a:srgbClr val="1D936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457200" y="404664"/>
            <a:ext cx="8229600" cy="792088"/>
          </a:xfrm>
        </p:spPr>
        <p:txBody>
          <a:bodyPr/>
          <a:lstStyle>
            <a:lvl1pPr>
              <a:defRPr>
                <a:solidFill>
                  <a:schemeClr val="bg1"/>
                </a:solidFill>
              </a:defRPr>
            </a:lvl1pPr>
          </a:lstStyle>
          <a:p>
            <a:r>
              <a:rPr lang="en-US" smtClean="0"/>
              <a:t>Click to edit Master title style</a:t>
            </a:r>
            <a:endParaRPr lang="en-CA"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4" name="Date Placeholder 3"/>
          <p:cNvSpPr>
            <a:spLocks noGrp="1"/>
          </p:cNvSpPr>
          <p:nvPr>
            <p:ph type="dt" sz="half" idx="10"/>
          </p:nvPr>
        </p:nvSpPr>
        <p:spPr>
          <a:xfrm>
            <a:off x="7131526" y="126504"/>
            <a:ext cx="1290632" cy="216024"/>
          </a:xfrm>
        </p:spPr>
        <p:txBody>
          <a:bodyPr/>
          <a:lstStyle>
            <a:lvl1pPr algn="ctr">
              <a:defRPr>
                <a:solidFill>
                  <a:schemeClr val="bg1"/>
                </a:solidFill>
              </a:defRPr>
            </a:lvl1pPr>
          </a:lstStyle>
          <a:p>
            <a:r>
              <a:rPr lang="en-CA" smtClean="0"/>
              <a:t>Day Month Year</a:t>
            </a:r>
            <a:endParaRPr lang="en-CA" dirty="0"/>
          </a:p>
        </p:txBody>
      </p:sp>
      <p:sp>
        <p:nvSpPr>
          <p:cNvPr id="5" name="Footer Placeholder 4"/>
          <p:cNvSpPr>
            <a:spLocks noGrp="1"/>
          </p:cNvSpPr>
          <p:nvPr>
            <p:ph type="ftr" sz="quarter" idx="11"/>
          </p:nvPr>
        </p:nvSpPr>
        <p:spPr>
          <a:xfrm>
            <a:off x="3995936" y="126505"/>
            <a:ext cx="3024336" cy="216023"/>
          </a:xfrm>
        </p:spPr>
        <p:txBody>
          <a:bodyPr/>
          <a:lstStyle>
            <a:lvl1pPr algn="r">
              <a:defRPr>
                <a:solidFill>
                  <a:schemeClr val="bg1"/>
                </a:solidFill>
              </a:defRPr>
            </a:lvl1pPr>
          </a:lstStyle>
          <a:p>
            <a:r>
              <a:rPr lang="en-CA" dirty="0" smtClean="0"/>
              <a:t>Edit Footer to Enter Sensitivity and Date</a:t>
            </a:r>
            <a:endParaRPr lang="en-CA" dirty="0"/>
          </a:p>
        </p:txBody>
      </p:sp>
      <p:sp>
        <p:nvSpPr>
          <p:cNvPr id="10" name="TextBox 9"/>
          <p:cNvSpPr txBox="1"/>
          <p:nvPr userDrawn="1"/>
        </p:nvSpPr>
        <p:spPr>
          <a:xfrm>
            <a:off x="6948264" y="84467"/>
            <a:ext cx="221536" cy="276999"/>
          </a:xfrm>
          <a:prstGeom prst="rect">
            <a:avLst/>
          </a:prstGeom>
          <a:noFill/>
        </p:spPr>
        <p:txBody>
          <a:bodyPr wrap="none" rtlCol="0">
            <a:spAutoFit/>
          </a:bodyPr>
          <a:lstStyle/>
          <a:p>
            <a:r>
              <a:rPr lang="en-CA" sz="1200" dirty="0" smtClean="0">
                <a:solidFill>
                  <a:schemeClr val="bg1"/>
                </a:solidFill>
              </a:rPr>
              <a:t>|</a:t>
            </a:r>
            <a:endParaRPr lang="en-CA" sz="1200" dirty="0">
              <a:solidFill>
                <a:schemeClr val="bg1"/>
              </a:solidFill>
            </a:endParaRPr>
          </a:p>
        </p:txBody>
      </p:sp>
      <p:pic>
        <p:nvPicPr>
          <p:cNvPr id="1026" name="Picture 2" descr="C:\Users\Mari\Desktop\logolo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3529" y="44624"/>
            <a:ext cx="2592288" cy="320259"/>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a:spLocks noGrp="1"/>
          </p:cNvSpPr>
          <p:nvPr>
            <p:ph type="sldNum" sz="quarter" idx="12"/>
          </p:nvPr>
        </p:nvSpPr>
        <p:spPr>
          <a:xfrm>
            <a:off x="8499192" y="116632"/>
            <a:ext cx="504056" cy="225896"/>
          </a:xfrm>
        </p:spPr>
        <p:txBody>
          <a:bodyPr/>
          <a:lstStyle>
            <a:lvl1pPr algn="l">
              <a:defRPr>
                <a:solidFill>
                  <a:schemeClr val="bg1"/>
                </a:solidFill>
              </a:defRPr>
            </a:lvl1pPr>
          </a:lstStyle>
          <a:p>
            <a:fld id="{3370D18B-25D2-4C30-9CCF-168E06ADD883}" type="slidenum">
              <a:rPr lang="en-CA" smtClean="0"/>
              <a:pPr/>
              <a:t>‹#›</a:t>
            </a:fld>
            <a:endParaRPr lang="en-CA" dirty="0"/>
          </a:p>
        </p:txBody>
      </p:sp>
      <p:sp>
        <p:nvSpPr>
          <p:cNvPr id="12" name="TextBox 11"/>
          <p:cNvSpPr txBox="1"/>
          <p:nvPr userDrawn="1"/>
        </p:nvSpPr>
        <p:spPr>
          <a:xfrm>
            <a:off x="8388424" y="84465"/>
            <a:ext cx="221536" cy="276999"/>
          </a:xfrm>
          <a:prstGeom prst="rect">
            <a:avLst/>
          </a:prstGeom>
          <a:noFill/>
        </p:spPr>
        <p:txBody>
          <a:bodyPr wrap="none" rtlCol="0">
            <a:spAutoFit/>
          </a:bodyPr>
          <a:lstStyle/>
          <a:p>
            <a:r>
              <a:rPr lang="en-CA" sz="1200" dirty="0" smtClean="0">
                <a:solidFill>
                  <a:schemeClr val="bg1"/>
                </a:solidFill>
              </a:rPr>
              <a:t>|</a:t>
            </a:r>
            <a:endParaRPr lang="en-CA" sz="1200" dirty="0">
              <a:solidFill>
                <a:schemeClr val="bg1"/>
              </a:solidFill>
            </a:endParaRPr>
          </a:p>
        </p:txBody>
      </p:sp>
    </p:spTree>
    <p:extLst>
      <p:ext uri="{BB962C8B-B14F-4D97-AF65-F5344CB8AC3E}">
        <p14:creationId xmlns:p14="http://schemas.microsoft.com/office/powerpoint/2010/main" val="5665144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5"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9804" b="1801"/>
          <a:stretch/>
        </p:blipFill>
        <p:spPr bwMode="auto">
          <a:xfrm>
            <a:off x="0" y="-26128"/>
            <a:ext cx="9144000" cy="12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25"/>
          <p:cNvSpPr/>
          <p:nvPr userDrawn="1"/>
        </p:nvSpPr>
        <p:spPr>
          <a:xfrm>
            <a:off x="36512" y="342528"/>
            <a:ext cx="9144000" cy="891344"/>
          </a:xfrm>
          <a:prstGeom prst="rect">
            <a:avLst/>
          </a:prstGeom>
          <a:solidFill>
            <a:srgbClr val="1D936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7" name="Picture 2" descr="C:\Users\Mari\Desktop\logolo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3529" y="44624"/>
            <a:ext cx="2592288" cy="32025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7059032" y="116632"/>
            <a:ext cx="1408504" cy="225896"/>
          </a:xfrm>
        </p:spPr>
        <p:txBody>
          <a:bodyPr/>
          <a:lstStyle>
            <a:lvl1pPr algn="ctr">
              <a:defRPr>
                <a:solidFill>
                  <a:schemeClr val="bg1"/>
                </a:solidFill>
              </a:defRPr>
            </a:lvl1pPr>
          </a:lstStyle>
          <a:p>
            <a:r>
              <a:rPr lang="en-CA" smtClean="0"/>
              <a:t>Day Month Year</a:t>
            </a:r>
            <a:endParaRPr lang="en-CA"/>
          </a:p>
        </p:txBody>
      </p:sp>
      <p:sp>
        <p:nvSpPr>
          <p:cNvPr id="6" name="Footer Placeholder 5"/>
          <p:cNvSpPr>
            <a:spLocks noGrp="1"/>
          </p:cNvSpPr>
          <p:nvPr>
            <p:ph type="ftr" sz="quarter" idx="11"/>
          </p:nvPr>
        </p:nvSpPr>
        <p:spPr>
          <a:xfrm>
            <a:off x="4139952" y="112534"/>
            <a:ext cx="2895600" cy="229994"/>
          </a:xfrm>
        </p:spPr>
        <p:txBody>
          <a:bodyPr/>
          <a:lstStyle>
            <a:lvl1pPr>
              <a:defRPr>
                <a:solidFill>
                  <a:schemeClr val="bg1"/>
                </a:solidFill>
              </a:defRPr>
            </a:lvl1pPr>
          </a:lstStyle>
          <a:p>
            <a:pPr algn="r"/>
            <a:r>
              <a:rPr lang="en-CA" dirty="0" smtClean="0"/>
              <a:t>Edit Footer to Enter Sensitivity and Date</a:t>
            </a:r>
            <a:endParaRPr lang="en-CA" dirty="0"/>
          </a:p>
        </p:txBody>
      </p:sp>
      <p:sp>
        <p:nvSpPr>
          <p:cNvPr id="7" name="Slide Number Placeholder 6"/>
          <p:cNvSpPr>
            <a:spLocks noGrp="1"/>
          </p:cNvSpPr>
          <p:nvPr>
            <p:ph type="sldNum" sz="quarter" idx="12"/>
          </p:nvPr>
        </p:nvSpPr>
        <p:spPr>
          <a:xfrm>
            <a:off x="8532440" y="102465"/>
            <a:ext cx="504056" cy="241002"/>
          </a:xfrm>
        </p:spPr>
        <p:txBody>
          <a:bodyPr/>
          <a:lstStyle>
            <a:lvl1pPr algn="l">
              <a:defRPr>
                <a:solidFill>
                  <a:schemeClr val="bg1"/>
                </a:solidFill>
              </a:defRPr>
            </a:lvl1pPr>
          </a:lstStyle>
          <a:p>
            <a:fld id="{3370D18B-25D2-4C30-9CCF-168E06ADD883}" type="slidenum">
              <a:rPr lang="en-CA" smtClean="0"/>
              <a:pPr/>
              <a:t>‹#›</a:t>
            </a:fld>
            <a:endParaRPr lang="en-CA" dirty="0"/>
          </a:p>
        </p:txBody>
      </p:sp>
      <p:sp>
        <p:nvSpPr>
          <p:cNvPr id="28" name="TextBox 27"/>
          <p:cNvSpPr txBox="1"/>
          <p:nvPr userDrawn="1"/>
        </p:nvSpPr>
        <p:spPr>
          <a:xfrm>
            <a:off x="6948264" y="84467"/>
            <a:ext cx="221536" cy="276999"/>
          </a:xfrm>
          <a:prstGeom prst="rect">
            <a:avLst/>
          </a:prstGeom>
          <a:noFill/>
        </p:spPr>
        <p:txBody>
          <a:bodyPr wrap="none" rtlCol="0">
            <a:spAutoFit/>
          </a:bodyPr>
          <a:lstStyle/>
          <a:p>
            <a:r>
              <a:rPr lang="en-CA" sz="1200" dirty="0" smtClean="0">
                <a:solidFill>
                  <a:schemeClr val="bg1"/>
                </a:solidFill>
              </a:rPr>
              <a:t>|</a:t>
            </a:r>
            <a:endParaRPr lang="en-CA" sz="1200" dirty="0">
              <a:solidFill>
                <a:schemeClr val="bg1"/>
              </a:solidFill>
            </a:endParaRPr>
          </a:p>
        </p:txBody>
      </p:sp>
      <p:sp>
        <p:nvSpPr>
          <p:cNvPr id="29" name="TextBox 28"/>
          <p:cNvSpPr txBox="1"/>
          <p:nvPr userDrawn="1"/>
        </p:nvSpPr>
        <p:spPr>
          <a:xfrm>
            <a:off x="8388424" y="84465"/>
            <a:ext cx="221536" cy="276999"/>
          </a:xfrm>
          <a:prstGeom prst="rect">
            <a:avLst/>
          </a:prstGeom>
          <a:noFill/>
        </p:spPr>
        <p:txBody>
          <a:bodyPr wrap="none" rtlCol="0">
            <a:spAutoFit/>
          </a:bodyPr>
          <a:lstStyle/>
          <a:p>
            <a:r>
              <a:rPr lang="en-CA" sz="1200" dirty="0" smtClean="0">
                <a:solidFill>
                  <a:schemeClr val="bg1"/>
                </a:solidFill>
              </a:rPr>
              <a:t>|</a:t>
            </a:r>
            <a:endParaRPr lang="en-CA" sz="1200" dirty="0">
              <a:solidFill>
                <a:schemeClr val="bg1"/>
              </a:solidFill>
            </a:endParaRPr>
          </a:p>
        </p:txBody>
      </p:sp>
      <p:sp>
        <p:nvSpPr>
          <p:cNvPr id="30" name="Title 1"/>
          <p:cNvSpPr>
            <a:spLocks noGrp="1"/>
          </p:cNvSpPr>
          <p:nvPr>
            <p:ph type="title"/>
          </p:nvPr>
        </p:nvSpPr>
        <p:spPr>
          <a:xfrm>
            <a:off x="457200" y="404664"/>
            <a:ext cx="8229600" cy="792088"/>
          </a:xfrm>
        </p:spPr>
        <p:txBody>
          <a:bodyPr/>
          <a:lstStyle>
            <a:lvl1pPr>
              <a:defRPr>
                <a:solidFill>
                  <a:schemeClr val="bg1"/>
                </a:solidFill>
              </a:defRPr>
            </a:lvl1pPr>
          </a:lstStyle>
          <a:p>
            <a:r>
              <a:rPr lang="en-US" smtClean="0"/>
              <a:t>Click to edit Master title style</a:t>
            </a:r>
            <a:endParaRPr lang="en-CA" dirty="0"/>
          </a:p>
        </p:txBody>
      </p:sp>
    </p:spTree>
    <p:extLst>
      <p:ext uri="{BB962C8B-B14F-4D97-AF65-F5344CB8AC3E}">
        <p14:creationId xmlns:p14="http://schemas.microsoft.com/office/powerpoint/2010/main" val="1352027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2"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9804" b="1801"/>
          <a:stretch/>
        </p:blipFill>
        <p:spPr bwMode="auto">
          <a:xfrm>
            <a:off x="0" y="-26128"/>
            <a:ext cx="9144000" cy="12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userDrawn="1"/>
        </p:nvSpPr>
        <p:spPr>
          <a:xfrm>
            <a:off x="0" y="342528"/>
            <a:ext cx="9144000" cy="891344"/>
          </a:xfrm>
          <a:prstGeom prst="rect">
            <a:avLst/>
          </a:prstGeom>
          <a:solidFill>
            <a:srgbClr val="1D936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4" name="Picture 2" descr="C:\Users\Mari\Desktop\logolo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3529" y="44624"/>
            <a:ext cx="2592288" cy="32025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a:xfrm>
            <a:off x="457200" y="1535113"/>
            <a:ext cx="4040188" cy="639762"/>
          </a:xfrm>
        </p:spPr>
        <p:txBody>
          <a:bodyPr anchor="b"/>
          <a:lstStyle>
            <a:lvl1pPr marL="0" indent="0">
              <a:buNone/>
              <a:defRPr sz="2400" b="0">
                <a:solidFill>
                  <a:srgbClr val="3399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solidFill>
                  <a:srgbClr val="3399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a:xfrm>
            <a:off x="7092280" y="138467"/>
            <a:ext cx="1345248" cy="204061"/>
          </a:xfrm>
        </p:spPr>
        <p:txBody>
          <a:bodyPr/>
          <a:lstStyle>
            <a:lvl1pPr>
              <a:defRPr>
                <a:solidFill>
                  <a:schemeClr val="bg1"/>
                </a:solidFill>
              </a:defRPr>
            </a:lvl1pPr>
          </a:lstStyle>
          <a:p>
            <a:r>
              <a:rPr lang="en-CA" dirty="0" smtClean="0"/>
              <a:t>Day Month Year</a:t>
            </a:r>
            <a:endParaRPr lang="en-CA" dirty="0"/>
          </a:p>
        </p:txBody>
      </p:sp>
      <p:sp>
        <p:nvSpPr>
          <p:cNvPr id="8" name="Footer Placeholder 7"/>
          <p:cNvSpPr>
            <a:spLocks noGrp="1"/>
          </p:cNvSpPr>
          <p:nvPr>
            <p:ph type="ftr" sz="quarter" idx="11"/>
          </p:nvPr>
        </p:nvSpPr>
        <p:spPr>
          <a:xfrm>
            <a:off x="4153540" y="163663"/>
            <a:ext cx="2895600" cy="168993"/>
          </a:xfrm>
        </p:spPr>
        <p:txBody>
          <a:bodyPr/>
          <a:lstStyle>
            <a:lvl1pPr algn="r">
              <a:defRPr>
                <a:solidFill>
                  <a:schemeClr val="bg1"/>
                </a:solidFill>
              </a:defRPr>
            </a:lvl1pPr>
          </a:lstStyle>
          <a:p>
            <a:r>
              <a:rPr lang="en-CA" smtClean="0"/>
              <a:t>Edit Footer to Enter Sensitivity and Date</a:t>
            </a:r>
            <a:endParaRPr lang="en-CA"/>
          </a:p>
        </p:txBody>
      </p:sp>
      <p:sp>
        <p:nvSpPr>
          <p:cNvPr id="9" name="Slide Number Placeholder 8"/>
          <p:cNvSpPr>
            <a:spLocks noGrp="1"/>
          </p:cNvSpPr>
          <p:nvPr>
            <p:ph type="sldNum" sz="quarter" idx="12"/>
          </p:nvPr>
        </p:nvSpPr>
        <p:spPr>
          <a:xfrm>
            <a:off x="8551336" y="135132"/>
            <a:ext cx="470808" cy="212764"/>
          </a:xfrm>
        </p:spPr>
        <p:txBody>
          <a:bodyPr/>
          <a:lstStyle>
            <a:lvl1pPr algn="l">
              <a:defRPr>
                <a:solidFill>
                  <a:schemeClr val="bg1"/>
                </a:solidFill>
              </a:defRPr>
            </a:lvl1pPr>
          </a:lstStyle>
          <a:p>
            <a:fld id="{3370D18B-25D2-4C30-9CCF-168E06ADD883}" type="slidenum">
              <a:rPr lang="en-CA" smtClean="0"/>
              <a:pPr/>
              <a:t>‹#›</a:t>
            </a:fld>
            <a:endParaRPr lang="en-CA"/>
          </a:p>
        </p:txBody>
      </p:sp>
      <p:sp>
        <p:nvSpPr>
          <p:cNvPr id="10" name="TextBox 9"/>
          <p:cNvSpPr txBox="1"/>
          <p:nvPr userDrawn="1"/>
        </p:nvSpPr>
        <p:spPr>
          <a:xfrm>
            <a:off x="6948264" y="84467"/>
            <a:ext cx="221536" cy="276999"/>
          </a:xfrm>
          <a:prstGeom prst="rect">
            <a:avLst/>
          </a:prstGeom>
          <a:noFill/>
        </p:spPr>
        <p:txBody>
          <a:bodyPr wrap="none" rtlCol="0">
            <a:spAutoFit/>
          </a:bodyPr>
          <a:lstStyle/>
          <a:p>
            <a:r>
              <a:rPr lang="en-CA" sz="1200" dirty="0" smtClean="0">
                <a:solidFill>
                  <a:schemeClr val="bg1"/>
                </a:solidFill>
              </a:rPr>
              <a:t>|</a:t>
            </a:r>
            <a:endParaRPr lang="en-CA" sz="1200" dirty="0">
              <a:solidFill>
                <a:schemeClr val="bg1"/>
              </a:solidFill>
            </a:endParaRPr>
          </a:p>
        </p:txBody>
      </p:sp>
      <p:sp>
        <p:nvSpPr>
          <p:cNvPr id="11" name="TextBox 10"/>
          <p:cNvSpPr txBox="1"/>
          <p:nvPr userDrawn="1"/>
        </p:nvSpPr>
        <p:spPr>
          <a:xfrm>
            <a:off x="8388424" y="84465"/>
            <a:ext cx="221536" cy="276999"/>
          </a:xfrm>
          <a:prstGeom prst="rect">
            <a:avLst/>
          </a:prstGeom>
          <a:noFill/>
        </p:spPr>
        <p:txBody>
          <a:bodyPr wrap="none" rtlCol="0">
            <a:spAutoFit/>
          </a:bodyPr>
          <a:lstStyle/>
          <a:p>
            <a:r>
              <a:rPr lang="en-CA" sz="1200" dirty="0" smtClean="0">
                <a:solidFill>
                  <a:schemeClr val="bg1"/>
                </a:solidFill>
              </a:rPr>
              <a:t>|</a:t>
            </a:r>
            <a:endParaRPr lang="en-CA" sz="1200" dirty="0">
              <a:solidFill>
                <a:schemeClr val="bg1"/>
              </a:solidFill>
            </a:endParaRPr>
          </a:p>
        </p:txBody>
      </p:sp>
      <p:sp>
        <p:nvSpPr>
          <p:cNvPr id="15" name="Title 1"/>
          <p:cNvSpPr>
            <a:spLocks noGrp="1"/>
          </p:cNvSpPr>
          <p:nvPr>
            <p:ph type="title"/>
          </p:nvPr>
        </p:nvSpPr>
        <p:spPr>
          <a:xfrm>
            <a:off x="457200" y="404664"/>
            <a:ext cx="8229600" cy="792088"/>
          </a:xfrm>
        </p:spPr>
        <p:txBody>
          <a:bodyPr/>
          <a:lstStyle>
            <a:lvl1pPr>
              <a:defRPr>
                <a:solidFill>
                  <a:schemeClr val="bg1"/>
                </a:solidFill>
              </a:defRPr>
            </a:lvl1pPr>
          </a:lstStyle>
          <a:p>
            <a:r>
              <a:rPr lang="en-US" smtClean="0"/>
              <a:t>Click to edit Master title style</a:t>
            </a:r>
            <a:endParaRPr lang="en-CA" dirty="0"/>
          </a:p>
        </p:txBody>
      </p:sp>
    </p:spTree>
    <p:extLst>
      <p:ext uri="{BB962C8B-B14F-4D97-AF65-F5344CB8AC3E}">
        <p14:creationId xmlns:p14="http://schemas.microsoft.com/office/powerpoint/2010/main" val="109090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CAC77-BB73-4299-99A0-72D9361284F5}" type="datetimeFigureOut">
              <a:rPr lang="en-CA" smtClean="0"/>
              <a:t>09/20/2016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DCAC3C2-99F5-4E0C-9B7C-7C2E81FE1D11}"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BCAC77-BB73-4299-99A0-72D9361284F5}" type="datetimeFigureOut">
              <a:rPr lang="en-CA" smtClean="0"/>
              <a:t>09/20/2016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DCAC3C2-99F5-4E0C-9B7C-7C2E81FE1D11}"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CA" smtClean="0"/>
              <a:t>Day Month Year</a:t>
            </a:r>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smtClean="0"/>
              <a:t>Edit Footer to Enter Sensitivity and Date</a:t>
            </a:r>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0D18B-25D2-4C30-9CCF-168E06ADD883}" type="slidenum">
              <a:rPr lang="en-CA" smtClean="0"/>
              <a:t>‹#›</a:t>
            </a:fld>
            <a:endParaRPr lang="en-CA"/>
          </a:p>
        </p:txBody>
      </p:sp>
    </p:spTree>
    <p:extLst>
      <p:ext uri="{BB962C8B-B14F-4D97-AF65-F5344CB8AC3E}">
        <p14:creationId xmlns:p14="http://schemas.microsoft.com/office/powerpoint/2010/main" val="204291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epa.gov/" TargetMode="External"/><Relationship Id="rId2" Type="http://schemas.openxmlformats.org/officeDocument/2006/relationships/hyperlink" Target="http://www.airnowapi.org/" TargetMode="External"/><Relationship Id="rId1" Type="http://schemas.openxmlformats.org/officeDocument/2006/relationships/slideLayout" Target="../slideLayouts/slideLayout2.xml"/><Relationship Id="rId5" Type="http://schemas.openxmlformats.org/officeDocument/2006/relationships/hyperlink" Target="http://en.wikipedia.org/wiki/Ozone" TargetMode="External"/><Relationship Id="rId4" Type="http://schemas.openxmlformats.org/officeDocument/2006/relationships/hyperlink" Target="http://en.wikipedia.org/wiki/Particulate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772816"/>
            <a:ext cx="5544616" cy="1470025"/>
          </a:xfrm>
        </p:spPr>
        <p:txBody>
          <a:bodyPr>
            <a:normAutofit/>
          </a:bodyPr>
          <a:lstStyle/>
          <a:p>
            <a:r>
              <a:rPr lang="en-CA" sz="4000" dirty="0"/>
              <a:t>LRC Big Data Introduction</a:t>
            </a:r>
          </a:p>
        </p:txBody>
      </p:sp>
      <p:sp>
        <p:nvSpPr>
          <p:cNvPr id="3" name="Subtitle 2"/>
          <p:cNvSpPr>
            <a:spLocks noGrp="1"/>
          </p:cNvSpPr>
          <p:nvPr>
            <p:ph type="subTitle" idx="1"/>
          </p:nvPr>
        </p:nvSpPr>
        <p:spPr/>
        <p:txBody>
          <a:bodyPr/>
          <a:lstStyle/>
          <a:p>
            <a:r>
              <a:rPr lang="en-CA" dirty="0">
                <a:solidFill>
                  <a:srgbClr val="0070C0"/>
                </a:solidFill>
              </a:rPr>
              <a:t>Analysis Using Hive &amp; </a:t>
            </a:r>
            <a:r>
              <a:rPr lang="en-CA" dirty="0" err="1">
                <a:solidFill>
                  <a:srgbClr val="0070C0"/>
                </a:solidFill>
              </a:rPr>
              <a:t>RStudio</a:t>
            </a:r>
            <a:endParaRPr lang="en-CA" dirty="0"/>
          </a:p>
        </p:txBody>
      </p:sp>
      <p:sp>
        <p:nvSpPr>
          <p:cNvPr id="4" name="Date Placeholder 3"/>
          <p:cNvSpPr>
            <a:spLocks noGrp="1"/>
          </p:cNvSpPr>
          <p:nvPr>
            <p:ph type="dt" sz="half" idx="10"/>
          </p:nvPr>
        </p:nvSpPr>
        <p:spPr/>
        <p:txBody>
          <a:bodyPr/>
          <a:lstStyle/>
          <a:p>
            <a:r>
              <a:rPr lang="en-CA" dirty="0" smtClean="0"/>
              <a:t>Aug 24, 2016</a:t>
            </a:r>
            <a:endParaRPr lang="en-CA" dirty="0"/>
          </a:p>
        </p:txBody>
      </p:sp>
    </p:spTree>
    <p:extLst>
      <p:ext uri="{BB962C8B-B14F-4D97-AF65-F5344CB8AC3E}">
        <p14:creationId xmlns:p14="http://schemas.microsoft.com/office/powerpoint/2010/main" val="3773005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6F10A-5BBD-483E-A4F6-8CD4D904CD5B}" type="datetime1">
              <a:rPr lang="en-CA" smtClean="0"/>
              <a:t>09/20/2016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DCAC3C2-99F5-4E0C-9B7C-7C2E81FE1D11}" type="slidenum">
              <a:rPr lang="en-CA" smtClean="0"/>
              <a:t>10</a:t>
            </a:fld>
            <a:endParaRPr lang="en-CA"/>
          </a:p>
        </p:txBody>
      </p:sp>
      <p:pic>
        <p:nvPicPr>
          <p:cNvPr id="5" name="Picture 4"/>
          <p:cNvPicPr/>
          <p:nvPr/>
        </p:nvPicPr>
        <p:blipFill>
          <a:blip r:embed="rId2"/>
          <a:stretch>
            <a:fillRect/>
          </a:stretch>
        </p:blipFill>
        <p:spPr>
          <a:xfrm>
            <a:off x="1600200" y="1558925"/>
            <a:ext cx="5943600" cy="3740150"/>
          </a:xfrm>
          <a:prstGeom prst="rect">
            <a:avLst/>
          </a:prstGeom>
        </p:spPr>
      </p:pic>
    </p:spTree>
    <p:extLst>
      <p:ext uri="{BB962C8B-B14F-4D97-AF65-F5344CB8AC3E}">
        <p14:creationId xmlns:p14="http://schemas.microsoft.com/office/powerpoint/2010/main" val="3906112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F0648-0A2D-486E-AFE3-6953CD2ABB78}" type="datetime1">
              <a:rPr lang="en-CA" smtClean="0"/>
              <a:t>09/20/2016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DCAC3C2-99F5-4E0C-9B7C-7C2E81FE1D11}" type="slidenum">
              <a:rPr lang="en-CA" smtClean="0"/>
              <a:t>11</a:t>
            </a:fld>
            <a:endParaRPr lang="en-CA"/>
          </a:p>
        </p:txBody>
      </p:sp>
      <p:pic>
        <p:nvPicPr>
          <p:cNvPr id="5" name="Picture 4"/>
          <p:cNvPicPr/>
          <p:nvPr/>
        </p:nvPicPr>
        <p:blipFill>
          <a:blip r:embed="rId2"/>
          <a:stretch>
            <a:fillRect/>
          </a:stretch>
        </p:blipFill>
        <p:spPr>
          <a:xfrm>
            <a:off x="1600200" y="648970"/>
            <a:ext cx="5943600" cy="5560060"/>
          </a:xfrm>
          <a:prstGeom prst="rect">
            <a:avLst/>
          </a:prstGeom>
        </p:spPr>
      </p:pic>
    </p:spTree>
    <p:extLst>
      <p:ext uri="{BB962C8B-B14F-4D97-AF65-F5344CB8AC3E}">
        <p14:creationId xmlns:p14="http://schemas.microsoft.com/office/powerpoint/2010/main" val="3108704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548680"/>
            <a:ext cx="9145016" cy="792088"/>
          </a:xfrm>
        </p:spPr>
        <p:txBody>
          <a:bodyPr>
            <a:noAutofit/>
          </a:bodyPr>
          <a:lstStyle/>
          <a:p>
            <a:r>
              <a:rPr lang="en-CA" sz="3200" i="1" dirty="0" smtClean="0"/>
              <a:t>Upload </a:t>
            </a:r>
            <a:r>
              <a:rPr lang="en-CA" sz="3200" i="1" dirty="0"/>
              <a:t>the </a:t>
            </a:r>
            <a:r>
              <a:rPr lang="en-CA" sz="3200" i="1" dirty="0" smtClean="0"/>
              <a:t>Manifest and renew history files </a:t>
            </a:r>
            <a:r>
              <a:rPr lang="en-CA" sz="3200" i="1" dirty="0"/>
              <a:t>to HDFS</a:t>
            </a:r>
            <a:br>
              <a:rPr lang="en-CA" sz="3200" i="1" dirty="0"/>
            </a:br>
            <a:endParaRPr lang="en-CA" sz="3200" dirty="0"/>
          </a:p>
        </p:txBody>
      </p:sp>
      <p:sp>
        <p:nvSpPr>
          <p:cNvPr id="3" name="Content Placeholder 2"/>
          <p:cNvSpPr>
            <a:spLocks noGrp="1"/>
          </p:cNvSpPr>
          <p:nvPr>
            <p:ph idx="1"/>
          </p:nvPr>
        </p:nvSpPr>
        <p:spPr/>
        <p:txBody>
          <a:bodyPr/>
          <a:lstStyle/>
          <a:p>
            <a:r>
              <a:rPr lang="en-CA" sz="2000" dirty="0"/>
              <a:t>Upload the data to HDFS by running the following commands. </a:t>
            </a:r>
          </a:p>
          <a:p>
            <a:pPr lvl="1"/>
            <a:r>
              <a:rPr lang="en-CA" sz="1400" i="1" dirty="0"/>
              <a:t>$ </a:t>
            </a:r>
            <a:r>
              <a:rPr lang="en-CA" sz="1400" i="1" dirty="0" err="1"/>
              <a:t>hdfs</a:t>
            </a:r>
            <a:r>
              <a:rPr lang="en-CA" sz="1400" i="1" dirty="0"/>
              <a:t> </a:t>
            </a:r>
            <a:r>
              <a:rPr lang="en-CA" sz="1400" i="1" dirty="0" err="1"/>
              <a:t>dfs</a:t>
            </a:r>
            <a:r>
              <a:rPr lang="en-CA" sz="1400" i="1" dirty="0"/>
              <a:t> -</a:t>
            </a:r>
            <a:r>
              <a:rPr lang="en-CA" sz="1400" i="1" dirty="0" err="1"/>
              <a:t>mkdir</a:t>
            </a:r>
            <a:r>
              <a:rPr lang="en-CA" sz="1400" i="1" dirty="0"/>
              <a:t> MOE</a:t>
            </a:r>
            <a:endParaRPr lang="en-CA" sz="1400" dirty="0"/>
          </a:p>
          <a:p>
            <a:pPr lvl="1"/>
            <a:r>
              <a:rPr lang="en-CA" sz="1400" i="1" dirty="0" smtClean="0"/>
              <a:t>$ </a:t>
            </a:r>
            <a:r>
              <a:rPr lang="en-CA" sz="1400" i="1" dirty="0" err="1"/>
              <a:t>hdfs</a:t>
            </a:r>
            <a:r>
              <a:rPr lang="en-CA" sz="1400" i="1" dirty="0"/>
              <a:t> </a:t>
            </a:r>
            <a:r>
              <a:rPr lang="en-CA" sz="1400" i="1" dirty="0" err="1"/>
              <a:t>dfs</a:t>
            </a:r>
            <a:r>
              <a:rPr lang="en-CA" sz="1400" i="1" dirty="0"/>
              <a:t> -put 2002_2016_MANIFESTS_all.csv MOE</a:t>
            </a:r>
            <a:endParaRPr lang="en-CA" sz="1400" dirty="0"/>
          </a:p>
          <a:p>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36912"/>
            <a:ext cx="8193731"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235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48680"/>
            <a:ext cx="9036496" cy="648072"/>
          </a:xfrm>
        </p:spPr>
        <p:txBody>
          <a:bodyPr>
            <a:normAutofit fontScale="90000"/>
          </a:bodyPr>
          <a:lstStyle/>
          <a:p>
            <a:r>
              <a:rPr lang="en-CA" sz="2700" b="1" i="1" dirty="0"/>
              <a:t>Create HIVE tables and load </a:t>
            </a:r>
            <a:r>
              <a:rPr lang="en-CA" sz="2700" b="1" i="1" dirty="0" smtClean="0"/>
              <a:t>manifest </a:t>
            </a:r>
            <a:r>
              <a:rPr lang="en-CA" sz="2700" b="1" i="1" dirty="0"/>
              <a:t>and renew history files</a:t>
            </a:r>
            <a:r>
              <a:rPr lang="en-CA" b="1" i="1" dirty="0"/>
              <a:t/>
            </a:r>
            <a:br>
              <a:rPr lang="en-CA" b="1" i="1" dirty="0"/>
            </a:br>
            <a:endParaRPr lang="en-CA" dirty="0"/>
          </a:p>
        </p:txBody>
      </p:sp>
      <p:sp>
        <p:nvSpPr>
          <p:cNvPr id="3" name="Content Placeholder 2"/>
          <p:cNvSpPr>
            <a:spLocks noGrp="1"/>
          </p:cNvSpPr>
          <p:nvPr>
            <p:ph idx="1"/>
          </p:nvPr>
        </p:nvSpPr>
        <p:spPr>
          <a:xfrm>
            <a:off x="457200" y="1600200"/>
            <a:ext cx="8435280" cy="4525963"/>
          </a:xfrm>
        </p:spPr>
        <p:txBody>
          <a:bodyPr>
            <a:normAutofit fontScale="85000" lnSpcReduction="10000"/>
          </a:bodyPr>
          <a:lstStyle/>
          <a:p>
            <a:r>
              <a:rPr lang="en-CA" sz="2300" dirty="0"/>
              <a:t>Create HIVE tables for manifests and renew history. Such as following command </a:t>
            </a:r>
            <a:r>
              <a:rPr lang="en-CA" sz="2300" dirty="0" smtClean="0"/>
              <a:t>to </a:t>
            </a:r>
            <a:r>
              <a:rPr lang="en-CA" sz="2300" dirty="0" err="1" smtClean="0"/>
              <a:t>reate</a:t>
            </a:r>
            <a:r>
              <a:rPr lang="en-CA" sz="2300" dirty="0" smtClean="0"/>
              <a:t> </a:t>
            </a:r>
            <a:r>
              <a:rPr lang="en-CA" sz="2300" dirty="0"/>
              <a:t>manifest HIVE table:</a:t>
            </a:r>
          </a:p>
          <a:p>
            <a:pPr marL="0" indent="0">
              <a:buNone/>
            </a:pPr>
            <a:r>
              <a:rPr lang="en-CA" sz="1800" b="0" dirty="0">
                <a:solidFill>
                  <a:srgbClr val="00B0F0"/>
                </a:solidFill>
              </a:rPr>
              <a:t>CREATE TABLE `manifests`(`</a:t>
            </a:r>
            <a:r>
              <a:rPr lang="en-CA" sz="1800" b="0" dirty="0" err="1">
                <a:solidFill>
                  <a:srgbClr val="00B0F0"/>
                </a:solidFill>
              </a:rPr>
              <a:t>company_id</a:t>
            </a:r>
            <a:r>
              <a:rPr lang="en-CA" sz="1800" b="0" dirty="0">
                <a:solidFill>
                  <a:srgbClr val="00B0F0"/>
                </a:solidFill>
              </a:rPr>
              <a:t>` string, "</a:t>
            </a:r>
            <a:r>
              <a:rPr lang="en-CA" sz="1800" b="0" dirty="0" err="1">
                <a:solidFill>
                  <a:srgbClr val="00B0F0"/>
                </a:solidFill>
              </a:rPr>
              <a:t>generator_nunber</a:t>
            </a:r>
            <a:r>
              <a:rPr lang="en-CA" sz="1800" b="0" dirty="0">
                <a:solidFill>
                  <a:srgbClr val="00B0F0"/>
                </a:solidFill>
              </a:rPr>
              <a:t>` string, `</a:t>
            </a:r>
            <a:r>
              <a:rPr lang="en-CA" sz="1800" b="0" dirty="0" err="1">
                <a:solidFill>
                  <a:srgbClr val="00B0F0"/>
                </a:solidFill>
              </a:rPr>
              <a:t>carrier_number</a:t>
            </a:r>
            <a:r>
              <a:rPr lang="en-CA" sz="1800" b="0" dirty="0">
                <a:solidFill>
                  <a:srgbClr val="00B0F0"/>
                </a:solidFill>
              </a:rPr>
              <a:t>` string, </a:t>
            </a:r>
          </a:p>
          <a:p>
            <a:pPr marL="0" indent="0">
              <a:buNone/>
            </a:pPr>
            <a:r>
              <a:rPr lang="en-CA" sz="1800" b="0" dirty="0">
                <a:solidFill>
                  <a:srgbClr val="00B0F0"/>
                </a:solidFill>
              </a:rPr>
              <a:t>  `</a:t>
            </a:r>
            <a:r>
              <a:rPr lang="en-CA" sz="1800" b="0" dirty="0" err="1">
                <a:solidFill>
                  <a:srgbClr val="00B0F0"/>
                </a:solidFill>
              </a:rPr>
              <a:t>receiver_number</a:t>
            </a:r>
            <a:r>
              <a:rPr lang="en-CA" sz="1800" b="0" dirty="0">
                <a:solidFill>
                  <a:srgbClr val="00B0F0"/>
                </a:solidFill>
              </a:rPr>
              <a:t>` string,  `</a:t>
            </a:r>
            <a:r>
              <a:rPr lang="en-CA" sz="1800" b="0" dirty="0" err="1">
                <a:solidFill>
                  <a:srgbClr val="00B0F0"/>
                </a:solidFill>
              </a:rPr>
              <a:t>manifest_number</a:t>
            </a:r>
            <a:r>
              <a:rPr lang="en-CA" sz="1800" b="0" dirty="0">
                <a:solidFill>
                  <a:srgbClr val="00B0F0"/>
                </a:solidFill>
              </a:rPr>
              <a:t>` string, `</a:t>
            </a:r>
            <a:r>
              <a:rPr lang="en-CA" sz="1800" b="0" dirty="0" err="1">
                <a:solidFill>
                  <a:srgbClr val="00B0F0"/>
                </a:solidFill>
              </a:rPr>
              <a:t>date_shipped</a:t>
            </a:r>
            <a:r>
              <a:rPr lang="en-CA" sz="1800" b="0" dirty="0">
                <a:solidFill>
                  <a:srgbClr val="00B0F0"/>
                </a:solidFill>
              </a:rPr>
              <a:t>` string, `</a:t>
            </a:r>
            <a:r>
              <a:rPr lang="en-CA" sz="1800" b="0" dirty="0" err="1">
                <a:solidFill>
                  <a:srgbClr val="00B0F0"/>
                </a:solidFill>
              </a:rPr>
              <a:t>date_received</a:t>
            </a:r>
            <a:r>
              <a:rPr lang="en-CA" sz="1800" b="0" dirty="0">
                <a:solidFill>
                  <a:srgbClr val="00B0F0"/>
                </a:solidFill>
              </a:rPr>
              <a:t>` string, </a:t>
            </a:r>
            <a:endParaRPr lang="en-CA" sz="1800" b="0" dirty="0" smtClean="0">
              <a:solidFill>
                <a:srgbClr val="00B0F0"/>
              </a:solidFill>
            </a:endParaRPr>
          </a:p>
          <a:p>
            <a:pPr marL="0" indent="0">
              <a:buNone/>
            </a:pPr>
            <a:r>
              <a:rPr lang="en-CA" sz="1800" b="0" dirty="0" smtClean="0">
                <a:solidFill>
                  <a:srgbClr val="00B0F0"/>
                </a:solidFill>
              </a:rPr>
              <a:t>  `</a:t>
            </a:r>
            <a:r>
              <a:rPr lang="en-CA" sz="1800" b="0" dirty="0" err="1" smtClean="0">
                <a:solidFill>
                  <a:srgbClr val="00B0F0"/>
                </a:solidFill>
              </a:rPr>
              <a:t>rec_handling_code</a:t>
            </a:r>
            <a:r>
              <a:rPr lang="en-CA" sz="1800" b="0" dirty="0" smtClean="0">
                <a:solidFill>
                  <a:srgbClr val="00B0F0"/>
                </a:solidFill>
              </a:rPr>
              <a:t>` string,  `</a:t>
            </a:r>
            <a:r>
              <a:rPr lang="en-CA" sz="1800" b="0" dirty="0" err="1" smtClean="0">
                <a:solidFill>
                  <a:srgbClr val="00B0F0"/>
                </a:solidFill>
              </a:rPr>
              <a:t>quantity_own</a:t>
            </a:r>
            <a:r>
              <a:rPr lang="en-CA" sz="1800" b="0" dirty="0" smtClean="0">
                <a:solidFill>
                  <a:srgbClr val="00B0F0"/>
                </a:solidFill>
              </a:rPr>
              <a:t>` string,  `</a:t>
            </a:r>
            <a:r>
              <a:rPr lang="en-CA" sz="1800" b="0" dirty="0" err="1" smtClean="0">
                <a:solidFill>
                  <a:srgbClr val="00B0F0"/>
                </a:solidFill>
              </a:rPr>
              <a:t>shipped_unit_of_measure</a:t>
            </a:r>
            <a:r>
              <a:rPr lang="en-CA" sz="1800" b="0" dirty="0" smtClean="0">
                <a:solidFill>
                  <a:srgbClr val="00B0F0"/>
                </a:solidFill>
              </a:rPr>
              <a:t>` string, </a:t>
            </a:r>
          </a:p>
          <a:p>
            <a:pPr marL="0" indent="0">
              <a:buNone/>
            </a:pPr>
            <a:r>
              <a:rPr lang="en-CA" sz="1800" b="0" dirty="0" smtClean="0">
                <a:solidFill>
                  <a:srgbClr val="00B0F0"/>
                </a:solidFill>
              </a:rPr>
              <a:t>  </a:t>
            </a:r>
            <a:r>
              <a:rPr lang="en-CA" sz="1800" b="0" dirty="0">
                <a:solidFill>
                  <a:srgbClr val="00B0F0"/>
                </a:solidFill>
              </a:rPr>
              <a:t>`</a:t>
            </a:r>
            <a:r>
              <a:rPr lang="en-CA" sz="1800" b="0" dirty="0" err="1">
                <a:solidFill>
                  <a:srgbClr val="00B0F0"/>
                </a:solidFill>
              </a:rPr>
              <a:t>is_recyclable</a:t>
            </a:r>
            <a:r>
              <a:rPr lang="en-CA" sz="1800" b="0" dirty="0">
                <a:solidFill>
                  <a:srgbClr val="00B0F0"/>
                </a:solidFill>
              </a:rPr>
              <a:t>` string,  `</a:t>
            </a:r>
            <a:r>
              <a:rPr lang="en-CA" sz="1800" b="0" dirty="0" err="1">
                <a:solidFill>
                  <a:srgbClr val="00B0F0"/>
                </a:solidFill>
              </a:rPr>
              <a:t>manifest_fee</a:t>
            </a:r>
            <a:r>
              <a:rPr lang="en-CA" sz="1800" b="0" dirty="0">
                <a:solidFill>
                  <a:srgbClr val="00B0F0"/>
                </a:solidFill>
              </a:rPr>
              <a:t>` </a:t>
            </a:r>
            <a:r>
              <a:rPr lang="en-CA" sz="1800" b="0" dirty="0" err="1">
                <a:solidFill>
                  <a:srgbClr val="00B0F0"/>
                </a:solidFill>
              </a:rPr>
              <a:t>smallint</a:t>
            </a:r>
            <a:r>
              <a:rPr lang="en-CA" sz="1800" b="0" dirty="0">
                <a:solidFill>
                  <a:srgbClr val="00B0F0"/>
                </a:solidFill>
              </a:rPr>
              <a:t>, `</a:t>
            </a:r>
            <a:r>
              <a:rPr lang="en-CA" sz="1800" b="0" dirty="0" err="1">
                <a:solidFill>
                  <a:srgbClr val="00B0F0"/>
                </a:solidFill>
              </a:rPr>
              <a:t>tonnage_fee</a:t>
            </a:r>
            <a:r>
              <a:rPr lang="en-CA" sz="1800" b="0" dirty="0">
                <a:solidFill>
                  <a:srgbClr val="00B0F0"/>
                </a:solidFill>
              </a:rPr>
              <a:t>` float, `</a:t>
            </a:r>
            <a:r>
              <a:rPr lang="en-CA" sz="1800" b="0" dirty="0" err="1">
                <a:solidFill>
                  <a:srgbClr val="00B0F0"/>
                </a:solidFill>
              </a:rPr>
              <a:t>ispapermanifest</a:t>
            </a:r>
            <a:r>
              <a:rPr lang="en-CA" sz="1800" b="0" dirty="0">
                <a:solidFill>
                  <a:srgbClr val="00B0F0"/>
                </a:solidFill>
              </a:rPr>
              <a:t>` string, </a:t>
            </a:r>
          </a:p>
          <a:p>
            <a:pPr marL="0" indent="0">
              <a:buNone/>
            </a:pPr>
            <a:r>
              <a:rPr lang="en-CA" sz="1800" b="0" dirty="0">
                <a:solidFill>
                  <a:srgbClr val="00B0F0"/>
                </a:solidFill>
              </a:rPr>
              <a:t>   `</a:t>
            </a:r>
            <a:r>
              <a:rPr lang="en-CA" sz="1800" b="0" dirty="0" err="1">
                <a:solidFill>
                  <a:srgbClr val="00B0F0"/>
                </a:solidFill>
              </a:rPr>
              <a:t>manifest_fee_paid</a:t>
            </a:r>
            <a:r>
              <a:rPr lang="en-CA" sz="1800" b="0" dirty="0">
                <a:solidFill>
                  <a:srgbClr val="00B0F0"/>
                </a:solidFill>
              </a:rPr>
              <a:t>` string, `</a:t>
            </a:r>
            <a:r>
              <a:rPr lang="en-CA" sz="1800" b="0" dirty="0" err="1">
                <a:solidFill>
                  <a:srgbClr val="00B0F0"/>
                </a:solidFill>
              </a:rPr>
              <a:t>manifest_fee_refunded</a:t>
            </a:r>
            <a:r>
              <a:rPr lang="en-CA" sz="1800" b="0" dirty="0">
                <a:solidFill>
                  <a:srgbClr val="00B0F0"/>
                </a:solidFill>
              </a:rPr>
              <a:t>` string, `</a:t>
            </a:r>
            <a:r>
              <a:rPr lang="en-CA" sz="1800" b="0" dirty="0" err="1">
                <a:solidFill>
                  <a:srgbClr val="00B0F0"/>
                </a:solidFill>
              </a:rPr>
              <a:t>tonnage_fee_paid</a:t>
            </a:r>
            <a:r>
              <a:rPr lang="en-CA" sz="1800" b="0" dirty="0">
                <a:solidFill>
                  <a:srgbClr val="00B0F0"/>
                </a:solidFill>
              </a:rPr>
              <a:t>` string, </a:t>
            </a:r>
          </a:p>
          <a:p>
            <a:pPr marL="0" indent="0">
              <a:buNone/>
            </a:pPr>
            <a:r>
              <a:rPr lang="en-CA" sz="1800" b="0" dirty="0">
                <a:solidFill>
                  <a:srgbClr val="00B0F0"/>
                </a:solidFill>
              </a:rPr>
              <a:t>   `</a:t>
            </a:r>
            <a:r>
              <a:rPr lang="en-CA" sz="1800" b="0" dirty="0" err="1">
                <a:solidFill>
                  <a:srgbClr val="00B0F0"/>
                </a:solidFill>
              </a:rPr>
              <a:t>tonnage_fee_refunded</a:t>
            </a:r>
            <a:r>
              <a:rPr lang="en-CA" sz="1800" b="0" dirty="0">
                <a:solidFill>
                  <a:srgbClr val="00B0F0"/>
                </a:solidFill>
              </a:rPr>
              <a:t>` string,  `</a:t>
            </a:r>
            <a:r>
              <a:rPr lang="en-CA" sz="1800" b="0" dirty="0" err="1">
                <a:solidFill>
                  <a:srgbClr val="00B0F0"/>
                </a:solidFill>
              </a:rPr>
              <a:t>date_shipped_year</a:t>
            </a:r>
            <a:r>
              <a:rPr lang="en-CA" sz="1800" b="0" dirty="0">
                <a:solidFill>
                  <a:srgbClr val="00B0F0"/>
                </a:solidFill>
              </a:rPr>
              <a:t>` string, `</a:t>
            </a:r>
            <a:r>
              <a:rPr lang="en-CA" sz="1800" b="0" dirty="0" err="1">
                <a:solidFill>
                  <a:srgbClr val="00B0F0"/>
                </a:solidFill>
              </a:rPr>
              <a:t>date_shipped_mon</a:t>
            </a:r>
            <a:r>
              <a:rPr lang="en-CA" sz="1800" b="0" dirty="0">
                <a:solidFill>
                  <a:srgbClr val="00B0F0"/>
                </a:solidFill>
              </a:rPr>
              <a:t>` string, </a:t>
            </a:r>
          </a:p>
          <a:p>
            <a:pPr marL="0" indent="0">
              <a:buNone/>
            </a:pPr>
            <a:r>
              <a:rPr lang="en-CA" sz="1800" b="0" dirty="0">
                <a:solidFill>
                  <a:srgbClr val="00B0F0"/>
                </a:solidFill>
              </a:rPr>
              <a:t>   `</a:t>
            </a:r>
            <a:r>
              <a:rPr lang="en-CA" sz="1800" b="0" dirty="0" err="1">
                <a:solidFill>
                  <a:srgbClr val="00B0F0"/>
                </a:solidFill>
              </a:rPr>
              <a:t>date_shipped_day</a:t>
            </a:r>
            <a:r>
              <a:rPr lang="en-CA" sz="1800" b="0" dirty="0">
                <a:solidFill>
                  <a:srgbClr val="00B0F0"/>
                </a:solidFill>
              </a:rPr>
              <a:t>` </a:t>
            </a:r>
            <a:r>
              <a:rPr lang="en-CA" sz="1800" b="0" dirty="0" err="1">
                <a:solidFill>
                  <a:srgbClr val="00B0F0"/>
                </a:solidFill>
              </a:rPr>
              <a:t>smallint</a:t>
            </a:r>
            <a:r>
              <a:rPr lang="en-CA" sz="1800" b="0" dirty="0">
                <a:solidFill>
                  <a:srgbClr val="00B0F0"/>
                </a:solidFill>
              </a:rPr>
              <a:t>, `sp_grav_fix3` float, `</a:t>
            </a:r>
            <a:r>
              <a:rPr lang="en-CA" sz="1800" b="0" dirty="0" err="1">
                <a:solidFill>
                  <a:srgbClr val="00B0F0"/>
                </a:solidFill>
              </a:rPr>
              <a:t>quantitykg</a:t>
            </a:r>
            <a:r>
              <a:rPr lang="en-CA" sz="1800" b="0" dirty="0">
                <a:solidFill>
                  <a:srgbClr val="00B0F0"/>
                </a:solidFill>
              </a:rPr>
              <a:t>` float)</a:t>
            </a:r>
          </a:p>
          <a:p>
            <a:pPr marL="0" indent="0">
              <a:buNone/>
            </a:pPr>
            <a:r>
              <a:rPr lang="en-CA" sz="1800" b="0" dirty="0">
                <a:solidFill>
                  <a:srgbClr val="00B0F0"/>
                </a:solidFill>
              </a:rPr>
              <a:t>   COMMENT '2002_2016_MANIFESTS_all'</a:t>
            </a:r>
          </a:p>
          <a:p>
            <a:pPr marL="0" indent="0">
              <a:buNone/>
            </a:pPr>
            <a:r>
              <a:rPr lang="en-CA" sz="1800" b="0" dirty="0">
                <a:solidFill>
                  <a:srgbClr val="00B0F0"/>
                </a:solidFill>
              </a:rPr>
              <a:t>   ROW FORMAT DELIMITED </a:t>
            </a:r>
          </a:p>
          <a:p>
            <a:pPr marL="0" indent="0">
              <a:buNone/>
            </a:pPr>
            <a:r>
              <a:rPr lang="en-CA" sz="1800" b="0" dirty="0">
                <a:solidFill>
                  <a:srgbClr val="00B0F0"/>
                </a:solidFill>
              </a:rPr>
              <a:t>   FIELDS TERMINATED BY ',' </a:t>
            </a:r>
          </a:p>
          <a:p>
            <a:pPr marL="0" indent="0">
              <a:buNone/>
            </a:pPr>
            <a:r>
              <a:rPr lang="en-CA" sz="1800" b="0" dirty="0">
                <a:solidFill>
                  <a:srgbClr val="00B0F0"/>
                </a:solidFill>
              </a:rPr>
              <a:t>   STORED AS INPUTFORMAT '</a:t>
            </a:r>
            <a:r>
              <a:rPr lang="en-CA" sz="1800" b="0" dirty="0" err="1">
                <a:solidFill>
                  <a:srgbClr val="00B0F0"/>
                </a:solidFill>
              </a:rPr>
              <a:t>org.apache.hadoop.mapred.TextInputFormat</a:t>
            </a:r>
            <a:r>
              <a:rPr lang="en-CA" sz="1800" b="0" dirty="0">
                <a:solidFill>
                  <a:srgbClr val="00B0F0"/>
                </a:solidFill>
              </a:rPr>
              <a:t>' </a:t>
            </a:r>
          </a:p>
          <a:p>
            <a:pPr marL="0" indent="0">
              <a:buNone/>
            </a:pPr>
            <a:r>
              <a:rPr lang="en-CA" sz="1800" b="0" dirty="0">
                <a:solidFill>
                  <a:srgbClr val="00B0F0"/>
                </a:solidFill>
              </a:rPr>
              <a:t>   OUTPUTFORMAT '</a:t>
            </a:r>
            <a:r>
              <a:rPr lang="en-CA" sz="1800" b="0" dirty="0" err="1">
                <a:solidFill>
                  <a:srgbClr val="00B0F0"/>
                </a:solidFill>
              </a:rPr>
              <a:t>org.apache.hadoop.hive.ql.io.HiveIgnoreKeyTextOutputFormat</a:t>
            </a:r>
            <a:r>
              <a:rPr lang="en-CA" sz="1800" b="0" dirty="0">
                <a:solidFill>
                  <a:srgbClr val="00B0F0"/>
                </a:solidFill>
              </a:rPr>
              <a:t>'</a:t>
            </a:r>
          </a:p>
          <a:p>
            <a:pPr marL="0" indent="0">
              <a:buNone/>
            </a:pPr>
            <a:r>
              <a:rPr lang="en-CA" sz="1800" b="0" dirty="0">
                <a:solidFill>
                  <a:srgbClr val="00B0F0"/>
                </a:solidFill>
              </a:rPr>
              <a:t>   LOCATION '</a:t>
            </a:r>
            <a:r>
              <a:rPr lang="en-CA" sz="1800" b="0" dirty="0" err="1">
                <a:solidFill>
                  <a:srgbClr val="00B0F0"/>
                </a:solidFill>
              </a:rPr>
              <a:t>hdfs</a:t>
            </a:r>
            <a:r>
              <a:rPr lang="en-CA" sz="1800" b="0" dirty="0">
                <a:solidFill>
                  <a:srgbClr val="00B0F0"/>
                </a:solidFill>
              </a:rPr>
              <a:t>://quickstart.cloudera:8020/user/hive/warehouse/</a:t>
            </a:r>
            <a:r>
              <a:rPr lang="en-CA" sz="1800" b="0" dirty="0" err="1">
                <a:solidFill>
                  <a:srgbClr val="00B0F0"/>
                </a:solidFill>
              </a:rPr>
              <a:t>moe.db</a:t>
            </a:r>
            <a:r>
              <a:rPr lang="en-CA" sz="1800" b="0" dirty="0">
                <a:solidFill>
                  <a:srgbClr val="00B0F0"/>
                </a:solidFill>
              </a:rPr>
              <a:t>/manifests'</a:t>
            </a:r>
          </a:p>
          <a:p>
            <a:endParaRPr lang="en-CA" dirty="0"/>
          </a:p>
          <a:p>
            <a:endParaRPr lang="en-CA" dirty="0"/>
          </a:p>
        </p:txBody>
      </p:sp>
    </p:spTree>
    <p:extLst>
      <p:ext uri="{BB962C8B-B14F-4D97-AF65-F5344CB8AC3E}">
        <p14:creationId xmlns:p14="http://schemas.microsoft.com/office/powerpoint/2010/main" val="2776454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468" y="620688"/>
            <a:ext cx="7520940" cy="504056"/>
          </a:xfrm>
        </p:spPr>
        <p:txBody>
          <a:bodyPr>
            <a:normAutofit fontScale="90000"/>
          </a:bodyPr>
          <a:lstStyle/>
          <a:p>
            <a:r>
              <a:rPr lang="en-CA" sz="4000" i="1" dirty="0"/>
              <a:t>Load CSV </a:t>
            </a:r>
            <a:r>
              <a:rPr lang="en-CA" sz="4000" i="1" dirty="0" smtClean="0"/>
              <a:t> files to </a:t>
            </a:r>
            <a:r>
              <a:rPr lang="en-CA" sz="4000" i="1" dirty="0"/>
              <a:t>HIVE Table</a:t>
            </a:r>
            <a:r>
              <a:rPr lang="en-CA" b="1" i="1" dirty="0"/>
              <a:t/>
            </a:r>
            <a:br>
              <a:rPr lang="en-CA" b="1" i="1" dirty="0"/>
            </a:br>
            <a:endParaRPr lang="en-CA" dirty="0"/>
          </a:p>
        </p:txBody>
      </p:sp>
      <p:sp>
        <p:nvSpPr>
          <p:cNvPr id="3" name="Content Placeholder 2"/>
          <p:cNvSpPr>
            <a:spLocks noGrp="1"/>
          </p:cNvSpPr>
          <p:nvPr>
            <p:ph idx="1"/>
          </p:nvPr>
        </p:nvSpPr>
        <p:spPr/>
        <p:txBody>
          <a:bodyPr/>
          <a:lstStyle/>
          <a:p>
            <a:pPr marL="0" indent="0">
              <a:buNone/>
            </a:pPr>
            <a:r>
              <a:rPr lang="en-CA" dirty="0"/>
              <a:t>such as:</a:t>
            </a:r>
          </a:p>
          <a:p>
            <a:pPr marL="0" indent="0">
              <a:buNone/>
            </a:pPr>
            <a:r>
              <a:rPr lang="en-CA" sz="1600" i="1" dirty="0"/>
              <a:t>LOAD DATA INPATH '/user/2002_2016_MANIFESTS.csv' INTO TABLE `</a:t>
            </a:r>
            <a:r>
              <a:rPr lang="en-CA" sz="1600" i="1" dirty="0" err="1"/>
              <a:t>moe</a:t>
            </a:r>
            <a:r>
              <a:rPr lang="en-CA" sz="1600" i="1" dirty="0"/>
              <a:t>`.`manifests`</a:t>
            </a:r>
            <a:endParaRPr lang="en-CA" sz="1600" dirty="0"/>
          </a:p>
          <a:p>
            <a:endParaRPr lang="en-C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564904"/>
            <a:ext cx="7270901" cy="3668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759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504056"/>
          </a:xfrm>
        </p:spPr>
        <p:txBody>
          <a:bodyPr>
            <a:normAutofit fontScale="90000"/>
          </a:bodyPr>
          <a:lstStyle/>
          <a:p>
            <a:r>
              <a:rPr lang="en-CA" sz="3100" b="1" i="1" dirty="0"/>
              <a:t>Sample Manifests records at the HIVE Table</a:t>
            </a:r>
            <a:r>
              <a:rPr lang="en-CA" dirty="0"/>
              <a:t/>
            </a:r>
            <a:br>
              <a:rPr lang="en-CA" dirty="0"/>
            </a:br>
            <a:endParaRPr lang="en-CA" dirty="0"/>
          </a:p>
        </p:txBody>
      </p:sp>
      <p:sp>
        <p:nvSpPr>
          <p:cNvPr id="3" name="Content Placeholder 2"/>
          <p:cNvSpPr>
            <a:spLocks noGrp="1"/>
          </p:cNvSpPr>
          <p:nvPr>
            <p:ph idx="1"/>
          </p:nvPr>
        </p:nvSpPr>
        <p:spPr/>
        <p:txBody>
          <a:bodyPr/>
          <a:lstStyle/>
          <a:p>
            <a:endParaRPr lang="en-CA"/>
          </a:p>
        </p:txBody>
      </p:sp>
      <p:sp>
        <p:nvSpPr>
          <p:cNvPr id="4" name="Date Placeholder 3"/>
          <p:cNvSpPr>
            <a:spLocks noGrp="1"/>
          </p:cNvSpPr>
          <p:nvPr>
            <p:ph type="dt" sz="half" idx="10"/>
          </p:nvPr>
        </p:nvSpPr>
        <p:spPr/>
        <p:txBody>
          <a:bodyPr/>
          <a:lstStyle/>
          <a:p>
            <a:r>
              <a:rPr lang="en-CA" smtClean="0"/>
              <a:t>Day Month Year</a:t>
            </a:r>
            <a:endParaRPr lang="en-CA" dirty="0"/>
          </a:p>
        </p:txBody>
      </p:sp>
      <p:sp>
        <p:nvSpPr>
          <p:cNvPr id="5" name="Footer Placeholder 4"/>
          <p:cNvSpPr>
            <a:spLocks noGrp="1"/>
          </p:cNvSpPr>
          <p:nvPr>
            <p:ph type="ftr" sz="quarter" idx="11"/>
          </p:nvPr>
        </p:nvSpPr>
        <p:spPr/>
        <p:txBody>
          <a:bodyPr/>
          <a:lstStyle/>
          <a:p>
            <a:r>
              <a:rPr lang="en-CA" smtClean="0"/>
              <a:t>Edit Footer to Enter Sensitivity and Date</a:t>
            </a:r>
            <a:endParaRPr lang="en-CA" dirty="0"/>
          </a:p>
        </p:txBody>
      </p:sp>
      <p:sp>
        <p:nvSpPr>
          <p:cNvPr id="6" name="Slide Number Placeholder 5"/>
          <p:cNvSpPr>
            <a:spLocks noGrp="1"/>
          </p:cNvSpPr>
          <p:nvPr>
            <p:ph type="sldNum" sz="quarter" idx="12"/>
          </p:nvPr>
        </p:nvSpPr>
        <p:spPr/>
        <p:txBody>
          <a:bodyPr/>
          <a:lstStyle/>
          <a:p>
            <a:fld id="{3370D18B-25D2-4C30-9CCF-168E06ADD883}" type="slidenum">
              <a:rPr lang="en-CA" smtClean="0"/>
              <a:pPr/>
              <a:t>15</a:t>
            </a:fld>
            <a:endParaRPr lang="en-CA"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15491"/>
            <a:ext cx="8293726"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119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504056"/>
          </a:xfrm>
        </p:spPr>
        <p:txBody>
          <a:bodyPr>
            <a:normAutofit fontScale="90000"/>
          </a:bodyPr>
          <a:lstStyle/>
          <a:p>
            <a:r>
              <a:rPr lang="en-CA" sz="2700" b="1" i="1" dirty="0"/>
              <a:t>Analyses Manifests and Renew History using HIVE SQL</a:t>
            </a:r>
            <a:r>
              <a:rPr lang="en-CA" b="1" i="1" dirty="0"/>
              <a:t/>
            </a:r>
            <a:br>
              <a:rPr lang="en-CA" b="1" i="1" dirty="0"/>
            </a:br>
            <a:endParaRPr lang="en-CA" dirty="0"/>
          </a:p>
        </p:txBody>
      </p:sp>
      <p:sp>
        <p:nvSpPr>
          <p:cNvPr id="3" name="Content Placeholder 2"/>
          <p:cNvSpPr>
            <a:spLocks noGrp="1"/>
          </p:cNvSpPr>
          <p:nvPr>
            <p:ph idx="1"/>
          </p:nvPr>
        </p:nvSpPr>
        <p:spPr/>
        <p:txBody>
          <a:bodyPr>
            <a:normAutofit/>
          </a:bodyPr>
          <a:lstStyle/>
          <a:p>
            <a:pPr marL="0" indent="0">
              <a:buNone/>
            </a:pPr>
            <a:r>
              <a:rPr lang="en-CA" sz="2400" dirty="0"/>
              <a:t>such </a:t>
            </a:r>
            <a:r>
              <a:rPr lang="en-CA" sz="2400" dirty="0" smtClean="0"/>
              <a:t>as:</a:t>
            </a:r>
          </a:p>
          <a:p>
            <a:pPr marL="0" indent="0">
              <a:buNone/>
            </a:pPr>
            <a:r>
              <a:rPr lang="en-CA" sz="1800" b="0" dirty="0" smtClean="0"/>
              <a:t>Following </a:t>
            </a:r>
            <a:r>
              <a:rPr lang="en-CA" sz="1800" b="0" dirty="0"/>
              <a:t>HIVE SQL get the total ship number and amount from manifests table and by company and year</a:t>
            </a:r>
          </a:p>
          <a:p>
            <a:pPr marL="0" indent="0">
              <a:buNone/>
            </a:pPr>
            <a:r>
              <a:rPr lang="en-CA" sz="1800" b="0" i="1" dirty="0">
                <a:solidFill>
                  <a:srgbClr val="00B0F0"/>
                </a:solidFill>
              </a:rPr>
              <a:t>select </a:t>
            </a:r>
            <a:r>
              <a:rPr lang="en-CA" sz="1800" b="0" i="1" dirty="0" err="1">
                <a:solidFill>
                  <a:srgbClr val="00B0F0"/>
                </a:solidFill>
              </a:rPr>
              <a:t>company_id,DATE_SHIPPED_YEAR,count</a:t>
            </a:r>
            <a:r>
              <a:rPr lang="en-CA" sz="1800" b="0" i="1" dirty="0">
                <a:solidFill>
                  <a:srgbClr val="00B0F0"/>
                </a:solidFill>
              </a:rPr>
              <a:t>(*), sum(MANIFEST_FEE + TONNAGE_FEE) from manifests group by COMPANY_ID,DATE_SHIPPED_YEAR</a:t>
            </a:r>
            <a:endParaRPr lang="en-CA" sz="1800" b="0" dirty="0">
              <a:solidFill>
                <a:srgbClr val="00B0F0"/>
              </a:solidFill>
            </a:endParaRPr>
          </a:p>
          <a:p>
            <a:pPr marL="0" indent="0">
              <a:buNone/>
            </a:pPr>
            <a:r>
              <a:rPr lang="en-CA" sz="1800" dirty="0"/>
              <a:t>In the background, The HIVE SQL converts the HIVE SQL to  Map and reduce tasks and put the result to HDFS</a:t>
            </a:r>
          </a:p>
          <a:p>
            <a:endParaRPr lang="en-CA"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24" y="3861048"/>
            <a:ext cx="8778696"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8681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8507288" cy="792088"/>
          </a:xfrm>
        </p:spPr>
        <p:txBody>
          <a:bodyPr>
            <a:noAutofit/>
          </a:bodyPr>
          <a:lstStyle/>
          <a:p>
            <a:r>
              <a:rPr lang="en-CA" sz="2800" b="1" i="1" dirty="0"/>
              <a:t>Analyses Manifests and Renew History using HIVE SQL</a:t>
            </a:r>
            <a:endParaRPr lang="en-CA" sz="2800" dirty="0"/>
          </a:p>
        </p:txBody>
      </p:sp>
      <p:sp>
        <p:nvSpPr>
          <p:cNvPr id="3" name="Content Placeholder 2"/>
          <p:cNvSpPr>
            <a:spLocks noGrp="1"/>
          </p:cNvSpPr>
          <p:nvPr>
            <p:ph idx="1"/>
          </p:nvPr>
        </p:nvSpPr>
        <p:spPr/>
        <p:txBody>
          <a:bodyPr>
            <a:normAutofit fontScale="92500" lnSpcReduction="10000"/>
          </a:bodyPr>
          <a:lstStyle/>
          <a:p>
            <a:pPr marL="0" lvl="0" indent="0">
              <a:buNone/>
            </a:pPr>
            <a:r>
              <a:rPr lang="en-CA" sz="2400" b="0" dirty="0"/>
              <a:t>Following HIVE SQL get renew history entries with the renew data is before Feb 15 only</a:t>
            </a:r>
          </a:p>
          <a:p>
            <a:pPr marL="0" indent="0">
              <a:buNone/>
            </a:pPr>
            <a:r>
              <a:rPr lang="en-CA" sz="2400" b="0" i="1" dirty="0">
                <a:solidFill>
                  <a:srgbClr val="00B0F0"/>
                </a:solidFill>
              </a:rPr>
              <a:t>select </a:t>
            </a:r>
            <a:r>
              <a:rPr lang="en-CA" sz="2400" b="0" i="1" dirty="0" err="1">
                <a:solidFill>
                  <a:srgbClr val="00B0F0"/>
                </a:solidFill>
              </a:rPr>
              <a:t>company_id</a:t>
            </a:r>
            <a:r>
              <a:rPr lang="en-CA" sz="2400" b="0" i="1" dirty="0">
                <a:solidFill>
                  <a:srgbClr val="00B0F0"/>
                </a:solidFill>
              </a:rPr>
              <a:t>, </a:t>
            </a:r>
            <a:r>
              <a:rPr lang="en-CA" sz="2400" b="0" i="1" dirty="0" err="1">
                <a:solidFill>
                  <a:srgbClr val="00B0F0"/>
                </a:solidFill>
              </a:rPr>
              <a:t>date_renewal_complete</a:t>
            </a:r>
            <a:r>
              <a:rPr lang="en-CA" sz="2400" b="0" i="1" dirty="0">
                <a:solidFill>
                  <a:srgbClr val="00B0F0"/>
                </a:solidFill>
              </a:rPr>
              <a:t>, </a:t>
            </a:r>
            <a:r>
              <a:rPr lang="en-CA" sz="2400" b="0" i="1" dirty="0" err="1">
                <a:solidFill>
                  <a:srgbClr val="00B0F0"/>
                </a:solidFill>
              </a:rPr>
              <a:t>concat</a:t>
            </a:r>
            <a:r>
              <a:rPr lang="en-CA" sz="2400" b="0" i="1" dirty="0">
                <a:solidFill>
                  <a:srgbClr val="00B0F0"/>
                </a:solidFill>
              </a:rPr>
              <a:t>('20',substring(date_renewal_complete,8,2)) as Year from </a:t>
            </a:r>
            <a:r>
              <a:rPr lang="en-CA" sz="2400" b="0" i="1" dirty="0" err="1">
                <a:solidFill>
                  <a:srgbClr val="00B0F0"/>
                </a:solidFill>
              </a:rPr>
              <a:t>renewhistory</a:t>
            </a:r>
            <a:r>
              <a:rPr lang="en-CA" sz="2400" b="0" i="1" dirty="0">
                <a:solidFill>
                  <a:srgbClr val="00B0F0"/>
                </a:solidFill>
              </a:rPr>
              <a:t> where (lower(substring(date_renewal_complete,4,3))='</a:t>
            </a:r>
            <a:r>
              <a:rPr lang="en-CA" sz="2400" b="0" i="1" dirty="0" err="1">
                <a:solidFill>
                  <a:srgbClr val="00B0F0"/>
                </a:solidFill>
              </a:rPr>
              <a:t>jan</a:t>
            </a:r>
            <a:r>
              <a:rPr lang="en-CA" sz="2400" b="0" i="1" dirty="0">
                <a:solidFill>
                  <a:srgbClr val="00B0F0"/>
                </a:solidFill>
              </a:rPr>
              <a:t>' or (lower(substring(date_renewal_complete,4,3))='</a:t>
            </a:r>
            <a:r>
              <a:rPr lang="en-CA" sz="2400" b="0" i="1" dirty="0" err="1">
                <a:solidFill>
                  <a:srgbClr val="00B0F0"/>
                </a:solidFill>
              </a:rPr>
              <a:t>feb</a:t>
            </a:r>
            <a:r>
              <a:rPr lang="en-CA" sz="2400" b="0" i="1" dirty="0">
                <a:solidFill>
                  <a:srgbClr val="00B0F0"/>
                </a:solidFill>
              </a:rPr>
              <a:t>' or cast(substring(date_renewal_complete,1,2) AS BIGINT)&lt;15))</a:t>
            </a:r>
            <a:endParaRPr lang="en-CA" sz="2400" b="0" dirty="0">
              <a:solidFill>
                <a:srgbClr val="00B0F0"/>
              </a:solidFill>
            </a:endParaRPr>
          </a:p>
          <a:p>
            <a:pPr marL="0" indent="0">
              <a:buNone/>
            </a:pPr>
            <a:r>
              <a:rPr lang="en-CA" sz="2400" dirty="0"/>
              <a:t>Following HIVE SQL join manifests and renew history tables</a:t>
            </a:r>
          </a:p>
          <a:p>
            <a:pPr marL="0" indent="0">
              <a:buNone/>
            </a:pPr>
            <a:r>
              <a:rPr lang="en-CA" sz="2400" i="1" dirty="0">
                <a:solidFill>
                  <a:srgbClr val="00B0F0"/>
                </a:solidFill>
              </a:rPr>
              <a:t>SELECT </a:t>
            </a:r>
            <a:r>
              <a:rPr lang="en-CA" sz="2400" i="1" dirty="0" err="1">
                <a:solidFill>
                  <a:srgbClr val="00B0F0"/>
                </a:solidFill>
              </a:rPr>
              <a:t>m.company_id</a:t>
            </a:r>
            <a:r>
              <a:rPr lang="en-CA" sz="2400" i="1" dirty="0">
                <a:solidFill>
                  <a:srgbClr val="00B0F0"/>
                </a:solidFill>
              </a:rPr>
              <a:t>, </a:t>
            </a:r>
            <a:r>
              <a:rPr lang="en-CA" sz="2400" i="1" dirty="0" err="1">
                <a:solidFill>
                  <a:srgbClr val="00B0F0"/>
                </a:solidFill>
              </a:rPr>
              <a:t>r.date_renewal_complete</a:t>
            </a:r>
            <a:r>
              <a:rPr lang="en-CA" sz="2400" i="1" dirty="0">
                <a:solidFill>
                  <a:srgbClr val="00B0F0"/>
                </a:solidFill>
              </a:rPr>
              <a:t>, </a:t>
            </a:r>
            <a:r>
              <a:rPr lang="en-CA" sz="2400" i="1" dirty="0" err="1">
                <a:solidFill>
                  <a:srgbClr val="00B0F0"/>
                </a:solidFill>
              </a:rPr>
              <a:t>r.year</a:t>
            </a:r>
            <a:r>
              <a:rPr lang="en-CA" sz="2400" i="1" dirty="0">
                <a:solidFill>
                  <a:srgbClr val="00B0F0"/>
                </a:solidFill>
              </a:rPr>
              <a:t>, </a:t>
            </a:r>
            <a:r>
              <a:rPr lang="en-CA" sz="2400" i="1" dirty="0" err="1">
                <a:solidFill>
                  <a:srgbClr val="00B0F0"/>
                </a:solidFill>
              </a:rPr>
              <a:t>m.date_shipped_year,m.tshipnum,m.tamount</a:t>
            </a:r>
            <a:r>
              <a:rPr lang="en-CA" sz="2400" i="1" dirty="0">
                <a:solidFill>
                  <a:srgbClr val="00B0F0"/>
                </a:solidFill>
              </a:rPr>
              <a:t> FROM </a:t>
            </a:r>
            <a:r>
              <a:rPr lang="en-CA" sz="2400" i="1" dirty="0" err="1">
                <a:solidFill>
                  <a:srgbClr val="00B0F0"/>
                </a:solidFill>
              </a:rPr>
              <a:t>manifestwithkey</a:t>
            </a:r>
            <a:r>
              <a:rPr lang="en-CA" sz="2400" i="1" dirty="0">
                <a:solidFill>
                  <a:srgbClr val="00B0F0"/>
                </a:solidFill>
              </a:rPr>
              <a:t> m LEFT OUTER JOIN </a:t>
            </a:r>
            <a:r>
              <a:rPr lang="en-CA" sz="2400" i="1" dirty="0" err="1">
                <a:solidFill>
                  <a:srgbClr val="00B0F0"/>
                </a:solidFill>
              </a:rPr>
              <a:t>renewsummaryidyear</a:t>
            </a:r>
            <a:r>
              <a:rPr lang="en-CA" sz="2400" i="1" dirty="0">
                <a:solidFill>
                  <a:srgbClr val="00B0F0"/>
                </a:solidFill>
              </a:rPr>
              <a:t> r ON (</a:t>
            </a:r>
            <a:r>
              <a:rPr lang="en-CA" sz="2400" i="1" dirty="0" err="1">
                <a:solidFill>
                  <a:srgbClr val="00B0F0"/>
                </a:solidFill>
              </a:rPr>
              <a:t>m.idyear</a:t>
            </a:r>
            <a:r>
              <a:rPr lang="en-CA" sz="2400" i="1" dirty="0">
                <a:solidFill>
                  <a:srgbClr val="00B0F0"/>
                </a:solidFill>
              </a:rPr>
              <a:t> = </a:t>
            </a:r>
            <a:r>
              <a:rPr lang="en-CA" sz="2400" i="1" dirty="0" err="1">
                <a:solidFill>
                  <a:srgbClr val="00B0F0"/>
                </a:solidFill>
              </a:rPr>
              <a:t>r.idyear</a:t>
            </a:r>
            <a:r>
              <a:rPr lang="en-CA" sz="2400" i="1" dirty="0">
                <a:solidFill>
                  <a:srgbClr val="00B0F0"/>
                </a:solidFill>
              </a:rPr>
              <a:t>)</a:t>
            </a:r>
          </a:p>
          <a:p>
            <a:endParaRPr lang="en-CA" dirty="0"/>
          </a:p>
        </p:txBody>
      </p:sp>
    </p:spTree>
    <p:extLst>
      <p:ext uri="{BB962C8B-B14F-4D97-AF65-F5344CB8AC3E}">
        <p14:creationId xmlns:p14="http://schemas.microsoft.com/office/powerpoint/2010/main" val="3520797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i="1" dirty="0"/>
              <a:t>Analysis Result</a:t>
            </a:r>
            <a:br>
              <a:rPr lang="en-CA" b="1" i="1" dirty="0"/>
            </a:br>
            <a:endParaRPr lang="en-CA" dirty="0"/>
          </a:p>
        </p:txBody>
      </p:sp>
      <p:sp>
        <p:nvSpPr>
          <p:cNvPr id="3" name="Content Placeholder 2"/>
          <p:cNvSpPr>
            <a:spLocks noGrp="1"/>
          </p:cNvSpPr>
          <p:nvPr>
            <p:ph idx="1"/>
          </p:nvPr>
        </p:nvSpPr>
        <p:spPr/>
        <p:txBody>
          <a:bodyPr/>
          <a:lstStyle/>
          <a:p>
            <a:pPr marL="0" indent="0">
              <a:buNone/>
            </a:pPr>
            <a:r>
              <a:rPr lang="en-CA" dirty="0"/>
              <a:t>The final result table include the total shipped number, amount and renew status by company and year.  That also means this table list the manifests shipping and renew status for each company year by year.</a:t>
            </a:r>
          </a:p>
          <a:p>
            <a:endParaRPr lang="en-CA"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43" y="2260419"/>
            <a:ext cx="8964687" cy="274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6093296"/>
            <a:ext cx="4169731" cy="369332"/>
          </a:xfrm>
          <a:prstGeom prst="rect">
            <a:avLst/>
          </a:prstGeom>
          <a:noFill/>
        </p:spPr>
        <p:txBody>
          <a:bodyPr wrap="none" rtlCol="0">
            <a:spAutoFit/>
          </a:bodyPr>
          <a:lstStyle/>
          <a:p>
            <a:r>
              <a:rPr lang="en-CA" dirty="0" smtClean="0">
                <a:solidFill>
                  <a:srgbClr val="00B0F0"/>
                </a:solidFill>
              </a:rPr>
              <a:t>TBD – Check and fix some NULL entries</a:t>
            </a:r>
            <a:endParaRPr lang="en-CA" dirty="0">
              <a:solidFill>
                <a:srgbClr val="00B0F0"/>
              </a:solidFill>
            </a:endParaRPr>
          </a:p>
        </p:txBody>
      </p:sp>
    </p:spTree>
    <p:extLst>
      <p:ext uri="{BB962C8B-B14F-4D97-AF65-F5344CB8AC3E}">
        <p14:creationId xmlns:p14="http://schemas.microsoft.com/office/powerpoint/2010/main" val="3481846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504056"/>
          </a:xfrm>
        </p:spPr>
        <p:txBody>
          <a:bodyPr>
            <a:noAutofit/>
          </a:bodyPr>
          <a:lstStyle/>
          <a:p>
            <a:r>
              <a:rPr lang="en-CA" sz="3600" b="1" dirty="0"/>
              <a:t>Result </a:t>
            </a:r>
            <a:r>
              <a:rPr lang="en-CA" sz="3600" b="1" dirty="0" smtClean="0"/>
              <a:t>Visualization </a:t>
            </a:r>
            <a:r>
              <a:rPr lang="en-CA" sz="3600" b="1" dirty="0"/>
              <a:t>using </a:t>
            </a:r>
            <a:r>
              <a:rPr lang="en-CA" sz="3600" b="1" dirty="0" smtClean="0"/>
              <a:t>R – Load Data</a:t>
            </a:r>
            <a:r>
              <a:rPr lang="en-CA" sz="3600" b="1" i="1" dirty="0"/>
              <a:t/>
            </a:r>
            <a:br>
              <a:rPr lang="en-CA" sz="3600" b="1" i="1" dirty="0"/>
            </a:br>
            <a:endParaRPr lang="en-CA" sz="3600" dirty="0"/>
          </a:p>
        </p:txBody>
      </p:sp>
      <p:sp>
        <p:nvSpPr>
          <p:cNvPr id="3" name="Content Placeholder 2"/>
          <p:cNvSpPr>
            <a:spLocks noGrp="1"/>
          </p:cNvSpPr>
          <p:nvPr>
            <p:ph idx="1"/>
          </p:nvPr>
        </p:nvSpPr>
        <p:spPr/>
        <p:txBody>
          <a:bodyPr/>
          <a:lstStyle/>
          <a:p>
            <a:endParaRPr lang="en-CA" dirty="0"/>
          </a:p>
        </p:txBody>
      </p:sp>
      <p:sp>
        <p:nvSpPr>
          <p:cNvPr id="4" name="Date Placeholder 3"/>
          <p:cNvSpPr>
            <a:spLocks noGrp="1"/>
          </p:cNvSpPr>
          <p:nvPr>
            <p:ph type="dt" sz="half" idx="10"/>
          </p:nvPr>
        </p:nvSpPr>
        <p:spPr/>
        <p:txBody>
          <a:bodyPr/>
          <a:lstStyle/>
          <a:p>
            <a:r>
              <a:rPr lang="en-CA" smtClean="0"/>
              <a:t>Day Month Year</a:t>
            </a:r>
            <a:endParaRPr lang="en-CA" dirty="0"/>
          </a:p>
        </p:txBody>
      </p:sp>
      <p:sp>
        <p:nvSpPr>
          <p:cNvPr id="5" name="Footer Placeholder 4"/>
          <p:cNvSpPr>
            <a:spLocks noGrp="1"/>
          </p:cNvSpPr>
          <p:nvPr>
            <p:ph type="ftr" sz="quarter" idx="11"/>
          </p:nvPr>
        </p:nvSpPr>
        <p:spPr/>
        <p:txBody>
          <a:bodyPr/>
          <a:lstStyle/>
          <a:p>
            <a:r>
              <a:rPr lang="en-CA" smtClean="0"/>
              <a:t>Edit Footer to Enter Sensitivity and Date</a:t>
            </a:r>
            <a:endParaRPr lang="en-CA" dirty="0"/>
          </a:p>
        </p:txBody>
      </p:sp>
      <p:sp>
        <p:nvSpPr>
          <p:cNvPr id="6" name="Slide Number Placeholder 5"/>
          <p:cNvSpPr>
            <a:spLocks noGrp="1"/>
          </p:cNvSpPr>
          <p:nvPr>
            <p:ph type="sldNum" sz="quarter" idx="12"/>
          </p:nvPr>
        </p:nvSpPr>
        <p:spPr/>
        <p:txBody>
          <a:bodyPr/>
          <a:lstStyle/>
          <a:p>
            <a:fld id="{3370D18B-25D2-4C30-9CCF-168E06ADD883}" type="slidenum">
              <a:rPr lang="en-CA" smtClean="0"/>
              <a:pPr/>
              <a:t>19</a:t>
            </a:fld>
            <a:endParaRPr lang="en-CA"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296" y="1556792"/>
            <a:ext cx="6984776" cy="1364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761" y="2947033"/>
            <a:ext cx="7416823" cy="336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5386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Agenda</a:t>
            </a:r>
            <a:endParaRPr lang="en-CA" dirty="0"/>
          </a:p>
        </p:txBody>
      </p:sp>
      <p:sp>
        <p:nvSpPr>
          <p:cNvPr id="3" name="Content Placeholder 2"/>
          <p:cNvSpPr>
            <a:spLocks noGrp="1"/>
          </p:cNvSpPr>
          <p:nvPr>
            <p:ph idx="1"/>
          </p:nvPr>
        </p:nvSpPr>
        <p:spPr/>
        <p:txBody>
          <a:bodyPr>
            <a:normAutofit/>
          </a:bodyPr>
          <a:lstStyle/>
          <a:p>
            <a:r>
              <a:rPr lang="en-CA" sz="2800" dirty="0" smtClean="0"/>
              <a:t>HWIN Data analytics/</a:t>
            </a:r>
            <a:r>
              <a:rPr lang="en-CA" sz="2800" dirty="0"/>
              <a:t>Cleaning the </a:t>
            </a:r>
            <a:r>
              <a:rPr lang="en-CA" sz="2800" dirty="0" smtClean="0"/>
              <a:t>Data using Hadoop Hive</a:t>
            </a:r>
          </a:p>
          <a:p>
            <a:r>
              <a:rPr lang="en-CA" sz="2800" dirty="0"/>
              <a:t>Data </a:t>
            </a:r>
            <a:r>
              <a:rPr lang="en-CA" sz="2800" dirty="0" smtClean="0"/>
              <a:t>analytics result visualization using R</a:t>
            </a:r>
          </a:p>
          <a:p>
            <a:r>
              <a:rPr lang="en-CA" sz="2800" dirty="0" smtClean="0"/>
              <a:t>Predicting Renew status using R</a:t>
            </a:r>
          </a:p>
          <a:p>
            <a:r>
              <a:rPr lang="en-CA" sz="2800" dirty="0"/>
              <a:t>TBD - Create Company similar list dataset</a:t>
            </a:r>
          </a:p>
          <a:p>
            <a:r>
              <a:rPr lang="en-CA" sz="2800" dirty="0" smtClean="0"/>
              <a:t>A </a:t>
            </a:r>
            <a:r>
              <a:rPr lang="en-CA" sz="2800" dirty="0"/>
              <a:t>typical Big Data use </a:t>
            </a:r>
            <a:r>
              <a:rPr lang="en-CA" sz="2800" dirty="0" smtClean="0"/>
              <a:t>case: Monitoring , forecasting and visualize </a:t>
            </a:r>
            <a:r>
              <a:rPr lang="en-CA" sz="2800" dirty="0"/>
              <a:t>date/ forecasting </a:t>
            </a:r>
            <a:r>
              <a:rPr lang="en-CA" sz="2800" dirty="0" smtClean="0"/>
              <a:t>air </a:t>
            </a:r>
            <a:r>
              <a:rPr lang="en-CA" sz="2800" dirty="0"/>
              <a:t>pollution</a:t>
            </a:r>
          </a:p>
        </p:txBody>
      </p:sp>
      <p:sp>
        <p:nvSpPr>
          <p:cNvPr id="4" name="Date Placeholder 3"/>
          <p:cNvSpPr>
            <a:spLocks noGrp="1"/>
          </p:cNvSpPr>
          <p:nvPr>
            <p:ph type="dt" sz="half" idx="10"/>
          </p:nvPr>
        </p:nvSpPr>
        <p:spPr/>
        <p:txBody>
          <a:bodyPr/>
          <a:lstStyle/>
          <a:p>
            <a:r>
              <a:rPr lang="en-CA" smtClean="0"/>
              <a:t>Day Month Year</a:t>
            </a:r>
            <a:endParaRPr lang="en-CA" dirty="0"/>
          </a:p>
        </p:txBody>
      </p:sp>
      <p:sp>
        <p:nvSpPr>
          <p:cNvPr id="5" name="Footer Placeholder 4"/>
          <p:cNvSpPr>
            <a:spLocks noGrp="1"/>
          </p:cNvSpPr>
          <p:nvPr>
            <p:ph type="ftr" sz="quarter" idx="11"/>
          </p:nvPr>
        </p:nvSpPr>
        <p:spPr/>
        <p:txBody>
          <a:bodyPr/>
          <a:lstStyle/>
          <a:p>
            <a:r>
              <a:rPr lang="en-CA" smtClean="0"/>
              <a:t>Edit Footer to Enter Sensitivity and Date</a:t>
            </a:r>
            <a:endParaRPr lang="en-CA" dirty="0"/>
          </a:p>
        </p:txBody>
      </p:sp>
      <p:sp>
        <p:nvSpPr>
          <p:cNvPr id="6" name="Slide Number Placeholder 5"/>
          <p:cNvSpPr>
            <a:spLocks noGrp="1"/>
          </p:cNvSpPr>
          <p:nvPr>
            <p:ph type="sldNum" sz="quarter" idx="12"/>
          </p:nvPr>
        </p:nvSpPr>
        <p:spPr/>
        <p:txBody>
          <a:bodyPr/>
          <a:lstStyle/>
          <a:p>
            <a:fld id="{3370D18B-25D2-4C30-9CCF-168E06ADD883}" type="slidenum">
              <a:rPr lang="en-CA" smtClean="0"/>
              <a:pPr/>
              <a:t>2</a:t>
            </a:fld>
            <a:endParaRPr lang="en-CA" dirty="0"/>
          </a:p>
        </p:txBody>
      </p:sp>
    </p:spTree>
    <p:extLst>
      <p:ext uri="{BB962C8B-B14F-4D97-AF65-F5344CB8AC3E}">
        <p14:creationId xmlns:p14="http://schemas.microsoft.com/office/powerpoint/2010/main" val="860049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576064"/>
          </a:xfrm>
        </p:spPr>
        <p:txBody>
          <a:bodyPr>
            <a:normAutofit fontScale="90000"/>
          </a:bodyPr>
          <a:lstStyle/>
          <a:p>
            <a:pPr lvl="0"/>
            <a:r>
              <a:rPr lang="en-CA" sz="4000" dirty="0"/>
              <a:t>Visualization #1 - Full result data</a:t>
            </a:r>
            <a:r>
              <a:rPr lang="en-CA" dirty="0"/>
              <a:t/>
            </a:r>
            <a:br>
              <a:rPr lang="en-CA" dirty="0"/>
            </a:br>
            <a:endParaRPr lang="en-CA" dirty="0"/>
          </a:p>
        </p:txBody>
      </p:sp>
      <p:sp>
        <p:nvSpPr>
          <p:cNvPr id="3" name="Content Placeholder 2"/>
          <p:cNvSpPr>
            <a:spLocks noGrp="1"/>
          </p:cNvSpPr>
          <p:nvPr>
            <p:ph idx="1"/>
          </p:nvPr>
        </p:nvSpPr>
        <p:spPr/>
        <p:txBody>
          <a:bodyPr>
            <a:normAutofit/>
          </a:bodyPr>
          <a:lstStyle/>
          <a:p>
            <a:r>
              <a:rPr lang="en-CA" sz="1400" dirty="0"/>
              <a:t>plot(result$result1.tshipnum, result$result1.tamount, col=</a:t>
            </a:r>
            <a:r>
              <a:rPr lang="en-CA" sz="1400" dirty="0" err="1"/>
              <a:t>ifelse</a:t>
            </a:r>
            <a:r>
              <a:rPr lang="en-CA" sz="1400" dirty="0"/>
              <a:t>(result$result1.renew =="Y", "green", "red"))</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56" y="2204863"/>
            <a:ext cx="8182976" cy="4821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6283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65760"/>
            <a:ext cx="8352928" cy="1047016"/>
          </a:xfrm>
        </p:spPr>
        <p:txBody>
          <a:bodyPr>
            <a:noAutofit/>
          </a:bodyPr>
          <a:lstStyle/>
          <a:p>
            <a:pPr lvl="0"/>
            <a:r>
              <a:rPr lang="en-CA" sz="2400" dirty="0"/>
              <a:t>Visualization #2 - Zoom out. Shipp number less than 1000 and amount less than 5000</a:t>
            </a:r>
            <a:br>
              <a:rPr lang="en-CA" sz="2400" dirty="0"/>
            </a:br>
            <a:endParaRPr lang="en-CA" sz="2400" dirty="0"/>
          </a:p>
        </p:txBody>
      </p:sp>
      <p:sp>
        <p:nvSpPr>
          <p:cNvPr id="3" name="Content Placeholder 2"/>
          <p:cNvSpPr>
            <a:spLocks noGrp="1"/>
          </p:cNvSpPr>
          <p:nvPr>
            <p:ph idx="1"/>
          </p:nvPr>
        </p:nvSpPr>
        <p:spPr/>
        <p:txBody>
          <a:bodyPr>
            <a:normAutofit/>
          </a:bodyPr>
          <a:lstStyle/>
          <a:p>
            <a:pPr marL="0" indent="0">
              <a:buNone/>
            </a:pPr>
            <a:r>
              <a:rPr lang="en-CA" sz="1600" dirty="0"/>
              <a:t>plot(result$result1.tshipnum, result$result1.tamount, </a:t>
            </a:r>
            <a:r>
              <a:rPr lang="en-CA" sz="1600" dirty="0" err="1"/>
              <a:t>xlim</a:t>
            </a:r>
            <a:r>
              <a:rPr lang="en-CA" sz="1600" dirty="0"/>
              <a:t>=c(0,1000), </a:t>
            </a:r>
            <a:r>
              <a:rPr lang="en-CA" sz="1600" dirty="0" err="1"/>
              <a:t>ylim</a:t>
            </a:r>
            <a:r>
              <a:rPr lang="en-CA" sz="1600" dirty="0"/>
              <a:t>=c(0,5000),col=</a:t>
            </a:r>
            <a:r>
              <a:rPr lang="en-CA" sz="1600" dirty="0" err="1"/>
              <a:t>ifelse</a:t>
            </a:r>
            <a:r>
              <a:rPr lang="en-CA" sz="1600" dirty="0"/>
              <a:t>(result$result1.renew =="Y", "green", "red"))</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34768"/>
            <a:ext cx="7829148" cy="445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2295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0688"/>
            <a:ext cx="9144000" cy="432048"/>
          </a:xfrm>
        </p:spPr>
        <p:txBody>
          <a:bodyPr>
            <a:noAutofit/>
          </a:bodyPr>
          <a:lstStyle/>
          <a:p>
            <a:r>
              <a:rPr lang="en-CA" sz="2400" dirty="0"/>
              <a:t>Visualization </a:t>
            </a:r>
            <a:r>
              <a:rPr lang="en-CA" sz="2400" dirty="0" smtClean="0"/>
              <a:t>#3:  </a:t>
            </a:r>
            <a:r>
              <a:rPr lang="en-CA" sz="2400" dirty="0"/>
              <a:t>Additional Zoom out. Shipp number less than 300 and amount less than </a:t>
            </a:r>
            <a:r>
              <a:rPr lang="en-CA" sz="2400" dirty="0" smtClean="0"/>
              <a:t>3000</a:t>
            </a:r>
            <a:r>
              <a:rPr lang="en-CA" sz="2400" dirty="0"/>
              <a:t> </a:t>
            </a:r>
            <a:r>
              <a:rPr lang="en-CA" sz="2400" dirty="0" smtClean="0"/>
              <a:t>with expire items only</a:t>
            </a:r>
            <a:r>
              <a:rPr lang="en-CA" sz="2400" dirty="0"/>
              <a:t/>
            </a:r>
            <a:br>
              <a:rPr lang="en-CA" sz="2400" dirty="0"/>
            </a:br>
            <a:endParaRPr lang="en-CA" sz="2400" dirty="0"/>
          </a:p>
        </p:txBody>
      </p:sp>
      <p:sp>
        <p:nvSpPr>
          <p:cNvPr id="3" name="Content Placeholder 2"/>
          <p:cNvSpPr>
            <a:spLocks noGrp="1"/>
          </p:cNvSpPr>
          <p:nvPr>
            <p:ph idx="1"/>
          </p:nvPr>
        </p:nvSpPr>
        <p:spPr/>
        <p:txBody>
          <a:bodyPr>
            <a:normAutofit/>
          </a:bodyPr>
          <a:lstStyle/>
          <a:p>
            <a:pPr marL="0" indent="0">
              <a:buNone/>
            </a:pPr>
            <a:r>
              <a:rPr lang="en-CA" sz="1400" dirty="0"/>
              <a:t>plot(resultexpire$result1.tshipnum, resultexpire$result1.tamount, </a:t>
            </a:r>
            <a:r>
              <a:rPr lang="en-CA" sz="1400" dirty="0" err="1"/>
              <a:t>xlim</a:t>
            </a:r>
            <a:r>
              <a:rPr lang="en-CA" sz="1400" dirty="0"/>
              <a:t>=c(0,300), </a:t>
            </a:r>
            <a:r>
              <a:rPr lang="en-CA" sz="1400" dirty="0" err="1"/>
              <a:t>ylim</a:t>
            </a:r>
            <a:r>
              <a:rPr lang="en-CA" sz="1400" dirty="0"/>
              <a:t>=c(0,3000), col=</a:t>
            </a:r>
            <a:r>
              <a:rPr lang="en-CA" sz="1400" dirty="0" err="1"/>
              <a:t>ifelse</a:t>
            </a:r>
            <a:r>
              <a:rPr lang="en-CA" sz="1400" dirty="0"/>
              <a:t>(resultexpire$result1.renew =="Y", "green", "red"))</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23" y="2145432"/>
            <a:ext cx="8973001" cy="453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0116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04664"/>
            <a:ext cx="7520940" cy="509736"/>
          </a:xfrm>
        </p:spPr>
        <p:txBody>
          <a:bodyPr>
            <a:noAutofit/>
          </a:bodyPr>
          <a:lstStyle/>
          <a:p>
            <a:r>
              <a:rPr lang="en-CA" sz="3200" dirty="0"/>
              <a:t>predictive </a:t>
            </a:r>
            <a:r>
              <a:rPr lang="en-CA" sz="3200"/>
              <a:t>analytics </a:t>
            </a:r>
            <a:r>
              <a:rPr lang="en-CA" sz="3200" smtClean="0"/>
              <a:t>using </a:t>
            </a:r>
            <a:r>
              <a:rPr lang="en-CA" sz="3200" dirty="0"/>
              <a:t>Naive Bayes</a:t>
            </a:r>
          </a:p>
        </p:txBody>
      </p:sp>
      <p:sp>
        <p:nvSpPr>
          <p:cNvPr id="3" name="Content Placeholder 2"/>
          <p:cNvSpPr>
            <a:spLocks noGrp="1"/>
          </p:cNvSpPr>
          <p:nvPr>
            <p:ph idx="1"/>
          </p:nvPr>
        </p:nvSpPr>
        <p:spPr/>
        <p:txBody>
          <a:bodyPr>
            <a:normAutofit lnSpcReduction="10000"/>
          </a:bodyPr>
          <a:lstStyle/>
          <a:p>
            <a:pPr marL="0" indent="0">
              <a:buNone/>
            </a:pPr>
            <a:r>
              <a:rPr lang="en-CA" i="1" dirty="0"/>
              <a:t>Why Naive Bayes</a:t>
            </a:r>
          </a:p>
          <a:p>
            <a:pPr lvl="1">
              <a:buFont typeface="Arial" pitchFamily="34" charset="0"/>
              <a:buChar char="•"/>
            </a:pPr>
            <a:r>
              <a:rPr lang="en-CA" sz="2600" b="0" dirty="0"/>
              <a:t>Naive Bayes classifiers are a popular choice for classification problems. There are many reasons for this, including:</a:t>
            </a:r>
          </a:p>
          <a:p>
            <a:pPr lvl="1">
              <a:buFont typeface="Arial" pitchFamily="34" charset="0"/>
              <a:buChar char="•"/>
            </a:pPr>
            <a:r>
              <a:rPr lang="en-CA" sz="2600" b="0" dirty="0"/>
              <a:t>"Zeitgeist" - widespread awareness after the success of spam filters about ten years ago</a:t>
            </a:r>
          </a:p>
          <a:p>
            <a:pPr lvl="1">
              <a:buFont typeface="Arial" pitchFamily="34" charset="0"/>
              <a:buChar char="•"/>
            </a:pPr>
            <a:r>
              <a:rPr lang="en-CA" sz="2600" b="0" dirty="0"/>
              <a:t>Easy to write</a:t>
            </a:r>
          </a:p>
          <a:p>
            <a:pPr lvl="1">
              <a:buFont typeface="Arial" pitchFamily="34" charset="0"/>
              <a:buChar char="•"/>
            </a:pPr>
            <a:r>
              <a:rPr lang="en-CA" sz="2600" b="0" dirty="0"/>
              <a:t>The classifier model is fast to build</a:t>
            </a:r>
          </a:p>
          <a:p>
            <a:pPr lvl="1">
              <a:buFont typeface="Arial" pitchFamily="34" charset="0"/>
              <a:buChar char="•"/>
            </a:pPr>
            <a:r>
              <a:rPr lang="en-CA" sz="2600" b="0" dirty="0"/>
              <a:t>The model can be modified with new training data without having to rebuild the model</a:t>
            </a:r>
          </a:p>
          <a:p>
            <a:endParaRPr lang="en-CA" dirty="0"/>
          </a:p>
        </p:txBody>
      </p:sp>
    </p:spTree>
    <p:extLst>
      <p:ext uri="{BB962C8B-B14F-4D97-AF65-F5344CB8AC3E}">
        <p14:creationId xmlns:p14="http://schemas.microsoft.com/office/powerpoint/2010/main" val="1214766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i="1" dirty="0"/>
              <a:t>A typical sample to use </a:t>
            </a:r>
            <a:r>
              <a:rPr lang="en-CA" b="1" i="1" dirty="0" smtClean="0"/>
              <a:t>Bayes</a:t>
            </a:r>
            <a:r>
              <a:rPr lang="en-CA" b="1" i="1" dirty="0"/>
              <a:t/>
            </a:r>
            <a:br>
              <a:rPr lang="en-CA" b="1" i="1" dirty="0"/>
            </a:br>
            <a:endParaRPr lang="en-CA" dirty="0"/>
          </a:p>
        </p:txBody>
      </p:sp>
      <p:sp>
        <p:nvSpPr>
          <p:cNvPr id="3" name="Content Placeholder 2"/>
          <p:cNvSpPr>
            <a:spLocks noGrp="1"/>
          </p:cNvSpPr>
          <p:nvPr>
            <p:ph idx="1"/>
          </p:nvPr>
        </p:nvSpPr>
        <p:spPr/>
        <p:txBody>
          <a:bodyPr/>
          <a:lstStyle/>
          <a:p>
            <a:endParaRPr lang="en-CA"/>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81789"/>
            <a:ext cx="8280920" cy="5544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5030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i="1" dirty="0"/>
              <a:t>A typical sample to use Bayes</a:t>
            </a:r>
            <a:endParaRPr lang="en-CA" dirty="0"/>
          </a:p>
        </p:txBody>
      </p:sp>
      <p:sp>
        <p:nvSpPr>
          <p:cNvPr id="3" name="Content Placeholder 2"/>
          <p:cNvSpPr>
            <a:spLocks noGrp="1"/>
          </p:cNvSpPr>
          <p:nvPr>
            <p:ph idx="1"/>
          </p:nvPr>
        </p:nvSpPr>
        <p:spPr/>
        <p:txBody>
          <a:bodyPr/>
          <a:lstStyle/>
          <a:p>
            <a:endParaRPr lang="en-CA"/>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69787"/>
            <a:ext cx="8136904" cy="536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3596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i="1" dirty="0"/>
              <a:t>A typical sample to use Bayes</a:t>
            </a:r>
            <a:endParaRPr lang="en-CA" dirty="0"/>
          </a:p>
        </p:txBody>
      </p:sp>
      <p:sp>
        <p:nvSpPr>
          <p:cNvPr id="3" name="Content Placeholder 2"/>
          <p:cNvSpPr>
            <a:spLocks noGrp="1"/>
          </p:cNvSpPr>
          <p:nvPr>
            <p:ph idx="1"/>
          </p:nvPr>
        </p:nvSpPr>
        <p:spPr/>
        <p:txBody>
          <a:bodyPr/>
          <a:lstStyle/>
          <a:p>
            <a:endParaRPr lang="en-CA"/>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22043"/>
            <a:ext cx="8136904" cy="5535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3628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i="1" dirty="0"/>
              <a:t>A typical sample to use Bayes</a:t>
            </a:r>
            <a:endParaRPr lang="en-CA" dirty="0"/>
          </a:p>
        </p:txBody>
      </p:sp>
      <p:sp>
        <p:nvSpPr>
          <p:cNvPr id="3" name="Content Placeholder 2"/>
          <p:cNvSpPr>
            <a:spLocks noGrp="1"/>
          </p:cNvSpPr>
          <p:nvPr>
            <p:ph idx="1"/>
          </p:nvPr>
        </p:nvSpPr>
        <p:spPr/>
        <p:txBody>
          <a:bodyPr/>
          <a:lstStyle/>
          <a:p>
            <a:endParaRPr lang="en-CA"/>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7992888" cy="547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2587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640960" cy="635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336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i="1" dirty="0"/>
              <a:t>Bin quantitative variables</a:t>
            </a:r>
            <a:br>
              <a:rPr lang="en-CA" b="1" i="1" dirty="0"/>
            </a:br>
            <a:endParaRPr lang="en-CA" dirty="0"/>
          </a:p>
        </p:txBody>
      </p:sp>
      <p:sp>
        <p:nvSpPr>
          <p:cNvPr id="3" name="Content Placeholder 2"/>
          <p:cNvSpPr>
            <a:spLocks noGrp="1"/>
          </p:cNvSpPr>
          <p:nvPr>
            <p:ph idx="1"/>
          </p:nvPr>
        </p:nvSpPr>
        <p:spPr/>
        <p:txBody>
          <a:bodyPr>
            <a:normAutofit/>
          </a:bodyPr>
          <a:lstStyle/>
          <a:p>
            <a:pPr>
              <a:buFont typeface="Arial" pitchFamily="34" charset="0"/>
              <a:buChar char="•"/>
            </a:pPr>
            <a:r>
              <a:rPr lang="en-CA" sz="1800" dirty="0"/>
              <a:t>Naive Bayes calculates conditional probabilities given certain things happening. Therefore, when using naive Bayes we turn quantitative or continuous variables into categorical variables. In this case, let’s create a new variable for shipping amount that indicate whether the value is in the bottom 25%, middle 50% or top 25%.</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091706"/>
            <a:ext cx="7960915" cy="3145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27584" y="6525344"/>
            <a:ext cx="4001224" cy="369332"/>
          </a:xfrm>
          <a:prstGeom prst="rect">
            <a:avLst/>
          </a:prstGeom>
          <a:noFill/>
        </p:spPr>
        <p:txBody>
          <a:bodyPr wrap="none" rtlCol="0">
            <a:spAutoFit/>
          </a:bodyPr>
          <a:lstStyle/>
          <a:p>
            <a:r>
              <a:rPr lang="en-CA" dirty="0" smtClean="0">
                <a:solidFill>
                  <a:srgbClr val="00B0F0"/>
                </a:solidFill>
              </a:rPr>
              <a:t>TBD – Adjust the categorical </a:t>
            </a:r>
            <a:r>
              <a:rPr lang="en-CA" dirty="0">
                <a:solidFill>
                  <a:srgbClr val="00B0F0"/>
                </a:solidFill>
              </a:rPr>
              <a:t>v</a:t>
            </a:r>
            <a:r>
              <a:rPr lang="en-CA" dirty="0" smtClean="0">
                <a:solidFill>
                  <a:srgbClr val="00B0F0"/>
                </a:solidFill>
              </a:rPr>
              <a:t>ariables</a:t>
            </a:r>
            <a:endParaRPr lang="en-CA" dirty="0">
              <a:solidFill>
                <a:srgbClr val="00B0F0"/>
              </a:solidFill>
            </a:endParaRPr>
          </a:p>
        </p:txBody>
      </p:sp>
    </p:spTree>
    <p:extLst>
      <p:ext uri="{BB962C8B-B14F-4D97-AF65-F5344CB8AC3E}">
        <p14:creationId xmlns:p14="http://schemas.microsoft.com/office/powerpoint/2010/main" val="651399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92088"/>
          </a:xfrm>
        </p:spPr>
        <p:txBody>
          <a:bodyPr>
            <a:normAutofit fontScale="90000"/>
          </a:bodyPr>
          <a:lstStyle/>
          <a:p>
            <a:r>
              <a:rPr lang="en-CA" dirty="0" smtClean="0"/>
              <a:t/>
            </a:r>
            <a:br>
              <a:rPr lang="en-CA" dirty="0" smtClean="0"/>
            </a:br>
            <a:r>
              <a:rPr lang="en-CA" sz="4000" dirty="0"/>
              <a:t>Why HIVE instead of </a:t>
            </a:r>
            <a:r>
              <a:rPr lang="en-CA" sz="4000" dirty="0" err="1"/>
              <a:t>MapReduce</a:t>
            </a:r>
            <a:r>
              <a:rPr lang="en-CA" sz="4000" dirty="0"/>
              <a:t> or Spark</a:t>
            </a:r>
            <a:r>
              <a:rPr lang="en-CA" sz="4000" b="1" i="1" dirty="0"/>
              <a:t/>
            </a:r>
            <a:br>
              <a:rPr lang="en-CA" sz="4000" b="1" i="1" dirty="0"/>
            </a:br>
            <a:endParaRPr lang="en-CA" dirty="0"/>
          </a:p>
        </p:txBody>
      </p:sp>
      <p:sp>
        <p:nvSpPr>
          <p:cNvPr id="3" name="Content Placeholder 2"/>
          <p:cNvSpPr>
            <a:spLocks noGrp="1"/>
          </p:cNvSpPr>
          <p:nvPr>
            <p:ph idx="1"/>
          </p:nvPr>
        </p:nvSpPr>
        <p:spPr>
          <a:xfrm>
            <a:off x="457200" y="1772816"/>
            <a:ext cx="8229600" cy="3456384"/>
          </a:xfrm>
        </p:spPr>
        <p:txBody>
          <a:bodyPr>
            <a:normAutofit fontScale="70000" lnSpcReduction="20000"/>
          </a:bodyPr>
          <a:lstStyle/>
          <a:p>
            <a:pPr marL="0" indent="0">
              <a:buNone/>
            </a:pPr>
            <a:r>
              <a:rPr lang="en-CA" sz="1800" b="0" dirty="0"/>
              <a:t>SQL like Data-base  which is very easy to use.</a:t>
            </a:r>
          </a:p>
          <a:p>
            <a:pPr marL="285750" indent="-285750">
              <a:buFont typeface="Wingdings" panose="05000000000000000000" pitchFamily="2" charset="2"/>
              <a:buChar char="v"/>
            </a:pPr>
            <a:r>
              <a:rPr lang="en-CA" sz="1800" b="0" dirty="0"/>
              <a:t>Map reduce / Spark:</a:t>
            </a:r>
          </a:p>
          <a:p>
            <a:pPr marL="573786" lvl="3" indent="-285750">
              <a:buFont typeface="Wingdings" panose="05000000000000000000" pitchFamily="2" charset="2"/>
              <a:buChar char="v"/>
            </a:pPr>
            <a:r>
              <a:rPr lang="en-CA" sz="1800" b="0" dirty="0"/>
              <a:t>Strengths:</a:t>
            </a:r>
          </a:p>
          <a:p>
            <a:pPr marL="802386" lvl="4" indent="-285750">
              <a:buFont typeface="Wingdings" panose="05000000000000000000" pitchFamily="2" charset="2"/>
              <a:buChar char="v"/>
            </a:pPr>
            <a:r>
              <a:rPr lang="en-CA" sz="1800" b="0" dirty="0" smtClean="0"/>
              <a:t>Works </a:t>
            </a:r>
            <a:r>
              <a:rPr lang="en-CA" sz="1800" b="0" dirty="0"/>
              <a:t>both on structured and unstructured data.</a:t>
            </a:r>
          </a:p>
          <a:p>
            <a:pPr marL="802386" lvl="4" indent="-285750">
              <a:buFont typeface="Wingdings" panose="05000000000000000000" pitchFamily="2" charset="2"/>
              <a:buChar char="v"/>
            </a:pPr>
            <a:r>
              <a:rPr lang="en-CA" sz="1800" b="0" dirty="0" smtClean="0"/>
              <a:t>good </a:t>
            </a:r>
            <a:r>
              <a:rPr lang="en-CA" sz="1800" b="0" dirty="0"/>
              <a:t>for writing complex business logic.</a:t>
            </a:r>
          </a:p>
          <a:p>
            <a:pPr marL="573786" lvl="3" indent="-285750">
              <a:buFont typeface="Wingdings" panose="05000000000000000000" pitchFamily="2" charset="2"/>
              <a:buChar char="v"/>
            </a:pPr>
            <a:r>
              <a:rPr lang="en-CA" sz="1800" b="0" dirty="0"/>
              <a:t> Weakness:</a:t>
            </a:r>
          </a:p>
          <a:p>
            <a:pPr marL="802386" lvl="4" indent="-285750">
              <a:buFont typeface="Wingdings" panose="05000000000000000000" pitchFamily="2" charset="2"/>
              <a:buChar char="v"/>
            </a:pPr>
            <a:r>
              <a:rPr lang="en-CA" sz="1800" b="0" dirty="0" smtClean="0"/>
              <a:t>long </a:t>
            </a:r>
            <a:r>
              <a:rPr lang="en-CA" sz="1800" b="0" dirty="0"/>
              <a:t>development type</a:t>
            </a:r>
          </a:p>
          <a:p>
            <a:pPr marL="802386" lvl="4" indent="-285750">
              <a:buFont typeface="Wingdings" panose="05000000000000000000" pitchFamily="2" charset="2"/>
              <a:buChar char="v"/>
            </a:pPr>
            <a:r>
              <a:rPr lang="en-CA" sz="1800" b="0" dirty="0" smtClean="0"/>
              <a:t>hard </a:t>
            </a:r>
            <a:r>
              <a:rPr lang="en-CA" sz="1800" b="0" dirty="0"/>
              <a:t>to achieve join functionality</a:t>
            </a:r>
          </a:p>
          <a:p>
            <a:pPr marL="285750" indent="-285750">
              <a:buFont typeface="Wingdings" panose="05000000000000000000" pitchFamily="2" charset="2"/>
              <a:buChar char="v"/>
            </a:pPr>
            <a:r>
              <a:rPr lang="en-CA" sz="1800" b="0" dirty="0"/>
              <a:t>Hive :</a:t>
            </a:r>
          </a:p>
          <a:p>
            <a:pPr marL="573786" lvl="3" indent="-285750">
              <a:buFont typeface="Wingdings" panose="05000000000000000000" pitchFamily="2" charset="2"/>
              <a:buChar char="v"/>
            </a:pPr>
            <a:r>
              <a:rPr lang="en-CA" sz="1800" b="0" dirty="0"/>
              <a:t>Strengths:</a:t>
            </a:r>
          </a:p>
          <a:p>
            <a:pPr marL="802386" lvl="4" indent="-285750">
              <a:buFont typeface="Wingdings" panose="05000000000000000000" pitchFamily="2" charset="2"/>
              <a:buChar char="v"/>
            </a:pPr>
            <a:r>
              <a:rPr lang="en-CA" sz="1800" b="0" dirty="0"/>
              <a:t>     less development time.</a:t>
            </a:r>
          </a:p>
          <a:p>
            <a:pPr marL="802386" lvl="4" indent="-285750">
              <a:buFont typeface="Wingdings" panose="05000000000000000000" pitchFamily="2" charset="2"/>
              <a:buChar char="v"/>
            </a:pPr>
            <a:r>
              <a:rPr lang="en-CA" sz="1800" b="0" dirty="0"/>
              <a:t>     suitable for </a:t>
            </a:r>
            <a:r>
              <a:rPr lang="en-CA" sz="1800" b="0" dirty="0" err="1"/>
              <a:t>adhoc</a:t>
            </a:r>
            <a:r>
              <a:rPr lang="en-CA" sz="1800" b="0" dirty="0"/>
              <a:t> analysis.</a:t>
            </a:r>
          </a:p>
          <a:p>
            <a:pPr marL="802386" lvl="4" indent="-285750">
              <a:buFont typeface="Wingdings" panose="05000000000000000000" pitchFamily="2" charset="2"/>
              <a:buChar char="v"/>
            </a:pPr>
            <a:r>
              <a:rPr lang="en-CA" sz="1800" b="0" dirty="0"/>
              <a:t>     easy for joins</a:t>
            </a:r>
          </a:p>
          <a:p>
            <a:pPr marL="573786" lvl="3" indent="-285750">
              <a:buFont typeface="Wingdings" panose="05000000000000000000" pitchFamily="2" charset="2"/>
              <a:buChar char="v"/>
            </a:pPr>
            <a:r>
              <a:rPr lang="en-CA" sz="1800" b="0" dirty="0"/>
              <a:t> Weakness :</a:t>
            </a:r>
          </a:p>
          <a:p>
            <a:pPr marL="802386" lvl="4" indent="-285750">
              <a:buFont typeface="Wingdings" panose="05000000000000000000" pitchFamily="2" charset="2"/>
              <a:buChar char="v"/>
            </a:pPr>
            <a:r>
              <a:rPr lang="en-CA" sz="1800" b="0" dirty="0"/>
              <a:t>     not easy for complex business logic.</a:t>
            </a:r>
          </a:p>
          <a:p>
            <a:pPr marL="802386" lvl="4" indent="-285750">
              <a:buFont typeface="Wingdings" panose="05000000000000000000" pitchFamily="2" charset="2"/>
              <a:buChar char="v"/>
            </a:pPr>
            <a:r>
              <a:rPr lang="en-CA" sz="1800" b="0" dirty="0"/>
              <a:t>     deals only structured data.</a:t>
            </a:r>
            <a:endParaRPr lang="en-CA" sz="1800" b="0" dirty="0" smtClean="0"/>
          </a:p>
        </p:txBody>
      </p:sp>
    </p:spTree>
    <p:extLst>
      <p:ext uri="{BB962C8B-B14F-4D97-AF65-F5344CB8AC3E}">
        <p14:creationId xmlns:p14="http://schemas.microsoft.com/office/powerpoint/2010/main" val="5362409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699663" cy="62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57551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936104"/>
          </a:xfrm>
        </p:spPr>
        <p:txBody>
          <a:bodyPr>
            <a:noAutofit/>
          </a:bodyPr>
          <a:lstStyle/>
          <a:p>
            <a:r>
              <a:rPr lang="en-CA" sz="2800" b="1" i="1" dirty="0"/>
              <a:t>Split result data(manifest, renew status) into test and train. Use 80-20 split.</a:t>
            </a:r>
            <a:br>
              <a:rPr lang="en-CA" sz="2800" b="1" i="1" dirty="0"/>
            </a:br>
            <a:endParaRPr lang="en-CA" sz="2800" dirty="0"/>
          </a:p>
        </p:txBody>
      </p:sp>
      <p:sp>
        <p:nvSpPr>
          <p:cNvPr id="3" name="Content Placeholder 2"/>
          <p:cNvSpPr>
            <a:spLocks noGrp="1"/>
          </p:cNvSpPr>
          <p:nvPr>
            <p:ph idx="1"/>
          </p:nvPr>
        </p:nvSpPr>
        <p:spPr/>
        <p:txBody>
          <a:bodyPr/>
          <a:lstStyle/>
          <a:p>
            <a:endParaRPr lang="en-CA"/>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20" y="1628800"/>
            <a:ext cx="8677368"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0317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100" b="1" i="1" dirty="0"/>
              <a:t>Estimate naive Bayes and make predictions</a:t>
            </a:r>
            <a:r>
              <a:rPr lang="en-CA" b="1" i="1" dirty="0"/>
              <a:t/>
            </a:r>
            <a:br>
              <a:rPr lang="en-CA" b="1" i="1" dirty="0"/>
            </a:br>
            <a:endParaRPr lang="en-CA" dirty="0"/>
          </a:p>
        </p:txBody>
      </p:sp>
      <p:sp>
        <p:nvSpPr>
          <p:cNvPr id="3" name="Content Placeholder 2"/>
          <p:cNvSpPr>
            <a:spLocks noGrp="1"/>
          </p:cNvSpPr>
          <p:nvPr>
            <p:ph idx="1"/>
          </p:nvPr>
        </p:nvSpPr>
        <p:spPr/>
        <p:txBody>
          <a:bodyPr/>
          <a:lstStyle/>
          <a:p>
            <a:endParaRPr lang="en-CA"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56792"/>
            <a:ext cx="88392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4839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504056"/>
          </a:xfrm>
        </p:spPr>
        <p:txBody>
          <a:bodyPr>
            <a:normAutofit fontScale="90000"/>
          </a:bodyPr>
          <a:lstStyle/>
          <a:p>
            <a:r>
              <a:rPr lang="en-CA" b="1" i="1" dirty="0"/>
              <a:t>Accuracy</a:t>
            </a:r>
            <a:br>
              <a:rPr lang="en-CA" b="1" i="1" dirty="0"/>
            </a:br>
            <a:endParaRPr lang="en-CA" dirty="0"/>
          </a:p>
        </p:txBody>
      </p:sp>
      <p:sp>
        <p:nvSpPr>
          <p:cNvPr id="3" name="Content Placeholder 2"/>
          <p:cNvSpPr>
            <a:spLocks noGrp="1"/>
          </p:cNvSpPr>
          <p:nvPr>
            <p:ph idx="1"/>
          </p:nvPr>
        </p:nvSpPr>
        <p:spPr/>
        <p:txBody>
          <a:bodyPr/>
          <a:lstStyle/>
          <a:p>
            <a:endParaRPr lang="en-CA" dirty="0"/>
          </a:p>
        </p:txBody>
      </p:sp>
      <p:sp>
        <p:nvSpPr>
          <p:cNvPr id="4" name="Date Placeholder 3"/>
          <p:cNvSpPr>
            <a:spLocks noGrp="1"/>
          </p:cNvSpPr>
          <p:nvPr>
            <p:ph type="dt" sz="half" idx="10"/>
          </p:nvPr>
        </p:nvSpPr>
        <p:spPr/>
        <p:txBody>
          <a:bodyPr/>
          <a:lstStyle/>
          <a:p>
            <a:r>
              <a:rPr lang="en-CA" smtClean="0"/>
              <a:t>Day Month Year</a:t>
            </a:r>
            <a:endParaRPr lang="en-CA" dirty="0"/>
          </a:p>
        </p:txBody>
      </p:sp>
      <p:sp>
        <p:nvSpPr>
          <p:cNvPr id="5" name="Footer Placeholder 4"/>
          <p:cNvSpPr>
            <a:spLocks noGrp="1"/>
          </p:cNvSpPr>
          <p:nvPr>
            <p:ph type="ftr" sz="quarter" idx="11"/>
          </p:nvPr>
        </p:nvSpPr>
        <p:spPr/>
        <p:txBody>
          <a:bodyPr/>
          <a:lstStyle/>
          <a:p>
            <a:r>
              <a:rPr lang="en-CA" smtClean="0"/>
              <a:t>Edit Footer to Enter Sensitivity and Date</a:t>
            </a:r>
            <a:endParaRPr lang="en-CA" dirty="0"/>
          </a:p>
        </p:txBody>
      </p:sp>
      <p:sp>
        <p:nvSpPr>
          <p:cNvPr id="6" name="Slide Number Placeholder 5"/>
          <p:cNvSpPr>
            <a:spLocks noGrp="1"/>
          </p:cNvSpPr>
          <p:nvPr>
            <p:ph type="sldNum" sz="quarter" idx="12"/>
          </p:nvPr>
        </p:nvSpPr>
        <p:spPr/>
        <p:txBody>
          <a:bodyPr/>
          <a:lstStyle/>
          <a:p>
            <a:fld id="{3370D18B-25D2-4C30-9CCF-168E06ADD883}" type="slidenum">
              <a:rPr lang="en-CA" smtClean="0"/>
              <a:pPr/>
              <a:t>33</a:t>
            </a:fld>
            <a:endParaRPr lang="en-CA"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62177"/>
            <a:ext cx="8640960" cy="631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2119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smtClean="0"/>
              <a:t>TBD-Create </a:t>
            </a:r>
            <a:r>
              <a:rPr lang="en-CA" sz="3200" dirty="0"/>
              <a:t>Company similar list dataset</a:t>
            </a:r>
          </a:p>
        </p:txBody>
      </p:sp>
      <p:sp>
        <p:nvSpPr>
          <p:cNvPr id="3" name="Content Placeholder 2"/>
          <p:cNvSpPr>
            <a:spLocks noGrp="1"/>
          </p:cNvSpPr>
          <p:nvPr>
            <p:ph idx="1"/>
          </p:nvPr>
        </p:nvSpPr>
        <p:spPr/>
        <p:txBody>
          <a:bodyPr>
            <a:normAutofit fontScale="77500" lnSpcReduction="20000"/>
          </a:bodyPr>
          <a:lstStyle/>
          <a:p>
            <a:r>
              <a:rPr lang="en-CA" dirty="0"/>
              <a:t>One could use information about the </a:t>
            </a:r>
            <a:r>
              <a:rPr lang="en-CA" dirty="0" smtClean="0"/>
              <a:t>company</a:t>
            </a:r>
            <a:r>
              <a:rPr lang="en-CA" dirty="0"/>
              <a:t>  to identify similar companies.  </a:t>
            </a:r>
            <a:r>
              <a:rPr lang="en-CA" dirty="0" smtClean="0"/>
              <a:t>Such as we can use shipping amount, waste code  </a:t>
            </a:r>
            <a:r>
              <a:rPr lang="en-CA" dirty="0"/>
              <a:t>and so </a:t>
            </a:r>
            <a:r>
              <a:rPr lang="en-CA" dirty="0" smtClean="0"/>
              <a:t>on </a:t>
            </a:r>
            <a:r>
              <a:rPr lang="en-CA" dirty="0"/>
              <a:t>to identify companies that are similar.  When one company renew their license,  </a:t>
            </a:r>
            <a:r>
              <a:rPr lang="en-CA" dirty="0" err="1"/>
              <a:t>Env</a:t>
            </a:r>
            <a:r>
              <a:rPr lang="en-CA" dirty="0"/>
              <a:t>. Officer can use this list to identify all other similar companies which also supposed to  renew their  license. Or when one companies license expired, This list can also help to check all other similar companies.</a:t>
            </a:r>
          </a:p>
          <a:p>
            <a:r>
              <a:rPr lang="en-CA" dirty="0"/>
              <a:t> </a:t>
            </a:r>
            <a:r>
              <a:rPr lang="en-CA" dirty="0" smtClean="0"/>
              <a:t>The </a:t>
            </a:r>
            <a:r>
              <a:rPr lang="en-CA" dirty="0"/>
              <a:t>shipped waste code,  historical renew status, Generate site address.. etc. can be used to identify those similar areas.  </a:t>
            </a:r>
            <a:endParaRPr lang="en-CA" dirty="0" smtClean="0"/>
          </a:p>
          <a:p>
            <a:r>
              <a:rPr lang="en-CA" dirty="0"/>
              <a:t> </a:t>
            </a:r>
            <a:r>
              <a:rPr lang="en-CA" dirty="0" smtClean="0"/>
              <a:t>This </a:t>
            </a:r>
            <a:r>
              <a:rPr lang="en-CA" dirty="0"/>
              <a:t>similar company list can also be used as a feature to build the machine learning model.</a:t>
            </a:r>
          </a:p>
          <a:p>
            <a:endParaRPr lang="en-CA" dirty="0"/>
          </a:p>
        </p:txBody>
      </p:sp>
      <p:sp>
        <p:nvSpPr>
          <p:cNvPr id="4" name="Date Placeholder 3"/>
          <p:cNvSpPr>
            <a:spLocks noGrp="1"/>
          </p:cNvSpPr>
          <p:nvPr>
            <p:ph type="dt" sz="half" idx="10"/>
          </p:nvPr>
        </p:nvSpPr>
        <p:spPr/>
        <p:txBody>
          <a:bodyPr/>
          <a:lstStyle/>
          <a:p>
            <a:r>
              <a:rPr lang="en-CA" smtClean="0"/>
              <a:t>Day Month Year</a:t>
            </a:r>
            <a:endParaRPr lang="en-CA" dirty="0"/>
          </a:p>
        </p:txBody>
      </p:sp>
      <p:sp>
        <p:nvSpPr>
          <p:cNvPr id="5" name="Footer Placeholder 4"/>
          <p:cNvSpPr>
            <a:spLocks noGrp="1"/>
          </p:cNvSpPr>
          <p:nvPr>
            <p:ph type="ftr" sz="quarter" idx="11"/>
          </p:nvPr>
        </p:nvSpPr>
        <p:spPr/>
        <p:txBody>
          <a:bodyPr/>
          <a:lstStyle/>
          <a:p>
            <a:r>
              <a:rPr lang="en-CA" smtClean="0"/>
              <a:t>Edit Footer to Enter Sensitivity and Date</a:t>
            </a:r>
            <a:endParaRPr lang="en-CA" dirty="0"/>
          </a:p>
        </p:txBody>
      </p:sp>
      <p:sp>
        <p:nvSpPr>
          <p:cNvPr id="6" name="Slide Number Placeholder 5"/>
          <p:cNvSpPr>
            <a:spLocks noGrp="1"/>
          </p:cNvSpPr>
          <p:nvPr>
            <p:ph type="sldNum" sz="quarter" idx="12"/>
          </p:nvPr>
        </p:nvSpPr>
        <p:spPr/>
        <p:txBody>
          <a:bodyPr/>
          <a:lstStyle/>
          <a:p>
            <a:fld id="{3370D18B-25D2-4C30-9CCF-168E06ADD883}" type="slidenum">
              <a:rPr lang="en-CA" smtClean="0"/>
              <a:pPr/>
              <a:t>34</a:t>
            </a:fld>
            <a:endParaRPr lang="en-CA" dirty="0"/>
          </a:p>
        </p:txBody>
      </p:sp>
    </p:spTree>
    <p:extLst>
      <p:ext uri="{BB962C8B-B14F-4D97-AF65-F5344CB8AC3E}">
        <p14:creationId xmlns:p14="http://schemas.microsoft.com/office/powerpoint/2010/main" val="77720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2800" dirty="0"/>
              <a:t>A typical Big Data use </a:t>
            </a:r>
            <a:r>
              <a:rPr lang="en-CA" sz="2800" dirty="0" smtClean="0"/>
              <a:t>case: Environmental </a:t>
            </a:r>
            <a:r>
              <a:rPr lang="en-CA" sz="2800" dirty="0"/>
              <a:t>Monitoring using Big Data</a:t>
            </a:r>
          </a:p>
        </p:txBody>
      </p:sp>
      <p:sp>
        <p:nvSpPr>
          <p:cNvPr id="3" name="Content Placeholder 2"/>
          <p:cNvSpPr>
            <a:spLocks noGrp="1"/>
          </p:cNvSpPr>
          <p:nvPr>
            <p:ph idx="1"/>
          </p:nvPr>
        </p:nvSpPr>
        <p:spPr/>
        <p:txBody>
          <a:bodyPr/>
          <a:lstStyle/>
          <a:p>
            <a:r>
              <a:rPr lang="en-CA" sz="2800" dirty="0"/>
              <a:t>M</a:t>
            </a:r>
            <a:r>
              <a:rPr lang="en-CA" sz="2800" dirty="0" smtClean="0"/>
              <a:t>onitoring </a:t>
            </a:r>
            <a:r>
              <a:rPr lang="en-CA" sz="2800" dirty="0"/>
              <a:t>and forecasting air </a:t>
            </a:r>
            <a:r>
              <a:rPr lang="en-CA" sz="2800" dirty="0" smtClean="0"/>
              <a:t>pollution</a:t>
            </a:r>
          </a:p>
          <a:p>
            <a:pPr lvl="1" fontAlgn="base"/>
            <a:r>
              <a:rPr lang="en-CA" sz="1800" dirty="0" smtClean="0"/>
              <a:t>Collection </a:t>
            </a:r>
            <a:r>
              <a:rPr lang="en-CA" sz="1800" dirty="0"/>
              <a:t>and storage of sensor </a:t>
            </a:r>
            <a:r>
              <a:rPr lang="en-CA" sz="1800" dirty="0" smtClean="0"/>
              <a:t>data from </a:t>
            </a:r>
            <a:r>
              <a:rPr lang="en-CA" sz="1800" dirty="0" err="1" smtClean="0"/>
              <a:t>AirNow</a:t>
            </a:r>
            <a:r>
              <a:rPr lang="en-CA" sz="1800" dirty="0" smtClean="0"/>
              <a:t> (</a:t>
            </a:r>
            <a:r>
              <a:rPr lang="en-CA" sz="1800" dirty="0"/>
              <a:t>historical data and Stream current </a:t>
            </a:r>
            <a:r>
              <a:rPr lang="en-CA" sz="1800" dirty="0" smtClean="0"/>
              <a:t>data)</a:t>
            </a:r>
            <a:endParaRPr lang="en-CA" sz="1800" dirty="0"/>
          </a:p>
          <a:p>
            <a:pPr marL="0" indent="0">
              <a:buNone/>
            </a:pPr>
            <a:endParaRPr lang="en-CA" dirty="0"/>
          </a:p>
        </p:txBody>
      </p:sp>
      <p:sp>
        <p:nvSpPr>
          <p:cNvPr id="4" name="Date Placeholder 3"/>
          <p:cNvSpPr>
            <a:spLocks noGrp="1"/>
          </p:cNvSpPr>
          <p:nvPr>
            <p:ph type="dt" sz="half" idx="10"/>
          </p:nvPr>
        </p:nvSpPr>
        <p:spPr/>
        <p:txBody>
          <a:bodyPr/>
          <a:lstStyle/>
          <a:p>
            <a:r>
              <a:rPr lang="en-CA" smtClean="0"/>
              <a:t>Day Month Year</a:t>
            </a:r>
            <a:endParaRPr lang="en-CA" dirty="0"/>
          </a:p>
        </p:txBody>
      </p:sp>
      <p:sp>
        <p:nvSpPr>
          <p:cNvPr id="5" name="Footer Placeholder 4"/>
          <p:cNvSpPr>
            <a:spLocks noGrp="1"/>
          </p:cNvSpPr>
          <p:nvPr>
            <p:ph type="ftr" sz="quarter" idx="11"/>
          </p:nvPr>
        </p:nvSpPr>
        <p:spPr/>
        <p:txBody>
          <a:bodyPr/>
          <a:lstStyle/>
          <a:p>
            <a:r>
              <a:rPr lang="en-CA" smtClean="0"/>
              <a:t>Edit Footer to Enter Sensitivity and Date</a:t>
            </a:r>
            <a:endParaRPr lang="en-CA" dirty="0"/>
          </a:p>
        </p:txBody>
      </p:sp>
      <p:sp>
        <p:nvSpPr>
          <p:cNvPr id="6" name="Slide Number Placeholder 5"/>
          <p:cNvSpPr>
            <a:spLocks noGrp="1"/>
          </p:cNvSpPr>
          <p:nvPr>
            <p:ph type="sldNum" sz="quarter" idx="12"/>
          </p:nvPr>
        </p:nvSpPr>
        <p:spPr/>
        <p:txBody>
          <a:bodyPr/>
          <a:lstStyle/>
          <a:p>
            <a:fld id="{3370D18B-25D2-4C30-9CCF-168E06ADD883}" type="slidenum">
              <a:rPr lang="en-CA" smtClean="0"/>
              <a:pPr/>
              <a:t>35</a:t>
            </a:fld>
            <a:endParaRPr lang="en-CA" dirty="0"/>
          </a:p>
        </p:txBody>
      </p:sp>
      <p:pic>
        <p:nvPicPr>
          <p:cNvPr id="7" name="Picture 6"/>
          <p:cNvPicPr/>
          <p:nvPr/>
        </p:nvPicPr>
        <p:blipFill>
          <a:blip r:embed="rId2"/>
          <a:stretch>
            <a:fillRect/>
          </a:stretch>
        </p:blipFill>
        <p:spPr>
          <a:xfrm>
            <a:off x="1403648" y="2924944"/>
            <a:ext cx="6192688" cy="3312368"/>
          </a:xfrm>
          <a:prstGeom prst="rect">
            <a:avLst/>
          </a:prstGeom>
        </p:spPr>
      </p:pic>
    </p:spTree>
    <p:extLst>
      <p:ext uri="{BB962C8B-B14F-4D97-AF65-F5344CB8AC3E}">
        <p14:creationId xmlns:p14="http://schemas.microsoft.com/office/powerpoint/2010/main" val="27784076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a:t>
            </a:r>
            <a:endParaRPr lang="en-CA" dirty="0"/>
          </a:p>
        </p:txBody>
      </p:sp>
      <p:sp>
        <p:nvSpPr>
          <p:cNvPr id="3" name="Content Placeholder 2"/>
          <p:cNvSpPr>
            <a:spLocks noGrp="1"/>
          </p:cNvSpPr>
          <p:nvPr>
            <p:ph idx="1"/>
          </p:nvPr>
        </p:nvSpPr>
        <p:spPr/>
        <p:txBody>
          <a:bodyPr>
            <a:normAutofit fontScale="25000" lnSpcReduction="20000"/>
          </a:bodyPr>
          <a:lstStyle/>
          <a:p>
            <a:pPr lvl="0" fontAlgn="base"/>
            <a:r>
              <a:rPr lang="en-CA" sz="6400" dirty="0"/>
              <a:t>Hourly readings of several key air quality metrics are being generated by over 2,000 monitoring sensor stations located in over 300 cities across the United </a:t>
            </a:r>
            <a:r>
              <a:rPr lang="en-CA" sz="6400" dirty="0" smtClean="0"/>
              <a:t>States.</a:t>
            </a:r>
          </a:p>
          <a:p>
            <a:pPr marL="0" lvl="0" indent="0" fontAlgn="base">
              <a:buNone/>
            </a:pPr>
            <a:endParaRPr lang="en-CA" sz="6400" dirty="0"/>
          </a:p>
          <a:p>
            <a:pPr lvl="0" fontAlgn="base"/>
            <a:r>
              <a:rPr lang="en-CA" sz="6400" dirty="0"/>
              <a:t>The data is provided by </a:t>
            </a:r>
            <a:r>
              <a:rPr lang="en-CA" sz="6400" dirty="0" err="1">
                <a:hlinkClick r:id="rId2"/>
              </a:rPr>
              <a:t>AirNow</a:t>
            </a:r>
            <a:r>
              <a:rPr lang="en-CA" sz="6400" dirty="0"/>
              <a:t>, which is a </a:t>
            </a:r>
            <a:r>
              <a:rPr lang="en-CA" sz="6400" dirty="0">
                <a:hlinkClick r:id="rId3"/>
              </a:rPr>
              <a:t>U.S. government EPA</a:t>
            </a:r>
            <a:r>
              <a:rPr lang="en-CA" sz="6400" dirty="0"/>
              <a:t> program that protects public health by providing forecast and real-time air quality information</a:t>
            </a:r>
            <a:r>
              <a:rPr lang="en-CA" sz="6400" dirty="0" smtClean="0"/>
              <a:t>.</a:t>
            </a:r>
          </a:p>
          <a:p>
            <a:pPr marL="0" lvl="0" indent="0" fontAlgn="base">
              <a:buNone/>
            </a:pPr>
            <a:endParaRPr lang="en-CA" sz="6400" dirty="0"/>
          </a:p>
          <a:p>
            <a:pPr lvl="0" fontAlgn="base"/>
            <a:r>
              <a:rPr lang="en-CA" sz="6400" dirty="0"/>
              <a:t>The two main collected metrics are </a:t>
            </a:r>
            <a:r>
              <a:rPr lang="en-CA" sz="6400" dirty="0">
                <a:hlinkClick r:id="rId4"/>
              </a:rPr>
              <a:t>PM2.5</a:t>
            </a:r>
            <a:r>
              <a:rPr lang="en-CA" sz="6400" dirty="0"/>
              <a:t> and </a:t>
            </a:r>
            <a:r>
              <a:rPr lang="en-CA" sz="6400" dirty="0">
                <a:hlinkClick r:id="rId5"/>
              </a:rPr>
              <a:t>Ozone (o3</a:t>
            </a:r>
            <a:r>
              <a:rPr lang="en-CA" sz="6400" dirty="0" smtClean="0">
                <a:hlinkClick r:id="rId5"/>
              </a:rPr>
              <a:t>)</a:t>
            </a:r>
            <a:r>
              <a:rPr lang="en-CA" sz="6400" dirty="0" smtClean="0"/>
              <a:t>.</a:t>
            </a:r>
          </a:p>
          <a:p>
            <a:pPr marL="0" lvl="0" indent="0" fontAlgn="base">
              <a:buNone/>
            </a:pPr>
            <a:endParaRPr lang="en-CA" sz="6400" dirty="0"/>
          </a:p>
          <a:p>
            <a:pPr lvl="0" fontAlgn="base"/>
            <a:r>
              <a:rPr lang="en-CA" sz="6400" dirty="0"/>
              <a:t>PM2.5 is particles less than 2.5 micrometers in diameter, often called “fine” particles. These particles are so small they can be detected only with an electron microscope. Sources of fine particles include all types of combustion, including motor vehicles, power plants, residential wood burning, forest fires, agricultural burning, and industrial processes</a:t>
            </a:r>
            <a:r>
              <a:rPr lang="en-CA" sz="6400" dirty="0" smtClean="0"/>
              <a:t>.</a:t>
            </a:r>
          </a:p>
          <a:p>
            <a:pPr marL="0" lvl="0" indent="0" fontAlgn="base">
              <a:buNone/>
            </a:pPr>
            <a:endParaRPr lang="en-CA" sz="6400" dirty="0"/>
          </a:p>
          <a:p>
            <a:pPr lvl="0" fontAlgn="base"/>
            <a:r>
              <a:rPr lang="en-CA" sz="6400" dirty="0"/>
              <a:t>o3 (Ozone) occurs naturally in the Earth’s upper atmosphere, 6 to 30 miles above the Earth’s surface where it forms a protective layer that shields us from the sun’s harmful ultraviolet rays. Man-made chemicals are known to destroy this beneficial ozone</a:t>
            </a:r>
            <a:r>
              <a:rPr lang="en-CA" sz="6400" dirty="0" smtClean="0"/>
              <a:t>.</a:t>
            </a:r>
          </a:p>
          <a:p>
            <a:pPr marL="0" lvl="0" indent="0" fontAlgn="base">
              <a:buNone/>
            </a:pPr>
            <a:endParaRPr lang="en-CA" sz="6400" dirty="0"/>
          </a:p>
          <a:p>
            <a:pPr lvl="0" fontAlgn="base"/>
            <a:r>
              <a:rPr lang="en-CA" sz="6400" dirty="0"/>
              <a:t>Other collected metrics are: pm10 (particulate matter up to 10 micrometers in size), co (Carbon Monoxide), no2 (nitrogen dioxide) and so2 (sulfur dioxide).</a:t>
            </a:r>
          </a:p>
          <a:p>
            <a:endParaRPr lang="en-CA" dirty="0"/>
          </a:p>
        </p:txBody>
      </p:sp>
      <p:sp>
        <p:nvSpPr>
          <p:cNvPr id="4" name="Date Placeholder 3"/>
          <p:cNvSpPr>
            <a:spLocks noGrp="1"/>
          </p:cNvSpPr>
          <p:nvPr>
            <p:ph type="dt" sz="half" idx="10"/>
          </p:nvPr>
        </p:nvSpPr>
        <p:spPr/>
        <p:txBody>
          <a:bodyPr/>
          <a:lstStyle/>
          <a:p>
            <a:r>
              <a:rPr lang="en-CA" smtClean="0"/>
              <a:t>Day Month Year</a:t>
            </a:r>
            <a:endParaRPr lang="en-CA" dirty="0"/>
          </a:p>
        </p:txBody>
      </p:sp>
      <p:sp>
        <p:nvSpPr>
          <p:cNvPr id="5" name="Footer Placeholder 4"/>
          <p:cNvSpPr>
            <a:spLocks noGrp="1"/>
          </p:cNvSpPr>
          <p:nvPr>
            <p:ph type="ftr" sz="quarter" idx="11"/>
          </p:nvPr>
        </p:nvSpPr>
        <p:spPr/>
        <p:txBody>
          <a:bodyPr/>
          <a:lstStyle/>
          <a:p>
            <a:r>
              <a:rPr lang="en-CA" smtClean="0"/>
              <a:t>Edit Footer to Enter Sensitivity and Date</a:t>
            </a:r>
            <a:endParaRPr lang="en-CA" dirty="0"/>
          </a:p>
        </p:txBody>
      </p:sp>
      <p:sp>
        <p:nvSpPr>
          <p:cNvPr id="6" name="Slide Number Placeholder 5"/>
          <p:cNvSpPr>
            <a:spLocks noGrp="1"/>
          </p:cNvSpPr>
          <p:nvPr>
            <p:ph type="sldNum" sz="quarter" idx="12"/>
          </p:nvPr>
        </p:nvSpPr>
        <p:spPr/>
        <p:txBody>
          <a:bodyPr/>
          <a:lstStyle/>
          <a:p>
            <a:fld id="{3370D18B-25D2-4C30-9CCF-168E06ADD883}" type="slidenum">
              <a:rPr lang="en-CA" smtClean="0"/>
              <a:pPr/>
              <a:t>36</a:t>
            </a:fld>
            <a:endParaRPr lang="en-CA" dirty="0"/>
          </a:p>
        </p:txBody>
      </p:sp>
    </p:spTree>
    <p:extLst>
      <p:ext uri="{BB962C8B-B14F-4D97-AF65-F5344CB8AC3E}">
        <p14:creationId xmlns:p14="http://schemas.microsoft.com/office/powerpoint/2010/main" val="38728995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504056"/>
          </a:xfrm>
        </p:spPr>
        <p:txBody>
          <a:bodyPr>
            <a:noAutofit/>
          </a:bodyPr>
          <a:lstStyle/>
          <a:p>
            <a:pPr lvl="0"/>
            <a:r>
              <a:rPr lang="en-CA" sz="3600" dirty="0" smtClean="0"/>
              <a:t>Data execute </a:t>
            </a:r>
            <a:r>
              <a:rPr lang="en-CA" sz="3600" dirty="0"/>
              <a:t>data </a:t>
            </a:r>
            <a:r>
              <a:rPr lang="en-CA" sz="3600" dirty="0" smtClean="0"/>
              <a:t>analytics and forecasts</a:t>
            </a:r>
            <a:r>
              <a:rPr lang="en-CA" sz="3600" dirty="0"/>
              <a:t/>
            </a:r>
            <a:br>
              <a:rPr lang="en-CA" sz="3600" dirty="0"/>
            </a:br>
            <a:endParaRPr lang="en-CA" sz="3600" dirty="0"/>
          </a:p>
        </p:txBody>
      </p:sp>
      <p:sp>
        <p:nvSpPr>
          <p:cNvPr id="3" name="Content Placeholder 2"/>
          <p:cNvSpPr>
            <a:spLocks noGrp="1"/>
          </p:cNvSpPr>
          <p:nvPr>
            <p:ph idx="1"/>
          </p:nvPr>
        </p:nvSpPr>
        <p:spPr/>
        <p:txBody>
          <a:bodyPr/>
          <a:lstStyle/>
          <a:p>
            <a:pPr lvl="1" fontAlgn="base"/>
            <a:r>
              <a:rPr lang="en-CA" sz="1800" dirty="0"/>
              <a:t>Executing data analytics using </a:t>
            </a:r>
            <a:r>
              <a:rPr lang="en-CA" sz="1800" dirty="0" smtClean="0"/>
              <a:t>Hadoop (Spark or </a:t>
            </a:r>
            <a:r>
              <a:rPr lang="en-CA" sz="1800" dirty="0" err="1" smtClean="0"/>
              <a:t>Mapreduce</a:t>
            </a:r>
            <a:r>
              <a:rPr lang="en-CA" sz="1800" dirty="0" smtClean="0"/>
              <a:t>)</a:t>
            </a:r>
            <a:endParaRPr lang="en-CA" sz="1800" dirty="0"/>
          </a:p>
          <a:p>
            <a:pPr lvl="1" fontAlgn="base"/>
            <a:r>
              <a:rPr lang="en-CA" sz="1800" dirty="0"/>
              <a:t>Generating forecasts using R</a:t>
            </a:r>
          </a:p>
          <a:p>
            <a:pPr lvl="1" fontAlgn="base"/>
            <a:r>
              <a:rPr lang="en-CA" sz="1800" dirty="0"/>
              <a:t>Creating visualization portals using R</a:t>
            </a:r>
          </a:p>
          <a:p>
            <a:pPr lvl="1" fontAlgn="base"/>
            <a:r>
              <a:rPr lang="en-CA" sz="1800" dirty="0"/>
              <a:t>Automatically raising alerts in the case of abnormal deviations or threshold breaches.</a:t>
            </a:r>
          </a:p>
          <a:p>
            <a:endParaRPr lang="en-CA" dirty="0"/>
          </a:p>
        </p:txBody>
      </p:sp>
      <p:sp>
        <p:nvSpPr>
          <p:cNvPr id="4" name="Date Placeholder 3"/>
          <p:cNvSpPr>
            <a:spLocks noGrp="1"/>
          </p:cNvSpPr>
          <p:nvPr>
            <p:ph type="dt" sz="half" idx="10"/>
          </p:nvPr>
        </p:nvSpPr>
        <p:spPr/>
        <p:txBody>
          <a:bodyPr/>
          <a:lstStyle/>
          <a:p>
            <a:r>
              <a:rPr lang="en-CA" smtClean="0"/>
              <a:t>Day Month Year</a:t>
            </a:r>
            <a:endParaRPr lang="en-CA" dirty="0"/>
          </a:p>
        </p:txBody>
      </p:sp>
      <p:sp>
        <p:nvSpPr>
          <p:cNvPr id="5" name="Footer Placeholder 4"/>
          <p:cNvSpPr>
            <a:spLocks noGrp="1"/>
          </p:cNvSpPr>
          <p:nvPr>
            <p:ph type="ftr" sz="quarter" idx="11"/>
          </p:nvPr>
        </p:nvSpPr>
        <p:spPr/>
        <p:txBody>
          <a:bodyPr/>
          <a:lstStyle/>
          <a:p>
            <a:r>
              <a:rPr lang="en-CA" smtClean="0"/>
              <a:t>Edit Footer to Enter Sensitivity and Date</a:t>
            </a:r>
            <a:endParaRPr lang="en-CA" dirty="0"/>
          </a:p>
        </p:txBody>
      </p:sp>
      <p:sp>
        <p:nvSpPr>
          <p:cNvPr id="6" name="Slide Number Placeholder 5"/>
          <p:cNvSpPr>
            <a:spLocks noGrp="1"/>
          </p:cNvSpPr>
          <p:nvPr>
            <p:ph type="sldNum" sz="quarter" idx="12"/>
          </p:nvPr>
        </p:nvSpPr>
        <p:spPr/>
        <p:txBody>
          <a:bodyPr/>
          <a:lstStyle/>
          <a:p>
            <a:fld id="{3370D18B-25D2-4C30-9CCF-168E06ADD883}" type="slidenum">
              <a:rPr lang="en-CA" smtClean="0"/>
              <a:pPr/>
              <a:t>37</a:t>
            </a:fld>
            <a:endParaRPr lang="en-CA" dirty="0"/>
          </a:p>
        </p:txBody>
      </p:sp>
    </p:spTree>
    <p:extLst>
      <p:ext uri="{BB962C8B-B14F-4D97-AF65-F5344CB8AC3E}">
        <p14:creationId xmlns:p14="http://schemas.microsoft.com/office/powerpoint/2010/main" val="27123976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8F6B1B-37B3-457E-BDC0-24F2C84E462D}" type="datetime1">
              <a:rPr lang="en-CA" smtClean="0"/>
              <a:t>09/20/2016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DCAC3C2-99F5-4E0C-9B7C-7C2E81FE1D11}" type="slidenum">
              <a:rPr lang="en-CA" smtClean="0"/>
              <a:t>38</a:t>
            </a:fld>
            <a:endParaRPr lang="en-CA"/>
          </a:p>
        </p:txBody>
      </p:sp>
      <p:pic>
        <p:nvPicPr>
          <p:cNvPr id="5" name="Picture 4"/>
          <p:cNvPicPr/>
          <p:nvPr/>
        </p:nvPicPr>
        <p:blipFill>
          <a:blip r:embed="rId2"/>
          <a:stretch>
            <a:fillRect/>
          </a:stretch>
        </p:blipFill>
        <p:spPr>
          <a:xfrm>
            <a:off x="179512" y="116632"/>
            <a:ext cx="8712968" cy="6552728"/>
          </a:xfrm>
          <a:prstGeom prst="rect">
            <a:avLst/>
          </a:prstGeom>
        </p:spPr>
      </p:pic>
    </p:spTree>
    <p:extLst>
      <p:ext uri="{BB962C8B-B14F-4D97-AF65-F5344CB8AC3E}">
        <p14:creationId xmlns:p14="http://schemas.microsoft.com/office/powerpoint/2010/main" val="1451082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7784" y="2708920"/>
            <a:ext cx="2736304" cy="1015663"/>
          </a:xfrm>
          <a:prstGeom prst="rect">
            <a:avLst/>
          </a:prstGeom>
          <a:noFill/>
        </p:spPr>
        <p:txBody>
          <a:bodyPr wrap="square" rtlCol="0">
            <a:spAutoFit/>
          </a:bodyPr>
          <a:lstStyle/>
          <a:p>
            <a:r>
              <a:rPr lang="en-CA" sz="6000" b="1" dirty="0" smtClean="0"/>
              <a:t>Q &amp; A</a:t>
            </a:r>
            <a:endParaRPr lang="en-CA" sz="6000" b="1" dirty="0"/>
          </a:p>
        </p:txBody>
      </p:sp>
    </p:spTree>
    <p:extLst>
      <p:ext uri="{BB962C8B-B14F-4D97-AF65-F5344CB8AC3E}">
        <p14:creationId xmlns:p14="http://schemas.microsoft.com/office/powerpoint/2010/main" val="3319738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432048"/>
          </a:xfrm>
        </p:spPr>
        <p:txBody>
          <a:bodyPr>
            <a:normAutofit fontScale="90000"/>
          </a:bodyPr>
          <a:lstStyle/>
          <a:p>
            <a:r>
              <a:rPr lang="en-CA" sz="4000" dirty="0"/>
              <a:t>Hadoop HIVE Structure</a:t>
            </a:r>
            <a:r>
              <a:rPr lang="en-CA" b="1" dirty="0"/>
              <a:t/>
            </a:r>
            <a:br>
              <a:rPr lang="en-CA" b="1" dirty="0"/>
            </a:br>
            <a:endParaRPr lang="en-CA" dirty="0"/>
          </a:p>
        </p:txBody>
      </p:sp>
      <p:sp>
        <p:nvSpPr>
          <p:cNvPr id="3" name="Content Placeholder 2"/>
          <p:cNvSpPr>
            <a:spLocks noGrp="1"/>
          </p:cNvSpPr>
          <p:nvPr>
            <p:ph idx="1"/>
          </p:nvPr>
        </p:nvSpPr>
        <p:spPr/>
        <p:txBody>
          <a:bodyPr/>
          <a:lstStyle/>
          <a:p>
            <a:endParaRPr lang="en-CA" dirty="0"/>
          </a:p>
        </p:txBody>
      </p:sp>
      <p:sp>
        <p:nvSpPr>
          <p:cNvPr id="4" name="Date Placeholder 3"/>
          <p:cNvSpPr>
            <a:spLocks noGrp="1"/>
          </p:cNvSpPr>
          <p:nvPr>
            <p:ph type="dt" sz="half" idx="10"/>
          </p:nvPr>
        </p:nvSpPr>
        <p:spPr/>
        <p:txBody>
          <a:bodyPr/>
          <a:lstStyle/>
          <a:p>
            <a:r>
              <a:rPr lang="en-CA" smtClean="0"/>
              <a:t>Day Month Year</a:t>
            </a:r>
            <a:endParaRPr lang="en-CA" dirty="0"/>
          </a:p>
        </p:txBody>
      </p:sp>
      <p:sp>
        <p:nvSpPr>
          <p:cNvPr id="5" name="Footer Placeholder 4"/>
          <p:cNvSpPr>
            <a:spLocks noGrp="1"/>
          </p:cNvSpPr>
          <p:nvPr>
            <p:ph type="ftr" sz="quarter" idx="11"/>
          </p:nvPr>
        </p:nvSpPr>
        <p:spPr/>
        <p:txBody>
          <a:bodyPr/>
          <a:lstStyle/>
          <a:p>
            <a:r>
              <a:rPr lang="en-CA" smtClean="0"/>
              <a:t>Edit Footer to Enter Sensitivity and Date</a:t>
            </a:r>
            <a:endParaRPr lang="en-CA" dirty="0"/>
          </a:p>
        </p:txBody>
      </p:sp>
      <p:sp>
        <p:nvSpPr>
          <p:cNvPr id="6" name="Slide Number Placeholder 5"/>
          <p:cNvSpPr>
            <a:spLocks noGrp="1"/>
          </p:cNvSpPr>
          <p:nvPr>
            <p:ph type="sldNum" sz="quarter" idx="12"/>
          </p:nvPr>
        </p:nvSpPr>
        <p:spPr/>
        <p:txBody>
          <a:bodyPr/>
          <a:lstStyle/>
          <a:p>
            <a:fld id="{3370D18B-25D2-4C30-9CCF-168E06ADD883}" type="slidenum">
              <a:rPr lang="en-CA" smtClean="0"/>
              <a:pPr/>
              <a:t>4</a:t>
            </a:fld>
            <a:endParaRPr lang="en-CA" dirty="0"/>
          </a:p>
        </p:txBody>
      </p:sp>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66014"/>
            <a:ext cx="8352928" cy="465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052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32656"/>
            <a:ext cx="8579296" cy="864096"/>
          </a:xfrm>
        </p:spPr>
        <p:txBody>
          <a:bodyPr>
            <a:noAutofit/>
          </a:bodyPr>
          <a:lstStyle/>
          <a:p>
            <a:r>
              <a:rPr lang="en-CA" sz="2800" dirty="0" smtClean="0"/>
              <a:t>A </a:t>
            </a:r>
            <a:r>
              <a:rPr lang="en-CA" sz="2800" dirty="0"/>
              <a:t>typical </a:t>
            </a:r>
            <a:r>
              <a:rPr lang="en-CA" sz="2800" dirty="0" err="1" smtClean="0"/>
              <a:t>MapReduce</a:t>
            </a:r>
            <a:r>
              <a:rPr lang="en-CA" sz="2800" dirty="0" smtClean="0"/>
              <a:t> Sample - weather data analytics</a:t>
            </a:r>
            <a:endParaRPr lang="en-CA" sz="2800" dirty="0"/>
          </a:p>
        </p:txBody>
      </p:sp>
      <p:sp>
        <p:nvSpPr>
          <p:cNvPr id="3" name="Content Placeholder 2"/>
          <p:cNvSpPr>
            <a:spLocks noGrp="1"/>
          </p:cNvSpPr>
          <p:nvPr>
            <p:ph idx="1"/>
          </p:nvPr>
        </p:nvSpPr>
        <p:spPr/>
        <p:txBody>
          <a:bodyPr/>
          <a:lstStyle/>
          <a:p>
            <a:pPr marL="0" indent="0">
              <a:buNone/>
            </a:pPr>
            <a:r>
              <a:rPr lang="en-CA" sz="2000" dirty="0" smtClean="0"/>
              <a:t>Weather sensors collect </a:t>
            </a:r>
            <a:r>
              <a:rPr lang="en-CA" sz="2000" dirty="0"/>
              <a:t>data every hour at many locations across the globe and gather a large volume </a:t>
            </a:r>
            <a:r>
              <a:rPr lang="en-CA" sz="2000" dirty="0" smtClean="0"/>
              <a:t>of log </a:t>
            </a:r>
            <a:r>
              <a:rPr lang="en-CA" sz="2000" dirty="0"/>
              <a:t>data, which is a good candidate for analysis with </a:t>
            </a:r>
            <a:r>
              <a:rPr lang="en-CA" sz="2000" dirty="0" err="1"/>
              <a:t>MapReduce</a:t>
            </a:r>
            <a:r>
              <a:rPr lang="en-CA" sz="2000" dirty="0"/>
              <a:t> because we want </a:t>
            </a:r>
            <a:r>
              <a:rPr lang="en-CA" sz="2000" dirty="0" smtClean="0"/>
              <a:t>to process </a:t>
            </a:r>
            <a:r>
              <a:rPr lang="en-CA" sz="2000" dirty="0"/>
              <a:t>all the data, and the data is semi-structured and record-oriented</a:t>
            </a:r>
            <a:r>
              <a:rPr lang="en-CA" sz="2000" dirty="0" smtClean="0"/>
              <a:t>. (</a:t>
            </a:r>
            <a:r>
              <a:rPr lang="en-CA" sz="1800" dirty="0">
                <a:solidFill>
                  <a:srgbClr val="0070C0"/>
                </a:solidFill>
              </a:rPr>
              <a:t>tens of thousands of weather stations, and the Weather Dataset can download from the National Climatic Data Center, or NCDC</a:t>
            </a:r>
            <a:r>
              <a:rPr lang="en-CA" sz="1800" i="1" dirty="0"/>
              <a:t>.</a:t>
            </a:r>
            <a:r>
              <a:rPr lang="en-CA" sz="2000" dirty="0" smtClean="0"/>
              <a:t>)</a:t>
            </a:r>
            <a:endParaRPr lang="en-CA" sz="2000" dirty="0"/>
          </a:p>
          <a:p>
            <a:pPr marL="0" indent="0">
              <a:buNone/>
            </a:pPr>
            <a:endParaRPr lang="en-CA" sz="2000" dirty="0"/>
          </a:p>
          <a:p>
            <a:endParaRPr lang="en-CA" dirty="0"/>
          </a:p>
        </p:txBody>
      </p:sp>
      <p:sp>
        <p:nvSpPr>
          <p:cNvPr id="4" name="Date Placeholder 3"/>
          <p:cNvSpPr>
            <a:spLocks noGrp="1"/>
          </p:cNvSpPr>
          <p:nvPr>
            <p:ph type="dt" sz="half" idx="10"/>
          </p:nvPr>
        </p:nvSpPr>
        <p:spPr/>
        <p:txBody>
          <a:bodyPr/>
          <a:lstStyle/>
          <a:p>
            <a:r>
              <a:rPr lang="en-CA" smtClean="0"/>
              <a:t>Day Month Year</a:t>
            </a:r>
            <a:endParaRPr lang="en-CA" dirty="0"/>
          </a:p>
        </p:txBody>
      </p:sp>
      <p:sp>
        <p:nvSpPr>
          <p:cNvPr id="5" name="Footer Placeholder 4"/>
          <p:cNvSpPr>
            <a:spLocks noGrp="1"/>
          </p:cNvSpPr>
          <p:nvPr>
            <p:ph type="ftr" sz="quarter" idx="11"/>
          </p:nvPr>
        </p:nvSpPr>
        <p:spPr/>
        <p:txBody>
          <a:bodyPr/>
          <a:lstStyle/>
          <a:p>
            <a:r>
              <a:rPr lang="en-CA" smtClean="0"/>
              <a:t>Edit Footer to Enter Sensitivity and Date</a:t>
            </a:r>
            <a:endParaRPr lang="en-CA" dirty="0"/>
          </a:p>
        </p:txBody>
      </p:sp>
      <p:sp>
        <p:nvSpPr>
          <p:cNvPr id="6" name="Slide Number Placeholder 5"/>
          <p:cNvSpPr>
            <a:spLocks noGrp="1"/>
          </p:cNvSpPr>
          <p:nvPr>
            <p:ph type="sldNum" sz="quarter" idx="12"/>
          </p:nvPr>
        </p:nvSpPr>
        <p:spPr/>
        <p:txBody>
          <a:bodyPr/>
          <a:lstStyle/>
          <a:p>
            <a:fld id="{3370D18B-25D2-4C30-9CCF-168E06ADD883}" type="slidenum">
              <a:rPr lang="en-CA" smtClean="0"/>
              <a:pPr/>
              <a:t>5</a:t>
            </a:fld>
            <a:endParaRPr lang="en-CA" dirty="0"/>
          </a:p>
        </p:txBody>
      </p:sp>
      <p:pic>
        <p:nvPicPr>
          <p:cNvPr id="7" name="Picture 6"/>
          <p:cNvPicPr/>
          <p:nvPr/>
        </p:nvPicPr>
        <p:blipFill>
          <a:blip r:embed="rId2"/>
          <a:stretch>
            <a:fillRect/>
          </a:stretch>
        </p:blipFill>
        <p:spPr>
          <a:xfrm>
            <a:off x="1547664" y="3501008"/>
            <a:ext cx="5943600" cy="2933700"/>
          </a:xfrm>
          <a:prstGeom prst="rect">
            <a:avLst/>
          </a:prstGeom>
        </p:spPr>
      </p:pic>
    </p:spTree>
    <p:extLst>
      <p:ext uri="{BB962C8B-B14F-4D97-AF65-F5344CB8AC3E}">
        <p14:creationId xmlns:p14="http://schemas.microsoft.com/office/powerpoint/2010/main" val="3375540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2800" dirty="0"/>
              <a:t>A typical </a:t>
            </a:r>
            <a:r>
              <a:rPr lang="en-CA" sz="2800" dirty="0" err="1"/>
              <a:t>MapReduce</a:t>
            </a:r>
            <a:r>
              <a:rPr lang="en-CA" sz="2800" dirty="0"/>
              <a:t> Sample - weather data analytics</a:t>
            </a:r>
          </a:p>
        </p:txBody>
      </p:sp>
      <p:sp>
        <p:nvSpPr>
          <p:cNvPr id="3" name="Content Placeholder 2"/>
          <p:cNvSpPr>
            <a:spLocks noGrp="1"/>
          </p:cNvSpPr>
          <p:nvPr>
            <p:ph idx="1"/>
          </p:nvPr>
        </p:nvSpPr>
        <p:spPr/>
        <p:txBody>
          <a:bodyPr>
            <a:normAutofit fontScale="92500" lnSpcReduction="20000"/>
          </a:bodyPr>
          <a:lstStyle/>
          <a:p>
            <a:r>
              <a:rPr lang="en-CA" dirty="0" err="1"/>
              <a:t>Datafiles</a:t>
            </a:r>
            <a:r>
              <a:rPr lang="en-CA" dirty="0"/>
              <a:t> are organized by date and weather station</a:t>
            </a:r>
            <a:r>
              <a:rPr lang="en-CA" dirty="0" smtClean="0"/>
              <a:t>. </a:t>
            </a:r>
            <a:r>
              <a:rPr lang="en-CA" dirty="0"/>
              <a:t>For example, here are the first entries for 1990:</a:t>
            </a:r>
          </a:p>
          <a:p>
            <a:pPr marL="800100" lvl="2" indent="0">
              <a:buNone/>
            </a:pPr>
            <a:r>
              <a:rPr lang="en-CA" sz="2100" dirty="0"/>
              <a:t>% </a:t>
            </a:r>
            <a:r>
              <a:rPr lang="en-CA" sz="2100" b="1" dirty="0" err="1"/>
              <a:t>ls</a:t>
            </a:r>
            <a:r>
              <a:rPr lang="en-CA" sz="2100" b="1" dirty="0"/>
              <a:t> raw/1990 | head</a:t>
            </a:r>
            <a:endParaRPr lang="en-CA" sz="2100" dirty="0"/>
          </a:p>
          <a:p>
            <a:pPr marL="800100" lvl="2" indent="0">
              <a:buNone/>
            </a:pPr>
            <a:r>
              <a:rPr lang="en-CA" sz="2100" dirty="0"/>
              <a:t>010010-99999-1990.gz</a:t>
            </a:r>
          </a:p>
          <a:p>
            <a:pPr marL="800100" lvl="2" indent="0">
              <a:buNone/>
            </a:pPr>
            <a:r>
              <a:rPr lang="en-CA" sz="2100" dirty="0"/>
              <a:t>010014-99999-1990.gz</a:t>
            </a:r>
          </a:p>
          <a:p>
            <a:pPr marL="800100" lvl="2" indent="0">
              <a:buNone/>
            </a:pPr>
            <a:r>
              <a:rPr lang="en-CA" sz="2100" dirty="0"/>
              <a:t>010015-99999-1990.gz</a:t>
            </a:r>
          </a:p>
          <a:p>
            <a:pPr marL="800100" lvl="2" indent="0">
              <a:buNone/>
            </a:pPr>
            <a:r>
              <a:rPr lang="en-CA" sz="2100" dirty="0"/>
              <a:t>010016-99999-1990.gz</a:t>
            </a:r>
          </a:p>
          <a:p>
            <a:pPr marL="800100" lvl="2" indent="0">
              <a:buNone/>
            </a:pPr>
            <a:r>
              <a:rPr lang="en-CA" sz="2100" dirty="0"/>
              <a:t>010017-99999-1990.gz</a:t>
            </a:r>
          </a:p>
          <a:p>
            <a:pPr marL="800100" lvl="2" indent="0">
              <a:buNone/>
            </a:pPr>
            <a:r>
              <a:rPr lang="en-CA" sz="2100" dirty="0"/>
              <a:t>010030-99999-1990.gz</a:t>
            </a:r>
          </a:p>
          <a:p>
            <a:pPr marL="800100" lvl="2" indent="0">
              <a:buNone/>
            </a:pPr>
            <a:r>
              <a:rPr lang="en-CA" sz="2100" dirty="0"/>
              <a:t>010040-99999-1990.gz</a:t>
            </a:r>
          </a:p>
          <a:p>
            <a:pPr marL="800100" lvl="2" indent="0">
              <a:buNone/>
            </a:pPr>
            <a:r>
              <a:rPr lang="en-CA" sz="2100" dirty="0"/>
              <a:t>010080-99999-1990.gz</a:t>
            </a:r>
          </a:p>
          <a:p>
            <a:pPr marL="800100" lvl="2" indent="0">
              <a:buNone/>
            </a:pPr>
            <a:r>
              <a:rPr lang="en-CA" sz="2100" dirty="0"/>
              <a:t>010100-99999-1990.gz</a:t>
            </a:r>
          </a:p>
          <a:p>
            <a:pPr marL="800100" lvl="2" indent="0">
              <a:buNone/>
            </a:pPr>
            <a:r>
              <a:rPr lang="en-CA" sz="2100" dirty="0"/>
              <a:t>010150-99999-1990.gz</a:t>
            </a:r>
          </a:p>
          <a:p>
            <a:endParaRPr lang="en-CA" dirty="0"/>
          </a:p>
        </p:txBody>
      </p:sp>
      <p:sp>
        <p:nvSpPr>
          <p:cNvPr id="4" name="Date Placeholder 3"/>
          <p:cNvSpPr>
            <a:spLocks noGrp="1"/>
          </p:cNvSpPr>
          <p:nvPr>
            <p:ph type="dt" sz="half" idx="10"/>
          </p:nvPr>
        </p:nvSpPr>
        <p:spPr/>
        <p:txBody>
          <a:bodyPr/>
          <a:lstStyle/>
          <a:p>
            <a:r>
              <a:rPr lang="en-CA" smtClean="0"/>
              <a:t>Day Month Year</a:t>
            </a:r>
            <a:endParaRPr lang="en-CA" dirty="0"/>
          </a:p>
        </p:txBody>
      </p:sp>
      <p:sp>
        <p:nvSpPr>
          <p:cNvPr id="5" name="Footer Placeholder 4"/>
          <p:cNvSpPr>
            <a:spLocks noGrp="1"/>
          </p:cNvSpPr>
          <p:nvPr>
            <p:ph type="ftr" sz="quarter" idx="11"/>
          </p:nvPr>
        </p:nvSpPr>
        <p:spPr/>
        <p:txBody>
          <a:bodyPr/>
          <a:lstStyle/>
          <a:p>
            <a:r>
              <a:rPr lang="en-CA" smtClean="0"/>
              <a:t>Edit Footer to Enter Sensitivity and Date</a:t>
            </a:r>
            <a:endParaRPr lang="en-CA" dirty="0"/>
          </a:p>
        </p:txBody>
      </p:sp>
      <p:sp>
        <p:nvSpPr>
          <p:cNvPr id="6" name="Slide Number Placeholder 5"/>
          <p:cNvSpPr>
            <a:spLocks noGrp="1"/>
          </p:cNvSpPr>
          <p:nvPr>
            <p:ph type="sldNum" sz="quarter" idx="12"/>
          </p:nvPr>
        </p:nvSpPr>
        <p:spPr/>
        <p:txBody>
          <a:bodyPr/>
          <a:lstStyle/>
          <a:p>
            <a:fld id="{3370D18B-25D2-4C30-9CCF-168E06ADD883}" type="slidenum">
              <a:rPr lang="en-CA" smtClean="0"/>
              <a:pPr/>
              <a:t>6</a:t>
            </a:fld>
            <a:endParaRPr lang="en-CA" dirty="0"/>
          </a:p>
        </p:txBody>
      </p:sp>
    </p:spTree>
    <p:extLst>
      <p:ext uri="{BB962C8B-B14F-4D97-AF65-F5344CB8AC3E}">
        <p14:creationId xmlns:p14="http://schemas.microsoft.com/office/powerpoint/2010/main" val="4265713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764704"/>
            <a:ext cx="8686800" cy="432048"/>
          </a:xfrm>
        </p:spPr>
        <p:txBody>
          <a:bodyPr>
            <a:normAutofit fontScale="90000"/>
          </a:bodyPr>
          <a:lstStyle/>
          <a:p>
            <a:r>
              <a:rPr lang="en-CA" sz="3100" dirty="0" smtClean="0"/>
              <a:t>Analyzing the Data with Hadoop </a:t>
            </a:r>
            <a:r>
              <a:rPr lang="en-CA" sz="3100" dirty="0" err="1" smtClean="0"/>
              <a:t>MapReduce</a:t>
            </a:r>
            <a:r>
              <a:rPr lang="en-CA" dirty="0" smtClean="0"/>
              <a:t/>
            </a:r>
            <a:br>
              <a:rPr lang="en-CA" dirty="0" smtClean="0"/>
            </a:br>
            <a:endParaRPr lang="en-CA" dirty="0"/>
          </a:p>
        </p:txBody>
      </p:sp>
      <p:sp>
        <p:nvSpPr>
          <p:cNvPr id="3" name="Content Placeholder 2"/>
          <p:cNvSpPr>
            <a:spLocks noGrp="1"/>
          </p:cNvSpPr>
          <p:nvPr>
            <p:ph idx="1"/>
          </p:nvPr>
        </p:nvSpPr>
        <p:spPr/>
        <p:txBody>
          <a:bodyPr>
            <a:normAutofit/>
          </a:bodyPr>
          <a:lstStyle/>
          <a:p>
            <a:r>
              <a:rPr lang="en-CA" sz="2200" dirty="0"/>
              <a:t>The input to our map phase is the raw NCDC </a:t>
            </a:r>
            <a:r>
              <a:rPr lang="en-CA" sz="2200" dirty="0" smtClean="0"/>
              <a:t>data</a:t>
            </a:r>
          </a:p>
          <a:p>
            <a:r>
              <a:rPr lang="en-CA" sz="2200" dirty="0" smtClean="0"/>
              <a:t>The map </a:t>
            </a:r>
            <a:r>
              <a:rPr lang="en-CA" sz="2200" dirty="0"/>
              <a:t>function merely extracts the year and the air temperature (indicated in bold text</a:t>
            </a:r>
            <a:r>
              <a:rPr lang="en-CA" sz="2200" dirty="0" smtClean="0"/>
              <a:t>), and </a:t>
            </a:r>
            <a:r>
              <a:rPr lang="en-CA" sz="2200" dirty="0"/>
              <a:t>emits them as its output (the temperature values have been interpreted as</a:t>
            </a:r>
          </a:p>
          <a:p>
            <a:pPr marL="0" indent="0">
              <a:buNone/>
            </a:pPr>
            <a:r>
              <a:rPr lang="en-CA" sz="2200" dirty="0" smtClean="0"/>
              <a:t>     integers</a:t>
            </a:r>
            <a:r>
              <a:rPr lang="en-CA" sz="2200" dirty="0"/>
              <a:t>):</a:t>
            </a:r>
          </a:p>
          <a:p>
            <a:pPr marL="800100" lvl="2" indent="0">
              <a:buNone/>
            </a:pPr>
            <a:r>
              <a:rPr lang="en-CA" sz="1400" dirty="0"/>
              <a:t>(1950, 0)</a:t>
            </a:r>
          </a:p>
          <a:p>
            <a:pPr marL="800100" lvl="2" indent="0">
              <a:buNone/>
            </a:pPr>
            <a:r>
              <a:rPr lang="en-CA" sz="1400" dirty="0"/>
              <a:t>(1950, 22)</a:t>
            </a:r>
          </a:p>
          <a:p>
            <a:pPr marL="800100" lvl="2" indent="0">
              <a:buNone/>
            </a:pPr>
            <a:r>
              <a:rPr lang="en-CA" sz="1400" dirty="0"/>
              <a:t>(1950, </a:t>
            </a:r>
            <a:r>
              <a:rPr lang="en-US" sz="1400" dirty="0"/>
              <a:t>−</a:t>
            </a:r>
            <a:r>
              <a:rPr lang="en-CA" sz="1400" dirty="0"/>
              <a:t>11)</a:t>
            </a:r>
          </a:p>
          <a:p>
            <a:pPr marL="800100" lvl="2" indent="0">
              <a:buNone/>
            </a:pPr>
            <a:r>
              <a:rPr lang="en-CA" sz="1400" dirty="0"/>
              <a:t>(1949, 111)</a:t>
            </a:r>
          </a:p>
          <a:p>
            <a:pPr marL="800100" lvl="2" indent="0">
              <a:buNone/>
            </a:pPr>
            <a:r>
              <a:rPr lang="en-CA" sz="1400" dirty="0"/>
              <a:t>(1949, 78)</a:t>
            </a:r>
          </a:p>
          <a:p>
            <a:endParaRPr lang="en-CA" dirty="0"/>
          </a:p>
        </p:txBody>
      </p:sp>
      <p:sp>
        <p:nvSpPr>
          <p:cNvPr id="4" name="Date Placeholder 3"/>
          <p:cNvSpPr>
            <a:spLocks noGrp="1"/>
          </p:cNvSpPr>
          <p:nvPr>
            <p:ph type="dt" sz="half" idx="10"/>
          </p:nvPr>
        </p:nvSpPr>
        <p:spPr/>
        <p:txBody>
          <a:bodyPr/>
          <a:lstStyle/>
          <a:p>
            <a:r>
              <a:rPr lang="en-CA" smtClean="0"/>
              <a:t>Day Month Year</a:t>
            </a:r>
            <a:endParaRPr lang="en-CA" dirty="0"/>
          </a:p>
        </p:txBody>
      </p:sp>
      <p:sp>
        <p:nvSpPr>
          <p:cNvPr id="5" name="Footer Placeholder 4"/>
          <p:cNvSpPr>
            <a:spLocks noGrp="1"/>
          </p:cNvSpPr>
          <p:nvPr>
            <p:ph type="ftr" sz="quarter" idx="11"/>
          </p:nvPr>
        </p:nvSpPr>
        <p:spPr/>
        <p:txBody>
          <a:bodyPr/>
          <a:lstStyle/>
          <a:p>
            <a:r>
              <a:rPr lang="en-CA" smtClean="0"/>
              <a:t>Edit Footer to Enter Sensitivity and Date</a:t>
            </a:r>
            <a:endParaRPr lang="en-CA" dirty="0"/>
          </a:p>
        </p:txBody>
      </p:sp>
      <p:sp>
        <p:nvSpPr>
          <p:cNvPr id="6" name="Slide Number Placeholder 5"/>
          <p:cNvSpPr>
            <a:spLocks noGrp="1"/>
          </p:cNvSpPr>
          <p:nvPr>
            <p:ph type="sldNum" sz="quarter" idx="12"/>
          </p:nvPr>
        </p:nvSpPr>
        <p:spPr/>
        <p:txBody>
          <a:bodyPr/>
          <a:lstStyle/>
          <a:p>
            <a:fld id="{3370D18B-25D2-4C30-9CCF-168E06ADD883}" type="slidenum">
              <a:rPr lang="en-CA" smtClean="0"/>
              <a:pPr/>
              <a:t>7</a:t>
            </a:fld>
            <a:endParaRPr lang="en-CA" dirty="0"/>
          </a:p>
        </p:txBody>
      </p:sp>
    </p:spTree>
    <p:extLst>
      <p:ext uri="{BB962C8B-B14F-4D97-AF65-F5344CB8AC3E}">
        <p14:creationId xmlns:p14="http://schemas.microsoft.com/office/powerpoint/2010/main" val="2379376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2800" dirty="0"/>
              <a:t>Analyzing the Data with Hadoop </a:t>
            </a:r>
            <a:r>
              <a:rPr lang="en-CA" sz="2800" dirty="0" err="1"/>
              <a:t>MapReduce</a:t>
            </a:r>
            <a:endParaRPr lang="en-CA" sz="2800" dirty="0"/>
          </a:p>
        </p:txBody>
      </p:sp>
      <p:sp>
        <p:nvSpPr>
          <p:cNvPr id="3" name="Content Placeholder 2"/>
          <p:cNvSpPr>
            <a:spLocks noGrp="1"/>
          </p:cNvSpPr>
          <p:nvPr>
            <p:ph idx="1"/>
          </p:nvPr>
        </p:nvSpPr>
        <p:spPr/>
        <p:txBody>
          <a:bodyPr>
            <a:normAutofit/>
          </a:bodyPr>
          <a:lstStyle/>
          <a:p>
            <a:r>
              <a:rPr lang="en-CA" sz="2200" dirty="0"/>
              <a:t>The output from the map function is processed by the </a:t>
            </a:r>
            <a:r>
              <a:rPr lang="en-CA" sz="2200" dirty="0" err="1"/>
              <a:t>MapReduce</a:t>
            </a:r>
            <a:r>
              <a:rPr lang="en-CA" sz="2200" dirty="0"/>
              <a:t> framework </a:t>
            </a:r>
            <a:r>
              <a:rPr lang="en-CA" sz="2200" dirty="0" smtClean="0"/>
              <a:t>before being </a:t>
            </a:r>
            <a:r>
              <a:rPr lang="en-CA" sz="2200" dirty="0"/>
              <a:t>sent to the reduce function. This processing sorts and groups the key-value </a:t>
            </a:r>
            <a:r>
              <a:rPr lang="en-CA" sz="2200" dirty="0" smtClean="0"/>
              <a:t>pairs</a:t>
            </a:r>
          </a:p>
          <a:p>
            <a:pPr marL="0" indent="0">
              <a:buNone/>
            </a:pPr>
            <a:r>
              <a:rPr lang="en-CA" sz="2200" dirty="0" smtClean="0"/>
              <a:t>     by </a:t>
            </a:r>
            <a:r>
              <a:rPr lang="en-CA" sz="2200" dirty="0"/>
              <a:t>key. So, continuing the example, our reduce function sees </a:t>
            </a:r>
            <a:r>
              <a:rPr lang="en-CA" sz="2200" dirty="0" smtClean="0"/>
              <a:t>   </a:t>
            </a:r>
          </a:p>
          <a:p>
            <a:pPr marL="0" indent="0">
              <a:buNone/>
            </a:pPr>
            <a:r>
              <a:rPr lang="en-CA" sz="2200" dirty="0"/>
              <a:t> </a:t>
            </a:r>
            <a:r>
              <a:rPr lang="en-CA" sz="2200" dirty="0" smtClean="0"/>
              <a:t>     the </a:t>
            </a:r>
            <a:r>
              <a:rPr lang="en-CA" sz="2200" dirty="0"/>
              <a:t>following input:</a:t>
            </a:r>
          </a:p>
          <a:p>
            <a:pPr marL="800100" lvl="2" indent="0">
              <a:buNone/>
            </a:pPr>
            <a:r>
              <a:rPr lang="en-CA" sz="1500" dirty="0"/>
              <a:t>(1949, [111, 78])</a:t>
            </a:r>
          </a:p>
          <a:p>
            <a:pPr marL="800100" lvl="2" indent="0">
              <a:buNone/>
            </a:pPr>
            <a:r>
              <a:rPr lang="en-CA" sz="1500" dirty="0"/>
              <a:t>(1950, [0, 22, </a:t>
            </a:r>
            <a:r>
              <a:rPr lang="en-US" sz="1500" dirty="0"/>
              <a:t>−</a:t>
            </a:r>
            <a:r>
              <a:rPr lang="en-CA" sz="1500" dirty="0"/>
              <a:t>11])</a:t>
            </a:r>
          </a:p>
          <a:p>
            <a:r>
              <a:rPr lang="en-CA" sz="2200" dirty="0" smtClean="0"/>
              <a:t>All </a:t>
            </a:r>
            <a:r>
              <a:rPr lang="en-CA" sz="2200" dirty="0"/>
              <a:t>the reduce </a:t>
            </a:r>
            <a:r>
              <a:rPr lang="en-CA" sz="2200" dirty="0" smtClean="0"/>
              <a:t>function has </a:t>
            </a:r>
            <a:r>
              <a:rPr lang="en-CA" sz="2200" dirty="0"/>
              <a:t>to do now is iterate through the list and pick up the maximum reading:</a:t>
            </a:r>
          </a:p>
          <a:p>
            <a:pPr marL="800100" lvl="2" indent="0">
              <a:buNone/>
            </a:pPr>
            <a:r>
              <a:rPr lang="en-CA" sz="1500" dirty="0"/>
              <a:t>(1949, 111)</a:t>
            </a:r>
          </a:p>
          <a:p>
            <a:pPr marL="800100" lvl="2" indent="0">
              <a:buNone/>
            </a:pPr>
            <a:r>
              <a:rPr lang="en-CA" sz="1500" dirty="0"/>
              <a:t>(1950, 22)</a:t>
            </a:r>
          </a:p>
          <a:p>
            <a:endParaRPr lang="en-CA" dirty="0"/>
          </a:p>
        </p:txBody>
      </p:sp>
      <p:sp>
        <p:nvSpPr>
          <p:cNvPr id="4" name="Date Placeholder 3"/>
          <p:cNvSpPr>
            <a:spLocks noGrp="1"/>
          </p:cNvSpPr>
          <p:nvPr>
            <p:ph type="dt" sz="half" idx="10"/>
          </p:nvPr>
        </p:nvSpPr>
        <p:spPr/>
        <p:txBody>
          <a:bodyPr/>
          <a:lstStyle/>
          <a:p>
            <a:r>
              <a:rPr lang="en-CA" smtClean="0"/>
              <a:t>Day Month Year</a:t>
            </a:r>
            <a:endParaRPr lang="en-CA" dirty="0"/>
          </a:p>
        </p:txBody>
      </p:sp>
      <p:sp>
        <p:nvSpPr>
          <p:cNvPr id="5" name="Footer Placeholder 4"/>
          <p:cNvSpPr>
            <a:spLocks noGrp="1"/>
          </p:cNvSpPr>
          <p:nvPr>
            <p:ph type="ftr" sz="quarter" idx="11"/>
          </p:nvPr>
        </p:nvSpPr>
        <p:spPr/>
        <p:txBody>
          <a:bodyPr/>
          <a:lstStyle/>
          <a:p>
            <a:r>
              <a:rPr lang="en-CA" smtClean="0"/>
              <a:t>Edit Footer to Enter Sensitivity and Date</a:t>
            </a:r>
            <a:endParaRPr lang="en-CA" dirty="0"/>
          </a:p>
        </p:txBody>
      </p:sp>
      <p:sp>
        <p:nvSpPr>
          <p:cNvPr id="6" name="Slide Number Placeholder 5"/>
          <p:cNvSpPr>
            <a:spLocks noGrp="1"/>
          </p:cNvSpPr>
          <p:nvPr>
            <p:ph type="sldNum" sz="quarter" idx="12"/>
          </p:nvPr>
        </p:nvSpPr>
        <p:spPr/>
        <p:txBody>
          <a:bodyPr/>
          <a:lstStyle/>
          <a:p>
            <a:fld id="{3370D18B-25D2-4C30-9CCF-168E06ADD883}" type="slidenum">
              <a:rPr lang="en-CA" smtClean="0"/>
              <a:pPr/>
              <a:t>8</a:t>
            </a:fld>
            <a:endParaRPr lang="en-CA"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5373216"/>
            <a:ext cx="5943600" cy="1141095"/>
          </a:xfrm>
          <a:prstGeom prst="rect">
            <a:avLst/>
          </a:prstGeom>
          <a:noFill/>
          <a:ln>
            <a:noFill/>
          </a:ln>
        </p:spPr>
      </p:pic>
    </p:spTree>
    <p:extLst>
      <p:ext uri="{BB962C8B-B14F-4D97-AF65-F5344CB8AC3E}">
        <p14:creationId xmlns:p14="http://schemas.microsoft.com/office/powerpoint/2010/main" val="2623544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81908-1F94-47DF-8A07-E7CB20F6E0EC}" type="datetime1">
              <a:rPr lang="en-CA" smtClean="0"/>
              <a:t>09/20/2016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DCAC3C2-99F5-4E0C-9B7C-7C2E81FE1D11}" type="slidenum">
              <a:rPr lang="en-CA" smtClean="0"/>
              <a:t>9</a:t>
            </a:fld>
            <a:endParaRPr lang="en-CA"/>
          </a:p>
        </p:txBody>
      </p:sp>
      <p:pic>
        <p:nvPicPr>
          <p:cNvPr id="5" name="Picture 4"/>
          <p:cNvPicPr/>
          <p:nvPr/>
        </p:nvPicPr>
        <p:blipFill>
          <a:blip r:embed="rId2"/>
          <a:stretch>
            <a:fillRect/>
          </a:stretch>
        </p:blipFill>
        <p:spPr>
          <a:xfrm>
            <a:off x="1187624" y="404664"/>
            <a:ext cx="5943600" cy="4566285"/>
          </a:xfrm>
          <a:prstGeom prst="rect">
            <a:avLst/>
          </a:prstGeom>
        </p:spPr>
      </p:pic>
      <p:pic>
        <p:nvPicPr>
          <p:cNvPr id="6" name="Picture 5"/>
          <p:cNvPicPr/>
          <p:nvPr/>
        </p:nvPicPr>
        <p:blipFill>
          <a:blip r:embed="rId3"/>
          <a:stretch>
            <a:fillRect/>
          </a:stretch>
        </p:blipFill>
        <p:spPr>
          <a:xfrm>
            <a:off x="1187624" y="4967275"/>
            <a:ext cx="5943600" cy="1141095"/>
          </a:xfrm>
          <a:prstGeom prst="rect">
            <a:avLst/>
          </a:prstGeom>
        </p:spPr>
      </p:pic>
    </p:spTree>
    <p:extLst>
      <p:ext uri="{BB962C8B-B14F-4D97-AF65-F5344CB8AC3E}">
        <p14:creationId xmlns:p14="http://schemas.microsoft.com/office/powerpoint/2010/main" val="197959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LRC_Template_-_Presentation_Slide_Deck">
  <a:themeElements>
    <a:clrScheme name="Custom 2">
      <a:dk1>
        <a:sysClr val="windowText" lastClr="000000"/>
      </a:dk1>
      <a:lt1>
        <a:sysClr val="window" lastClr="FFFFFF"/>
      </a:lt1>
      <a:dk2>
        <a:srgbClr val="3F3F3F"/>
      </a:dk2>
      <a:lt2>
        <a:srgbClr val="EEECE1"/>
      </a:lt2>
      <a:accent1>
        <a:srgbClr val="2E9268"/>
      </a:accent1>
      <a:accent2>
        <a:srgbClr val="0070C0"/>
      </a:accent2>
      <a:accent3>
        <a:srgbClr val="57B7FF"/>
      </a:accent3>
      <a:accent4>
        <a:srgbClr val="64CEA1"/>
      </a:accent4>
      <a:accent5>
        <a:srgbClr val="7F7F7F"/>
      </a:accent5>
      <a:accent6>
        <a:srgbClr val="3F3F3F"/>
      </a:accent6>
      <a:hlink>
        <a:srgbClr val="2E9268"/>
      </a:hlink>
      <a:folHlink>
        <a:srgbClr val="0070C0"/>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ct:contentTypeSchema ct:_="" ma:_="" ma:contentTypeName="Document" ma:contentTypeID="0x0101009F2B982596BD764FBCA04AE483FB21CB" ma:contentTypeVersion="1" ma:contentTypeDescription="Create a new document." ma:contentTypeScope="" ma:versionID="9d7b9be9bcf0b30253a57f7c337b2235" xmlns:ct="http://schemas.microsoft.com/office/2006/metadata/contentType" xmlns:ma="http://schemas.microsoft.com/office/2006/metadata/properties/metaAttributes">
<xsd:schema targetNamespace="http://schemas.microsoft.com/office/2006/metadata/properties" ma:root="true" ma:fieldsID="4f7ccfcbfbf80096bb710260a45b62b7" ns2:_="" ns3:_="" xmlns:xsd="http://www.w3.org/2001/XMLSchema" xmlns:xs="http://www.w3.org/2001/XMLSchema" xmlns:p="http://schemas.microsoft.com/office/2006/metadata/properties" xmlns:ns2="017e5240-c723-4391-8e03-4bc04f4a3817" xmlns:ns3="$ListId:Resource Documents;">
<xsd:import namespace="017e5240-c723-4391-8e03-4bc04f4a3817"/>
<xsd:import namespace="$ListId:Resource Documents;"/>
<xsd:element name="properties">
<xsd:complexType>
<xsd:sequence>
<xsd:element name="documentManagement">
<xsd:complexType>
<xsd:all>
<xsd:element ref="ns2:_dlc_DocId" minOccurs="0"/>
<xsd:element ref="ns2:_dlc_DocIdUrl" minOccurs="0"/>
<xsd:element ref="ns2:_dlc_DocIdPersistId" minOccurs="0"/>
<xsd:element ref="ns3:Document_x0020_Type" minOccurs="0"/>
<xsd:element ref="ns3:Document_x0020_Type_x003a_Record_x0020_Schedule" minOccurs="0"/>
<xsd:element ref="ns3:Document_x0020_Type_x003a_IM_x0020_Function" minOccurs="0"/>
<xsd:element ref="ns3:Document_x0020_Type_x003a_IM_x0020_Activity" minOccurs="0"/>
<xsd:element ref="ns2:Fiscal_x0020_Year" minOccurs="0"/>
<xsd:element ref="ns3:Document_x0020_Owner" minOccurs="0"/>
<xsd:element ref="ns3:Sensitivity" minOccurs="0"/>
<xsd:element ref="ns2:LRC_x0020_Resource_x0020_Type" minOccurs="0"/>
</xsd:all>
</xsd:complexType>
</xsd:element>
</xsd:sequence>
</xsd:complexType>
</xsd:element>
</xsd:schema>
<xsd:schema targetNamespace="017e5240-c723-4391-8e03-4bc04f4a3817"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Fiscal_x0020_Year" ma:index="15" nillable="true" ma:displayName="Fiscal Year" ma:format="Dropdown" ma:internalName="Fiscal_x0020_Year">
<xsd:simpleType>
<xsd:restriction base="dms:Choice">
<xsd:enumeration value="98/99"/>
<xsd:enumeration value="99/00"/>
<xsd:enumeration value="00/01"/>
<xsd:enumeration value="01/02"/>
<xsd:enumeration value="02/03"/>
<xsd:enumeration value="03/04"/>
<xsd:enumeration value="04/05"/>
<xsd:enumeration value="05/06"/>
<xsd:enumeration value="06/07"/>
<xsd:enumeration value="07/08"/>
<xsd:enumeration value="08/09"/>
<xsd:enumeration value="09/10"/>
<xsd:enumeration value="10/11"/>
<xsd:enumeration value="11/12"/>
<xsd:enumeration value="12/13"/>
<xsd:enumeration value="13/14"/>
<xsd:enumeration value="14/15"/>
<xsd:enumeration value="15/16"/>
<xsd:enumeration value="16/17"/>
<xsd:enumeration value="17/18"/>
<xsd:enumeration value="18/19"/>
<xsd:enumeration value="19/20"/>
</xsd:restriction>
</xsd:simpleType>
</xsd:element>
<xsd:element name="LRC_x0020_Resource_x0020_Type" ma:index="19" nillable="true" ma:displayName="LRC Resource Type" ma:default="Resource" ma:internalName="LRC_x0020_Resource_x0020_Type">
<xsd:simpleType>
<xsd:restriction base="dms:Text">
<xsd:maxLength value="255"/>
</xsd:restriction>
</xsd:simpleType>
</xsd:element>
</xsd:schema>
<xsd:schema targetNamespace="$ListId:Resource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Document_x0020_Type" ma:index="11" nillable="true" ma:displayName="Document Type" ma:list="{7A25E5CA-0D62-4BDE-8972-A119C90F0FEE}" ma:internalName="Document_x0020_Type" ma:showField="Title">
<xsd:simpleType>
<xsd:restriction base="dms:Lookup"/>
</xsd:simpleType>
</xsd:element>
<xsd:element name="Document_x0020_Type_x003a_Record_x0020_Schedule" ma:index="12" nillable="true" ma:displayName="Document Type:Record Schedule" ma:list="{7A25E5CA-0D62-4BDE-8972-A119C90F0FEE}" ma:internalName="Document_x0020_Type_x003a_Record_x0020_Schedule" ma:readOnly="true" ma:showField="Record_x0020_Schedule" ma:web="">
<xsd:simpleType>
<xsd:restriction base="dms:Lookup"/>
</xsd:simpleType>
</xsd:element>
<xsd:element name="Document_x0020_Type_x003a_IM_x0020_Function" ma:index="13" nillable="true" ma:displayName="Document Type:IM Function" ma:list="{7A25E5CA-0D62-4BDE-8972-A119C90F0FEE}" ma:internalName="Document_x0020_Type_x003a_IM_x0020_Function" ma:readOnly="true" ma:showField="IM_x0020_Function" ma:web="">
<xsd:simpleType>
<xsd:restriction base="dms:Lookup"/>
</xsd:simpleType>
</xsd:element>
<xsd:element name="Document_x0020_Type_x003a_IM_x0020_Activity" ma:index="14" nillable="true" ma:displayName="Document Type:IM Activity" ma:list="{7A25E5CA-0D62-4BDE-8972-A119C90F0FEE}" ma:internalName="Document_x0020_Type_x003a_IM_x0020_Activity" ma:readOnly="true" ma:showField="IM_x0020_Activity" ma:web="">
<xsd:simpleType>
<xsd:restriction base="dms:Lookup"/>
</xsd:simpleType>
</xsd:element>
<xsd:element name="Document_x0020_Owner" ma:index="16" nillable="true" ma:displayName="Document Owner" ma:internalName="Document_x0020_Owner">
<xsd:simpleType>
<xsd:restriction base="dms:Text">
<xsd:maxLength value="255"/>
</xsd:restriction>
</xsd:simpleType>
</xsd:element>
<xsd:element name="Sensitivity" ma:index="17" nillable="true" ma:displayName="Sensitivity" ma:format="Dropdown" ma:internalName="Sensitivity">
<xsd:simpleType>
<xsd:restriction base="dms:Choice">
<xsd:enumeration value="Low"/>
<xsd:enumeration value="Medium"/>
<xsd:enumeration value="High"/>
<xsd:enumeration value="Unclassified"/>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3.xml><?xml version="1.0" encoding="utf-8"?><p:properties xmlns:p="http://schemas.microsoft.com/office/2006/metadata/properties" xmlns:xsi="http://www.w3.org/2001/XMLSchema-instance" xmlns:pc="http://schemas.microsoft.com/office/infopath/2007/PartnerControls"><documentManagement><Sensitivity xmlns="$ListId:Resource Documents;">Low</Sensitivity><Document_x0020_Type xmlns="$ListId:Resource Documents;">2</Document_x0020_Type><LRC_x0020_Resource_x0020_Type xmlns="017e5240-c723-4391-8e03-4bc04f4a3817">Resource</LRC_x0020_Resource_x0020_Type><Document_x0020_Owner xmlns="$ListId:Resource Documents;">Communications</Document_x0020_Owner><Fiscal_x0020_Year xmlns="017e5240-c723-4391-8e03-4bc04f4a3817">15/16</Fiscal_x0020_Year><_dlc_DocId xmlns="017e5240-c723-4391-8e03-4bc04f4a3817">7KJRJQPSD5HQ-406-27</_dlc_DocId><_dlc_DocIdUrl xmlns="017e5240-c723-4391-8e03-4bc04f4a3817"><Url>https://intra.sse.gov.on.ca/sites/lrc-staff/bm/bs/cc/_layouts/DocIdRedir.aspx?ID=7KJRJQPSD5HQ-406-27</Url><Description>7KJRJQPSD5HQ-406-27</Description></_dlc_DocIdUrl></documentManagement></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3566FF-16CA-49D5-A744-5437E923B52A}">
  <ds:schemaRefs>
    <ds:schemaRef ds:uri="http://schemas.microsoft.com/sharepoint/events"/>
  </ds:schemaRefs>
</ds:datastoreItem>
</file>

<file path=customXml/itemProps2.xml><?xml version="1.0" encoding="utf-8"?>
<ds:datastoreItem xmlns:ds="http://schemas.openxmlformats.org/officeDocument/2006/customXml" ds:itemID="{67B0F122-B147-4E95-A558-7B25C2740F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7e5240-c723-4391-8e03-4bc04f4a3817"/>
    <ds:schemaRef ds:uri="$ListId:Resource Document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9617AA2-9C19-44CE-B9EB-30C9F4D56B1E}">
  <ds:schemaRefs>
    <ds:schemaRef ds:uri="http://purl.org/dc/elements/1.1/"/>
    <ds:schemaRef ds:uri="http://schemas.microsoft.com/office/2006/documentManagement/types"/>
    <ds:schemaRef ds:uri="http://purl.org/dc/dcmitype/"/>
    <ds:schemaRef ds:uri="$ListId:Resource Documents;"/>
    <ds:schemaRef ds:uri="http://schemas.microsoft.com/office/infopath/2007/PartnerControls"/>
    <ds:schemaRef ds:uri="017e5240-c723-4391-8e03-4bc04f4a3817"/>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4.xml><?xml version="1.0" encoding="utf-8"?>
<ds:datastoreItem xmlns:ds="http://schemas.openxmlformats.org/officeDocument/2006/customXml" ds:itemID="{8D602716-57D0-48FA-A0A2-D517E73CD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LRC_Template_-_Presentation_Slide_Deck</Template>
  <TotalTime>1100</TotalTime>
  <Words>1440</Words>
  <Application>Microsoft Office PowerPoint</Application>
  <PresentationFormat>On-screen Show (4:3)</PresentationFormat>
  <Paragraphs>192</Paragraphs>
  <Slides>39</Slides>
  <Notes>0</Notes>
  <HiddenSlides>7</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LRC_Template_-_Presentation_Slide_Deck</vt:lpstr>
      <vt:lpstr>LRC Big Data Introduction</vt:lpstr>
      <vt:lpstr>Agenda</vt:lpstr>
      <vt:lpstr> Why HIVE instead of MapReduce or Spark </vt:lpstr>
      <vt:lpstr>Hadoop HIVE Structure </vt:lpstr>
      <vt:lpstr>A typical MapReduce Sample - weather data analytics</vt:lpstr>
      <vt:lpstr>A typical MapReduce Sample - weather data analytics</vt:lpstr>
      <vt:lpstr>Analyzing the Data with Hadoop MapReduce </vt:lpstr>
      <vt:lpstr>Analyzing the Data with Hadoop MapReduce</vt:lpstr>
      <vt:lpstr>PowerPoint Presentation</vt:lpstr>
      <vt:lpstr>PowerPoint Presentation</vt:lpstr>
      <vt:lpstr>PowerPoint Presentation</vt:lpstr>
      <vt:lpstr>Upload the Manifest and renew history files to HDFS </vt:lpstr>
      <vt:lpstr>Create HIVE tables and load manifest and renew history files </vt:lpstr>
      <vt:lpstr>Load CSV  files to HIVE Table </vt:lpstr>
      <vt:lpstr>Sample Manifests records at the HIVE Table </vt:lpstr>
      <vt:lpstr>Analyses Manifests and Renew History using HIVE SQL </vt:lpstr>
      <vt:lpstr>Analyses Manifests and Renew History using HIVE SQL</vt:lpstr>
      <vt:lpstr>Analysis Result </vt:lpstr>
      <vt:lpstr>Result Visualization using R – Load Data </vt:lpstr>
      <vt:lpstr>Visualization #1 - Full result data </vt:lpstr>
      <vt:lpstr>Visualization #2 - Zoom out. Shipp number less than 1000 and amount less than 5000 </vt:lpstr>
      <vt:lpstr>Visualization #3:  Additional Zoom out. Shipp number less than 300 and amount less than 3000 with expire items only </vt:lpstr>
      <vt:lpstr>predictive analytics using Naive Bayes</vt:lpstr>
      <vt:lpstr>A typical sample to use Bayes </vt:lpstr>
      <vt:lpstr>A typical sample to use Bayes</vt:lpstr>
      <vt:lpstr>A typical sample to use Bayes</vt:lpstr>
      <vt:lpstr>A typical sample to use Bayes</vt:lpstr>
      <vt:lpstr>PowerPoint Presentation</vt:lpstr>
      <vt:lpstr>Bin quantitative variables </vt:lpstr>
      <vt:lpstr>PowerPoint Presentation</vt:lpstr>
      <vt:lpstr>Split result data(manifest, renew status) into test and train. Use 80-20 split. </vt:lpstr>
      <vt:lpstr>Estimate naive Bayes and make predictions </vt:lpstr>
      <vt:lpstr>Accuracy </vt:lpstr>
      <vt:lpstr>TBD-Create Company similar list dataset</vt:lpstr>
      <vt:lpstr>A typical Big Data use case: Environmental Monitoring using Big Data</vt:lpstr>
      <vt:lpstr>Data</vt:lpstr>
      <vt:lpstr>Data execute data analytics and forecasts </vt:lpstr>
      <vt:lpstr>PowerPoint Presentation</vt:lpstr>
      <vt:lpstr>PowerPoint Presentation</vt:lpstr>
    </vt:vector>
  </TitlesOfParts>
  <Company>MGS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Richard (MNRF)</dc:creator>
  <cp:lastModifiedBy>Liu, Richard (MNRF)</cp:lastModifiedBy>
  <cp:revision>49</cp:revision>
  <dcterms:created xsi:type="dcterms:W3CDTF">2016-08-24T14:58:54Z</dcterms:created>
  <dcterms:modified xsi:type="dcterms:W3CDTF">2016-09-20T13:25:27Z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0x0101009F2B982596BD764FBCA04AE483FB21CB</vt:lpwstr>
  </property>
  <property fmtid="{D5CDD505-2E9C-101B-9397-08002B2CF9AE}" pid="3" name="_dlc_DocIdItemGuid">
    <vt:lpwstr>0714bb60-9538-4803-80e9-3cbf0e45942d</vt:lpwstr>
  </property>
</Properties>
</file>