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1bf6f2938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bf6f2938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US graph you can see the sharp dip in rating around the $73 mark. This occurs because there is only one rating for the price point.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c18f2f0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c18f2f0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see that the ratings are much more clustered in the $15-$40 region for most of the countries. Which leads me to believe that a majority of the reviewers are from a lower to mid range income population.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1c18f2f0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1c18f2f0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c18f2f0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c18f2f0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1c18f2f04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c18f2f04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8aad4bdf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8aad4bdf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18aad4bdf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18aad4bdf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1bf6f293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bf6f293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18aad4bdf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18aad4bdf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1c18f2f0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1c18f2f0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18aad4bd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18aad4bd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1bf6f2938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1bf6f2938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1bf6f2938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1bf6f2938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1bf6f2938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1bf6f2938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1bf6f2938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1bf6f2938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18aad4bdf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8aad4bd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1c18f2f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1c18f2f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18aad4bd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18aad4bd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1c18f2f0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1c18f2f0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1c18f2f0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c18f2f0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c18f2f0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c18f2f0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1bf6f2938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1bf6f2938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zynicide/wine-review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987850" y="992600"/>
            <a:ext cx="3218400" cy="31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Playfair Display"/>
                <a:ea typeface="Playfair Display"/>
                <a:cs typeface="Playfair Display"/>
                <a:sym typeface="Playfair Display"/>
              </a:rPr>
              <a:t>Wine not? Pouring into Wine Review Trends in Price, Location, and Variety</a:t>
            </a:r>
            <a:endParaRPr sz="2800">
              <a:latin typeface="Playfair Display"/>
              <a:ea typeface="Playfair Display"/>
              <a:cs typeface="Playfair Display"/>
              <a:sym typeface="Playfair Display"/>
            </a:endParaRPr>
          </a:p>
        </p:txBody>
      </p:sp>
      <p:sp>
        <p:nvSpPr>
          <p:cNvPr id="60" name="Google Shape;60;p13"/>
          <p:cNvSpPr txBox="1"/>
          <p:nvPr>
            <p:ph idx="1" type="subTitle"/>
          </p:nvPr>
        </p:nvSpPr>
        <p:spPr>
          <a:xfrm>
            <a:off x="-50" y="4511450"/>
            <a:ext cx="9144000" cy="4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73763"/>
                </a:solidFill>
                <a:highlight>
                  <a:srgbClr val="FFFFFF"/>
                </a:highlight>
                <a:latin typeface="Lato"/>
                <a:ea typeface="Lato"/>
                <a:cs typeface="Lato"/>
                <a:sym typeface="Lato"/>
              </a:rPr>
              <a:t>Michael Weikman, Nicole Norman, Usman, Haoon Kim</a:t>
            </a:r>
            <a:endParaRPr>
              <a:solidFill>
                <a:srgbClr val="073763"/>
              </a:solidFill>
              <a:highlight>
                <a:srgbClr val="FFFFFF"/>
              </a:highlight>
              <a:latin typeface="Lato"/>
              <a:ea typeface="Lato"/>
              <a:cs typeface="Lato"/>
              <a:sym typeface="Lato"/>
            </a:endParaRPr>
          </a:p>
        </p:txBody>
      </p:sp>
      <p:pic>
        <p:nvPicPr>
          <p:cNvPr id="61" name="Google Shape;61;p13"/>
          <p:cNvPicPr preferRelativeResize="0"/>
          <p:nvPr/>
        </p:nvPicPr>
        <p:blipFill>
          <a:blip r:embed="rId3">
            <a:alphaModFix/>
          </a:blip>
          <a:stretch>
            <a:fillRect/>
          </a:stretch>
        </p:blipFill>
        <p:spPr>
          <a:xfrm>
            <a:off x="6386725" y="2169438"/>
            <a:ext cx="2757225" cy="1119426"/>
          </a:xfrm>
          <a:prstGeom prst="rect">
            <a:avLst/>
          </a:prstGeom>
          <a:noFill/>
          <a:ln>
            <a:noFill/>
          </a:ln>
        </p:spPr>
      </p:pic>
      <p:pic>
        <p:nvPicPr>
          <p:cNvPr id="62" name="Google Shape;62;p13"/>
          <p:cNvPicPr preferRelativeResize="0"/>
          <p:nvPr/>
        </p:nvPicPr>
        <p:blipFill>
          <a:blip r:embed="rId3">
            <a:alphaModFix/>
          </a:blip>
          <a:stretch>
            <a:fillRect/>
          </a:stretch>
        </p:blipFill>
        <p:spPr>
          <a:xfrm>
            <a:off x="0" y="2169438"/>
            <a:ext cx="2757225" cy="1119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206700" y="152400"/>
            <a:ext cx="3623325" cy="2415550"/>
          </a:xfrm>
          <a:prstGeom prst="rect">
            <a:avLst/>
          </a:prstGeom>
          <a:noFill/>
          <a:ln>
            <a:noFill/>
          </a:ln>
        </p:spPr>
      </p:pic>
      <p:pic>
        <p:nvPicPr>
          <p:cNvPr id="122" name="Google Shape;122;p22"/>
          <p:cNvPicPr preferRelativeResize="0"/>
          <p:nvPr/>
        </p:nvPicPr>
        <p:blipFill>
          <a:blip r:embed="rId4">
            <a:alphaModFix/>
          </a:blip>
          <a:stretch>
            <a:fillRect/>
          </a:stretch>
        </p:blipFill>
        <p:spPr>
          <a:xfrm>
            <a:off x="4707350" y="153163"/>
            <a:ext cx="3621024" cy="2414016"/>
          </a:xfrm>
          <a:prstGeom prst="rect">
            <a:avLst/>
          </a:prstGeom>
          <a:noFill/>
          <a:ln>
            <a:noFill/>
          </a:ln>
        </p:spPr>
      </p:pic>
      <p:pic>
        <p:nvPicPr>
          <p:cNvPr id="123" name="Google Shape;123;p22"/>
          <p:cNvPicPr preferRelativeResize="0"/>
          <p:nvPr/>
        </p:nvPicPr>
        <p:blipFill>
          <a:blip r:embed="rId5">
            <a:alphaModFix/>
          </a:blip>
          <a:stretch>
            <a:fillRect/>
          </a:stretch>
        </p:blipFill>
        <p:spPr>
          <a:xfrm>
            <a:off x="152400" y="2571738"/>
            <a:ext cx="3731925" cy="2487950"/>
          </a:xfrm>
          <a:prstGeom prst="rect">
            <a:avLst/>
          </a:prstGeom>
          <a:noFill/>
          <a:ln>
            <a:noFill/>
          </a:ln>
        </p:spPr>
      </p:pic>
      <p:pic>
        <p:nvPicPr>
          <p:cNvPr id="124" name="Google Shape;124;p22"/>
          <p:cNvPicPr preferRelativeResize="0"/>
          <p:nvPr/>
        </p:nvPicPr>
        <p:blipFill>
          <a:blip r:embed="rId6">
            <a:alphaModFix/>
          </a:blip>
          <a:stretch>
            <a:fillRect/>
          </a:stretch>
        </p:blipFill>
        <p:spPr>
          <a:xfrm>
            <a:off x="4707350" y="2608712"/>
            <a:ext cx="3621024" cy="24140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Rating </a:t>
            </a:r>
            <a:r>
              <a:rPr lang="en"/>
              <a:t>Distribution</a:t>
            </a:r>
            <a:endParaRPr/>
          </a:p>
        </p:txBody>
      </p:sp>
      <p:pic>
        <p:nvPicPr>
          <p:cNvPr id="130" name="Google Shape;130;p23"/>
          <p:cNvPicPr preferRelativeResize="0"/>
          <p:nvPr/>
        </p:nvPicPr>
        <p:blipFill>
          <a:blip r:embed="rId3">
            <a:alphaModFix/>
          </a:blip>
          <a:stretch>
            <a:fillRect/>
          </a:stretch>
        </p:blipFill>
        <p:spPr>
          <a:xfrm>
            <a:off x="539496" y="1364738"/>
            <a:ext cx="3621024" cy="2414016"/>
          </a:xfrm>
          <a:prstGeom prst="rect">
            <a:avLst/>
          </a:prstGeom>
          <a:noFill/>
          <a:ln>
            <a:noFill/>
          </a:ln>
        </p:spPr>
      </p:pic>
      <p:pic>
        <p:nvPicPr>
          <p:cNvPr id="131" name="Google Shape;131;p23"/>
          <p:cNvPicPr preferRelativeResize="0"/>
          <p:nvPr/>
        </p:nvPicPr>
        <p:blipFill>
          <a:blip r:embed="rId4">
            <a:alphaModFix/>
          </a:blip>
          <a:stretch>
            <a:fillRect/>
          </a:stretch>
        </p:blipFill>
        <p:spPr>
          <a:xfrm>
            <a:off x="4306824" y="1169850"/>
            <a:ext cx="41148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France</a:t>
            </a:r>
            <a:r>
              <a:rPr lang="en"/>
              <a:t> Rating Distribution</a:t>
            </a:r>
            <a:endParaRPr/>
          </a:p>
        </p:txBody>
      </p:sp>
      <p:pic>
        <p:nvPicPr>
          <p:cNvPr id="137" name="Google Shape;137;p24"/>
          <p:cNvPicPr preferRelativeResize="0"/>
          <p:nvPr/>
        </p:nvPicPr>
        <p:blipFill>
          <a:blip r:embed="rId3">
            <a:alphaModFix/>
          </a:blip>
          <a:stretch>
            <a:fillRect/>
          </a:stretch>
        </p:blipFill>
        <p:spPr>
          <a:xfrm>
            <a:off x="537900" y="1364738"/>
            <a:ext cx="3621024" cy="2414016"/>
          </a:xfrm>
          <a:prstGeom prst="rect">
            <a:avLst/>
          </a:prstGeom>
          <a:noFill/>
          <a:ln>
            <a:noFill/>
          </a:ln>
        </p:spPr>
      </p:pic>
      <p:pic>
        <p:nvPicPr>
          <p:cNvPr id="138" name="Google Shape;138;p24"/>
          <p:cNvPicPr preferRelativeResize="0"/>
          <p:nvPr/>
        </p:nvPicPr>
        <p:blipFill>
          <a:blip r:embed="rId4">
            <a:alphaModFix/>
          </a:blip>
          <a:stretch>
            <a:fillRect/>
          </a:stretch>
        </p:blipFill>
        <p:spPr>
          <a:xfrm>
            <a:off x="4311324" y="1169850"/>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Italy</a:t>
            </a:r>
            <a:r>
              <a:rPr lang="en"/>
              <a:t> Rating Distribution</a:t>
            </a:r>
            <a:endParaRPr/>
          </a:p>
        </p:txBody>
      </p:sp>
      <p:pic>
        <p:nvPicPr>
          <p:cNvPr id="144" name="Google Shape;144;p25"/>
          <p:cNvPicPr preferRelativeResize="0"/>
          <p:nvPr/>
        </p:nvPicPr>
        <p:blipFill>
          <a:blip r:embed="rId3">
            <a:alphaModFix/>
          </a:blip>
          <a:stretch>
            <a:fillRect/>
          </a:stretch>
        </p:blipFill>
        <p:spPr>
          <a:xfrm>
            <a:off x="539496" y="1364738"/>
            <a:ext cx="3621024" cy="2414016"/>
          </a:xfrm>
          <a:prstGeom prst="rect">
            <a:avLst/>
          </a:prstGeom>
          <a:noFill/>
          <a:ln>
            <a:noFill/>
          </a:ln>
        </p:spPr>
      </p:pic>
      <p:pic>
        <p:nvPicPr>
          <p:cNvPr id="145" name="Google Shape;145;p25"/>
          <p:cNvPicPr preferRelativeResize="0"/>
          <p:nvPr/>
        </p:nvPicPr>
        <p:blipFill>
          <a:blip r:embed="rId4">
            <a:alphaModFix/>
          </a:blip>
          <a:stretch>
            <a:fillRect/>
          </a:stretch>
        </p:blipFill>
        <p:spPr>
          <a:xfrm>
            <a:off x="4306824" y="1169850"/>
            <a:ext cx="4114800" cy="274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Spain</a:t>
            </a:r>
            <a:r>
              <a:rPr lang="en"/>
              <a:t> Rating Distribution</a:t>
            </a:r>
            <a:endParaRPr/>
          </a:p>
        </p:txBody>
      </p:sp>
      <p:pic>
        <p:nvPicPr>
          <p:cNvPr id="151" name="Google Shape;151;p26"/>
          <p:cNvPicPr preferRelativeResize="0"/>
          <p:nvPr/>
        </p:nvPicPr>
        <p:blipFill>
          <a:blip r:embed="rId3">
            <a:alphaModFix/>
          </a:blip>
          <a:stretch>
            <a:fillRect/>
          </a:stretch>
        </p:blipFill>
        <p:spPr>
          <a:xfrm>
            <a:off x="539496" y="1364738"/>
            <a:ext cx="3621024" cy="2414016"/>
          </a:xfrm>
          <a:prstGeom prst="rect">
            <a:avLst/>
          </a:prstGeom>
          <a:noFill/>
          <a:ln>
            <a:noFill/>
          </a:ln>
        </p:spPr>
      </p:pic>
      <p:pic>
        <p:nvPicPr>
          <p:cNvPr id="152" name="Google Shape;152;p26"/>
          <p:cNvPicPr preferRelativeResize="0"/>
          <p:nvPr/>
        </p:nvPicPr>
        <p:blipFill>
          <a:blip r:embed="rId4">
            <a:alphaModFix/>
          </a:blip>
          <a:stretch>
            <a:fillRect/>
          </a:stretch>
        </p:blipFill>
        <p:spPr>
          <a:xfrm>
            <a:off x="4306824" y="1169850"/>
            <a:ext cx="41148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Region Impact Ratings?</a:t>
            </a:r>
            <a:endParaRPr/>
          </a:p>
        </p:txBody>
      </p:sp>
      <p:sp>
        <p:nvSpPr>
          <p:cNvPr id="158" name="Google Shape;158;p27"/>
          <p:cNvSpPr txBox="1"/>
          <p:nvPr>
            <p:ph idx="1" type="body"/>
          </p:nvPr>
        </p:nvSpPr>
        <p:spPr>
          <a:xfrm>
            <a:off x="311700" y="1152475"/>
            <a:ext cx="8520600" cy="354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sz="1000">
              <a:solidFill>
                <a:srgbClr val="000000"/>
              </a:solidFill>
            </a:endParaRPr>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After doing exploratory data analysis on how regions will impact price with it ratings, The data points distributions varied across each region.  For example Napa Valley, will span full range of score but then you have others in the same region have lower points.</a:t>
            </a:r>
            <a:endParaRPr sz="1400"/>
          </a:p>
        </p:txBody>
      </p:sp>
      <p:pic>
        <p:nvPicPr>
          <p:cNvPr id="159" name="Google Shape;159;p27"/>
          <p:cNvPicPr preferRelativeResize="0"/>
          <p:nvPr/>
        </p:nvPicPr>
        <p:blipFill>
          <a:blip r:embed="rId3">
            <a:alphaModFix/>
          </a:blip>
          <a:stretch>
            <a:fillRect/>
          </a:stretch>
        </p:blipFill>
        <p:spPr>
          <a:xfrm>
            <a:off x="4474225" y="1101075"/>
            <a:ext cx="4482999" cy="2647950"/>
          </a:xfrm>
          <a:prstGeom prst="rect">
            <a:avLst/>
          </a:prstGeom>
          <a:noFill/>
          <a:ln>
            <a:noFill/>
          </a:ln>
        </p:spPr>
      </p:pic>
      <p:pic>
        <p:nvPicPr>
          <p:cNvPr id="160" name="Google Shape;160;p27"/>
          <p:cNvPicPr preferRelativeResize="0"/>
          <p:nvPr/>
        </p:nvPicPr>
        <p:blipFill>
          <a:blip r:embed="rId4">
            <a:alphaModFix/>
          </a:blip>
          <a:stretch>
            <a:fillRect/>
          </a:stretch>
        </p:blipFill>
        <p:spPr>
          <a:xfrm>
            <a:off x="195900" y="1154413"/>
            <a:ext cx="4058225" cy="283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Region Impact Price?</a:t>
            </a:r>
            <a:endParaRPr/>
          </a:p>
        </p:txBody>
      </p:sp>
      <p:sp>
        <p:nvSpPr>
          <p:cNvPr id="166" name="Google Shape;166;p28"/>
          <p:cNvSpPr txBox="1"/>
          <p:nvPr>
            <p:ph idx="1" type="body"/>
          </p:nvPr>
        </p:nvSpPr>
        <p:spPr>
          <a:xfrm>
            <a:off x="430875"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Perhaps this could be because some regions may be producing specific type of wine.</a:t>
            </a:r>
            <a:endParaRPr sz="1200"/>
          </a:p>
          <a:p>
            <a:pPr indent="-304800" lvl="0" marL="457200" rtl="0" algn="l">
              <a:spcBef>
                <a:spcPts val="0"/>
              </a:spcBef>
              <a:spcAft>
                <a:spcPts val="0"/>
              </a:spcAft>
              <a:buSzPts val="1200"/>
              <a:buChar char="●"/>
            </a:pPr>
            <a:r>
              <a:rPr lang="en" sz="1200"/>
              <a:t>When price increases in wine, there rating will be lower</a:t>
            </a:r>
            <a:endParaRPr sz="1200"/>
          </a:p>
          <a:p>
            <a:pPr indent="-304800" lvl="0" marL="457200" rtl="0" algn="l">
              <a:spcBef>
                <a:spcPts val="0"/>
              </a:spcBef>
              <a:spcAft>
                <a:spcPts val="0"/>
              </a:spcAft>
              <a:buSzPts val="1200"/>
              <a:buChar char="●"/>
            </a:pPr>
            <a:r>
              <a:rPr lang="en" sz="1200"/>
              <a:t>Mean of the region were between 85-94 percent.</a:t>
            </a:r>
            <a:endParaRPr sz="1200"/>
          </a:p>
          <a:p>
            <a:pPr indent="0" lvl="0" marL="0" rtl="0" algn="l">
              <a:spcBef>
                <a:spcPts val="1600"/>
              </a:spcBef>
              <a:spcAft>
                <a:spcPts val="1600"/>
              </a:spcAft>
              <a:buNone/>
            </a:pPr>
            <a:r>
              <a:t/>
            </a:r>
            <a:endParaRPr sz="1200"/>
          </a:p>
        </p:txBody>
      </p:sp>
      <p:pic>
        <p:nvPicPr>
          <p:cNvPr id="167" name="Google Shape;167;p28"/>
          <p:cNvPicPr preferRelativeResize="0"/>
          <p:nvPr/>
        </p:nvPicPr>
        <p:blipFill>
          <a:blip r:embed="rId3">
            <a:alphaModFix/>
          </a:blip>
          <a:stretch>
            <a:fillRect/>
          </a:stretch>
        </p:blipFill>
        <p:spPr>
          <a:xfrm>
            <a:off x="109125" y="1920925"/>
            <a:ext cx="4462874" cy="2647950"/>
          </a:xfrm>
          <a:prstGeom prst="rect">
            <a:avLst/>
          </a:prstGeom>
          <a:noFill/>
          <a:ln>
            <a:noFill/>
          </a:ln>
        </p:spPr>
      </p:pic>
      <p:pic>
        <p:nvPicPr>
          <p:cNvPr id="168" name="Google Shape;168;p28"/>
          <p:cNvPicPr preferRelativeResize="0"/>
          <p:nvPr/>
        </p:nvPicPr>
        <p:blipFill>
          <a:blip r:embed="rId4">
            <a:alphaModFix/>
          </a:blip>
          <a:stretch>
            <a:fillRect/>
          </a:stretch>
        </p:blipFill>
        <p:spPr>
          <a:xfrm>
            <a:off x="4808751" y="1700550"/>
            <a:ext cx="4075475" cy="286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Regions with data points with price</a:t>
            </a:r>
            <a:endParaRPr/>
          </a:p>
        </p:txBody>
      </p:sp>
      <p:sp>
        <p:nvSpPr>
          <p:cNvPr id="174" name="Google Shape;174;p29"/>
          <p:cNvSpPr txBox="1"/>
          <p:nvPr>
            <p:ph idx="1" type="body"/>
          </p:nvPr>
        </p:nvSpPr>
        <p:spPr>
          <a:xfrm>
            <a:off x="311700" y="1017450"/>
            <a:ext cx="8520600" cy="3551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After analyzing the data points with different regions, was able to do group by with different data points against the price of wine, as projected per box plot, we can analyze that data points will decrease as the price increases of wine.</a:t>
            </a:r>
            <a:endParaRPr sz="1200"/>
          </a:p>
          <a:p>
            <a:pPr indent="-304800" lvl="0" marL="457200" rtl="0" algn="l">
              <a:lnSpc>
                <a:spcPct val="100000"/>
              </a:lnSpc>
              <a:spcBef>
                <a:spcPts val="0"/>
              </a:spcBef>
              <a:spcAft>
                <a:spcPts val="0"/>
              </a:spcAft>
              <a:buSzPts val="1200"/>
              <a:buChar char="●"/>
            </a:pPr>
            <a:r>
              <a:rPr lang="en" sz="1200"/>
              <a:t>The Box Plot show regions points with price </a:t>
            </a:r>
            <a:r>
              <a:rPr lang="en" sz="1200"/>
              <a:t>versus</a:t>
            </a:r>
            <a:r>
              <a:rPr lang="en" sz="1200"/>
              <a:t> it reviews that were received by each regions.</a:t>
            </a:r>
            <a:endParaRPr sz="1200"/>
          </a:p>
        </p:txBody>
      </p:sp>
      <p:pic>
        <p:nvPicPr>
          <p:cNvPr id="175" name="Google Shape;175;p29"/>
          <p:cNvPicPr preferRelativeResize="0"/>
          <p:nvPr/>
        </p:nvPicPr>
        <p:blipFill>
          <a:blip r:embed="rId3">
            <a:alphaModFix/>
          </a:blip>
          <a:stretch>
            <a:fillRect/>
          </a:stretch>
        </p:blipFill>
        <p:spPr>
          <a:xfrm>
            <a:off x="262400" y="1723650"/>
            <a:ext cx="8520602" cy="312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914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Popular Variety?</a:t>
            </a:r>
            <a:endParaRPr/>
          </a:p>
        </p:txBody>
      </p:sp>
      <p:sp>
        <p:nvSpPr>
          <p:cNvPr id="181" name="Google Shape;181;p30"/>
          <p:cNvSpPr txBox="1"/>
          <p:nvPr>
            <p:ph idx="1" type="body"/>
          </p:nvPr>
        </p:nvSpPr>
        <p:spPr>
          <a:xfrm>
            <a:off x="311700" y="4616675"/>
            <a:ext cx="8520600" cy="34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Using groupby data of variety and country, here are t</a:t>
            </a:r>
            <a:r>
              <a:rPr lang="en" sz="1200"/>
              <a:t>he world’s top 10 </a:t>
            </a:r>
            <a:r>
              <a:rPr lang="en" sz="1200"/>
              <a:t>most popular wines. </a:t>
            </a:r>
            <a:endParaRPr sz="1200"/>
          </a:p>
        </p:txBody>
      </p:sp>
      <p:pic>
        <p:nvPicPr>
          <p:cNvPr id="182" name="Google Shape;182;p30"/>
          <p:cNvPicPr preferRelativeResize="0"/>
          <p:nvPr/>
        </p:nvPicPr>
        <p:blipFill>
          <a:blip r:embed="rId3">
            <a:alphaModFix/>
          </a:blip>
          <a:stretch>
            <a:fillRect/>
          </a:stretch>
        </p:blipFill>
        <p:spPr>
          <a:xfrm>
            <a:off x="1012150" y="717850"/>
            <a:ext cx="7119975" cy="3990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Popular Variety?</a:t>
            </a:r>
            <a:endParaRPr/>
          </a:p>
        </p:txBody>
      </p:sp>
      <p:pic>
        <p:nvPicPr>
          <p:cNvPr id="188" name="Google Shape;188;p31"/>
          <p:cNvPicPr preferRelativeResize="0"/>
          <p:nvPr/>
        </p:nvPicPr>
        <p:blipFill>
          <a:blip r:embed="rId3">
            <a:alphaModFix/>
          </a:blip>
          <a:stretch>
            <a:fillRect/>
          </a:stretch>
        </p:blipFill>
        <p:spPr>
          <a:xfrm>
            <a:off x="1879950" y="1141350"/>
            <a:ext cx="5384100" cy="3589400"/>
          </a:xfrm>
          <a:prstGeom prst="rect">
            <a:avLst/>
          </a:prstGeom>
          <a:noFill/>
          <a:ln>
            <a:noFill/>
          </a:ln>
        </p:spPr>
      </p:pic>
      <p:sp>
        <p:nvSpPr>
          <p:cNvPr id="189" name="Google Shape;189;p31"/>
          <p:cNvSpPr txBox="1"/>
          <p:nvPr>
            <p:ph idx="1" type="body"/>
          </p:nvPr>
        </p:nvSpPr>
        <p:spPr>
          <a:xfrm>
            <a:off x="311700" y="4686175"/>
            <a:ext cx="8520600" cy="34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And here is the data in everyone’s favorite visual - the pie chart.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Our Hypothesis</a:t>
            </a:r>
            <a:endParaRPr/>
          </a:p>
        </p:txBody>
      </p:sp>
      <p:sp>
        <p:nvSpPr>
          <p:cNvPr id="68" name="Google Shape;68;p14"/>
          <p:cNvSpPr txBox="1"/>
          <p:nvPr>
            <p:ph idx="1" type="body"/>
          </p:nvPr>
        </p:nvSpPr>
        <p:spPr>
          <a:xfrm>
            <a:off x="311700" y="1430275"/>
            <a:ext cx="8520600" cy="3138600"/>
          </a:xfrm>
          <a:prstGeom prst="rect">
            <a:avLst/>
          </a:prstGeom>
          <a:noFill/>
        </p:spPr>
        <p:txBody>
          <a:bodyPr anchorCtr="0" anchor="t" bIns="91425" lIns="91425" spcFirstLastPara="1" rIns="91425" wrap="square" tIns="91425">
            <a:noAutofit/>
          </a:bodyPr>
          <a:lstStyle/>
          <a:p>
            <a:pPr indent="-317500" lvl="0" marL="457200" rtl="0" algn="l">
              <a:lnSpc>
                <a:spcPct val="200000"/>
              </a:lnSpc>
              <a:spcBef>
                <a:spcPts val="300"/>
              </a:spcBef>
              <a:spcAft>
                <a:spcPts val="0"/>
              </a:spcAft>
              <a:buSzPts val="1400"/>
              <a:buChar char="●"/>
            </a:pPr>
            <a:r>
              <a:rPr lang="en" sz="1400">
                <a:highlight>
                  <a:schemeClr val="lt1"/>
                </a:highlight>
              </a:rPr>
              <a:t>Analyze a data set of wine reviews based on location, winery and price</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Determine how price affects a wine’s rating</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Analyze how different regions review ratings for wine with different data points verus price point</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Find the correlation between different varieties of wine and its popularity by country</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We performed EDA (Exploratory Data Analysis) on a wine data set to determine the outcome</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Data source is from Kaggle, source code:  “</a:t>
            </a:r>
            <a:r>
              <a:rPr lang="en" sz="1400" u="sng">
                <a:highlight>
                  <a:schemeClr val="lt1"/>
                </a:highlight>
                <a:hlinkClick r:id="rId3"/>
              </a:rPr>
              <a:t>https://www.kaggle.com/zynicide/wine-reviews</a:t>
            </a:r>
            <a:r>
              <a:rPr lang="en" sz="1400">
                <a:highlight>
                  <a:schemeClr val="lt1"/>
                </a:highlight>
              </a:rPr>
              <a:t>”</a:t>
            </a:r>
            <a:endParaRPr sz="1400">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Popular Variety?</a:t>
            </a:r>
            <a:endParaRPr/>
          </a:p>
        </p:txBody>
      </p:sp>
      <p:pic>
        <p:nvPicPr>
          <p:cNvPr id="195" name="Google Shape;195;p32"/>
          <p:cNvPicPr preferRelativeResize="0"/>
          <p:nvPr/>
        </p:nvPicPr>
        <p:blipFill>
          <a:blip r:embed="rId3">
            <a:alphaModFix/>
          </a:blip>
          <a:stretch>
            <a:fillRect/>
          </a:stretch>
        </p:blipFill>
        <p:spPr>
          <a:xfrm>
            <a:off x="1227575" y="1146050"/>
            <a:ext cx="6385599" cy="3540774"/>
          </a:xfrm>
          <a:prstGeom prst="rect">
            <a:avLst/>
          </a:prstGeom>
          <a:noFill/>
          <a:ln>
            <a:noFill/>
          </a:ln>
        </p:spPr>
      </p:pic>
      <p:sp>
        <p:nvSpPr>
          <p:cNvPr id="196" name="Google Shape;196;p32"/>
          <p:cNvSpPr txBox="1"/>
          <p:nvPr/>
        </p:nvSpPr>
        <p:spPr>
          <a:xfrm>
            <a:off x="6877850" y="4645650"/>
            <a:ext cx="64308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2371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02" name="Google Shape;202;p33"/>
          <p:cNvSpPr txBox="1"/>
          <p:nvPr>
            <p:ph idx="1" type="body"/>
          </p:nvPr>
        </p:nvSpPr>
        <p:spPr>
          <a:xfrm>
            <a:off x="311700" y="766200"/>
            <a:ext cx="8520600" cy="36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Data: The magazine that the data was scrubbed from only kept ratings over 80 which we did not find out till quite a bit later. Next time we’ll have to read the description of the data more thoroughly that way we can find a data set with a less bias data pool.</a:t>
            </a:r>
            <a:endParaRPr sz="1500"/>
          </a:p>
          <a:p>
            <a:pPr indent="0" lvl="0" marL="0" rtl="0" algn="l">
              <a:spcBef>
                <a:spcPts val="1600"/>
              </a:spcBef>
              <a:spcAft>
                <a:spcPts val="0"/>
              </a:spcAft>
              <a:buNone/>
            </a:pPr>
            <a:r>
              <a:rPr lang="en" sz="1500"/>
              <a:t>Wine Price vs Rating: As expected, as wine price increases, rating typically increases. For wines $100 and under, there was a medium positive correlation between price and rating. For wines over $100, there was a low positive correlation between price and rating. Unfortunately, whoever bought a $3,300 bottle of wine rated it under 90%.</a:t>
            </a:r>
            <a:endParaRPr sz="1500"/>
          </a:p>
          <a:p>
            <a:pPr indent="0" lvl="0" marL="0" rtl="0" algn="l">
              <a:spcBef>
                <a:spcPts val="1600"/>
              </a:spcBef>
              <a:spcAft>
                <a:spcPts val="0"/>
              </a:spcAft>
              <a:buNone/>
            </a:pPr>
            <a:r>
              <a:rPr lang="en" sz="1500"/>
              <a:t>Region vs Price:  Data points varied across each regions.  For example, there were winery in same region which had full range of scores compare to others in the same regions.  This could be because they may produce specific type of wine.  Regions which had the highest data points also had lower review ratings per consumers.</a:t>
            </a:r>
            <a:endParaRPr sz="1500"/>
          </a:p>
          <a:p>
            <a:pPr indent="0" lvl="0" marL="0" rtl="0" algn="l">
              <a:spcBef>
                <a:spcPts val="1600"/>
              </a:spcBef>
              <a:spcAft>
                <a:spcPts val="0"/>
              </a:spcAft>
              <a:buNone/>
            </a:pPr>
            <a:r>
              <a:rPr lang="en" sz="1500"/>
              <a:t>Variety: </a:t>
            </a:r>
            <a:r>
              <a:rPr lang="en" sz="1500"/>
              <a:t>Pinot noir is the most popular variety. Based on the data, people like red wines more than white wines (except chardonnay and riesling). </a:t>
            </a:r>
            <a:endParaRPr sz="1500"/>
          </a:p>
          <a:p>
            <a:pPr indent="0" lvl="0" marL="0" rtl="0" algn="l">
              <a:spcBef>
                <a:spcPts val="1600"/>
              </a:spcBef>
              <a:spcAft>
                <a:spcPts val="16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Mortem</a:t>
            </a:r>
            <a:endParaRPr/>
          </a:p>
        </p:txBody>
      </p:sp>
      <p:sp>
        <p:nvSpPr>
          <p:cNvPr id="208" name="Google Shape;20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Difficulties experienced:</a:t>
            </a:r>
            <a:endParaRPr sz="1700"/>
          </a:p>
          <a:p>
            <a:pPr indent="-336550" lvl="0" marL="457200" rtl="0" algn="l">
              <a:spcBef>
                <a:spcPts val="1600"/>
              </a:spcBef>
              <a:spcAft>
                <a:spcPts val="0"/>
              </a:spcAft>
              <a:buSzPts val="1700"/>
              <a:buChar char="-"/>
            </a:pPr>
            <a:r>
              <a:rPr lang="en" sz="1700"/>
              <a:t>Finding 2019-2020 wine data via sites that allow API</a:t>
            </a:r>
            <a:endParaRPr sz="1700"/>
          </a:p>
          <a:p>
            <a:pPr indent="-336550" lvl="0" marL="457200" rtl="0" algn="l">
              <a:spcBef>
                <a:spcPts val="0"/>
              </a:spcBef>
              <a:spcAft>
                <a:spcPts val="0"/>
              </a:spcAft>
              <a:buSzPts val="1700"/>
              <a:buChar char="-"/>
            </a:pPr>
            <a:r>
              <a:rPr lang="en" sz="1700"/>
              <a:t>Magnitude of data points made it harder to find clear trends</a:t>
            </a:r>
            <a:endParaRPr sz="1700"/>
          </a:p>
          <a:p>
            <a:pPr indent="-336550" lvl="0" marL="457200" rtl="0" algn="l">
              <a:spcBef>
                <a:spcPts val="0"/>
              </a:spcBef>
              <a:spcAft>
                <a:spcPts val="0"/>
              </a:spcAft>
              <a:buSzPts val="1700"/>
              <a:buChar char="-"/>
            </a:pPr>
            <a:r>
              <a:rPr lang="en" sz="1700"/>
              <a:t>Attempting to create a bar plot for wine price vs rating</a:t>
            </a:r>
            <a:endParaRPr sz="1700"/>
          </a:p>
          <a:p>
            <a:pPr indent="0" lvl="0" marL="0" rtl="0" algn="l">
              <a:spcBef>
                <a:spcPts val="1600"/>
              </a:spcBef>
              <a:spcAft>
                <a:spcPts val="0"/>
              </a:spcAft>
              <a:buNone/>
            </a:pPr>
            <a:r>
              <a:rPr lang="en" sz="1700"/>
              <a:t>Additional questions we could ask of the data:</a:t>
            </a:r>
            <a:endParaRPr sz="1700"/>
          </a:p>
          <a:p>
            <a:pPr indent="-336550" lvl="0" marL="457200" rtl="0" algn="l">
              <a:spcBef>
                <a:spcPts val="1600"/>
              </a:spcBef>
              <a:spcAft>
                <a:spcPts val="0"/>
              </a:spcAft>
              <a:buSzPts val="1700"/>
              <a:buChar char="-"/>
            </a:pPr>
            <a:r>
              <a:rPr lang="en" sz="1700"/>
              <a:t>Which variety is most expensive?</a:t>
            </a:r>
            <a:endParaRPr sz="1700"/>
          </a:p>
          <a:p>
            <a:pPr indent="-336550" lvl="0" marL="457200" rtl="0" algn="l">
              <a:spcBef>
                <a:spcPts val="0"/>
              </a:spcBef>
              <a:spcAft>
                <a:spcPts val="0"/>
              </a:spcAft>
              <a:buSzPts val="1700"/>
              <a:buChar char="-"/>
            </a:pPr>
            <a:r>
              <a:rPr lang="en" sz="1700"/>
              <a:t>Which wines received a 100% rating?</a:t>
            </a:r>
            <a:endParaRPr sz="1700"/>
          </a:p>
          <a:p>
            <a:pPr indent="-336550" lvl="0" marL="457200" rtl="0" algn="l">
              <a:spcBef>
                <a:spcPts val="0"/>
              </a:spcBef>
              <a:spcAft>
                <a:spcPts val="0"/>
              </a:spcAft>
              <a:buSzPts val="1700"/>
              <a:buChar char="-"/>
            </a:pPr>
            <a:r>
              <a:rPr lang="en" sz="1700"/>
              <a:t>Are we able to build a </a:t>
            </a:r>
            <a:r>
              <a:rPr lang="en" sz="1700"/>
              <a:t>recommendation</a:t>
            </a:r>
            <a:r>
              <a:rPr lang="en" sz="1700"/>
              <a:t> engine to suggest wines to users based on their wine ratings?</a:t>
            </a:r>
            <a:endParaRPr sz="1700"/>
          </a:p>
          <a:p>
            <a:pPr indent="-336550" lvl="0" marL="457200" rtl="0" algn="l">
              <a:spcBef>
                <a:spcPts val="0"/>
              </a:spcBef>
              <a:spcAft>
                <a:spcPts val="0"/>
              </a:spcAft>
              <a:buSzPts val="1700"/>
              <a:buChar char="-"/>
            </a:pPr>
            <a:r>
              <a:rPr lang="en" sz="1700"/>
              <a:t>What job do you need to have to buy a $3,300 bottle of wine??!??</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14" name="Google Shape;214;p35"/>
          <p:cNvSpPr txBox="1"/>
          <p:nvPr>
            <p:ph idx="1" type="body"/>
          </p:nvPr>
        </p:nvSpPr>
        <p:spPr>
          <a:xfrm>
            <a:off x="311700" y="1017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400"/>
              <a:t>Disclaimer:  We do not have any wine samples for you (thanks Corona). </a:t>
            </a:r>
            <a:endParaRPr sz="1400"/>
          </a:p>
          <a:p>
            <a:pPr indent="0" lvl="0" marL="0" rtl="0" algn="l">
              <a:spcBef>
                <a:spcPts val="1600"/>
              </a:spcBef>
              <a:spcAft>
                <a:spcPts val="1600"/>
              </a:spcAft>
              <a:buNone/>
            </a:pPr>
            <a:r>
              <a:rPr lang="en" sz="1400"/>
              <a:t>Another disclaimer: No wine was consumed during the making of this project.</a:t>
            </a:r>
            <a:endParaRPr sz="1400"/>
          </a:p>
        </p:txBody>
      </p:sp>
      <p:pic>
        <p:nvPicPr>
          <p:cNvPr id="215" name="Google Shape;215;p35"/>
          <p:cNvPicPr preferRelativeResize="0"/>
          <p:nvPr/>
        </p:nvPicPr>
        <p:blipFill>
          <a:blip r:embed="rId3">
            <a:alphaModFix/>
          </a:blip>
          <a:stretch>
            <a:fillRect/>
          </a:stretch>
        </p:blipFill>
        <p:spPr>
          <a:xfrm>
            <a:off x="2571750" y="1171575"/>
            <a:ext cx="4000500" cy="280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and Exploration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used kaggle’s api to pull down the data from their website. The data came in a zip format and required unzipping in order to get  a workable csv.</a:t>
            </a:r>
            <a:r>
              <a:rPr lang="en" sz="1400"/>
              <a:t> There were some columns that were </a:t>
            </a:r>
            <a:r>
              <a:rPr lang="en" sz="1400"/>
              <a:t>unnecessary</a:t>
            </a:r>
            <a:r>
              <a:rPr lang="en" sz="1400"/>
              <a:t> for our needs and so we ended up dropping them. This was done for pure </a:t>
            </a:r>
            <a:r>
              <a:rPr lang="en" sz="1400"/>
              <a:t>aesthetic</a:t>
            </a:r>
            <a:r>
              <a:rPr lang="en" sz="1400"/>
              <a:t> reasons and keeping them would not have impacted our results. </a:t>
            </a:r>
            <a:endParaRPr sz="1400"/>
          </a:p>
          <a:p>
            <a:pPr indent="0" lvl="0" marL="0" rtl="0" algn="l">
              <a:spcBef>
                <a:spcPts val="1600"/>
              </a:spcBef>
              <a:spcAft>
                <a:spcPts val="0"/>
              </a:spcAft>
              <a:buNone/>
            </a:pPr>
            <a:r>
              <a:rPr lang="en" sz="1400"/>
              <a:t>During plotting we cleaned the the rows of empty value cells. From my understanding pandas skips cells with no values during interpretation of the data but regardless to be safe we removed them all the same.</a:t>
            </a:r>
            <a:endParaRPr sz="1400"/>
          </a:p>
          <a:p>
            <a:pPr indent="0" lvl="0" marL="0" rtl="0" algn="l">
              <a:spcBef>
                <a:spcPts val="1600"/>
              </a:spcBef>
              <a:spcAft>
                <a:spcPts val="1600"/>
              </a:spcAft>
              <a:buNone/>
            </a:pPr>
            <a:r>
              <a:rPr lang="en" sz="1400"/>
              <a:t>After plotting many of the graphs it was clear that the outlier points would need to be filtered due to </a:t>
            </a:r>
            <a:r>
              <a:rPr lang="en" sz="1400"/>
              <a:t>their</a:t>
            </a:r>
            <a:r>
              <a:rPr lang="en" sz="1400"/>
              <a:t> distance from the other points ($100 - $2000). The impact on the graphs scale made measure the data difficult and so it was decided to take in inclusive range of the data points between both the upper and lower outliers of price and use that for plotting.</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Price Impact Rating: Data Details</a:t>
            </a:r>
            <a:endParaRPr/>
          </a:p>
        </p:txBody>
      </p:sp>
      <p:sp>
        <p:nvSpPr>
          <p:cNvPr id="80" name="Google Shape;80;p16"/>
          <p:cNvSpPr txBox="1"/>
          <p:nvPr>
            <p:ph idx="1" type="body"/>
          </p:nvPr>
        </p:nvSpPr>
        <p:spPr>
          <a:xfrm>
            <a:off x="311700" y="1323775"/>
            <a:ext cx="5605200" cy="33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Count of price data points: 120,975</a:t>
            </a:r>
            <a:endParaRPr sz="1600"/>
          </a:p>
          <a:p>
            <a:pPr indent="0" lvl="0" marL="0" rtl="0" algn="l">
              <a:spcBef>
                <a:spcPts val="1600"/>
              </a:spcBef>
              <a:spcAft>
                <a:spcPts val="0"/>
              </a:spcAft>
              <a:buNone/>
            </a:pPr>
            <a:r>
              <a:rPr lang="en" sz="1600"/>
              <a:t>Count of price data  points $100 and under: 117,609 (97.2%)</a:t>
            </a:r>
            <a:endParaRPr sz="1600"/>
          </a:p>
          <a:p>
            <a:pPr indent="0" lvl="0" marL="0" rtl="0" algn="l">
              <a:spcBef>
                <a:spcPts val="1600"/>
              </a:spcBef>
              <a:spcAft>
                <a:spcPts val="0"/>
              </a:spcAft>
              <a:buNone/>
            </a:pPr>
            <a:r>
              <a:rPr lang="en" sz="1600"/>
              <a:t>Count of price data points over $100: 3,366 (2.78%)</a:t>
            </a:r>
            <a:endParaRPr sz="1600"/>
          </a:p>
          <a:p>
            <a:pPr indent="0" lvl="0" marL="0" rtl="0" algn="l">
              <a:spcBef>
                <a:spcPts val="1600"/>
              </a:spcBef>
              <a:spcAft>
                <a:spcPts val="0"/>
              </a:spcAft>
              <a:buNone/>
            </a:pPr>
            <a:r>
              <a:rPr lang="en" sz="1600"/>
              <a:t>Mean price of wine: $35.36</a:t>
            </a:r>
            <a:endParaRPr sz="1600"/>
          </a:p>
          <a:p>
            <a:pPr indent="0" lvl="0" marL="0" rtl="0" algn="l">
              <a:spcBef>
                <a:spcPts val="1600"/>
              </a:spcBef>
              <a:spcAft>
                <a:spcPts val="0"/>
              </a:spcAft>
              <a:buNone/>
            </a:pPr>
            <a:r>
              <a:rPr lang="en" sz="1600"/>
              <a:t>Minimum price of wine: $4</a:t>
            </a:r>
            <a:endParaRPr sz="1600"/>
          </a:p>
          <a:p>
            <a:pPr indent="0" lvl="0" marL="0" rtl="0" algn="l">
              <a:spcBef>
                <a:spcPts val="1600"/>
              </a:spcBef>
              <a:spcAft>
                <a:spcPts val="0"/>
              </a:spcAft>
              <a:buNone/>
            </a:pPr>
            <a:r>
              <a:rPr lang="en" sz="1600"/>
              <a:t>Maximum price of wine: $3,300</a:t>
            </a:r>
            <a:endParaRPr sz="1600"/>
          </a:p>
          <a:p>
            <a:pPr indent="0" lvl="0" marL="0" rtl="0" algn="l">
              <a:spcBef>
                <a:spcPts val="1600"/>
              </a:spcBef>
              <a:spcAft>
                <a:spcPts val="1600"/>
              </a:spcAft>
              <a:buNone/>
            </a:pPr>
            <a:r>
              <a:t/>
            </a:r>
            <a:endParaRPr sz="1600"/>
          </a:p>
        </p:txBody>
      </p:sp>
      <p:sp>
        <p:nvSpPr>
          <p:cNvPr id="81" name="Google Shape;81;p16"/>
          <p:cNvSpPr txBox="1"/>
          <p:nvPr/>
        </p:nvSpPr>
        <p:spPr>
          <a:xfrm>
            <a:off x="6141900" y="1323775"/>
            <a:ext cx="3002100" cy="34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Lato"/>
                <a:ea typeface="Lato"/>
                <a:cs typeface="Lato"/>
                <a:sym typeface="Lato"/>
              </a:rPr>
              <a:t>Mean rating: 88.45%</a:t>
            </a:r>
            <a:endParaRPr sz="16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600">
                <a:solidFill>
                  <a:schemeClr val="dk2"/>
                </a:solidFill>
                <a:latin typeface="Lato"/>
                <a:ea typeface="Lato"/>
                <a:cs typeface="Lato"/>
                <a:sym typeface="Lato"/>
              </a:rPr>
              <a:t>Minimum rating: 80%</a:t>
            </a:r>
            <a:endParaRPr sz="16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600">
                <a:solidFill>
                  <a:schemeClr val="dk2"/>
                </a:solidFill>
                <a:latin typeface="Lato"/>
                <a:ea typeface="Lato"/>
                <a:cs typeface="Lato"/>
                <a:sym typeface="Lato"/>
              </a:rPr>
              <a:t>Maximum rating: 100%</a:t>
            </a:r>
            <a:endParaRPr sz="1600">
              <a:solidFill>
                <a:schemeClr val="dk2"/>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pic>
        <p:nvPicPr>
          <p:cNvPr id="82" name="Google Shape;82;p16"/>
          <p:cNvPicPr preferRelativeResize="0"/>
          <p:nvPr/>
        </p:nvPicPr>
        <p:blipFill>
          <a:blip r:embed="rId3">
            <a:alphaModFix/>
          </a:blip>
          <a:stretch>
            <a:fillRect/>
          </a:stretch>
        </p:blipFill>
        <p:spPr>
          <a:xfrm>
            <a:off x="3443800" y="2779825"/>
            <a:ext cx="4910825" cy="19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11700" y="122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Price Impact Rating: Between Outliers </a:t>
            </a:r>
            <a:endParaRPr>
              <a:solidFill>
                <a:srgbClr val="1C4587"/>
              </a:solidFill>
            </a:endParaRPr>
          </a:p>
        </p:txBody>
      </p:sp>
      <p:pic>
        <p:nvPicPr>
          <p:cNvPr id="88" name="Google Shape;88;p17"/>
          <p:cNvPicPr preferRelativeResize="0"/>
          <p:nvPr/>
        </p:nvPicPr>
        <p:blipFill>
          <a:blip r:embed="rId3">
            <a:alphaModFix/>
          </a:blip>
          <a:stretch>
            <a:fillRect/>
          </a:stretch>
        </p:blipFill>
        <p:spPr>
          <a:xfrm>
            <a:off x="0" y="858087"/>
            <a:ext cx="4572000" cy="3048000"/>
          </a:xfrm>
          <a:prstGeom prst="rect">
            <a:avLst/>
          </a:prstGeom>
          <a:noFill/>
          <a:ln>
            <a:noFill/>
          </a:ln>
        </p:spPr>
      </p:pic>
      <p:pic>
        <p:nvPicPr>
          <p:cNvPr id="89" name="Google Shape;89;p17"/>
          <p:cNvPicPr preferRelativeResize="0"/>
          <p:nvPr/>
        </p:nvPicPr>
        <p:blipFill>
          <a:blip r:embed="rId4">
            <a:alphaModFix/>
          </a:blip>
          <a:stretch>
            <a:fillRect/>
          </a:stretch>
        </p:blipFill>
        <p:spPr>
          <a:xfrm>
            <a:off x="4572000" y="922437"/>
            <a:ext cx="4436250" cy="3146125"/>
          </a:xfrm>
          <a:prstGeom prst="rect">
            <a:avLst/>
          </a:prstGeom>
          <a:noFill/>
          <a:ln>
            <a:noFill/>
          </a:ln>
        </p:spPr>
      </p:pic>
      <p:sp>
        <p:nvSpPr>
          <p:cNvPr id="90" name="Google Shape;90;p17"/>
          <p:cNvSpPr txBox="1"/>
          <p:nvPr/>
        </p:nvSpPr>
        <p:spPr>
          <a:xfrm>
            <a:off x="104575" y="4068575"/>
            <a:ext cx="88893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In order to perform the most accurate analysis, we focused on data between the lower and upper outliers. As such, we analyze wine priced from $0-$80. Based on our analysis above, we determined that as wine price increases, its rating increases as well. There is a positive correlation (0.53826) between price and rating. </a:t>
            </a:r>
            <a:endParaRPr>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122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Price Impact Rating: $100 and Under </a:t>
            </a:r>
            <a:endParaRPr>
              <a:solidFill>
                <a:srgbClr val="1C4587"/>
              </a:solidFill>
            </a:endParaRPr>
          </a:p>
        </p:txBody>
      </p:sp>
      <p:sp>
        <p:nvSpPr>
          <p:cNvPr id="96" name="Google Shape;96;p18"/>
          <p:cNvSpPr txBox="1"/>
          <p:nvPr/>
        </p:nvSpPr>
        <p:spPr>
          <a:xfrm>
            <a:off x="104575" y="4143675"/>
            <a:ext cx="8889300" cy="7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For this portion w</a:t>
            </a:r>
            <a:r>
              <a:rPr lang="en">
                <a:solidFill>
                  <a:schemeClr val="dk2"/>
                </a:solidFill>
                <a:latin typeface="Lato"/>
                <a:ea typeface="Lato"/>
                <a:cs typeface="Lato"/>
                <a:sym typeface="Lato"/>
              </a:rPr>
              <a:t>e analyzed wine priced $100 and under. Based on our analysis above, we determined that as wine price increases, its rating increases as well. There is a positive correlation (0.54809) between price and rating. This r-value is slightly stronger than the previous analysis of between outlier data.</a:t>
            </a:r>
            <a:endParaRPr>
              <a:solidFill>
                <a:schemeClr val="dk2"/>
              </a:solidFill>
              <a:latin typeface="Lato"/>
              <a:ea typeface="Lato"/>
              <a:cs typeface="Lato"/>
              <a:sym typeface="Lato"/>
            </a:endParaRPr>
          </a:p>
        </p:txBody>
      </p:sp>
      <p:pic>
        <p:nvPicPr>
          <p:cNvPr id="97" name="Google Shape;97;p18"/>
          <p:cNvPicPr preferRelativeResize="0"/>
          <p:nvPr/>
        </p:nvPicPr>
        <p:blipFill>
          <a:blip r:embed="rId3">
            <a:alphaModFix/>
          </a:blip>
          <a:stretch>
            <a:fillRect/>
          </a:stretch>
        </p:blipFill>
        <p:spPr>
          <a:xfrm>
            <a:off x="2354500" y="982225"/>
            <a:ext cx="4526102" cy="316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22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Price Impact Rating: Over $100</a:t>
            </a:r>
            <a:endParaRPr>
              <a:solidFill>
                <a:srgbClr val="1C4587"/>
              </a:solidFill>
            </a:endParaRPr>
          </a:p>
        </p:txBody>
      </p:sp>
      <p:sp>
        <p:nvSpPr>
          <p:cNvPr id="103" name="Google Shape;103;p19"/>
          <p:cNvSpPr txBox="1"/>
          <p:nvPr/>
        </p:nvSpPr>
        <p:spPr>
          <a:xfrm>
            <a:off x="104575" y="4186250"/>
            <a:ext cx="88893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For this portion we analyzed wine priced over $100.  Based on our analysis above, there is a less strong positive correlation between price and rating. The r-value is only 0.24732. However, as wine price increases, its rating increases as well, consistent with wine priced $100 and below.</a:t>
            </a:r>
            <a:endParaRPr>
              <a:latin typeface="Lato"/>
              <a:ea typeface="Lato"/>
              <a:cs typeface="Lato"/>
              <a:sym typeface="Lato"/>
            </a:endParaRPr>
          </a:p>
        </p:txBody>
      </p:sp>
      <p:pic>
        <p:nvPicPr>
          <p:cNvPr id="104" name="Google Shape;104;p19"/>
          <p:cNvPicPr preferRelativeResize="0"/>
          <p:nvPr/>
        </p:nvPicPr>
        <p:blipFill>
          <a:blip r:embed="rId3">
            <a:alphaModFix/>
          </a:blip>
          <a:stretch>
            <a:fillRect/>
          </a:stretch>
        </p:blipFill>
        <p:spPr>
          <a:xfrm>
            <a:off x="4694375" y="1035429"/>
            <a:ext cx="4299500" cy="3072634"/>
          </a:xfrm>
          <a:prstGeom prst="rect">
            <a:avLst/>
          </a:prstGeom>
          <a:noFill/>
          <a:ln>
            <a:noFill/>
          </a:ln>
        </p:spPr>
      </p:pic>
      <p:pic>
        <p:nvPicPr>
          <p:cNvPr id="105" name="Google Shape;105;p19"/>
          <p:cNvPicPr preferRelativeResize="0"/>
          <p:nvPr/>
        </p:nvPicPr>
        <p:blipFill>
          <a:blip r:embed="rId4">
            <a:alphaModFix/>
          </a:blip>
          <a:stretch>
            <a:fillRect/>
          </a:stretch>
        </p:blipFill>
        <p:spPr>
          <a:xfrm>
            <a:off x="0" y="945060"/>
            <a:ext cx="4694376" cy="31295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1550825" y="152400"/>
            <a:ext cx="6042356"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Ratings for top 4 countries</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graphs describe the relationship of price and rating across the top 4 countries containing the highest amount of data points.</a:t>
            </a:r>
            <a:endParaRPr/>
          </a:p>
          <a:p>
            <a:pPr indent="0" lvl="0" marL="0" rtl="0" algn="l">
              <a:spcBef>
                <a:spcPts val="1600"/>
              </a:spcBef>
              <a:spcAft>
                <a:spcPts val="0"/>
              </a:spcAft>
              <a:buNone/>
            </a:pPr>
            <a:r>
              <a:rPr lang="en"/>
              <a:t>The range of price is inclusive between the lower and upper outlier. Because the upper outliers were so spread, including them skewed the graph making it difficult to measure any relationship between the data.</a:t>
            </a:r>
            <a:endParaRPr/>
          </a:p>
          <a:p>
            <a:pPr indent="0" lvl="0" marL="0" rtl="0" algn="l">
              <a:spcBef>
                <a:spcPts val="1600"/>
              </a:spcBef>
              <a:spcAft>
                <a:spcPts val="0"/>
              </a:spcAft>
              <a:buNone/>
            </a:pPr>
            <a:r>
              <a:rPr lang="en"/>
              <a:t>The relationship of price and rating follows a similar trend  for all the countries where as the cost of the wine increases the mean rating increases.</a:t>
            </a:r>
            <a:endParaRPr/>
          </a:p>
          <a:p>
            <a:pPr indent="0" lvl="0" marL="0" rtl="0" algn="l">
              <a:spcBef>
                <a:spcPts val="1600"/>
              </a:spcBef>
              <a:spcAft>
                <a:spcPts val="1600"/>
              </a:spcAft>
              <a:buNone/>
            </a:pPr>
            <a:r>
              <a:rPr lang="en"/>
              <a:t>We included scatter plots as well, but there isn’t much information to guage from them due to the sheer number of data point clusters.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