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2" r:id="rId7"/>
    <p:sldId id="265" r:id="rId8"/>
    <p:sldId id="270" r:id="rId9"/>
    <p:sldId id="266" r:id="rId10"/>
    <p:sldId id="269" r:id="rId11"/>
    <p:sldId id="271" r:id="rId12"/>
    <p:sldId id="272" r:id="rId13"/>
    <p:sldId id="258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t>19/02/2012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t>19/02/2012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t>19/02/2012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t>19/02/2012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t>19/02/2012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t>19/02/2012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9808-D7C6-4089-A934-D002E447D2F3}" type="datetimeFigureOut">
              <a:rPr lang="en-GB" smtClean="0"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E276-3BC7-4442-93B8-D44EE954ABE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552" y="4581128"/>
            <a:ext cx="813690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Functions of the mean values of the image inside the contour and outside the contour (c</a:t>
            </a:r>
            <a:r>
              <a:rPr lang="en-GB" sz="2800" baseline="-25000" dirty="0" smtClean="0">
                <a:solidFill>
                  <a:schemeClr val="tx1"/>
                </a:solidFill>
              </a:rPr>
              <a:t>1 </a:t>
            </a:r>
            <a:r>
              <a:rPr lang="en-GB" sz="2800" dirty="0" smtClean="0">
                <a:solidFill>
                  <a:schemeClr val="tx1"/>
                </a:solidFill>
              </a:rPr>
              <a:t>and c</a:t>
            </a:r>
            <a:r>
              <a:rPr lang="en-GB" sz="2800" baseline="-25000" dirty="0" smtClean="0">
                <a:solidFill>
                  <a:schemeClr val="tx1"/>
                </a:solidFill>
              </a:rPr>
              <a:t>2</a:t>
            </a:r>
            <a:r>
              <a:rPr lang="en-GB" sz="280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λ</a:t>
            </a:r>
            <a:r>
              <a:rPr lang="en-GB" sz="2800" b="1" baseline="-25000" dirty="0" smtClean="0">
                <a:solidFill>
                  <a:schemeClr val="tx1"/>
                </a:solidFill>
              </a:rPr>
              <a:t>1</a:t>
            </a:r>
            <a:r>
              <a:rPr lang="en-GB" sz="2800" b="1" dirty="0" smtClean="0">
                <a:solidFill>
                  <a:schemeClr val="tx1"/>
                </a:solidFill>
              </a:rPr>
              <a:t> = </a:t>
            </a:r>
            <a:r>
              <a:rPr lang="el-GR" sz="2800" b="1" dirty="0" smtClean="0">
                <a:solidFill>
                  <a:schemeClr val="tx1"/>
                </a:solidFill>
              </a:rPr>
              <a:t>λ</a:t>
            </a:r>
            <a:r>
              <a:rPr lang="en-GB" sz="2800" b="1" baseline="-25000" dirty="0">
                <a:solidFill>
                  <a:schemeClr val="tx1"/>
                </a:solidFill>
              </a:rPr>
              <a:t>2</a:t>
            </a: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= 1 in our implementation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8144" y="2492896"/>
            <a:ext cx="25922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843808" y="3573016"/>
            <a:ext cx="25922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Solve time dependant PDE</a:t>
            </a:r>
          </a:p>
          <a:p>
            <a:pPr lvl="1"/>
            <a:r>
              <a:rPr lang="en-GB" dirty="0" smtClean="0"/>
              <a:t>They do say use of time dependant PDE is not crucial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[1] -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We cheated</a:t>
            </a:r>
          </a:p>
          <a:p>
            <a:pPr lvl="1"/>
            <a:r>
              <a:rPr lang="en-GB" dirty="0" smtClean="0"/>
              <a:t>Re-implemented existing </a:t>
            </a:r>
            <a:r>
              <a:rPr lang="en-GB" dirty="0" err="1" smtClean="0"/>
              <a:t>Matlab</a:t>
            </a:r>
            <a:r>
              <a:rPr lang="en-GB" dirty="0" smtClean="0"/>
              <a:t> code in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Algorithm:</a:t>
            </a:r>
          </a:p>
          <a:p>
            <a:pPr lvl="1"/>
            <a:r>
              <a:rPr lang="en-GB" dirty="0" smtClean="0"/>
              <a:t>Want to minimize energy</a:t>
            </a:r>
          </a:p>
          <a:p>
            <a:pPr lvl="1"/>
            <a:r>
              <a:rPr lang="en-GB" dirty="0" smtClean="0"/>
              <a:t>Iterative gradient descent</a:t>
            </a:r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4355976" y="2795827"/>
            <a:ext cx="4320480" cy="3873533"/>
            <a:chOff x="4067944" y="2276872"/>
            <a:chExt cx="4176464" cy="3744416"/>
          </a:xfrm>
        </p:grpSpPr>
        <p:sp>
          <p:nvSpPr>
            <p:cNvPr id="4" name="Oval 3"/>
            <p:cNvSpPr/>
            <p:nvPr/>
          </p:nvSpPr>
          <p:spPr>
            <a:xfrm>
              <a:off x="4067944" y="2276872"/>
              <a:ext cx="4176464" cy="35283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355976" y="2636912"/>
              <a:ext cx="3104728" cy="27446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4860032" y="2780928"/>
              <a:ext cx="2232248" cy="18722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5012432" y="2933328"/>
              <a:ext cx="1719808" cy="12157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5164832" y="3085728"/>
              <a:ext cx="919336" cy="7033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364088" y="3140968"/>
              <a:ext cx="478904" cy="4789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228184" y="5373216"/>
              <a:ext cx="144016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156176" y="4653136"/>
              <a:ext cx="72008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6012160" y="4149080"/>
              <a:ext cx="144016" cy="5040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5"/>
              <a:endCxn id="22" idx="5"/>
            </p:cNvCxnSpPr>
            <p:nvPr/>
          </p:nvCxnSpPr>
          <p:spPr>
            <a:xfrm flipH="1" flipV="1">
              <a:off x="5602405" y="3415066"/>
              <a:ext cx="170453" cy="1346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9" idx="5"/>
            </p:cNvCxnSpPr>
            <p:nvPr/>
          </p:nvCxnSpPr>
          <p:spPr>
            <a:xfrm flipH="1" flipV="1">
              <a:off x="5772858" y="3549738"/>
              <a:ext cx="95286" cy="1672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508104" y="3284984"/>
              <a:ext cx="11048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5868144" y="3717032"/>
              <a:ext cx="144016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190486" y="555962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>
                  <a:solidFill>
                    <a:srgbClr val="FF0000"/>
                  </a:solidFill>
                </a:rPr>
                <a:t>X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42857"/>
          <a:stretch>
            <a:fillRect/>
          </a:stretch>
        </p:blipFill>
        <p:spPr bwMode="auto">
          <a:xfrm>
            <a:off x="323528" y="2276872"/>
            <a:ext cx="859945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19672" y="2492896"/>
            <a:ext cx="1008112" cy="8640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Regularized Dirac delta function:</a:t>
            </a:r>
          </a:p>
          <a:p>
            <a:pPr>
              <a:buFontTx/>
              <a:buChar char="-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ε</a:t>
            </a:r>
            <a:r>
              <a:rPr lang="en-GB" sz="2800" dirty="0" smtClean="0">
                <a:solidFill>
                  <a:schemeClr val="tx1"/>
                </a:solidFill>
              </a:rPr>
              <a:t> is set to 1.0 for our experiments</a:t>
            </a:r>
          </a:p>
          <a:p>
            <a:pPr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071245"/>
            <a:ext cx="3312368" cy="1301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Curvature</a:t>
            </a:r>
            <a:r>
              <a:rPr lang="en-GB" sz="2800" dirty="0" smtClean="0">
                <a:solidFill>
                  <a:schemeClr val="tx1"/>
                </a:solidFill>
              </a:rPr>
              <a:t> of level-set function</a:t>
            </a:r>
            <a:endParaRPr lang="en-GB" sz="2800" b="1" dirty="0" smtClean="0">
              <a:solidFill>
                <a:schemeClr val="tx1"/>
              </a:solidFill>
            </a:endParaRPr>
          </a:p>
          <a:p>
            <a:r>
              <a:rPr lang="en-GB" sz="2800" dirty="0" smtClean="0">
                <a:solidFill>
                  <a:schemeClr val="tx1"/>
                </a:solidFill>
              </a:rPr>
              <a:t>Biases contour towards surrounding larger objects rather than lots of small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So </a:t>
            </a:r>
            <a:r>
              <a:rPr lang="en-GB" sz="2800" b="1" dirty="0" smtClean="0">
                <a:solidFill>
                  <a:schemeClr val="tx1"/>
                </a:solidFill>
              </a:rPr>
              <a:t>larger </a:t>
            </a:r>
            <a:r>
              <a:rPr lang="el-GR" sz="2800" b="1" dirty="0" smtClean="0">
                <a:solidFill>
                  <a:schemeClr val="tx1"/>
                </a:solidFill>
              </a:rPr>
              <a:t>μ</a:t>
            </a:r>
            <a:r>
              <a:rPr lang="en-GB" sz="2800" dirty="0" smtClean="0">
                <a:solidFill>
                  <a:schemeClr val="tx1"/>
                </a:solidFill>
              </a:rPr>
              <a:t> means larger objects (or </a:t>
            </a:r>
            <a:r>
              <a:rPr lang="en-GB" sz="2800" b="1" dirty="0" smtClean="0">
                <a:solidFill>
                  <a:schemeClr val="tx1"/>
                </a:solidFill>
              </a:rPr>
              <a:t>groupings of objects</a:t>
            </a:r>
            <a:r>
              <a:rPr lang="en-GB" sz="2800" dirty="0" smtClean="0">
                <a:solidFill>
                  <a:schemeClr val="tx1"/>
                </a:solidFill>
              </a:rPr>
              <a:t>) are selected and </a:t>
            </a:r>
            <a:r>
              <a:rPr lang="en-GB" sz="2800" b="1" dirty="0" smtClean="0">
                <a:solidFill>
                  <a:schemeClr val="tx1"/>
                </a:solidFill>
              </a:rPr>
              <a:t>smaller points are rejected </a:t>
            </a:r>
            <a:r>
              <a:rPr lang="en-GB" sz="2800" dirty="0" smtClean="0">
                <a:solidFill>
                  <a:schemeClr val="tx1"/>
                </a:solidFill>
              </a:rPr>
              <a:t>– useful for </a:t>
            </a:r>
            <a:r>
              <a:rPr lang="en-GB" sz="2800" b="1" dirty="0" smtClean="0">
                <a:solidFill>
                  <a:schemeClr val="tx1"/>
                </a:solidFill>
              </a:rPr>
              <a:t>countering noise</a:t>
            </a:r>
            <a:endParaRPr lang="en-GB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μ</a:t>
            </a: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set to 1.0 by default in our implementation, but varies throughout our experiments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We do </a:t>
            </a:r>
            <a:r>
              <a:rPr lang="en-GB" sz="2800" b="1" dirty="0" smtClean="0">
                <a:solidFill>
                  <a:schemeClr val="tx1"/>
                </a:solidFill>
              </a:rPr>
              <a:t>not</a:t>
            </a:r>
            <a:r>
              <a:rPr lang="en-GB" sz="2800" dirty="0" smtClean="0">
                <a:solidFill>
                  <a:schemeClr val="tx1"/>
                </a:solidFill>
              </a:rPr>
              <a:t> solve curvature with respect to time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2924944"/>
            <a:ext cx="648072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48064" y="2492896"/>
            <a:ext cx="7920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Correction term which pushes the contour towards an object even when curvature is zero or negative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Originates from simpler models using only curvature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v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is set to zero in our implementation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228</Words>
  <Application>Microsoft Office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Results</vt:lpstr>
      <vt:lpstr>Results</vt:lpstr>
      <vt:lpstr>Extensions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ames</dc:creator>
  <cp:lastModifiedBy>ames</cp:lastModifiedBy>
  <cp:revision>48</cp:revision>
  <dcterms:created xsi:type="dcterms:W3CDTF">2012-02-19T13:26:26Z</dcterms:created>
  <dcterms:modified xsi:type="dcterms:W3CDTF">2012-02-19T18:50:49Z</dcterms:modified>
</cp:coreProperties>
</file>