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5" r:id="rId8"/>
    <p:sldId id="270" r:id="rId9"/>
    <p:sldId id="266" r:id="rId10"/>
    <p:sldId id="269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58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9808-D7C6-4089-A934-D002E447D2F3}" type="datetimeFigureOut">
              <a:rPr lang="en-GB" smtClean="0"/>
              <a:pPr/>
              <a:t>19/02/2012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E276-3BC7-4442-93B8-D44EE954ABE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4581128"/>
            <a:ext cx="81369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Functions of the mean values of the image inside the contour and outside the contour (c</a:t>
            </a:r>
            <a:r>
              <a:rPr lang="en-GB" sz="2800" baseline="-25000" dirty="0" smtClean="0">
                <a:solidFill>
                  <a:schemeClr val="tx1"/>
                </a:solidFill>
              </a:rPr>
              <a:t>1 </a:t>
            </a:r>
            <a:r>
              <a:rPr lang="en-GB" sz="2800" dirty="0" smtClean="0">
                <a:solidFill>
                  <a:schemeClr val="tx1"/>
                </a:solidFill>
              </a:rPr>
              <a:t>and c</a:t>
            </a:r>
            <a:r>
              <a:rPr lang="en-GB" sz="2800" baseline="-25000" dirty="0" smtClean="0">
                <a:solidFill>
                  <a:schemeClr val="tx1"/>
                </a:solidFill>
              </a:rPr>
              <a:t>2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</a:rPr>
              <a:t> =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>
                <a:solidFill>
                  <a:schemeClr val="tx1"/>
                </a:solidFill>
              </a:rPr>
              <a:t>2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= 1 in our implementation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49289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43808" y="357301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26" name="Picture 2" descr="C:\Users\ames\Documents\activecontnoedge\test-images\coral-sn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3132832" cy="2349624"/>
          </a:xfrm>
          <a:prstGeom prst="rect">
            <a:avLst/>
          </a:prstGeom>
          <a:noFill/>
        </p:spPr>
      </p:pic>
      <p:pic>
        <p:nvPicPr>
          <p:cNvPr id="1027" name="Picture 3" descr="C:\Users\ames\Documents\activecontnoedge\figures\coal_snake_mu_50000_n_50_c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456384" cy="2608119"/>
          </a:xfrm>
          <a:prstGeom prst="rect">
            <a:avLst/>
          </a:prstGeom>
          <a:noFill/>
        </p:spPr>
      </p:pic>
      <p:pic>
        <p:nvPicPr>
          <p:cNvPr id="1028" name="Picture 4" descr="C:\Users\ames\Documents\activecontnoedge\figures\coal_snake_mu_50000_n_50_thr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01201"/>
            <a:ext cx="3456384" cy="260811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139952" y="3501008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30814" y="4869160"/>
            <a:ext cx="24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95736" y="321297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Changing </a:t>
            </a:r>
            <a:r>
              <a:rPr lang="el-GR" dirty="0" smtClean="0"/>
              <a:t>μ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 descr="C:\Users\ames\Documents\activecontnoedge\figures\europe_night_specs_mu_15000_n_100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140968"/>
            <a:ext cx="4298430" cy="3243511"/>
          </a:xfrm>
          <a:prstGeom prst="rect">
            <a:avLst/>
          </a:prstGeom>
          <a:noFill/>
        </p:spPr>
      </p:pic>
      <p:pic>
        <p:nvPicPr>
          <p:cNvPr id="2052" name="Picture 4" descr="C:\Users\ames\Documents\activecontnoedge\figures\europe_night_specs_mu_1_n_100_conto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13092"/>
            <a:ext cx="4298430" cy="3243511"/>
          </a:xfrm>
          <a:prstGeom prst="rect">
            <a:avLst/>
          </a:prstGeom>
          <a:noFill/>
        </p:spPr>
      </p:pic>
      <p:pic>
        <p:nvPicPr>
          <p:cNvPr id="2051" name="Picture 3" descr="C:\Users\ames\Documents\activecontnoedge\test-images\europe_night-spec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4144" y="1291084"/>
            <a:ext cx="2794000" cy="19939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48064" y="6218728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15000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75656" y="6228020"/>
            <a:ext cx="205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83968" y="213285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Gradients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165304"/>
            <a:ext cx="181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pic>
        <p:nvPicPr>
          <p:cNvPr id="3074" name="Picture 2" descr="C:\Users\ames\Documents\activecontnoedge\figures\grad_shapes_mu_1_n_5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39512"/>
            <a:ext cx="3384376" cy="2553784"/>
          </a:xfrm>
          <a:prstGeom prst="rect">
            <a:avLst/>
          </a:prstGeom>
          <a:noFill/>
        </p:spPr>
      </p:pic>
      <p:pic>
        <p:nvPicPr>
          <p:cNvPr id="3075" name="Picture 3" descr="C:\Users\ames\Documents\activecontnoedge\test-images\grad-shap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17032"/>
            <a:ext cx="1996598" cy="1996598"/>
          </a:xfrm>
          <a:prstGeom prst="rect">
            <a:avLst/>
          </a:prstGeom>
          <a:noFill/>
        </p:spPr>
      </p:pic>
      <p:pic>
        <p:nvPicPr>
          <p:cNvPr id="3076" name="Picture 4" descr="C:\Users\ames\Documents\activecontnoedge\test-images\grad_cir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628800"/>
            <a:ext cx="1688976" cy="1688976"/>
          </a:xfrm>
          <a:prstGeom prst="rect">
            <a:avLst/>
          </a:prstGeom>
          <a:noFill/>
        </p:spPr>
      </p:pic>
      <p:pic>
        <p:nvPicPr>
          <p:cNvPr id="3077" name="Picture 5" descr="C:\Users\ames\Documents\activecontnoedge\figures\grad_circle_mu_1_n_5_contou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190451"/>
            <a:ext cx="3348326" cy="252658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4067944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1680" y="1628800"/>
            <a:ext cx="1584176" cy="15841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835696" y="4725144"/>
            <a:ext cx="792088" cy="7200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ames\Documents\activecontnoedge\figures\mines_mu_50000_n_100_initial_outside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3" y="3717032"/>
            <a:ext cx="3888431" cy="2934133"/>
          </a:xfrm>
          <a:prstGeom prst="rect">
            <a:avLst/>
          </a:prstGeom>
          <a:noFill/>
        </p:spPr>
      </p:pic>
      <p:pic>
        <p:nvPicPr>
          <p:cNvPr id="15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05064"/>
            <a:ext cx="1944216" cy="2286508"/>
          </a:xfrm>
          <a:prstGeom prst="rect">
            <a:avLst/>
          </a:prstGeom>
          <a:noFill/>
        </p:spPr>
      </p:pic>
      <p:pic>
        <p:nvPicPr>
          <p:cNvPr id="16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78800"/>
            <a:ext cx="1944216" cy="22865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Initial Level Set Functions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444044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776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ames\Documents\activecontnoedge\figures\mines_mu_50000_n_100_conto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3" y="1052736"/>
            <a:ext cx="3888431" cy="2934133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2555776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ames\Documents\activecontnoedge\figures\mines_mu_50000_n_100_initial_outside_thresh.png"/>
          <p:cNvPicPr>
            <a:picLocks noChangeAspect="1" noChangeArrowheads="1"/>
          </p:cNvPicPr>
          <p:nvPr/>
        </p:nvPicPr>
        <p:blipFill>
          <a:blip r:embed="rId5" cstate="print"/>
          <a:srcRect l="19457"/>
          <a:stretch>
            <a:fillRect/>
          </a:stretch>
        </p:blipFill>
        <p:spPr bwMode="auto">
          <a:xfrm>
            <a:off x="6012160" y="3735227"/>
            <a:ext cx="3131840" cy="2934133"/>
          </a:xfrm>
          <a:prstGeom prst="rect">
            <a:avLst/>
          </a:prstGeom>
          <a:noFill/>
        </p:spPr>
      </p:pic>
      <p:pic>
        <p:nvPicPr>
          <p:cNvPr id="4100" name="Picture 4" descr="C:\Users\ames\Documents\activecontnoedge\figures\mines_mu_50000_n_100_thresh.png"/>
          <p:cNvPicPr>
            <a:picLocks noChangeAspect="1" noChangeArrowheads="1"/>
          </p:cNvPicPr>
          <p:nvPr/>
        </p:nvPicPr>
        <p:blipFill>
          <a:blip r:embed="rId6" cstate="print"/>
          <a:srcRect l="19457"/>
          <a:stretch>
            <a:fillRect/>
          </a:stretch>
        </p:blipFill>
        <p:spPr bwMode="auto">
          <a:xfrm>
            <a:off x="6012160" y="1052736"/>
            <a:ext cx="3131840" cy="293413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611560" y="2204864"/>
            <a:ext cx="936104" cy="8640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83568" y="4149080"/>
            <a:ext cx="504056" cy="3600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es\Documents\activecontnoedge\figures\mines_nosie_width_20.png"/>
          <p:cNvPicPr>
            <a:picLocks noChangeAspect="1" noChangeArrowheads="1"/>
          </p:cNvPicPr>
          <p:nvPr/>
        </p:nvPicPr>
        <p:blipFill>
          <a:blip r:embed="rId2" cstate="print"/>
          <a:srcRect l="19102" t="6757" r="20986" b="3600"/>
          <a:stretch>
            <a:fillRect/>
          </a:stretch>
        </p:blipFill>
        <p:spPr bwMode="auto">
          <a:xfrm>
            <a:off x="492232" y="1988840"/>
            <a:ext cx="3071656" cy="34679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</a:t>
            </a:r>
            <a:r>
              <a:rPr lang="en-GB" dirty="0" smtClean="0"/>
              <a:t>– Noise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7544" y="573325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</a:t>
            </a:r>
            <a:r>
              <a:rPr lang="en-GB" dirty="0" smtClean="0"/>
              <a:t>50000</a:t>
            </a:r>
          </a:p>
          <a:p>
            <a:pPr algn="ctr"/>
            <a:r>
              <a:rPr lang="en-GB" dirty="0" smtClean="0"/>
              <a:t>A</a:t>
            </a:r>
            <a:r>
              <a:rPr lang="en-GB" dirty="0" smtClean="0"/>
              <a:t>dditive Gaussian noise: mean = 0, std deviation = 20 (approx 0.1% of image mean)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95936" y="3429000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3140968"/>
            <a:ext cx="1224136" cy="12961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C:\Users\ames\Documents\activecontnoedge\figures\mines_nosie_width_20_mu_50000_n100_contour.png"/>
          <p:cNvPicPr>
            <a:picLocks noChangeAspect="1" noChangeArrowheads="1"/>
          </p:cNvPicPr>
          <p:nvPr/>
        </p:nvPicPr>
        <p:blipFill>
          <a:blip r:embed="rId3" cstate="print"/>
          <a:srcRect l="20961" t="5556" r="20350" b="3704"/>
          <a:stretch>
            <a:fillRect/>
          </a:stretch>
        </p:blipFill>
        <p:spPr bwMode="auto">
          <a:xfrm>
            <a:off x="5148064" y="1916832"/>
            <a:ext cx="3024336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Solve time dependant PDE</a:t>
            </a:r>
          </a:p>
          <a:p>
            <a:pPr lvl="1"/>
            <a:r>
              <a:rPr lang="en-GB" dirty="0" smtClean="0"/>
              <a:t>They do say use of time dependant PDE is not crucial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[1] -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cheated</a:t>
            </a:r>
          </a:p>
          <a:p>
            <a:pPr lvl="1"/>
            <a:r>
              <a:rPr lang="en-GB" dirty="0" smtClean="0"/>
              <a:t>Re-implemented existing </a:t>
            </a:r>
            <a:r>
              <a:rPr lang="en-GB" dirty="0" err="1" smtClean="0"/>
              <a:t>Matlab</a:t>
            </a:r>
            <a:r>
              <a:rPr lang="en-GB" dirty="0" smtClean="0"/>
              <a:t> code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Algorithm:</a:t>
            </a:r>
          </a:p>
          <a:p>
            <a:pPr lvl="1"/>
            <a:r>
              <a:rPr lang="en-GB" dirty="0" smtClean="0"/>
              <a:t>Want to minimize energy</a:t>
            </a:r>
          </a:p>
          <a:p>
            <a:pPr lvl="1"/>
            <a:r>
              <a:rPr lang="en-GB" dirty="0" smtClean="0"/>
              <a:t>Iterative gradient descent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4355976" y="2795827"/>
            <a:ext cx="4320480" cy="3873533"/>
            <a:chOff x="4067944" y="2276872"/>
            <a:chExt cx="4176464" cy="3744416"/>
          </a:xfrm>
        </p:grpSpPr>
        <p:sp>
          <p:nvSpPr>
            <p:cNvPr id="4" name="Oval 3"/>
            <p:cNvSpPr/>
            <p:nvPr/>
          </p:nvSpPr>
          <p:spPr>
            <a:xfrm>
              <a:off x="4067944" y="2276872"/>
              <a:ext cx="4176464" cy="35283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55976" y="2636912"/>
              <a:ext cx="3104728" cy="2744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2780928"/>
              <a:ext cx="2232248" cy="187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012432" y="2933328"/>
              <a:ext cx="1719808" cy="12157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164832" y="3085728"/>
              <a:ext cx="919336" cy="7033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364088" y="3140968"/>
              <a:ext cx="478904" cy="4789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28184" y="5373216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156176" y="4653136"/>
              <a:ext cx="72008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012160" y="4149080"/>
              <a:ext cx="144016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5"/>
              <a:endCxn id="22" idx="5"/>
            </p:cNvCxnSpPr>
            <p:nvPr/>
          </p:nvCxnSpPr>
          <p:spPr>
            <a:xfrm flipH="1" flipV="1">
              <a:off x="5602405" y="3415066"/>
              <a:ext cx="170453" cy="1346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5"/>
            </p:cNvCxnSpPr>
            <p:nvPr/>
          </p:nvCxnSpPr>
          <p:spPr>
            <a:xfrm flipH="1" flipV="1">
              <a:off x="5772858" y="3549738"/>
              <a:ext cx="95286" cy="167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08104" y="3284984"/>
              <a:ext cx="11048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868144" y="3717032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0486" y="555962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X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4643"/>
          <a:stretch>
            <a:fillRect/>
          </a:stretch>
        </p:blipFill>
        <p:spPr bwMode="auto">
          <a:xfrm>
            <a:off x="323528" y="2276872"/>
            <a:ext cx="85994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19672" y="2492896"/>
            <a:ext cx="1008112" cy="864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Regularized Dirac delta function:</a:t>
            </a:r>
          </a:p>
          <a:p>
            <a:pPr>
              <a:buFontTx/>
              <a:buChar char="-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ε</a:t>
            </a:r>
            <a:r>
              <a:rPr lang="en-GB" sz="2800" dirty="0" smtClean="0">
                <a:solidFill>
                  <a:schemeClr val="tx1"/>
                </a:solidFill>
              </a:rPr>
              <a:t> is set to 1.0 for our experiments</a:t>
            </a:r>
          </a:p>
          <a:p>
            <a:pPr>
              <a:buFontTx/>
              <a:buChar char="-"/>
            </a:pP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071245"/>
            <a:ext cx="3312368" cy="130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Curvature</a:t>
            </a:r>
            <a:r>
              <a:rPr lang="en-GB" sz="2800" dirty="0" smtClean="0">
                <a:solidFill>
                  <a:schemeClr val="tx1"/>
                </a:solidFill>
              </a:rPr>
              <a:t> of level-set function</a:t>
            </a: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Biases contour towards surrounding larger objects rather than lots of small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So </a:t>
            </a:r>
            <a:r>
              <a:rPr lang="en-GB" sz="2800" b="1" dirty="0" smtClean="0">
                <a:solidFill>
                  <a:schemeClr val="tx1"/>
                </a:solidFill>
              </a:rPr>
              <a:t>larger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dirty="0" smtClean="0">
                <a:solidFill>
                  <a:schemeClr val="tx1"/>
                </a:solidFill>
              </a:rPr>
              <a:t> means larger objects (or </a:t>
            </a:r>
            <a:r>
              <a:rPr lang="en-GB" sz="2800" b="1" dirty="0" smtClean="0">
                <a:solidFill>
                  <a:schemeClr val="tx1"/>
                </a:solidFill>
              </a:rPr>
              <a:t>groupings of objects</a:t>
            </a:r>
            <a:r>
              <a:rPr lang="en-GB" sz="2800" dirty="0" smtClean="0">
                <a:solidFill>
                  <a:schemeClr val="tx1"/>
                </a:solidFill>
              </a:rPr>
              <a:t>) are selected and </a:t>
            </a:r>
            <a:r>
              <a:rPr lang="en-GB" sz="2800" b="1" dirty="0" smtClean="0">
                <a:solidFill>
                  <a:schemeClr val="tx1"/>
                </a:solidFill>
              </a:rPr>
              <a:t>smaller points are rejected </a:t>
            </a:r>
            <a:r>
              <a:rPr lang="en-GB" sz="2800" dirty="0" smtClean="0">
                <a:solidFill>
                  <a:schemeClr val="tx1"/>
                </a:solidFill>
              </a:rPr>
              <a:t>– useful for </a:t>
            </a:r>
            <a:r>
              <a:rPr lang="en-GB" sz="2800" b="1" dirty="0" smtClean="0">
                <a:solidFill>
                  <a:schemeClr val="tx1"/>
                </a:solidFill>
              </a:rPr>
              <a:t>countering noise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set to 1.0 by default in our implementation, but varies throughout our experiments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We do </a:t>
            </a:r>
            <a:r>
              <a:rPr lang="en-GB" sz="2800" b="1" dirty="0" smtClean="0">
                <a:solidFill>
                  <a:schemeClr val="tx1"/>
                </a:solidFill>
              </a:rPr>
              <a:t>not</a:t>
            </a:r>
            <a:r>
              <a:rPr lang="en-GB" sz="2800" dirty="0" smtClean="0">
                <a:solidFill>
                  <a:schemeClr val="tx1"/>
                </a:solidFill>
              </a:rPr>
              <a:t> solve curvature with respect to time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2924944"/>
            <a:ext cx="64807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48064" y="2492896"/>
            <a:ext cx="7920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Correction term which pushes the contour towards an object even when curvature is zero or negative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Originates from simpler models using only curvature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v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is set to zero in our implementation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301</Words>
  <Application>Microsoft Office PowerPoint</Application>
  <PresentationFormat>On-screen Show (4:3)</PresentationFormat>
  <Paragraphs>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Results</vt:lpstr>
      <vt:lpstr>Results – Changing μ </vt:lpstr>
      <vt:lpstr>Results – Gradients</vt:lpstr>
      <vt:lpstr>Results – Initial Level Set Functions</vt:lpstr>
      <vt:lpstr>Results – Noise</vt:lpstr>
      <vt:lpstr>Demo</vt:lpstr>
      <vt:lpstr>Extensions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ames</dc:creator>
  <cp:lastModifiedBy>ames</cp:lastModifiedBy>
  <cp:revision>60</cp:revision>
  <dcterms:created xsi:type="dcterms:W3CDTF">2012-02-19T13:26:26Z</dcterms:created>
  <dcterms:modified xsi:type="dcterms:W3CDTF">2012-02-20T00:04:40Z</dcterms:modified>
</cp:coreProperties>
</file>