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86" r:id="rId9"/>
    <p:sldId id="266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2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5567B-A386-4628-8C66-E91B54F876E7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99753-9C4C-43E9-9628-26B59591C3D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6938F-570E-4474-B3D0-F0BA64B8A867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7EE62-E3D0-4E7B-B469-EAEE700658EE}" type="datetimeFigureOut">
              <a:rPr lang="en-GB" smtClean="0"/>
              <a:pPr/>
              <a:t>20/02/2012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511BD-094F-4FD0-B9E7-C347FC64F4D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Active Contours Without Edges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296144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Group A2</a:t>
            </a:r>
          </a:p>
          <a:p>
            <a:r>
              <a:rPr lang="en-GB" dirty="0" smtClean="0"/>
              <a:t>John </a:t>
            </a:r>
            <a:r>
              <a:rPr lang="en-GB" dirty="0" err="1" smtClean="0"/>
              <a:t>Charlesworth</a:t>
            </a:r>
            <a:endParaRPr lang="en-GB" dirty="0" smtClean="0"/>
          </a:p>
          <a:p>
            <a:r>
              <a:rPr lang="en-GB" dirty="0" smtClean="0"/>
              <a:t>Michael Hodgson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50416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771800" y="2276872"/>
            <a:ext cx="2448272" cy="12961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39552" y="3645024"/>
            <a:ext cx="813690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n-GB" sz="2800" b="1" dirty="0" smtClean="0">
                <a:solidFill>
                  <a:schemeClr val="tx1"/>
                </a:solidFill>
              </a:rPr>
              <a:t>Curvature</a:t>
            </a:r>
            <a:r>
              <a:rPr lang="en-GB" sz="2800" dirty="0" smtClean="0">
                <a:solidFill>
                  <a:schemeClr val="tx1"/>
                </a:solidFill>
              </a:rPr>
              <a:t> of level-set function</a:t>
            </a:r>
            <a:endParaRPr lang="en-GB" sz="2800" b="1" dirty="0" smtClean="0">
              <a:solidFill>
                <a:schemeClr val="tx1"/>
              </a:solidFill>
            </a:endParaRPr>
          </a:p>
          <a:p>
            <a:r>
              <a:rPr lang="en-GB" sz="2800" dirty="0" smtClean="0">
                <a:solidFill>
                  <a:schemeClr val="tx1"/>
                </a:solidFill>
              </a:rPr>
              <a:t>Biases contour towards surrounding larger objects rather than lots of small 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771800" y="2276872"/>
            <a:ext cx="2448272" cy="12961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39552" y="3645024"/>
            <a:ext cx="813690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So </a:t>
            </a:r>
            <a:r>
              <a:rPr lang="en-GB" sz="2800" b="1" dirty="0" smtClean="0">
                <a:solidFill>
                  <a:schemeClr val="tx1"/>
                </a:solidFill>
              </a:rPr>
              <a:t>larger </a:t>
            </a:r>
            <a:r>
              <a:rPr lang="el-GR" sz="2800" b="1" dirty="0" smtClean="0">
                <a:solidFill>
                  <a:schemeClr val="tx1"/>
                </a:solidFill>
              </a:rPr>
              <a:t>μ</a:t>
            </a:r>
            <a:r>
              <a:rPr lang="en-GB" sz="2800" dirty="0" smtClean="0">
                <a:solidFill>
                  <a:schemeClr val="tx1"/>
                </a:solidFill>
              </a:rPr>
              <a:t> means larger objects (or </a:t>
            </a:r>
            <a:r>
              <a:rPr lang="en-GB" sz="2800" b="1" dirty="0" smtClean="0">
                <a:solidFill>
                  <a:schemeClr val="tx1"/>
                </a:solidFill>
              </a:rPr>
              <a:t>groupings of objects</a:t>
            </a:r>
            <a:r>
              <a:rPr lang="en-GB" sz="2800" dirty="0" smtClean="0">
                <a:solidFill>
                  <a:schemeClr val="tx1"/>
                </a:solidFill>
              </a:rPr>
              <a:t>) are selected and </a:t>
            </a:r>
            <a:r>
              <a:rPr lang="en-GB" sz="2800" b="1" dirty="0" smtClean="0">
                <a:solidFill>
                  <a:schemeClr val="tx1"/>
                </a:solidFill>
              </a:rPr>
              <a:t>smaller points are rejected </a:t>
            </a:r>
            <a:r>
              <a:rPr lang="en-GB" sz="2800" dirty="0" smtClean="0">
                <a:solidFill>
                  <a:schemeClr val="tx1"/>
                </a:solidFill>
              </a:rPr>
              <a:t>– useful for </a:t>
            </a:r>
            <a:r>
              <a:rPr lang="en-GB" sz="2800" b="1" dirty="0" smtClean="0">
                <a:solidFill>
                  <a:schemeClr val="tx1"/>
                </a:solidFill>
              </a:rPr>
              <a:t>countering noise</a:t>
            </a:r>
            <a:endParaRPr lang="en-GB" sz="28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l-GR" sz="2800" b="1" dirty="0" smtClean="0">
                <a:solidFill>
                  <a:schemeClr val="tx1"/>
                </a:solidFill>
              </a:rPr>
              <a:t>μ</a:t>
            </a:r>
            <a:r>
              <a:rPr lang="en-GB" sz="2800" b="1" dirty="0" smtClean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set to 1.0 by default in our implementation, but varies throughout our experiments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148064" y="2492896"/>
            <a:ext cx="792088" cy="792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39552" y="3645024"/>
            <a:ext cx="813690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 Correction term which pushes the contour towards an object even when curvature is zero or negative</a:t>
            </a:r>
          </a:p>
          <a:p>
            <a:pPr>
              <a:buFont typeface="Arial" pitchFamily="34" charset="0"/>
              <a:buChar char="•"/>
            </a:pPr>
            <a:r>
              <a:rPr lang="en-GB" sz="2800" b="1" dirty="0" smtClean="0">
                <a:solidFill>
                  <a:schemeClr val="tx1"/>
                </a:solidFill>
              </a:rPr>
              <a:t> v</a:t>
            </a: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is set to zero in our implementation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9945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9552" y="4581128"/>
            <a:ext cx="8136904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 Functions of the mean values of the image inside the contour (c</a:t>
            </a:r>
            <a:r>
              <a:rPr lang="en-GB" sz="2800" baseline="-25000" dirty="0" smtClean="0">
                <a:solidFill>
                  <a:schemeClr val="tx1"/>
                </a:solidFill>
              </a:rPr>
              <a:t>1</a:t>
            </a:r>
            <a:r>
              <a:rPr lang="en-GB" sz="2800" dirty="0" smtClean="0">
                <a:solidFill>
                  <a:schemeClr val="tx1"/>
                </a:solidFill>
              </a:rPr>
              <a:t>) and outside the contour (c</a:t>
            </a:r>
            <a:r>
              <a:rPr lang="en-GB" sz="2800" baseline="-25000" dirty="0" smtClean="0">
                <a:solidFill>
                  <a:schemeClr val="tx1"/>
                </a:solidFill>
              </a:rPr>
              <a:t>2</a:t>
            </a:r>
            <a:r>
              <a:rPr lang="en-GB" sz="2800" dirty="0" smtClean="0">
                <a:solidFill>
                  <a:schemeClr val="tx1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GB" sz="2800" b="1" dirty="0" smtClean="0">
                <a:solidFill>
                  <a:schemeClr val="tx1"/>
                </a:solidFill>
              </a:rPr>
              <a:t> </a:t>
            </a:r>
            <a:r>
              <a:rPr lang="el-GR" sz="2800" b="1" dirty="0" smtClean="0">
                <a:solidFill>
                  <a:schemeClr val="tx1"/>
                </a:solidFill>
              </a:rPr>
              <a:t>λ</a:t>
            </a:r>
            <a:r>
              <a:rPr lang="en-GB" sz="2800" b="1" baseline="-25000" dirty="0" smtClean="0">
                <a:solidFill>
                  <a:schemeClr val="tx1"/>
                </a:solidFill>
              </a:rPr>
              <a:t>1</a:t>
            </a:r>
            <a:r>
              <a:rPr lang="en-GB" sz="2800" b="1" dirty="0" smtClean="0">
                <a:solidFill>
                  <a:schemeClr val="tx1"/>
                </a:solidFill>
              </a:rPr>
              <a:t> = </a:t>
            </a:r>
            <a:r>
              <a:rPr lang="el-GR" sz="2800" b="1" dirty="0" smtClean="0">
                <a:solidFill>
                  <a:schemeClr val="tx1"/>
                </a:solidFill>
              </a:rPr>
              <a:t>λ</a:t>
            </a:r>
            <a:r>
              <a:rPr lang="en-GB" sz="2800" b="1" baseline="-25000" dirty="0" smtClean="0">
                <a:solidFill>
                  <a:schemeClr val="tx1"/>
                </a:solidFill>
              </a:rPr>
              <a:t>2</a:t>
            </a:r>
            <a:r>
              <a:rPr lang="en-GB" sz="2800" b="1" dirty="0" smtClean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= 1 in our implementation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68144" y="2492896"/>
            <a:ext cx="2592288" cy="792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843808" y="3573016"/>
            <a:ext cx="2592288" cy="792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789040"/>
            <a:ext cx="8229600" cy="233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NB: We cheated</a:t>
            </a:r>
            <a:r>
              <a:rPr kumimoji="0" lang="en-GB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Re-implemented existing </a:t>
            </a:r>
            <a:r>
              <a:rPr kumimoji="0" lang="en-GB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Matlab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code in 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1026" name="Picture 2" descr="C:\Users\ames\Documents\activecontnoedge\test-images\coral-snak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76872"/>
            <a:ext cx="3132832" cy="2349624"/>
          </a:xfrm>
          <a:prstGeom prst="rect">
            <a:avLst/>
          </a:prstGeom>
          <a:noFill/>
        </p:spPr>
      </p:pic>
      <p:pic>
        <p:nvPicPr>
          <p:cNvPr id="1027" name="Picture 3" descr="C:\Users\ames\Documents\activecontnoedge\figures\coal_snake_mu_50000_n_50_co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268760"/>
            <a:ext cx="3456384" cy="2608119"/>
          </a:xfrm>
          <a:prstGeom prst="rect">
            <a:avLst/>
          </a:prstGeom>
          <a:noFill/>
        </p:spPr>
      </p:pic>
      <p:pic>
        <p:nvPicPr>
          <p:cNvPr id="1028" name="Picture 4" descr="C:\Users\ames\Documents\activecontnoedge\figures\coal_snake_mu_50000_n_50_thres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3701201"/>
            <a:ext cx="3456384" cy="2608119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>
            <a:off x="4139952" y="3501008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30814" y="4869160"/>
            <a:ext cx="2405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50 iterations, </a:t>
            </a:r>
            <a:r>
              <a:rPr lang="el-GR" dirty="0" smtClean="0"/>
              <a:t>μ</a:t>
            </a:r>
            <a:r>
              <a:rPr lang="en-GB" dirty="0" smtClean="0"/>
              <a:t> = 50000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195736" y="3212976"/>
            <a:ext cx="504056" cy="2880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– Changing </a:t>
            </a:r>
            <a:r>
              <a:rPr lang="el-GR" dirty="0" smtClean="0"/>
              <a:t>μ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2050" name="Picture 2" descr="C:\Users\ames\Documents\activecontnoedge\figures\europe_night_specs_mu_15000_n_100_conto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3140968"/>
            <a:ext cx="4298430" cy="3243511"/>
          </a:xfrm>
          <a:prstGeom prst="rect">
            <a:avLst/>
          </a:prstGeom>
          <a:noFill/>
        </p:spPr>
      </p:pic>
      <p:pic>
        <p:nvPicPr>
          <p:cNvPr id="2052" name="Picture 4" descr="C:\Users\ames\Documents\activecontnoedge\figures\europe_night_specs_mu_1_n_100_conto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113092"/>
            <a:ext cx="4298430" cy="3243511"/>
          </a:xfrm>
          <a:prstGeom prst="rect">
            <a:avLst/>
          </a:prstGeom>
          <a:noFill/>
        </p:spPr>
      </p:pic>
      <p:pic>
        <p:nvPicPr>
          <p:cNvPr id="2051" name="Picture 3" descr="C:\Users\ames\Documents\activecontnoedge\test-images\europe_night-speck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4144" y="1291084"/>
            <a:ext cx="2794000" cy="19939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5148064" y="6218728"/>
            <a:ext cx="2522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100 iterations, </a:t>
            </a:r>
            <a:r>
              <a:rPr lang="el-GR" dirty="0" smtClean="0"/>
              <a:t>μ</a:t>
            </a:r>
            <a:r>
              <a:rPr lang="en-GB" dirty="0" smtClean="0"/>
              <a:t> = 15000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475656" y="6228020"/>
            <a:ext cx="2054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100 iterations, </a:t>
            </a:r>
            <a:r>
              <a:rPr lang="el-GR" dirty="0" smtClean="0"/>
              <a:t>μ</a:t>
            </a:r>
            <a:r>
              <a:rPr lang="en-GB" dirty="0" smtClean="0"/>
              <a:t> = 1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283968" y="2132856"/>
            <a:ext cx="504056" cy="2880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Results – Gradients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419872" y="6165304"/>
            <a:ext cx="1819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5 iterations, </a:t>
            </a:r>
            <a:r>
              <a:rPr lang="el-GR" dirty="0" smtClean="0"/>
              <a:t>μ</a:t>
            </a:r>
            <a:r>
              <a:rPr lang="en-GB" dirty="0" smtClean="0"/>
              <a:t> = 1</a:t>
            </a:r>
            <a:endParaRPr lang="en-GB" dirty="0"/>
          </a:p>
        </p:txBody>
      </p:sp>
      <p:pic>
        <p:nvPicPr>
          <p:cNvPr id="3074" name="Picture 2" descr="C:\Users\ames\Documents\activecontnoedge\figures\grad_shapes_mu_1_n_5_conto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539512"/>
            <a:ext cx="3384376" cy="2553784"/>
          </a:xfrm>
          <a:prstGeom prst="rect">
            <a:avLst/>
          </a:prstGeom>
          <a:noFill/>
        </p:spPr>
      </p:pic>
      <p:pic>
        <p:nvPicPr>
          <p:cNvPr id="3075" name="Picture 3" descr="C:\Users\ames\Documents\activecontnoedge\test-images\grad-shap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717032"/>
            <a:ext cx="1996598" cy="1996598"/>
          </a:xfrm>
          <a:prstGeom prst="rect">
            <a:avLst/>
          </a:prstGeom>
          <a:noFill/>
        </p:spPr>
      </p:pic>
      <p:pic>
        <p:nvPicPr>
          <p:cNvPr id="3076" name="Picture 4" descr="C:\Users\ames\Documents\activecontnoedge\test-images\grad_circ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1628800"/>
            <a:ext cx="1688976" cy="1688976"/>
          </a:xfrm>
          <a:prstGeom prst="rect">
            <a:avLst/>
          </a:prstGeom>
          <a:noFill/>
        </p:spPr>
      </p:pic>
      <p:pic>
        <p:nvPicPr>
          <p:cNvPr id="3077" name="Picture 5" descr="C:\Users\ames\Documents\activecontnoedge\figures\grad_circle_mu_1_n_5_contou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1190451"/>
            <a:ext cx="3348326" cy="2526581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/>
          <p:nvPr/>
        </p:nvCxnSpPr>
        <p:spPr>
          <a:xfrm>
            <a:off x="4067944" y="2564904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67944" y="4797152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91680" y="1628800"/>
            <a:ext cx="1584176" cy="158417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835696" y="4725144"/>
            <a:ext cx="792088" cy="72008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C:\Users\ames\Documents\activecontnoedge\figures\mines_mu_50000_n_100_initial_outside_conto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3" y="3717032"/>
            <a:ext cx="3888431" cy="2934133"/>
          </a:xfrm>
          <a:prstGeom prst="rect">
            <a:avLst/>
          </a:prstGeom>
          <a:noFill/>
        </p:spPr>
      </p:pic>
      <p:pic>
        <p:nvPicPr>
          <p:cNvPr id="15" name="Picture 2" descr="C:\Users\ames\Documents\activecontnoedge\test-images\min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005064"/>
            <a:ext cx="1944216" cy="2286508"/>
          </a:xfrm>
          <a:prstGeom prst="rect">
            <a:avLst/>
          </a:prstGeom>
          <a:noFill/>
        </p:spPr>
      </p:pic>
      <p:pic>
        <p:nvPicPr>
          <p:cNvPr id="16" name="Picture 2" descr="C:\Users\ames\Documents\activecontnoedge\test-images\min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378800"/>
            <a:ext cx="1944216" cy="228650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Results – Initial Level Set Functions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419872" y="6444044"/>
            <a:ext cx="2522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100 iterations, </a:t>
            </a:r>
            <a:r>
              <a:rPr lang="el-GR" dirty="0" smtClean="0"/>
              <a:t>μ</a:t>
            </a:r>
            <a:r>
              <a:rPr lang="en-GB" dirty="0" smtClean="0"/>
              <a:t> = 50000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55776" y="4797152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 descr="C:\Users\ames\Documents\activecontnoedge\figures\mines_mu_50000_n_100_contou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3" y="1052736"/>
            <a:ext cx="3888431" cy="2934133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/>
          <p:nvPr/>
        </p:nvCxnSpPr>
        <p:spPr>
          <a:xfrm>
            <a:off x="2555776" y="2564904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Picture 5" descr="C:\Users\ames\Documents\activecontnoedge\figures\mines_mu_50000_n_100_initial_outside_thresh.png"/>
          <p:cNvPicPr>
            <a:picLocks noChangeAspect="1" noChangeArrowheads="1"/>
          </p:cNvPicPr>
          <p:nvPr/>
        </p:nvPicPr>
        <p:blipFill>
          <a:blip r:embed="rId5" cstate="print"/>
          <a:srcRect l="19457"/>
          <a:stretch>
            <a:fillRect/>
          </a:stretch>
        </p:blipFill>
        <p:spPr bwMode="auto">
          <a:xfrm>
            <a:off x="6012160" y="3735227"/>
            <a:ext cx="3131840" cy="2934133"/>
          </a:xfrm>
          <a:prstGeom prst="rect">
            <a:avLst/>
          </a:prstGeom>
          <a:noFill/>
        </p:spPr>
      </p:pic>
      <p:pic>
        <p:nvPicPr>
          <p:cNvPr id="4100" name="Picture 4" descr="C:\Users\ames\Documents\activecontnoedge\figures\mines_mu_50000_n_100_thresh.png"/>
          <p:cNvPicPr>
            <a:picLocks noChangeAspect="1" noChangeArrowheads="1"/>
          </p:cNvPicPr>
          <p:nvPr/>
        </p:nvPicPr>
        <p:blipFill>
          <a:blip r:embed="rId6" cstate="print"/>
          <a:srcRect l="19457"/>
          <a:stretch>
            <a:fillRect/>
          </a:stretch>
        </p:blipFill>
        <p:spPr bwMode="auto">
          <a:xfrm>
            <a:off x="6012160" y="1052736"/>
            <a:ext cx="3131840" cy="2934133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611560" y="2204864"/>
            <a:ext cx="936104" cy="86409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683568" y="4149080"/>
            <a:ext cx="504056" cy="36004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</a:t>
            </a:r>
          </a:p>
          <a:p>
            <a:r>
              <a:rPr lang="en-GB" dirty="0" smtClean="0"/>
              <a:t>Theory</a:t>
            </a:r>
          </a:p>
          <a:p>
            <a:r>
              <a:rPr lang="en-GB" dirty="0" smtClean="0"/>
              <a:t>Algorithm</a:t>
            </a:r>
            <a:endParaRPr lang="en-GB" dirty="0" smtClean="0"/>
          </a:p>
          <a:p>
            <a:r>
              <a:rPr lang="en-GB" dirty="0" smtClean="0"/>
              <a:t>Results</a:t>
            </a:r>
          </a:p>
          <a:p>
            <a:r>
              <a:rPr lang="en-GB" dirty="0" smtClean="0"/>
              <a:t>Demo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="" val="310971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mes\Documents\activecontnoedge\figures\mines_nosie_width_20.png"/>
          <p:cNvPicPr>
            <a:picLocks noChangeAspect="1" noChangeArrowheads="1"/>
          </p:cNvPicPr>
          <p:nvPr/>
        </p:nvPicPr>
        <p:blipFill>
          <a:blip r:embed="rId2" cstate="print"/>
          <a:srcRect l="19102" t="6757" r="20986" b="3600"/>
          <a:stretch>
            <a:fillRect/>
          </a:stretch>
        </p:blipFill>
        <p:spPr bwMode="auto">
          <a:xfrm>
            <a:off x="492232" y="1988840"/>
            <a:ext cx="3071656" cy="346799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Results – Noise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67544" y="5733256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/>
              <a:t>100 iterations, </a:t>
            </a:r>
            <a:r>
              <a:rPr lang="el-GR" dirty="0" smtClean="0"/>
              <a:t>μ</a:t>
            </a:r>
            <a:r>
              <a:rPr lang="en-GB" dirty="0" smtClean="0"/>
              <a:t> = 50000</a:t>
            </a:r>
          </a:p>
          <a:p>
            <a:pPr algn="ctr"/>
            <a:r>
              <a:rPr lang="en-GB" dirty="0" smtClean="0"/>
              <a:t>Additive Gaussian noise: mean = 0, std deviation = 20 (approx 0.1% of image mean)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995936" y="3429000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187624" y="3140968"/>
            <a:ext cx="1224136" cy="129614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C:\Users\ames\Documents\activecontnoedge\figures\mines_nosie_width_20_mu_50000_n100_contour.png"/>
          <p:cNvPicPr>
            <a:picLocks noChangeAspect="1" noChangeArrowheads="1"/>
          </p:cNvPicPr>
          <p:nvPr/>
        </p:nvPicPr>
        <p:blipFill>
          <a:blip r:embed="rId3" cstate="print"/>
          <a:srcRect l="20961" t="5556" r="20350" b="3704"/>
          <a:stretch>
            <a:fillRect/>
          </a:stretch>
        </p:blipFill>
        <p:spPr bwMode="auto">
          <a:xfrm>
            <a:off x="5148064" y="1916832"/>
            <a:ext cx="3024336" cy="3528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Advantages:</a:t>
            </a:r>
          </a:p>
          <a:p>
            <a:pPr lvl="1"/>
            <a:r>
              <a:rPr lang="en-GB" dirty="0" smtClean="0"/>
              <a:t>Responds well to noise (no noise reduction required)</a:t>
            </a:r>
          </a:p>
          <a:p>
            <a:pPr lvl="1"/>
            <a:r>
              <a:rPr lang="en-GB" dirty="0" smtClean="0"/>
              <a:t>Extracts groupings of objects well</a:t>
            </a:r>
          </a:p>
          <a:p>
            <a:pPr lvl="1"/>
            <a:r>
              <a:rPr lang="en-GB" dirty="0" smtClean="0"/>
              <a:t>Objects need not be defined by edges</a:t>
            </a:r>
          </a:p>
          <a:p>
            <a:pPr lvl="1"/>
            <a:r>
              <a:rPr lang="en-GB" dirty="0" smtClean="0"/>
              <a:t>Exact placement of initial contour not critical</a:t>
            </a:r>
          </a:p>
          <a:p>
            <a:pPr lvl="1"/>
            <a:r>
              <a:rPr lang="en-GB" dirty="0" smtClean="0"/>
              <a:t>Extracts multiple separate objects with one contour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Disadvantages:</a:t>
            </a:r>
          </a:p>
          <a:p>
            <a:pPr lvl="1"/>
            <a:r>
              <a:rPr lang="en-GB" dirty="0" smtClean="0"/>
              <a:t>Computation time</a:t>
            </a:r>
          </a:p>
          <a:p>
            <a:pPr lvl="1"/>
            <a:r>
              <a:rPr lang="en-GB" dirty="0" smtClean="0"/>
              <a:t>Extracts multiple separate objects with one contour</a:t>
            </a:r>
          </a:p>
          <a:p>
            <a:pPr lvl="1"/>
            <a:r>
              <a:rPr lang="en-GB" dirty="0" smtClean="0"/>
              <a:t>Good parameters for different situations vary significantly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[1] - http://www.mathworks.com/matlabcentral/fileexchange/34548-active-contour-without-edge</a:t>
            </a:r>
          </a:p>
          <a:p>
            <a:r>
              <a:rPr lang="en-GB" dirty="0" smtClean="0"/>
              <a:t>[</a:t>
            </a:r>
            <a:r>
              <a:rPr lang="en-GB" dirty="0" smtClean="0"/>
              <a:t>2] - Chan, T.F.; </a:t>
            </a:r>
            <a:r>
              <a:rPr lang="en-GB" dirty="0" err="1" smtClean="0"/>
              <a:t>Vese</a:t>
            </a:r>
            <a:r>
              <a:rPr lang="en-GB" dirty="0" smtClean="0"/>
              <a:t>, L.A.; , "Active contours without edges," Image Processing, IEEE Transactions on , vol.10, no.2, pp.266-277, Feb 2001 URL: http://ieeexplore.ieee.org/stamp/stamp.jsp?tp=&amp;arnumber=902291&amp;isnumber=19508</a:t>
            </a:r>
          </a:p>
          <a:p>
            <a:r>
              <a:rPr lang="en-GB" dirty="0" smtClean="0"/>
              <a:t>[</a:t>
            </a:r>
            <a:r>
              <a:rPr lang="en-GB" dirty="0" smtClean="0"/>
              <a:t>3] - http://www.mathworks.com/matlabcentral/fileexchange/12711-level-set-for-image-segmentation</a:t>
            </a:r>
          </a:p>
          <a:p>
            <a:r>
              <a:rPr lang="en-GB" dirty="0" smtClean="0"/>
              <a:t>[</a:t>
            </a:r>
            <a:r>
              <a:rPr lang="en-GB" dirty="0" smtClean="0"/>
              <a:t>4] - </a:t>
            </a:r>
            <a:r>
              <a:rPr lang="en-GB" dirty="0" err="1" smtClean="0"/>
              <a:t>Chunming</a:t>
            </a:r>
            <a:r>
              <a:rPr lang="en-GB" dirty="0" smtClean="0"/>
              <a:t> Li; Chiu-Yen Kao; Gore, J.C.; </a:t>
            </a:r>
            <a:r>
              <a:rPr lang="en-GB" dirty="0" err="1" smtClean="0"/>
              <a:t>Zhaohua</a:t>
            </a:r>
            <a:r>
              <a:rPr lang="en-GB" dirty="0" smtClean="0"/>
              <a:t> Ding; , "Minimization of Region-Scalable Fitting Energy for Image Segmentation," Image Processing, IEEE Transactions on , vol.17, no.10, pp.1940-1949, Oct. 2008 URL: http://www.ncbi.nlm.nih.gov/pmc/articles/PMC2720140/</a:t>
            </a:r>
          </a:p>
          <a:p>
            <a:r>
              <a:rPr lang="en-GB" dirty="0" smtClean="0"/>
              <a:t>[</a:t>
            </a:r>
            <a:r>
              <a:rPr lang="en-GB" dirty="0" smtClean="0"/>
              <a:t>5] - http://www.mathworks.co.uk/help/techdoc/ref/del2.html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Method for detection of objects within an image</a:t>
            </a:r>
          </a:p>
          <a:p>
            <a:r>
              <a:rPr lang="en-GB" dirty="0" smtClean="0"/>
              <a:t>Minimise an energy function</a:t>
            </a:r>
          </a:p>
          <a:p>
            <a:r>
              <a:rPr lang="en-GB" dirty="0" smtClean="0"/>
              <a:t>Does not use any edge detection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67411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 – Level Sets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92500"/>
          </a:bodyPr>
          <a:lstStyle/>
          <a:p>
            <a:r>
              <a:rPr lang="en-GB" dirty="0" err="1" smtClean="0"/>
              <a:t>Parameterising</a:t>
            </a:r>
            <a:r>
              <a:rPr lang="en-GB" dirty="0" smtClean="0"/>
              <a:t> shapes is difficult</a:t>
            </a:r>
          </a:p>
          <a:p>
            <a:r>
              <a:rPr lang="en-GB" dirty="0" smtClean="0"/>
              <a:t>Particularly difficult if they change with time</a:t>
            </a:r>
          </a:p>
          <a:p>
            <a:r>
              <a:rPr lang="en-GB" dirty="0" smtClean="0"/>
              <a:t>Level sets allow you to model a shape without </a:t>
            </a:r>
            <a:r>
              <a:rPr lang="en-GB" dirty="0" err="1" smtClean="0"/>
              <a:t>parameterising</a:t>
            </a:r>
            <a:r>
              <a:rPr lang="en-GB" dirty="0" smtClean="0"/>
              <a:t> it</a:t>
            </a:r>
          </a:p>
          <a:p>
            <a:r>
              <a:rPr lang="en-GB" dirty="0" smtClean="0"/>
              <a:t>Zero level is the contour being evolved</a:t>
            </a:r>
          </a:p>
          <a:p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4644008" y="1988840"/>
            <a:ext cx="3954016" cy="3213938"/>
            <a:chOff x="4716016" y="1412776"/>
            <a:chExt cx="3954016" cy="321393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16016" y="1412776"/>
              <a:ext cx="3954016" cy="2965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4788024" y="4365104"/>
              <a:ext cx="352839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100" dirty="0" smtClean="0"/>
                <a:t>http://en.wikipedia.org/wiki/File:Level_set_method.jpg</a:t>
              </a:r>
              <a:endParaRPr lang="en-GB" sz="11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436096" y="537321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ɸ - the level set function</a:t>
            </a:r>
            <a:endParaRPr lang="en-GB" dirty="0"/>
          </a:p>
        </p:txBody>
      </p:sp>
      <p:sp>
        <p:nvSpPr>
          <p:cNvPr id="8" name="Curved Right Arrow 7"/>
          <p:cNvSpPr/>
          <p:nvPr/>
        </p:nvSpPr>
        <p:spPr>
          <a:xfrm rot="11823504">
            <a:off x="8143484" y="4676454"/>
            <a:ext cx="576064" cy="1008112"/>
          </a:xfrm>
          <a:prstGeom prst="curvedRightArrow">
            <a:avLst>
              <a:gd name="adj1" fmla="val 19260"/>
              <a:gd name="adj2" fmla="val 52214"/>
              <a:gd name="adj3" fmla="val 23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 – Minimising the Energy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2836912"/>
          </a:xfrm>
        </p:spPr>
        <p:txBody>
          <a:bodyPr/>
          <a:lstStyle/>
          <a:p>
            <a:r>
              <a:rPr lang="en-GB" dirty="0" smtClean="0"/>
              <a:t>The curve evolves based on its internal and external forces</a:t>
            </a:r>
          </a:p>
          <a:p>
            <a:r>
              <a:rPr lang="en-GB" dirty="0" smtClean="0"/>
              <a:t>When these forces are minimised you are at the shape boundary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509120"/>
            <a:ext cx="73533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 – Minimising the Energy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050904" cy="3124944"/>
          </a:xfrm>
        </p:spPr>
        <p:txBody>
          <a:bodyPr/>
          <a:lstStyle/>
          <a:p>
            <a:r>
              <a:rPr lang="en-GB" dirty="0" smtClean="0"/>
              <a:t>c1 is the average inside the curve</a:t>
            </a:r>
          </a:p>
          <a:p>
            <a:r>
              <a:rPr lang="en-GB" dirty="0" smtClean="0"/>
              <a:t>c2 is the average outside the curve</a:t>
            </a:r>
          </a:p>
          <a:p>
            <a:r>
              <a:rPr lang="en-GB" dirty="0" smtClean="0"/>
              <a:t>Forces are attractive</a:t>
            </a:r>
            <a:endParaRPr lang="en-GB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509120"/>
            <a:ext cx="73533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1412775"/>
            <a:ext cx="2808312" cy="3427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Theory – Constraining the Behaviour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73533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Want to minimize energy</a:t>
            </a:r>
          </a:p>
          <a:p>
            <a:pPr lvl="1"/>
            <a:r>
              <a:rPr lang="en-GB" dirty="0" smtClean="0"/>
              <a:t>Iterative gradient descent</a:t>
            </a:r>
            <a:endParaRPr lang="en-GB" dirty="0"/>
          </a:p>
        </p:txBody>
      </p:sp>
      <p:grpSp>
        <p:nvGrpSpPr>
          <p:cNvPr id="10" name="Group 35"/>
          <p:cNvGrpSpPr/>
          <p:nvPr/>
        </p:nvGrpSpPr>
        <p:grpSpPr>
          <a:xfrm>
            <a:off x="4644008" y="2984467"/>
            <a:ext cx="4320480" cy="3873533"/>
            <a:chOff x="4067944" y="2276872"/>
            <a:chExt cx="4176464" cy="3744416"/>
          </a:xfrm>
        </p:grpSpPr>
        <p:sp>
          <p:nvSpPr>
            <p:cNvPr id="4" name="Oval 3"/>
            <p:cNvSpPr/>
            <p:nvPr/>
          </p:nvSpPr>
          <p:spPr>
            <a:xfrm>
              <a:off x="4067944" y="2276872"/>
              <a:ext cx="4176464" cy="352839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355976" y="2636912"/>
              <a:ext cx="3104728" cy="274468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4860032" y="2780928"/>
              <a:ext cx="2232248" cy="18722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5012432" y="2933328"/>
              <a:ext cx="1719808" cy="12157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5164832" y="3085728"/>
              <a:ext cx="919336" cy="7033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5364088" y="3140968"/>
              <a:ext cx="478904" cy="47890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6228184" y="5373216"/>
              <a:ext cx="144016" cy="4320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6156176" y="4653136"/>
              <a:ext cx="72008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6012160" y="4149080"/>
              <a:ext cx="144016" cy="5040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5"/>
              <a:endCxn id="22" idx="5"/>
            </p:cNvCxnSpPr>
            <p:nvPr/>
          </p:nvCxnSpPr>
          <p:spPr>
            <a:xfrm flipH="1" flipV="1">
              <a:off x="5602405" y="3415066"/>
              <a:ext cx="170453" cy="1346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9" idx="5"/>
            </p:cNvCxnSpPr>
            <p:nvPr/>
          </p:nvCxnSpPr>
          <p:spPr>
            <a:xfrm flipH="1" flipV="1">
              <a:off x="5772858" y="3549738"/>
              <a:ext cx="95286" cy="1672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5508104" y="3284984"/>
              <a:ext cx="110480" cy="152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5868144" y="3717032"/>
              <a:ext cx="144016" cy="4320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190486" y="5559623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 smtClean="0">
                  <a:solidFill>
                    <a:srgbClr val="FF0000"/>
                  </a:solidFill>
                </a:rPr>
                <a:t>X</a:t>
              </a:r>
              <a:endParaRPr lang="en-GB" sz="2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7410" name="Picture 2" descr="The gradient descent algorithm in action. (1: contour)"/>
          <p:cNvPicPr>
            <a:picLocks noChangeAspect="1" noChangeArrowheads="1"/>
          </p:cNvPicPr>
          <p:nvPr/>
        </p:nvPicPr>
        <p:blipFill>
          <a:blip r:embed="rId2" cstate="print"/>
          <a:srcRect b="32259"/>
          <a:stretch>
            <a:fillRect/>
          </a:stretch>
        </p:blipFill>
        <p:spPr bwMode="auto">
          <a:xfrm>
            <a:off x="395536" y="3429000"/>
            <a:ext cx="3955660" cy="2664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b="44643"/>
          <a:stretch>
            <a:fillRect/>
          </a:stretch>
        </p:blipFill>
        <p:spPr bwMode="auto">
          <a:xfrm>
            <a:off x="323528" y="2276872"/>
            <a:ext cx="8599457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GB" dirty="0" smtClean="0"/>
              <a:t>Gradient given by: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540</Words>
  <Application>Microsoft Office PowerPoint</Application>
  <PresentationFormat>On-screen Show (4:3)</PresentationFormat>
  <Paragraphs>86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Active Contours Without Edges</vt:lpstr>
      <vt:lpstr>Contents</vt:lpstr>
      <vt:lpstr>Introduction</vt:lpstr>
      <vt:lpstr>Theory – Level Sets</vt:lpstr>
      <vt:lpstr>Theory – Minimising the Energy</vt:lpstr>
      <vt:lpstr>Theory – Minimising the Energy</vt:lpstr>
      <vt:lpstr>Theory – Constraining the Behaviour</vt:lpstr>
      <vt:lpstr>Algorithm</vt:lpstr>
      <vt:lpstr>Algorithm</vt:lpstr>
      <vt:lpstr>Algorithm</vt:lpstr>
      <vt:lpstr>Algorithm</vt:lpstr>
      <vt:lpstr>Algorithm</vt:lpstr>
      <vt:lpstr>Algorithm</vt:lpstr>
      <vt:lpstr>Results</vt:lpstr>
      <vt:lpstr>Results</vt:lpstr>
      <vt:lpstr>Results</vt:lpstr>
      <vt:lpstr>Results – Changing μ </vt:lpstr>
      <vt:lpstr>Results – Gradients</vt:lpstr>
      <vt:lpstr>Results – Initial Level Set Functions</vt:lpstr>
      <vt:lpstr>Results – Noise</vt:lpstr>
      <vt:lpstr>Demo</vt:lpstr>
      <vt:lpstr>Summary</vt:lpstr>
      <vt:lpstr>Summary</vt:lpstr>
      <vt:lpstr>References</vt:lpstr>
    </vt:vector>
  </TitlesOfParts>
  <Company>University of Southampton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Contours Without Edges</dc:title>
  <dc:creator>John G Charlesworth</dc:creator>
  <cp:lastModifiedBy>John</cp:lastModifiedBy>
  <cp:revision>25</cp:revision>
  <dcterms:created xsi:type="dcterms:W3CDTF">2012-02-16T17:42:44Z</dcterms:created>
  <dcterms:modified xsi:type="dcterms:W3CDTF">2012-02-20T14:08:04Z</dcterms:modified>
</cp:coreProperties>
</file>