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86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567B-A386-4628-8C66-E91B54F876E7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99753-9C4C-43E9-9628-26B59591C3D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38F-570E-4474-B3D0-F0BA64B8A86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Active Contours Without Edges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Group A2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  <a:p>
            <a:r>
              <a:rPr lang="en-GB" dirty="0" smtClean="0"/>
              <a:t>Michael Hodgson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04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v</a:t>
            </a:r>
            <a:r>
              <a:rPr lang="en-GB" sz="2800" dirty="0" smtClean="0">
                <a:solidFill>
                  <a:schemeClr val="tx1"/>
                </a:solidFill>
              </a:rPr>
              <a:t> 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Functions of the mean values of the image inside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</a:t>
            </a:r>
            <a:r>
              <a:rPr lang="en-GB" sz="2800" dirty="0" smtClean="0">
                <a:solidFill>
                  <a:schemeClr val="tx1"/>
                </a:solidFill>
              </a:rPr>
              <a:t>)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89040"/>
            <a:ext cx="8229600" cy="233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NB: We cheated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Re-implemented existing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Matlab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321297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213285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1680" y="1628800"/>
            <a:ext cx="1584176" cy="15841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35696" y="4725144"/>
            <a:ext cx="792088" cy="7200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Theory</a:t>
            </a:r>
          </a:p>
          <a:p>
            <a:r>
              <a:rPr lang="en-GB" dirty="0" smtClean="0"/>
              <a:t>Algorithm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31097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es\Documents\activecontnoedge\figures\mines_nosie_width_20.png"/>
          <p:cNvPicPr>
            <a:picLocks noChangeAspect="1" noChangeArrowheads="1"/>
          </p:cNvPicPr>
          <p:nvPr/>
        </p:nvPicPr>
        <p:blipFill>
          <a:blip r:embed="rId2" cstate="print"/>
          <a:srcRect l="19102" t="6757" r="20986" b="3600"/>
          <a:stretch>
            <a:fillRect/>
          </a:stretch>
        </p:blipFill>
        <p:spPr bwMode="auto">
          <a:xfrm>
            <a:off x="492232" y="1988840"/>
            <a:ext cx="3071656" cy="34679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Noise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7544" y="573325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</a:p>
          <a:p>
            <a:pPr algn="ctr"/>
            <a:r>
              <a:rPr lang="en-GB" dirty="0" smtClean="0"/>
              <a:t>Additive Gaussian noise: mean = 0, std deviation = 20 (approx 0.1% of image mean)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95936" y="342900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3140968"/>
            <a:ext cx="1224136" cy="12961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C:\Users\ames\Documents\activecontnoedge\figures\mines_nosie_width_20_mu_50000_n100_contour.png"/>
          <p:cNvPicPr>
            <a:picLocks noChangeAspect="1" noChangeArrowheads="1"/>
          </p:cNvPicPr>
          <p:nvPr/>
        </p:nvPicPr>
        <p:blipFill>
          <a:blip r:embed="rId3" cstate="print"/>
          <a:srcRect l="20961" t="5556" r="20350" b="3704"/>
          <a:stretch>
            <a:fillRect/>
          </a:stretch>
        </p:blipFill>
        <p:spPr bwMode="auto">
          <a:xfrm>
            <a:off x="5148064" y="1916832"/>
            <a:ext cx="302433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Responds well to noise (no noise reduction required)</a:t>
            </a:r>
          </a:p>
          <a:p>
            <a:pPr lvl="1"/>
            <a:r>
              <a:rPr lang="en-GB" dirty="0" smtClean="0"/>
              <a:t>Extracts groupings of objects well</a:t>
            </a:r>
          </a:p>
          <a:p>
            <a:pPr lvl="1"/>
            <a:r>
              <a:rPr lang="en-GB" dirty="0" smtClean="0"/>
              <a:t>Objects need not be defined by edges</a:t>
            </a:r>
          </a:p>
          <a:p>
            <a:pPr lvl="1"/>
            <a:r>
              <a:rPr lang="en-GB" dirty="0" smtClean="0"/>
              <a:t>Exact placement of initial contour not critical</a:t>
            </a:r>
          </a:p>
          <a:p>
            <a:pPr lvl="1"/>
            <a:r>
              <a:rPr lang="en-GB" dirty="0" smtClean="0"/>
              <a:t>Extracts multiple separate objects with one contour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Computation time</a:t>
            </a:r>
          </a:p>
          <a:p>
            <a:pPr lvl="1"/>
            <a:r>
              <a:rPr lang="en-GB" dirty="0" smtClean="0"/>
              <a:t>Extracts multiple separate objects with one contour</a:t>
            </a:r>
          </a:p>
          <a:p>
            <a:pPr lvl="1"/>
            <a:r>
              <a:rPr lang="en-GB" dirty="0" smtClean="0"/>
              <a:t>Good parameters for different situations vary significantly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[1] - </a:t>
            </a:r>
            <a:r>
              <a:rPr lang="en-GB" sz="2000" dirty="0" smtClean="0"/>
              <a:t>http</a:t>
            </a:r>
            <a:r>
              <a:rPr lang="en-GB" sz="2000" dirty="0" smtClean="0"/>
              <a:t>://www.mathworks.com/matlabcentral/fileexchange/34548-active-contour-without-edge</a:t>
            </a:r>
          </a:p>
          <a:p>
            <a:r>
              <a:rPr lang="en-GB" sz="2000" dirty="0" smtClean="0"/>
              <a:t>[2] - Chan, T.F.; </a:t>
            </a:r>
            <a:r>
              <a:rPr lang="en-GB" sz="2000" dirty="0" err="1" smtClean="0"/>
              <a:t>Vese</a:t>
            </a:r>
            <a:r>
              <a:rPr lang="en-GB" sz="2000" dirty="0" smtClean="0"/>
              <a:t>, L.A.; , "Active contours without edges," Image Processing, IEEE Transactions on , vol.10, no.2, pp.266-277, Feb 2001 URL: http://ieeexplore.ieee.org/stamp/stamp.jsp?tp=&amp;arnumber=902291&amp;isnumber=19508</a:t>
            </a:r>
          </a:p>
          <a:p>
            <a:r>
              <a:rPr lang="en-GB" sz="2000" dirty="0" smtClean="0"/>
              <a:t>[</a:t>
            </a:r>
            <a:r>
              <a:rPr lang="en-GB" sz="2000" dirty="0" smtClean="0"/>
              <a:t>4] - </a:t>
            </a:r>
            <a:r>
              <a:rPr lang="en-GB" sz="2000" dirty="0" err="1" smtClean="0"/>
              <a:t>Chunming</a:t>
            </a:r>
            <a:r>
              <a:rPr lang="en-GB" sz="2000" dirty="0" smtClean="0"/>
              <a:t> Li; Chiu-Yen Kao; Gore, J.C.; </a:t>
            </a:r>
            <a:r>
              <a:rPr lang="en-GB" sz="2000" dirty="0" err="1" smtClean="0"/>
              <a:t>Zhaohua</a:t>
            </a:r>
            <a:r>
              <a:rPr lang="en-GB" sz="2000" dirty="0" smtClean="0"/>
              <a:t> Ding; , "Minimization of Region-Scalable Fitting Energy for Image Segmentation," Image Processing, IEEE Transactions on , vol.17, no.10, pp.1940-1949, Oct. 2008 URL: http://www.ncbi.nlm.nih.gov/pmc/articles/PMC2720140</a:t>
            </a:r>
            <a:r>
              <a:rPr lang="en-GB" sz="2000" dirty="0" smtClean="0"/>
              <a:t>/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for detection of objects within an image</a:t>
            </a:r>
          </a:p>
          <a:p>
            <a:r>
              <a:rPr lang="en-GB" dirty="0" smtClean="0"/>
              <a:t>Minimise an energy function</a:t>
            </a:r>
          </a:p>
          <a:p>
            <a:r>
              <a:rPr lang="en-GB" dirty="0" smtClean="0"/>
              <a:t>Does not use any edge detection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741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Level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Parameterising</a:t>
            </a:r>
            <a:r>
              <a:rPr lang="en-GB" dirty="0" smtClean="0"/>
              <a:t> shapes is difficult</a:t>
            </a:r>
          </a:p>
          <a:p>
            <a:r>
              <a:rPr lang="en-GB" dirty="0" smtClean="0"/>
              <a:t>Particularly difficult if they change with time</a:t>
            </a:r>
          </a:p>
          <a:p>
            <a:r>
              <a:rPr lang="en-GB" dirty="0" smtClean="0"/>
              <a:t>Level sets allow you to model a shape without </a:t>
            </a:r>
            <a:r>
              <a:rPr lang="en-GB" dirty="0" err="1" smtClean="0"/>
              <a:t>parameterising</a:t>
            </a:r>
            <a:r>
              <a:rPr lang="en-GB" dirty="0" smtClean="0"/>
              <a:t> it</a:t>
            </a:r>
          </a:p>
          <a:p>
            <a:r>
              <a:rPr lang="en-GB" dirty="0" smtClean="0"/>
              <a:t>Zero level is the contour being evolved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1988840"/>
            <a:ext cx="3954016" cy="3213938"/>
            <a:chOff x="4716016" y="1412776"/>
            <a:chExt cx="3954016" cy="32139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1412776"/>
              <a:ext cx="3954016" cy="296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4788024" y="4365104"/>
              <a:ext cx="352839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smtClean="0"/>
                <a:t>http://en.wikipedia.org/wiki/File:Level_set_method.jpg</a:t>
              </a:r>
              <a:endParaRPr lang="en-GB" sz="11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36096" y="53732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ɸ - the level set function</a:t>
            </a:r>
            <a:endParaRPr lang="en-GB" dirty="0"/>
          </a:p>
        </p:txBody>
      </p:sp>
      <p:sp>
        <p:nvSpPr>
          <p:cNvPr id="8" name="Curved Right Arrow 7"/>
          <p:cNvSpPr/>
          <p:nvPr/>
        </p:nvSpPr>
        <p:spPr>
          <a:xfrm rot="11823504">
            <a:off x="8143484" y="4676454"/>
            <a:ext cx="576064" cy="1008112"/>
          </a:xfrm>
          <a:prstGeom prst="curvedRightArrow">
            <a:avLst>
              <a:gd name="adj1" fmla="val 19260"/>
              <a:gd name="adj2" fmla="val 52214"/>
              <a:gd name="adj3" fmla="val 2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836912"/>
          </a:xfrm>
        </p:spPr>
        <p:txBody>
          <a:bodyPr/>
          <a:lstStyle/>
          <a:p>
            <a:r>
              <a:rPr lang="en-GB" dirty="0" smtClean="0"/>
              <a:t>The curve evolves based on its internal and external forces</a:t>
            </a:r>
          </a:p>
          <a:p>
            <a:r>
              <a:rPr lang="en-GB" dirty="0" smtClean="0"/>
              <a:t>When these forces are minimised you are at the shape boundary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3124944"/>
          </a:xfrm>
        </p:spPr>
        <p:txBody>
          <a:bodyPr/>
          <a:lstStyle/>
          <a:p>
            <a:r>
              <a:rPr lang="en-GB" dirty="0" smtClean="0"/>
              <a:t>c1 is the average inside the curve</a:t>
            </a:r>
          </a:p>
          <a:p>
            <a:r>
              <a:rPr lang="en-GB" dirty="0" smtClean="0"/>
              <a:t>c2 is the average outside the curve</a:t>
            </a:r>
          </a:p>
          <a:p>
            <a:r>
              <a:rPr lang="en-GB" dirty="0" smtClean="0"/>
              <a:t>Forces are attractive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12775"/>
            <a:ext cx="2808312" cy="342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Theory – Constraining the Behaviour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53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10" name="Group 35"/>
          <p:cNvGrpSpPr/>
          <p:nvPr/>
        </p:nvGrpSpPr>
        <p:grpSpPr>
          <a:xfrm>
            <a:off x="4644008" y="298446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410" name="Picture 2" descr="The gradient descent algorithm in action. (1: contour)"/>
          <p:cNvPicPr>
            <a:picLocks noChangeAspect="1" noChangeArrowheads="1"/>
          </p:cNvPicPr>
          <p:nvPr/>
        </p:nvPicPr>
        <p:blipFill>
          <a:blip r:embed="rId2" cstate="print"/>
          <a:srcRect b="32259"/>
          <a:stretch>
            <a:fillRect/>
          </a:stretch>
        </p:blipFill>
        <p:spPr bwMode="auto">
          <a:xfrm>
            <a:off x="395536" y="3429000"/>
            <a:ext cx="395566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4643"/>
          <a:stretch>
            <a:fillRect/>
          </a:stretch>
        </p:blipFill>
        <p:spPr bwMode="auto">
          <a:xfrm>
            <a:off x="323528" y="2276872"/>
            <a:ext cx="85994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526</Words>
  <Application>Microsoft Office PowerPoint</Application>
  <PresentationFormat>On-screen Show (4:3)</PresentationFormat>
  <Paragraphs>84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Active Contours Without Edges</vt:lpstr>
      <vt:lpstr>Contents</vt:lpstr>
      <vt:lpstr>Introduction</vt:lpstr>
      <vt:lpstr>Theory – Level Sets</vt:lpstr>
      <vt:lpstr>Theory – Minimising the Energy</vt:lpstr>
      <vt:lpstr>Theory – Minimising the Energy</vt:lpstr>
      <vt:lpstr>Theory – Constraining the Behaviour</vt:lpstr>
      <vt:lpstr>Algorithm</vt:lpstr>
      <vt:lpstr>Algorithm</vt:lpstr>
      <vt:lpstr>Algorithm</vt:lpstr>
      <vt:lpstr>Algorithm</vt:lpstr>
      <vt:lpstr>Algorithm</vt:lpstr>
      <vt:lpstr>Algorithm</vt:lpstr>
      <vt:lpstr>Results</vt:lpstr>
      <vt:lpstr>Results</vt:lpstr>
      <vt:lpstr>Results</vt:lpstr>
      <vt:lpstr>Results – Changing μ </vt:lpstr>
      <vt:lpstr>Results – Gradients</vt:lpstr>
      <vt:lpstr>Results – Initial Level Set Functions</vt:lpstr>
      <vt:lpstr>Results – Noise</vt:lpstr>
      <vt:lpstr>Demo</vt:lpstr>
      <vt:lpstr>Summary</vt:lpstr>
      <vt:lpstr>Summary</vt:lpstr>
      <vt:lpstr>References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Contours Without Edges</dc:title>
  <dc:creator>John G Charlesworth</dc:creator>
  <cp:lastModifiedBy>ames</cp:lastModifiedBy>
  <cp:revision>27</cp:revision>
  <dcterms:created xsi:type="dcterms:W3CDTF">2012-02-16T17:42:44Z</dcterms:created>
  <dcterms:modified xsi:type="dcterms:W3CDTF">2012-02-20T14:20:10Z</dcterms:modified>
</cp:coreProperties>
</file>