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1" r:id="rId5"/>
    <p:sldId id="259" r:id="rId6"/>
    <p:sldId id="261" r:id="rId7"/>
    <p:sldId id="262" r:id="rId8"/>
    <p:sldId id="278" r:id="rId9"/>
    <p:sldId id="284" r:id="rId10"/>
    <p:sldId id="263" r:id="rId11"/>
    <p:sldId id="279" r:id="rId12"/>
    <p:sldId id="275" r:id="rId13"/>
    <p:sldId id="286" r:id="rId14"/>
    <p:sldId id="265" r:id="rId15"/>
    <p:sldId id="285" r:id="rId16"/>
    <p:sldId id="266" r:id="rId17"/>
    <p:sldId id="287" r:id="rId18"/>
    <p:sldId id="271" r:id="rId19"/>
    <p:sldId id="288" r:id="rId20"/>
    <p:sldId id="267" r:id="rId21"/>
    <p:sldId id="274" r:id="rId22"/>
    <p:sldId id="272" r:id="rId23"/>
    <p:sldId id="277" r:id="rId24"/>
    <p:sldId id="276" r:id="rId25"/>
    <p:sldId id="290" r:id="rId26"/>
    <p:sldId id="289" r:id="rId27"/>
    <p:sldId id="29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FFA5-609F-4C83-A285-56C0CE2B9904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6E69-4347-40FE-8043-2CC672746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Top image brute force, bottom RANSAC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6E69-4347-40FE-8043-2CC6727466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F48F-A9AC-42F9-93F3-344583BACFB3}" type="datetimeFigureOut">
              <a:rPr lang="en-GB" smtClean="0"/>
              <a:t>31/05/2012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wh/kinect-wheelchair/zipball/master" TargetMode="External"/><Relationship Id="rId2" Type="http://schemas.openxmlformats.org/officeDocument/2006/relationships/hyperlink" Target="https://github.com/michaelwh/kinect-wheelchai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Mtvac63xoO_FK9xakpljxqftgFCKUsIqAUdaZ14av8U/ed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b.uni-bonn.de/uploads/tx_ikgpublication/Plane_Detection_in_Point_Cloud_Data.pdf" TargetMode="External"/><Relationship Id="rId2" Type="http://schemas.openxmlformats.org/officeDocument/2006/relationships/hyperlink" Target="http://www.araa.asn.au/acra/acra2010/papers/pap151s1-file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activestate.com/recipes/577457-a-star-shortest-path-algorithm/" TargetMode="External"/><Relationship Id="rId5" Type="http://schemas.openxmlformats.org/officeDocument/2006/relationships/hyperlink" Target="http://svn.pointclouds.org/pcl/trunk/visualization/tools/openni_viewer.cpp" TargetMode="External"/><Relationship Id="rId4" Type="http://schemas.openxmlformats.org/officeDocument/2006/relationships/hyperlink" Target="http://pointclouds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Wheelchair using Structured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Michael Hodgson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90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>3D Point Cloud – Point Cloud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Point </a:t>
            </a:r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L</a:t>
            </a:r>
            <a:r>
              <a:rPr lang="en-GB" dirty="0" smtClean="0"/>
              <a:t>ibrary (PCL) was used in this project</a:t>
            </a:r>
          </a:p>
          <a:p>
            <a:r>
              <a:rPr lang="en-GB" dirty="0" smtClean="0"/>
              <a:t>The PCL is a C++ library for manipulating point clouds</a:t>
            </a:r>
          </a:p>
          <a:p>
            <a:r>
              <a:rPr lang="en-GB" dirty="0" smtClean="0"/>
              <a:t>It provides access to a wide range of functions in areas such as filtering, segmentation and visualisation.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http://pointclouds.org/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20880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>3D Point Cloud - Voxel Grid </a:t>
            </a:r>
            <a:r>
              <a:rPr lang="en-GB" dirty="0" err="1" smtClean="0"/>
              <a:t>Downsampling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Reasons we </a:t>
            </a:r>
            <a:r>
              <a:rPr lang="en-GB" dirty="0" err="1" smtClean="0"/>
              <a:t>downsampled</a:t>
            </a:r>
            <a:r>
              <a:rPr lang="en-GB" dirty="0" smtClean="0"/>
              <a:t> in a uniform grid:</a:t>
            </a:r>
          </a:p>
          <a:p>
            <a:pPr lvl="1"/>
            <a:r>
              <a:rPr lang="en-GB" dirty="0" smtClean="0"/>
              <a:t>Speed (too many points)</a:t>
            </a:r>
          </a:p>
          <a:p>
            <a:pPr lvl="1"/>
            <a:r>
              <a:rPr lang="en-GB" dirty="0" smtClean="0"/>
              <a:t>Larger point density close to Kinect</a:t>
            </a:r>
          </a:p>
          <a:p>
            <a:r>
              <a:rPr lang="en-GB" dirty="0" smtClean="0"/>
              <a:t>PCL’s built in filter creates a 3D voxel grid over the point cloud data</a:t>
            </a:r>
          </a:p>
          <a:p>
            <a:pPr lvl="1"/>
            <a:r>
              <a:rPr lang="en-GB" dirty="0" err="1" smtClean="0"/>
              <a:t>Downsamples</a:t>
            </a:r>
            <a:r>
              <a:rPr lang="en-GB" dirty="0" smtClean="0"/>
              <a:t> using centroids of all points in voxel</a:t>
            </a:r>
            <a:r>
              <a:rPr lang="en-GB" baseline="30000" dirty="0" smtClean="0"/>
              <a:t>[1]</a:t>
            </a:r>
          </a:p>
          <a:p>
            <a:pPr lvl="1"/>
            <a:endParaRPr lang="en-GB" dirty="0" smtClean="0"/>
          </a:p>
        </p:txBody>
      </p:sp>
      <p:pic>
        <p:nvPicPr>
          <p:cNvPr id="2050" name="Picture 2" descr="H:\kinect-wheelchair\figures\003-RANSAC-ground-plane-de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690467"/>
            <a:ext cx="3600401" cy="21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kinect-wheelchair\figures\004-voxel-downsamplin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2622"/>
            <a:ext cx="3600400" cy="22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660232" y="3573016"/>
            <a:ext cx="576064" cy="8640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6525344"/>
            <a:ext cx="5004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[1] http://docs.pointclouds.org/trunk/classpcl_1_1_voxel_grid.html#_details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20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Floor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methods were used to detect the floor</a:t>
            </a:r>
          </a:p>
          <a:p>
            <a:r>
              <a:rPr lang="en-GB" dirty="0" smtClean="0"/>
              <a:t>Based on comparison with planes</a:t>
            </a:r>
          </a:p>
          <a:p>
            <a:pPr lvl="1"/>
            <a:r>
              <a:rPr lang="en-GB" dirty="0" smtClean="0"/>
              <a:t>First Method: manually sweep through planes (slow)</a:t>
            </a:r>
          </a:p>
          <a:p>
            <a:pPr lvl="1"/>
            <a:r>
              <a:rPr lang="en-GB" dirty="0" smtClean="0"/>
              <a:t>Second Method: manually remove ceiling and use RANSAC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233932" cy="248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233932" cy="1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Clear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Calculation of clear directions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Box is swept across scene</a:t>
            </a:r>
          </a:p>
          <a:p>
            <a:pPr lvl="1"/>
            <a:r>
              <a:rPr lang="en-GB" dirty="0" smtClean="0"/>
              <a:t>Floor points and obstacle points within box counted</a:t>
            </a:r>
          </a:p>
          <a:p>
            <a:pPr lvl="1"/>
            <a:r>
              <a:rPr lang="en-GB" dirty="0" smtClean="0"/>
              <a:t>Boxes with floor points above a threshold and obstacle points below a threshold are marked as clear and displayed</a:t>
            </a:r>
          </a:p>
          <a:p>
            <a:pPr lvl="1"/>
            <a:r>
              <a:rPr lang="en-GB" dirty="0" smtClean="0"/>
              <a:t>Box length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34" y="2708920"/>
            <a:ext cx="2956116" cy="390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344374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Occupancy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2D Occupancy map was constructed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Floor captured, dilated and marked as passable</a:t>
            </a:r>
          </a:p>
          <a:p>
            <a:pPr lvl="1"/>
            <a:r>
              <a:rPr lang="en-GB" dirty="0" smtClean="0"/>
              <a:t>Obstacle points captured, dilated and marked as impassable</a:t>
            </a:r>
          </a:p>
          <a:p>
            <a:r>
              <a:rPr lang="en-GB" dirty="0" smtClean="0"/>
              <a:t>Dilation to account for wheelchair width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4716016" y="1556792"/>
            <a:ext cx="3946124" cy="3505950"/>
          </a:xfrm>
        </p:spPr>
      </p:pic>
    </p:spTree>
    <p:extLst>
      <p:ext uri="{BB962C8B-B14F-4D97-AF65-F5344CB8AC3E}">
        <p14:creationId xmlns:p14="http://schemas.microsoft.com/office/powerpoint/2010/main" val="9994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Aims</a:t>
            </a:r>
          </a:p>
          <a:p>
            <a:r>
              <a:rPr lang="en-GB" dirty="0" smtClean="0"/>
              <a:t>Structured Light</a:t>
            </a:r>
          </a:p>
          <a:p>
            <a:r>
              <a:rPr lang="en-GB" dirty="0" smtClean="0"/>
              <a:t>Original 2D Investigation</a:t>
            </a:r>
          </a:p>
          <a:p>
            <a:r>
              <a:rPr lang="en-GB" dirty="0" smtClean="0"/>
              <a:t>3D Point Cloud</a:t>
            </a:r>
          </a:p>
          <a:p>
            <a:pPr lvl="1"/>
            <a:r>
              <a:rPr lang="en-GB" dirty="0" smtClean="0"/>
              <a:t>Point Cloud Library</a:t>
            </a:r>
          </a:p>
          <a:p>
            <a:pPr lvl="1"/>
            <a:r>
              <a:rPr lang="en-GB" dirty="0" smtClean="0"/>
              <a:t>Voxel Grid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Clear Direction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- </a:t>
            </a:r>
            <a:r>
              <a:rPr lang="en-GB" dirty="0" err="1" smtClean="0"/>
              <a:t>Pathfinding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Using occupancy map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done using the A* algorithm</a:t>
            </a:r>
          </a:p>
          <a:p>
            <a:r>
              <a:rPr lang="en-GB" dirty="0" smtClean="0"/>
              <a:t>Single start point, multiple radial finish points</a:t>
            </a:r>
          </a:p>
          <a:p>
            <a:r>
              <a:rPr lang="en-GB" dirty="0" smtClean="0"/>
              <a:t>Finish point distance variable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9955" r="59461" b="2954"/>
          <a:stretch/>
        </p:blipFill>
        <p:spPr>
          <a:xfrm>
            <a:off x="4788024" y="1988840"/>
            <a:ext cx="3252198" cy="3175677"/>
          </a:xfrm>
        </p:spPr>
      </p:pic>
    </p:spTree>
    <p:extLst>
      <p:ext uri="{BB962C8B-B14F-4D97-AF65-F5344CB8AC3E}">
        <p14:creationId xmlns:p14="http://schemas.microsoft.com/office/powerpoint/2010/main" val="17465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Your Information – A* (A Star) Search Algorithm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04864"/>
            <a:ext cx="2736304" cy="273630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4968552" cy="453650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Faster extension of </a:t>
            </a:r>
            <a:r>
              <a:rPr lang="en-GB" dirty="0" err="1" smtClean="0"/>
              <a:t>Dijkstra's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Space represented as 2D array with each cell either passable or impassable</a:t>
            </a:r>
          </a:p>
          <a:p>
            <a:r>
              <a:rPr lang="en-GB" dirty="0" smtClean="0"/>
              <a:t>Uses a distance-plus-cost function to determine which nodes to search next:</a:t>
            </a:r>
          </a:p>
          <a:p>
            <a:pPr lvl="1"/>
            <a:r>
              <a:rPr lang="en-GB" dirty="0" smtClean="0"/>
              <a:t>Function of cost  from start cell to current cell</a:t>
            </a:r>
          </a:p>
          <a:p>
            <a:pPr lvl="1"/>
            <a:r>
              <a:rPr lang="en-GB" dirty="0" smtClean="0"/>
              <a:t>Plus estimated distance from current cell to finish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5118" y="6529911"/>
            <a:ext cx="41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http://en.wikipedia.org/wiki/File:Astar_progress_animation.gif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1" y="1600200"/>
            <a:ext cx="5840817" cy="4525963"/>
          </a:xfrm>
        </p:spPr>
      </p:pic>
    </p:spTree>
    <p:extLst>
      <p:ext uri="{BB962C8B-B14F-4D97-AF65-F5344CB8AC3E}">
        <p14:creationId xmlns:p14="http://schemas.microsoft.com/office/powerpoint/2010/main" val="26063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Detection range: up to 5m (reliable)</a:t>
            </a:r>
          </a:p>
          <a:p>
            <a:r>
              <a:rPr lang="en-GB" dirty="0" smtClean="0"/>
              <a:t>Configurable </a:t>
            </a:r>
            <a:r>
              <a:rPr lang="en-GB" dirty="0"/>
              <a:t>d</a:t>
            </a:r>
            <a:r>
              <a:rPr lang="en-GB" dirty="0" smtClean="0"/>
              <a:t>etection length: 2 – 5m</a:t>
            </a:r>
          </a:p>
          <a:p>
            <a:r>
              <a:rPr lang="en-GB" dirty="0" smtClean="0"/>
              <a:t>Lanes sweep across 30</a:t>
            </a:r>
            <a:r>
              <a:rPr lang="en-GB" baseline="30000" dirty="0" smtClean="0"/>
              <a:t>o </a:t>
            </a:r>
            <a:r>
              <a:rPr lang="en-GB" dirty="0" smtClean="0"/>
              <a:t>field of view in 20 steps</a:t>
            </a:r>
          </a:p>
          <a:p>
            <a:r>
              <a:rPr lang="en-GB" dirty="0" smtClean="0"/>
              <a:t>Average frame rate:</a:t>
            </a:r>
          </a:p>
          <a:p>
            <a:pPr lvl="1"/>
            <a:r>
              <a:rPr lang="en-GB" dirty="0" smtClean="0"/>
              <a:t>Without </a:t>
            </a:r>
            <a:r>
              <a:rPr lang="en-GB" dirty="0" err="1" smtClean="0"/>
              <a:t>pathfinding</a:t>
            </a:r>
            <a:r>
              <a:rPr lang="en-GB" dirty="0" smtClean="0"/>
              <a:t>: ~4 fps</a:t>
            </a:r>
          </a:p>
          <a:p>
            <a:pPr lvl="1"/>
            <a:r>
              <a:rPr lang="en-GB" dirty="0" smtClean="0"/>
              <a:t>With </a:t>
            </a:r>
            <a:r>
              <a:rPr lang="en-GB" dirty="0" err="1" smtClean="0"/>
              <a:t>pathfinding</a:t>
            </a:r>
            <a:r>
              <a:rPr lang="en-GB" dirty="0" smtClean="0"/>
              <a:t>: ~0.5 fps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 Cloud Extracted</a:t>
            </a:r>
          </a:p>
          <a:p>
            <a:r>
              <a:rPr lang="en-GB" dirty="0" smtClean="0"/>
              <a:t>Clear Directions Selected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Implemented</a:t>
            </a:r>
          </a:p>
          <a:p>
            <a:r>
              <a:rPr lang="en-GB" dirty="0" smtClean="0"/>
              <a:t>Further Work:</a:t>
            </a:r>
          </a:p>
          <a:p>
            <a:pPr lvl="1"/>
            <a:r>
              <a:rPr lang="en-GB" dirty="0" smtClean="0"/>
              <a:t>SLAM integration</a:t>
            </a:r>
          </a:p>
          <a:p>
            <a:pPr lvl="1"/>
            <a:r>
              <a:rPr lang="en-GB" dirty="0" smtClean="0"/>
              <a:t>Interfacing with a robot</a:t>
            </a:r>
          </a:p>
          <a:p>
            <a:pPr lvl="1"/>
            <a:r>
              <a:rPr lang="en-GB" dirty="0" smtClean="0"/>
              <a:t>GPS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used a Git repository to store our source code</a:t>
            </a:r>
          </a:p>
          <a:p>
            <a:pPr lvl="1"/>
            <a:r>
              <a:rPr lang="en-GB" dirty="0" smtClean="0"/>
              <a:t>Homepage: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github.com/michaelwh/kinect-wheelchair</a:t>
            </a:r>
            <a:endParaRPr lang="en-GB" dirty="0" smtClean="0"/>
          </a:p>
          <a:p>
            <a:pPr lvl="1"/>
            <a:r>
              <a:rPr lang="en-GB" dirty="0" smtClean="0"/>
              <a:t>Download the latest code, test images and test/development </a:t>
            </a:r>
            <a:r>
              <a:rPr lang="en-GB" dirty="0"/>
              <a:t>log (zip):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github.com/michaelwh/kinect-wheelchair/zipball/master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515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and Development: Further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kept an online log of the development of this project with plenty of testing detail</a:t>
            </a:r>
          </a:p>
          <a:p>
            <a:pPr lvl="1"/>
            <a:r>
              <a:rPr lang="en-GB" dirty="0"/>
              <a:t>Please see it at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docs.google.com/document/d/1Mtvac63xoO_FK9xakpljxqftgFCKUsIqAUdaZ14av8U/edit</a:t>
            </a:r>
            <a:endParaRPr lang="en-GB" dirty="0" smtClean="0"/>
          </a:p>
          <a:p>
            <a:pPr lvl="1"/>
            <a:r>
              <a:rPr lang="en-GB" dirty="0" smtClean="0"/>
              <a:t>It is also in the git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19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GB" u="sng" dirty="0">
                <a:hlinkClick r:id="rId2"/>
              </a:rPr>
              <a:t>http://</a:t>
            </a:r>
            <a:r>
              <a:rPr lang="en-GB" u="sng" dirty="0" smtClean="0">
                <a:hlinkClick r:id="rId2"/>
              </a:rPr>
              <a:t>www.araa.asn.au/acra/acra2010/papers/pap151s1-file1.pdf</a:t>
            </a:r>
            <a:endParaRPr lang="en-GB" u="sng" dirty="0" smtClean="0"/>
          </a:p>
          <a:p>
            <a:pPr lvl="1" fontAlgn="base"/>
            <a:r>
              <a:rPr lang="en-GB" dirty="0" smtClean="0"/>
              <a:t>Talks </a:t>
            </a:r>
            <a:r>
              <a:rPr lang="en-GB" dirty="0"/>
              <a:t>about navigating using an occupancy grid and point cloud</a:t>
            </a:r>
          </a:p>
          <a:p>
            <a:pPr fontAlgn="base"/>
            <a:r>
              <a:rPr lang="en-GB" u="sng" dirty="0">
                <a:hlinkClick r:id="rId3"/>
              </a:rPr>
              <a:t>http://</a:t>
            </a:r>
            <a:r>
              <a:rPr lang="en-GB" u="sng" dirty="0" smtClean="0">
                <a:hlinkClick r:id="rId3"/>
              </a:rPr>
              <a:t>www.ipb.uni-bonn.de/uploads/tx_ikgpublication/Plane_Detection_in_Point_Cloud_Data.pdf</a:t>
            </a:r>
            <a:endParaRPr lang="en-GB" dirty="0"/>
          </a:p>
          <a:p>
            <a:pPr lvl="1" fontAlgn="base"/>
            <a:r>
              <a:rPr lang="en-GB" dirty="0"/>
              <a:t>A couple of plane detection algorithms for point clouds</a:t>
            </a:r>
          </a:p>
          <a:p>
            <a:pPr fontAlgn="base"/>
            <a:r>
              <a:rPr lang="en-GB" dirty="0" smtClean="0"/>
              <a:t>Point </a:t>
            </a:r>
            <a:r>
              <a:rPr lang="en-GB" dirty="0"/>
              <a:t>Cloud Library (PCL) </a:t>
            </a:r>
            <a:r>
              <a:rPr lang="en-GB" u="sng" dirty="0">
                <a:hlinkClick r:id="rId4"/>
              </a:rPr>
              <a:t>http://</a:t>
            </a:r>
            <a:r>
              <a:rPr lang="en-GB" u="sng" dirty="0" smtClean="0">
                <a:hlinkClick r:id="rId4"/>
              </a:rPr>
              <a:t>pointclouds.org/</a:t>
            </a:r>
            <a:endParaRPr lang="en-GB" dirty="0"/>
          </a:p>
          <a:p>
            <a:pPr lvl="1" fontAlgn="base"/>
            <a:r>
              <a:rPr lang="en-GB" dirty="0"/>
              <a:t>We use </a:t>
            </a:r>
            <a:r>
              <a:rPr lang="en-GB" dirty="0" smtClean="0"/>
              <a:t>this for </a:t>
            </a:r>
            <a:r>
              <a:rPr lang="en-GB" dirty="0"/>
              <a:t>a lot of things in our algorithms including voxel grid </a:t>
            </a:r>
            <a:r>
              <a:rPr lang="en-GB" dirty="0" err="1"/>
              <a:t>downsampling</a:t>
            </a:r>
            <a:r>
              <a:rPr lang="en-GB" dirty="0"/>
              <a:t>, plane detection using RANSAC and visualisation of point cloud data - this is an excellent library with a huge number of features, </a:t>
            </a:r>
            <a:r>
              <a:rPr lang="en-GB" dirty="0" smtClean="0"/>
              <a:t>although </a:t>
            </a:r>
            <a:r>
              <a:rPr lang="en-GB" dirty="0"/>
              <a:t>it is </a:t>
            </a:r>
            <a:r>
              <a:rPr lang="en-GB" dirty="0" smtClean="0"/>
              <a:t>still quite </a:t>
            </a:r>
            <a:r>
              <a:rPr lang="en-GB" dirty="0"/>
              <a:t>rough around the edges, </a:t>
            </a:r>
            <a:r>
              <a:rPr lang="en-GB" dirty="0" smtClean="0"/>
              <a:t>inconsistent </a:t>
            </a:r>
            <a:r>
              <a:rPr lang="en-GB" dirty="0"/>
              <a:t>and difficult to use at times.</a:t>
            </a:r>
          </a:p>
          <a:p>
            <a:pPr fontAlgn="base"/>
            <a:r>
              <a:rPr lang="en-GB" u="sng" dirty="0" smtClean="0">
                <a:hlinkClick r:id="rId5"/>
              </a:rPr>
              <a:t>http</a:t>
            </a:r>
            <a:r>
              <a:rPr lang="en-GB" u="sng" dirty="0">
                <a:hlinkClick r:id="rId5"/>
              </a:rPr>
              <a:t>://</a:t>
            </a:r>
            <a:r>
              <a:rPr lang="en-GB" u="sng" dirty="0" smtClean="0">
                <a:hlinkClick r:id="rId5"/>
              </a:rPr>
              <a:t>svn.pointclouds.org/pcl/trunk/visualization/tools/openni_viewer.cpp</a:t>
            </a:r>
            <a:endParaRPr lang="en-GB" dirty="0"/>
          </a:p>
          <a:p>
            <a:pPr lvl="1" fontAlgn="base"/>
            <a:r>
              <a:rPr lang="en-GB" dirty="0"/>
              <a:t>Our implementation has been based on </a:t>
            </a:r>
            <a:r>
              <a:rPr lang="en-GB" dirty="0" smtClean="0"/>
              <a:t>the framework provided by this code which </a:t>
            </a:r>
            <a:r>
              <a:rPr lang="en-GB" dirty="0"/>
              <a:t>extracts point cloud data and image data from a </a:t>
            </a:r>
            <a:r>
              <a:rPr lang="en-GB" dirty="0" smtClean="0"/>
              <a:t>Kinect </a:t>
            </a:r>
            <a:r>
              <a:rPr lang="en-GB" dirty="0"/>
              <a:t>and displays it on screen</a:t>
            </a:r>
          </a:p>
          <a:p>
            <a:pPr fontAlgn="base"/>
            <a:r>
              <a:rPr lang="en-GB" u="sng" dirty="0" smtClean="0">
                <a:hlinkClick r:id="rId6"/>
              </a:rPr>
              <a:t>http</a:t>
            </a:r>
            <a:r>
              <a:rPr lang="en-GB" u="sng" dirty="0">
                <a:hlinkClick r:id="rId6"/>
              </a:rPr>
              <a:t>://code.activestate.com/recipes/577457-a-star-shortest-path-algorithm</a:t>
            </a:r>
            <a:r>
              <a:rPr lang="en-GB" u="sng" dirty="0" smtClean="0">
                <a:hlinkClick r:id="rId6"/>
              </a:rPr>
              <a:t>/</a:t>
            </a:r>
            <a:endParaRPr lang="en-GB" u="sng" dirty="0" smtClean="0"/>
          </a:p>
          <a:p>
            <a:pPr lvl="1" fontAlgn="base"/>
            <a:r>
              <a:rPr lang="en-GB" dirty="0"/>
              <a:t>The code for the A* </a:t>
            </a:r>
            <a:r>
              <a:rPr lang="en-GB" dirty="0" err="1"/>
              <a:t>pathfinding</a:t>
            </a:r>
            <a:r>
              <a:rPr lang="en-GB" dirty="0"/>
              <a:t> </a:t>
            </a:r>
            <a:r>
              <a:rPr lang="en-GB" dirty="0" smtClean="0"/>
              <a:t>algorithm used </a:t>
            </a:r>
            <a:r>
              <a:rPr lang="en-GB" dirty="0"/>
              <a:t>was taken from </a:t>
            </a:r>
            <a:r>
              <a:rPr lang="en-GB" dirty="0" smtClean="0"/>
              <a:t>here.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8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005013"/>
            <a:ext cx="40671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provide obstacle detection and avoidance using structured </a:t>
            </a:r>
            <a:r>
              <a:rPr lang="en-GB" dirty="0" smtClean="0"/>
              <a:t>light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http://www.blogcdn.com/www.engadget.com/media/2010/06/kinect-pr-top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68" y="4031367"/>
            <a:ext cx="2376264" cy="12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al.inria.fr/images/stories/inria-0103-02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0" y="3068960"/>
            <a:ext cx="2088232" cy="314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9232" y="3785845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/>
              <a:t>+</a:t>
            </a:r>
            <a:endParaRPr lang="en-GB" sz="8800" dirty="0"/>
          </a:p>
        </p:txBody>
      </p:sp>
      <p:sp>
        <p:nvSpPr>
          <p:cNvPr id="9" name="TextBox 8"/>
          <p:cNvSpPr txBox="1"/>
          <p:nvPr/>
        </p:nvSpPr>
        <p:spPr>
          <a:xfrm>
            <a:off x="6935656" y="3804633"/>
            <a:ext cx="1524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/>
              <a:t>= 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467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Work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GB" sz="2200" dirty="0" smtClean="0"/>
              <a:t>Autonomous </a:t>
            </a:r>
            <a:r>
              <a:rPr lang="en-GB" sz="2200" dirty="0"/>
              <a:t>Navigation Using a Real-Time 3D Point </a:t>
            </a:r>
            <a:r>
              <a:rPr lang="en-GB" sz="2200" dirty="0" smtClean="0"/>
              <a:t>Cloud. </a:t>
            </a:r>
            <a:r>
              <a:rPr lang="en-GB" sz="2200" dirty="0" err="1"/>
              <a:t>Whitty</a:t>
            </a:r>
            <a:r>
              <a:rPr lang="en-GB" sz="2200" dirty="0"/>
              <a:t>, </a:t>
            </a:r>
            <a:r>
              <a:rPr lang="en-GB" sz="2200" dirty="0" smtClean="0"/>
              <a:t>M. et al. </a:t>
            </a:r>
            <a:r>
              <a:rPr lang="en-GB" sz="2200" dirty="0"/>
              <a:t>Australasian Conference on Robotics and </a:t>
            </a:r>
            <a:r>
              <a:rPr lang="en-GB" sz="2200" dirty="0" smtClean="0"/>
              <a:t>Automation. 2010</a:t>
            </a:r>
          </a:p>
          <a:p>
            <a:pPr lvl="1"/>
            <a:r>
              <a:rPr lang="en-GB" sz="1800" dirty="0" smtClean="0"/>
              <a:t>Complex system using multiple robots with laser scanners, IMU and SLAM techniques</a:t>
            </a:r>
          </a:p>
          <a:p>
            <a:pPr lvl="1"/>
            <a:r>
              <a:rPr lang="en-GB" sz="1800" dirty="0" smtClean="0"/>
              <a:t>Uses occupancy grid and path finding</a:t>
            </a:r>
            <a:endParaRPr lang="en-GB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3139176" cy="160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98" y="3284984"/>
            <a:ext cx="3704646" cy="249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75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Light (Kinect)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Microsoft Kinect</a:t>
            </a:r>
          </a:p>
          <a:p>
            <a:r>
              <a:rPr lang="en-GB" dirty="0" smtClean="0"/>
              <a:t>Structured light 3D sensor</a:t>
            </a:r>
          </a:p>
          <a:p>
            <a:r>
              <a:rPr lang="en-GB" dirty="0" smtClean="0"/>
              <a:t>Works by:</a:t>
            </a:r>
          </a:p>
          <a:p>
            <a:pPr lvl="1"/>
            <a:r>
              <a:rPr lang="en-GB" dirty="0" smtClean="0"/>
              <a:t>Projecting a pattern (IR laser grid)</a:t>
            </a:r>
          </a:p>
          <a:p>
            <a:pPr lvl="1"/>
            <a:r>
              <a:rPr lang="en-GB" dirty="0" smtClean="0"/>
              <a:t>Observing how this is distorted when viewed from another view point (IR CMOS sensor)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739" l="1377" r="991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4847527" cy="16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6069" y="6171975"/>
            <a:ext cx="121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 Sensor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788024" y="558924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588224" y="5589240"/>
            <a:ext cx="1575538" cy="58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GB" dirty="0" smtClean="0"/>
              <a:t>Original 2D Investigation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captured by screenshot, then </a:t>
            </a:r>
            <a:r>
              <a:rPr lang="en-GB" dirty="0" err="1" smtClean="0"/>
              <a:t>microsoft</a:t>
            </a:r>
            <a:r>
              <a:rPr lang="en-GB" dirty="0" smtClean="0"/>
              <a:t> SDK and finally </a:t>
            </a:r>
            <a:r>
              <a:rPr lang="en-GB" dirty="0" err="1" smtClean="0"/>
              <a:t>openNI</a:t>
            </a:r>
            <a:r>
              <a:rPr lang="en-GB" dirty="0" smtClean="0"/>
              <a:t> viewer</a:t>
            </a:r>
          </a:p>
          <a:p>
            <a:r>
              <a:rPr lang="en-GB" dirty="0" smtClean="0"/>
              <a:t>Transferred to MATLAB for processing: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Depth </a:t>
            </a:r>
            <a:r>
              <a:rPr lang="en-GB" dirty="0" err="1" smtClean="0"/>
              <a:t>thresholding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8" y="4293096"/>
            <a:ext cx="2952324" cy="221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3" y="4281035"/>
            <a:ext cx="2952325" cy="221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81033"/>
            <a:ext cx="2952328" cy="2210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900" y="4083492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depth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22212" y="4083492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Floor removed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8516" y="40834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</a:t>
            </a:r>
            <a:r>
              <a:rPr lang="en-GB" dirty="0" err="1" smtClean="0"/>
              <a:t>thresholded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structured light sensor generates a point cloud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487259" cy="36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Method Overview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884</Words>
  <Application>Microsoft Office PowerPoint</Application>
  <PresentationFormat>On-screen Show (4:3)</PresentationFormat>
  <Paragraphs>170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Autonomous Wheelchair using Structured Light</vt:lpstr>
      <vt:lpstr>Contents</vt:lpstr>
      <vt:lpstr>Aim</vt:lpstr>
      <vt:lpstr>Previous Work Example</vt:lpstr>
      <vt:lpstr>Structured Light (Kinect)</vt:lpstr>
      <vt:lpstr>Original 2D Investigation</vt:lpstr>
      <vt:lpstr>3D Point Cloud</vt:lpstr>
      <vt:lpstr>3D Point Cloud – Method Overview</vt:lpstr>
      <vt:lpstr>3D Point Cloud</vt:lpstr>
      <vt:lpstr>3D Point Cloud – Point Cloud Library</vt:lpstr>
      <vt:lpstr>3D Point Cloud</vt:lpstr>
      <vt:lpstr>3D Point Cloud - Voxel Grid Downsampling </vt:lpstr>
      <vt:lpstr>3D Point Cloud</vt:lpstr>
      <vt:lpstr>3D Point Cloud – Floor Detection</vt:lpstr>
      <vt:lpstr>3D Point Cloud</vt:lpstr>
      <vt:lpstr>3D Point Cloud – Clear Direction</vt:lpstr>
      <vt:lpstr>3D Point Cloud</vt:lpstr>
      <vt:lpstr>3D Point Cloud – Occupancy Map</vt:lpstr>
      <vt:lpstr>3D Point Cloud</vt:lpstr>
      <vt:lpstr>3D Point Cloud - Pathfinding</vt:lpstr>
      <vt:lpstr>For Your Information – A* (A Star) Search Algorithm</vt:lpstr>
      <vt:lpstr>Demonstration</vt:lpstr>
      <vt:lpstr>Technical Summary</vt:lpstr>
      <vt:lpstr>Summary</vt:lpstr>
      <vt:lpstr>Source Code</vt:lpstr>
      <vt:lpstr>Testing and Development: Further Info</vt:lpstr>
      <vt:lpstr>Resources Used</vt:lpstr>
      <vt:lpstr>Any 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 using Structured Light</dc:title>
  <dc:creator>Dept of E &amp; CS</dc:creator>
  <cp:lastModifiedBy>Games</cp:lastModifiedBy>
  <cp:revision>29</cp:revision>
  <dcterms:created xsi:type="dcterms:W3CDTF">2012-05-30T11:40:24Z</dcterms:created>
  <dcterms:modified xsi:type="dcterms:W3CDTF">2012-05-31T02:08:46Z</dcterms:modified>
</cp:coreProperties>
</file>