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75" r:id="rId10"/>
    <p:sldId id="269" r:id="rId11"/>
    <p:sldId id="266" r:id="rId12"/>
    <p:sldId id="271" r:id="rId13"/>
    <p:sldId id="267" r:id="rId14"/>
    <p:sldId id="274" r:id="rId15"/>
    <p:sldId id="268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7FFA5-609F-4C83-A285-56C0CE2B9904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6E69-4347-40FE-8043-2CC672746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3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Top image brute force, bottom RANSAC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D6E69-4347-40FE-8043-2CC6727466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4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2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75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0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4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2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Autonomous Wheelchair using Structured Light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Michael Hodgson, 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r>
              <a:rPr lang="en-GB" dirty="0" smtClean="0"/>
              <a:t>, </a:t>
            </a:r>
          </a:p>
          <a:p>
            <a:r>
              <a:rPr lang="en-GB" dirty="0" err="1" smtClean="0"/>
              <a:t>Adham</a:t>
            </a:r>
            <a:r>
              <a:rPr lang="en-GB" dirty="0" smtClean="0"/>
              <a:t> </a:t>
            </a:r>
            <a:r>
              <a:rPr lang="en-GB" dirty="0" err="1" smtClean="0"/>
              <a:t>Beyki</a:t>
            </a:r>
            <a:r>
              <a:rPr lang="en-GB" dirty="0" smtClean="0"/>
              <a:t> and </a:t>
            </a:r>
          </a:p>
          <a:p>
            <a:r>
              <a:rPr lang="en-GB" dirty="0" smtClean="0"/>
              <a:t>Mahdi </a:t>
            </a:r>
            <a:r>
              <a:rPr lang="en-GB" dirty="0" err="1" smtClean="0"/>
              <a:t>Naddaf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31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Your Information - RANSAC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24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Clear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Calculation of clear directions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Box is swept across scene</a:t>
            </a:r>
          </a:p>
          <a:p>
            <a:pPr lvl="1"/>
            <a:r>
              <a:rPr lang="en-GB" dirty="0" smtClean="0"/>
              <a:t>Floor points and obstacle points within box counted</a:t>
            </a:r>
          </a:p>
          <a:p>
            <a:pPr lvl="1"/>
            <a:r>
              <a:rPr lang="en-GB" dirty="0" smtClean="0"/>
              <a:t>Boxes with floor points above a threshold and obstacle points below a threshold are marked as clear and displayed</a:t>
            </a:r>
          </a:p>
          <a:p>
            <a:pPr lvl="1"/>
            <a:r>
              <a:rPr lang="en-GB" dirty="0" smtClean="0"/>
              <a:t>Box length variable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93405"/>
            <a:ext cx="2956116" cy="390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40768"/>
            <a:ext cx="344374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2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Occupancy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2D Occupancy map was constructed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Floor captured, dilated and marked as passable</a:t>
            </a:r>
          </a:p>
          <a:p>
            <a:pPr lvl="1"/>
            <a:r>
              <a:rPr lang="en-GB" dirty="0" smtClean="0"/>
              <a:t>Obstacle points captured, dilated and marked as impassable</a:t>
            </a:r>
          </a:p>
          <a:p>
            <a:r>
              <a:rPr lang="en-GB" dirty="0" smtClean="0"/>
              <a:t>Dilation to account for wheelchair width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/>
          <a:stretch/>
        </p:blipFill>
        <p:spPr>
          <a:xfrm>
            <a:off x="4716016" y="1556792"/>
            <a:ext cx="3946124" cy="3505950"/>
          </a:xfrm>
        </p:spPr>
      </p:pic>
    </p:spTree>
    <p:extLst>
      <p:ext uri="{BB962C8B-B14F-4D97-AF65-F5344CB8AC3E}">
        <p14:creationId xmlns:p14="http://schemas.microsoft.com/office/powerpoint/2010/main" val="99945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- </a:t>
            </a:r>
            <a:r>
              <a:rPr lang="en-GB" dirty="0" err="1" smtClean="0"/>
              <a:t>Pathfinding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Using occupancy map</a:t>
            </a:r>
          </a:p>
          <a:p>
            <a:r>
              <a:rPr lang="en-GB" dirty="0" err="1" smtClean="0"/>
              <a:t>Pathfinding</a:t>
            </a:r>
            <a:r>
              <a:rPr lang="en-GB" dirty="0" smtClean="0"/>
              <a:t> done using the A* algorithm</a:t>
            </a:r>
          </a:p>
          <a:p>
            <a:r>
              <a:rPr lang="en-GB" dirty="0" smtClean="0"/>
              <a:t>Single start point, multiple radial finish points</a:t>
            </a:r>
          </a:p>
          <a:p>
            <a:r>
              <a:rPr lang="en-GB" dirty="0" smtClean="0"/>
              <a:t>Finish point distance variable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t="49955" r="59461" b="2954"/>
          <a:stretch/>
        </p:blipFill>
        <p:spPr>
          <a:xfrm>
            <a:off x="4788024" y="1988840"/>
            <a:ext cx="3252198" cy="3175677"/>
          </a:xfrm>
        </p:spPr>
      </p:pic>
    </p:spTree>
    <p:extLst>
      <p:ext uri="{BB962C8B-B14F-4D97-AF65-F5344CB8AC3E}">
        <p14:creationId xmlns:p14="http://schemas.microsoft.com/office/powerpoint/2010/main" val="174652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Your Information – A* (A Star) Search Algorithm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04864"/>
            <a:ext cx="2736304" cy="2736304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9552" y="1556792"/>
            <a:ext cx="4968552" cy="453650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Faster extension of </a:t>
            </a:r>
            <a:r>
              <a:rPr lang="en-GB" dirty="0" err="1" smtClean="0"/>
              <a:t>Dijkstra's</a:t>
            </a:r>
            <a:r>
              <a:rPr lang="en-GB" dirty="0" smtClean="0"/>
              <a:t> algorithm</a:t>
            </a:r>
          </a:p>
          <a:p>
            <a:r>
              <a:rPr lang="en-GB" dirty="0" smtClean="0"/>
              <a:t>Space represented as 2D array with each cell either passable or impassable</a:t>
            </a:r>
          </a:p>
          <a:p>
            <a:r>
              <a:rPr lang="en-GB" dirty="0" smtClean="0"/>
              <a:t>Uses a distance-plus-cost function to determine which nodes to search next:</a:t>
            </a:r>
          </a:p>
          <a:p>
            <a:pPr lvl="1"/>
            <a:r>
              <a:rPr lang="en-GB" dirty="0" smtClean="0"/>
              <a:t>Function of cost  from start cell to current cell</a:t>
            </a:r>
          </a:p>
          <a:p>
            <a:pPr lvl="1"/>
            <a:r>
              <a:rPr lang="en-GB" dirty="0" smtClean="0"/>
              <a:t>Plus estimated distance from current cell to finish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35118" y="6529911"/>
            <a:ext cx="410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http://en.wikipedia.org/wiki/File:Astar_progress_animation.gif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Clouds – Other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99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91" y="1600200"/>
            <a:ext cx="5840817" cy="4525963"/>
          </a:xfrm>
        </p:spPr>
      </p:pic>
    </p:spTree>
    <p:extLst>
      <p:ext uri="{BB962C8B-B14F-4D97-AF65-F5344CB8AC3E}">
        <p14:creationId xmlns:p14="http://schemas.microsoft.com/office/powerpoint/2010/main" val="260635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005013"/>
            <a:ext cx="40671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38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Aims</a:t>
            </a:r>
          </a:p>
          <a:p>
            <a:r>
              <a:rPr lang="en-GB" dirty="0" smtClean="0"/>
              <a:t>Structured Light</a:t>
            </a:r>
          </a:p>
          <a:p>
            <a:r>
              <a:rPr lang="en-GB" dirty="0" smtClean="0"/>
              <a:t>Original 2D Investigation</a:t>
            </a:r>
          </a:p>
          <a:p>
            <a:r>
              <a:rPr lang="en-GB" dirty="0" smtClean="0"/>
              <a:t>3D Point Cloud</a:t>
            </a:r>
          </a:p>
          <a:p>
            <a:pPr lvl="1"/>
            <a:r>
              <a:rPr lang="en-GB" dirty="0" smtClean="0"/>
              <a:t>Point Cloud Library</a:t>
            </a:r>
          </a:p>
          <a:p>
            <a:pPr lvl="1"/>
            <a:r>
              <a:rPr lang="en-GB" dirty="0" smtClean="0"/>
              <a:t>Voxel Grid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Clear Direction</a:t>
            </a:r>
          </a:p>
          <a:p>
            <a:pPr lvl="1"/>
            <a:r>
              <a:rPr lang="en-GB" dirty="0" err="1" smtClean="0"/>
              <a:t>Pathfinding</a:t>
            </a:r>
            <a:endParaRPr lang="en-GB" dirty="0" smtClean="0"/>
          </a:p>
          <a:p>
            <a:pPr lvl="1"/>
            <a:r>
              <a:rPr lang="en-GB" dirty="0" smtClean="0"/>
              <a:t>Other Work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37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provide obstacle detection and avoidance using structured light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Structured Light (Kinect)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using the Microsoft Kinect</a:t>
            </a:r>
          </a:p>
          <a:p>
            <a:r>
              <a:rPr lang="en-GB" dirty="0" smtClean="0"/>
              <a:t>Structured light 3D sensor</a:t>
            </a:r>
          </a:p>
          <a:p>
            <a:r>
              <a:rPr lang="en-GB" dirty="0" smtClean="0"/>
              <a:t>Works by:</a:t>
            </a:r>
          </a:p>
          <a:p>
            <a:pPr lvl="1"/>
            <a:r>
              <a:rPr lang="en-GB" dirty="0" smtClean="0"/>
              <a:t>Projecting a pattern (IR laser grid)</a:t>
            </a:r>
          </a:p>
          <a:p>
            <a:pPr lvl="1"/>
            <a:r>
              <a:rPr lang="en-GB" dirty="0" smtClean="0"/>
              <a:t>Observing how this is distorted when viewed from another view point (IR CMOS sensor)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4" b="96739" l="1377" r="991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41168"/>
            <a:ext cx="4847527" cy="167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60212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6069" y="6171975"/>
            <a:ext cx="121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IR Sensor</a:t>
            </a:r>
            <a:endParaRPr lang="en-GB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4788024" y="5589240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6588224" y="5589240"/>
            <a:ext cx="1575538" cy="5827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en-GB" dirty="0" smtClean="0"/>
              <a:t>Original 2D Investigation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4048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captured by screenshot, then </a:t>
            </a:r>
            <a:r>
              <a:rPr lang="en-GB" dirty="0" err="1" smtClean="0"/>
              <a:t>microsoft</a:t>
            </a:r>
            <a:r>
              <a:rPr lang="en-GB" dirty="0" smtClean="0"/>
              <a:t> SDK and finally </a:t>
            </a:r>
            <a:r>
              <a:rPr lang="en-GB" dirty="0" err="1" smtClean="0"/>
              <a:t>openNI</a:t>
            </a:r>
            <a:r>
              <a:rPr lang="en-GB" dirty="0" smtClean="0"/>
              <a:t> viewer</a:t>
            </a:r>
          </a:p>
          <a:p>
            <a:r>
              <a:rPr lang="en-GB" dirty="0" smtClean="0"/>
              <a:t>Transferred to MATLAB for processing: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Depth </a:t>
            </a:r>
            <a:r>
              <a:rPr lang="en-GB" dirty="0" err="1" smtClean="0"/>
              <a:t>thresholding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8" y="4293096"/>
            <a:ext cx="2952324" cy="2210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63" y="4281035"/>
            <a:ext cx="2952325" cy="22102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81033"/>
            <a:ext cx="2952328" cy="22102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3900" y="4083492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depth data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422212" y="4083492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Floor removed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158516" y="4083492"/>
            <a:ext cx="195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Depth </a:t>
            </a:r>
            <a:r>
              <a:rPr lang="en-GB" dirty="0" err="1" smtClean="0"/>
              <a:t>thresholded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structured light sensor generates a point cloud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487259" cy="36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3D Point Cloud – Point Cloud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Point </a:t>
            </a:r>
            <a:r>
              <a:rPr lang="en-GB" dirty="0"/>
              <a:t>C</a:t>
            </a:r>
            <a:r>
              <a:rPr lang="en-GB" dirty="0" smtClean="0"/>
              <a:t>loud </a:t>
            </a:r>
            <a:r>
              <a:rPr lang="en-GB" dirty="0"/>
              <a:t>L</a:t>
            </a:r>
            <a:r>
              <a:rPr lang="en-GB" dirty="0" smtClean="0"/>
              <a:t>ibrary (PCL) was used in this project</a:t>
            </a:r>
          </a:p>
          <a:p>
            <a:r>
              <a:rPr lang="en-GB" dirty="0" smtClean="0"/>
              <a:t>The PCL is a C++ library for manipulating point clouds</a:t>
            </a:r>
          </a:p>
          <a:p>
            <a:r>
              <a:rPr lang="en-GB" dirty="0" smtClean="0"/>
              <a:t>It provides access to a wide range of functions in areas such as filtering, segmentation and visualisation.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1653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http://pointclouds.org/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20880" cy="9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Floor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Different methods were used to detect the floor</a:t>
            </a:r>
          </a:p>
          <a:p>
            <a:r>
              <a:rPr lang="en-GB" dirty="0" smtClean="0"/>
              <a:t>Based on comparison with planes</a:t>
            </a:r>
          </a:p>
          <a:p>
            <a:pPr lvl="1"/>
            <a:r>
              <a:rPr lang="en-GB" dirty="0" smtClean="0"/>
              <a:t>First Method: manually sweep through planes (slow)</a:t>
            </a:r>
          </a:p>
          <a:p>
            <a:pPr lvl="1"/>
            <a:r>
              <a:rPr lang="en-GB" dirty="0" smtClean="0"/>
              <a:t>Second Method: manually remove ceiling and use RANSAC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3233932" cy="2487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8"/>
            <a:ext cx="3233932" cy="19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3D Point Cloud - Voxel Grid </a:t>
            </a:r>
            <a:r>
              <a:rPr lang="en-GB" dirty="0" err="1" smtClean="0"/>
              <a:t>Downsampling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Reasons we </a:t>
            </a:r>
            <a:r>
              <a:rPr lang="en-GB" dirty="0" err="1" smtClean="0"/>
              <a:t>downsampled</a:t>
            </a:r>
            <a:r>
              <a:rPr lang="en-GB" dirty="0" smtClean="0"/>
              <a:t> in a uniform grid:</a:t>
            </a:r>
          </a:p>
          <a:p>
            <a:pPr lvl="1"/>
            <a:r>
              <a:rPr lang="en-GB" dirty="0" smtClean="0"/>
              <a:t>Speed (too many points)</a:t>
            </a:r>
          </a:p>
          <a:p>
            <a:pPr lvl="1"/>
            <a:r>
              <a:rPr lang="en-GB" dirty="0" smtClean="0"/>
              <a:t>Larger point density close to Kinect</a:t>
            </a:r>
          </a:p>
          <a:p>
            <a:r>
              <a:rPr lang="en-GB" dirty="0" smtClean="0"/>
              <a:t>PCL’s built in filter creates a 3D voxel grid over the point cloud data</a:t>
            </a:r>
          </a:p>
          <a:p>
            <a:pPr lvl="1"/>
            <a:r>
              <a:rPr lang="en-GB" dirty="0" err="1" smtClean="0"/>
              <a:t>Downsamples</a:t>
            </a:r>
            <a:r>
              <a:rPr lang="en-GB" dirty="0" smtClean="0"/>
              <a:t> using centroids of all points in voxel</a:t>
            </a:r>
            <a:r>
              <a:rPr lang="en-GB" baseline="30000" dirty="0" smtClean="0"/>
              <a:t>[1]</a:t>
            </a:r>
          </a:p>
          <a:p>
            <a:pPr lvl="1"/>
            <a:endParaRPr lang="en-GB" dirty="0" smtClean="0"/>
          </a:p>
        </p:txBody>
      </p:sp>
      <p:pic>
        <p:nvPicPr>
          <p:cNvPr id="2050" name="Picture 2" descr="H:\kinect-wheelchair\figures\003-RANSAC-ground-plane-det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1484784"/>
            <a:ext cx="3600401" cy="21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kinect-wheelchair\figures\004-voxel-downsamplin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92622"/>
            <a:ext cx="3600400" cy="228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6660232" y="3429000"/>
            <a:ext cx="576064" cy="86409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7504" y="6525344"/>
            <a:ext cx="5004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[1] http://docs.pointclouds.org/trunk/classpcl_1_1_voxel_grid.html#_details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420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483</Words>
  <Application>Microsoft Office PowerPoint</Application>
  <PresentationFormat>On-screen Show (4:3)</PresentationFormat>
  <Paragraphs>86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Autonomous Wheelchair using Structured Light</vt:lpstr>
      <vt:lpstr>Contents</vt:lpstr>
      <vt:lpstr>Aims</vt:lpstr>
      <vt:lpstr>Structured Light (Kinect)</vt:lpstr>
      <vt:lpstr>Original 2D Investigation</vt:lpstr>
      <vt:lpstr>3D Point Cloud</vt:lpstr>
      <vt:lpstr>3D Point Cloud – Point Cloud Library</vt:lpstr>
      <vt:lpstr>3D Point Cloud – Floor Detection</vt:lpstr>
      <vt:lpstr>3D Point Cloud - Voxel Grid Downsampling </vt:lpstr>
      <vt:lpstr>For Your Information - RANSAC</vt:lpstr>
      <vt:lpstr>3D Point Cloud – Clear Direction</vt:lpstr>
      <vt:lpstr>3D Point Cloud – Occupancy Map</vt:lpstr>
      <vt:lpstr>3D Point Cloud - Pathfinding</vt:lpstr>
      <vt:lpstr>For Your Information – A* (A Star) Search Algorithm</vt:lpstr>
      <vt:lpstr>3D Point Clouds – Other Work</vt:lpstr>
      <vt:lpstr>Demonstration</vt:lpstr>
      <vt:lpstr>Any 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Wheelchair using Structured Light</dc:title>
  <dc:creator>Dept of E &amp; CS</dc:creator>
  <cp:lastModifiedBy>Dept of E &amp; CS</cp:lastModifiedBy>
  <cp:revision>13</cp:revision>
  <dcterms:created xsi:type="dcterms:W3CDTF">2012-05-30T11:40:24Z</dcterms:created>
  <dcterms:modified xsi:type="dcterms:W3CDTF">2012-05-30T14:43:55Z</dcterms:modified>
</cp:coreProperties>
</file>