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78" r:id="rId8"/>
    <p:sldId id="284" r:id="rId9"/>
    <p:sldId id="263" r:id="rId10"/>
    <p:sldId id="279" r:id="rId11"/>
    <p:sldId id="275" r:id="rId12"/>
    <p:sldId id="286" r:id="rId13"/>
    <p:sldId id="265" r:id="rId14"/>
    <p:sldId id="285" r:id="rId15"/>
    <p:sldId id="266" r:id="rId16"/>
    <p:sldId id="287" r:id="rId17"/>
    <p:sldId id="271" r:id="rId18"/>
    <p:sldId id="288" r:id="rId19"/>
    <p:sldId id="267" r:id="rId20"/>
    <p:sldId id="274" r:id="rId21"/>
    <p:sldId id="272" r:id="rId22"/>
    <p:sldId id="277" r:id="rId23"/>
    <p:sldId id="276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FFA5-609F-4C83-A285-56C0CE2B9904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6E69-4347-40FE-8043-2CC672746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Top image brute force, bottom RANSAC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6E69-4347-40FE-8043-2CC6727466E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Wheelchair using Structured Light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Michael </a:t>
            </a:r>
            <a:r>
              <a:rPr lang="en-GB" dirty="0" smtClean="0"/>
              <a:t>Hodgson</a:t>
            </a:r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90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dirty="0" smtClean="0"/>
              <a:t>3D Point Cloud - Voxel Grid </a:t>
            </a:r>
            <a:r>
              <a:rPr lang="en-GB" dirty="0" err="1" smtClean="0"/>
              <a:t>Downsampling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Reasons we </a:t>
            </a:r>
            <a:r>
              <a:rPr lang="en-GB" dirty="0" err="1" smtClean="0"/>
              <a:t>downsampled</a:t>
            </a:r>
            <a:r>
              <a:rPr lang="en-GB" dirty="0" smtClean="0"/>
              <a:t> in a uniform grid:</a:t>
            </a:r>
          </a:p>
          <a:p>
            <a:pPr lvl="1"/>
            <a:r>
              <a:rPr lang="en-GB" dirty="0" smtClean="0"/>
              <a:t>Speed (too many points)</a:t>
            </a:r>
          </a:p>
          <a:p>
            <a:pPr lvl="1"/>
            <a:r>
              <a:rPr lang="en-GB" dirty="0" smtClean="0"/>
              <a:t>Larger point density close to Kinect</a:t>
            </a:r>
          </a:p>
          <a:p>
            <a:r>
              <a:rPr lang="en-GB" dirty="0" smtClean="0"/>
              <a:t>PCL’s built in filter creates a 3D voxel grid over the point cloud data</a:t>
            </a:r>
          </a:p>
          <a:p>
            <a:pPr lvl="1"/>
            <a:r>
              <a:rPr lang="en-GB" dirty="0" err="1" smtClean="0"/>
              <a:t>Downsamples</a:t>
            </a:r>
            <a:r>
              <a:rPr lang="en-GB" dirty="0" smtClean="0"/>
              <a:t> using centroids of all points in voxel</a:t>
            </a:r>
            <a:r>
              <a:rPr lang="en-GB" baseline="30000" dirty="0" smtClean="0"/>
              <a:t>[1]</a:t>
            </a:r>
          </a:p>
          <a:p>
            <a:pPr lvl="1"/>
            <a:endParaRPr lang="en-GB" dirty="0" smtClean="0"/>
          </a:p>
        </p:txBody>
      </p:sp>
      <p:pic>
        <p:nvPicPr>
          <p:cNvPr id="2050" name="Picture 2" descr="H:\kinect-wheelchair\figures\003-RANSAC-ground-plane-de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690467"/>
            <a:ext cx="3600401" cy="21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kinect-wheelchair\figures\004-voxel-downsamplin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2622"/>
            <a:ext cx="3600400" cy="22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660232" y="3573016"/>
            <a:ext cx="576064" cy="86409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504" y="6525344"/>
            <a:ext cx="5004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[1] http://docs.pointclouds.org/trunk/classpcl_1_1_voxel_grid.html#_details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420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– Floor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methods were used to detect the floor</a:t>
            </a:r>
          </a:p>
          <a:p>
            <a:r>
              <a:rPr lang="en-GB" dirty="0" smtClean="0"/>
              <a:t>Based on comparison with planes</a:t>
            </a:r>
          </a:p>
          <a:p>
            <a:pPr lvl="1"/>
            <a:r>
              <a:rPr lang="en-GB" dirty="0" smtClean="0"/>
              <a:t>First Method: manually sweep through planes (slow)</a:t>
            </a:r>
          </a:p>
          <a:p>
            <a:pPr lvl="1"/>
            <a:r>
              <a:rPr lang="en-GB" dirty="0" smtClean="0"/>
              <a:t>Second Method: manually remove ceiling and use RANSAC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233932" cy="2487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3233932" cy="19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– Clear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Calculation of clear directions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Box is swept across scene</a:t>
            </a:r>
          </a:p>
          <a:p>
            <a:pPr lvl="1"/>
            <a:r>
              <a:rPr lang="en-GB" dirty="0" smtClean="0"/>
              <a:t>Floor points and obstacle points within box counted</a:t>
            </a:r>
          </a:p>
          <a:p>
            <a:pPr lvl="1"/>
            <a:r>
              <a:rPr lang="en-GB" dirty="0" smtClean="0"/>
              <a:t>Boxes with floor points above a threshold and obstacle points below a threshold are marked as clear and displayed</a:t>
            </a:r>
          </a:p>
          <a:p>
            <a:pPr lvl="1"/>
            <a:r>
              <a:rPr lang="en-GB" dirty="0" smtClean="0"/>
              <a:t>Box length variable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34" y="2708920"/>
            <a:ext cx="2956116" cy="390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344374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– Occupancy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2D Occupancy map was constructed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Floor captured, dilated and marked as passable</a:t>
            </a:r>
          </a:p>
          <a:p>
            <a:pPr lvl="1"/>
            <a:r>
              <a:rPr lang="en-GB" dirty="0" smtClean="0"/>
              <a:t>Obstacle points captured, dilated and marked as impassable</a:t>
            </a:r>
          </a:p>
          <a:p>
            <a:r>
              <a:rPr lang="en-GB" dirty="0" smtClean="0"/>
              <a:t>Dilation to account for wheelchair width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4716016" y="1556792"/>
            <a:ext cx="3946124" cy="3505950"/>
          </a:xfrm>
        </p:spPr>
      </p:pic>
    </p:spTree>
    <p:extLst>
      <p:ext uri="{BB962C8B-B14F-4D97-AF65-F5344CB8AC3E}">
        <p14:creationId xmlns:p14="http://schemas.microsoft.com/office/powerpoint/2010/main" val="9994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3D Point Cloud - </a:t>
            </a:r>
            <a:r>
              <a:rPr lang="en-GB" dirty="0" err="1" smtClean="0"/>
              <a:t>Pathfinding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Using occupancy map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done using the A* algorithm</a:t>
            </a:r>
          </a:p>
          <a:p>
            <a:r>
              <a:rPr lang="en-GB" dirty="0" smtClean="0"/>
              <a:t>Single start point, multiple radial finish points</a:t>
            </a:r>
          </a:p>
          <a:p>
            <a:r>
              <a:rPr lang="en-GB" dirty="0" smtClean="0"/>
              <a:t>Finish point distance variable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9955" r="59461" b="2954"/>
          <a:stretch/>
        </p:blipFill>
        <p:spPr>
          <a:xfrm>
            <a:off x="4788024" y="1988840"/>
            <a:ext cx="3252198" cy="3175677"/>
          </a:xfrm>
        </p:spPr>
      </p:pic>
    </p:spTree>
    <p:extLst>
      <p:ext uri="{BB962C8B-B14F-4D97-AF65-F5344CB8AC3E}">
        <p14:creationId xmlns:p14="http://schemas.microsoft.com/office/powerpoint/2010/main" val="17465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Aims</a:t>
            </a:r>
          </a:p>
          <a:p>
            <a:r>
              <a:rPr lang="en-GB" dirty="0" smtClean="0"/>
              <a:t>Structured Light</a:t>
            </a:r>
          </a:p>
          <a:p>
            <a:r>
              <a:rPr lang="en-GB" dirty="0" smtClean="0"/>
              <a:t>Original 2D Investigation</a:t>
            </a:r>
          </a:p>
          <a:p>
            <a:r>
              <a:rPr lang="en-GB" dirty="0" smtClean="0"/>
              <a:t>3D Point Cloud</a:t>
            </a:r>
          </a:p>
          <a:p>
            <a:pPr lvl="1"/>
            <a:r>
              <a:rPr lang="en-GB" dirty="0" smtClean="0"/>
              <a:t>Point Cloud Library</a:t>
            </a:r>
          </a:p>
          <a:p>
            <a:pPr lvl="1"/>
            <a:r>
              <a:rPr lang="en-GB" dirty="0" smtClean="0"/>
              <a:t>Voxel Grid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Clear Direction</a:t>
            </a:r>
          </a:p>
          <a:p>
            <a:pPr lvl="1"/>
            <a:r>
              <a:rPr lang="en-GB" dirty="0" err="1" smtClean="0"/>
              <a:t>Pathfinding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 smtClean="0"/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Your Information – A* (A Star) Search Algorithm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04864"/>
            <a:ext cx="2736304" cy="273630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4968552" cy="453650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Faster extension of </a:t>
            </a:r>
            <a:r>
              <a:rPr lang="en-GB" dirty="0" err="1" smtClean="0"/>
              <a:t>Dijkstra's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Space represented as 2D array with each cell either passable or impassable</a:t>
            </a:r>
          </a:p>
          <a:p>
            <a:r>
              <a:rPr lang="en-GB" dirty="0" smtClean="0"/>
              <a:t>Uses a distance-plus-cost function to determine which nodes to search next:</a:t>
            </a:r>
          </a:p>
          <a:p>
            <a:pPr lvl="1"/>
            <a:r>
              <a:rPr lang="en-GB" dirty="0" smtClean="0"/>
              <a:t>Function of cost  from start cell to current cell</a:t>
            </a:r>
          </a:p>
          <a:p>
            <a:pPr lvl="1"/>
            <a:r>
              <a:rPr lang="en-GB" dirty="0" smtClean="0"/>
              <a:t>Plus estimated distance from current cell to finish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5118" y="6529911"/>
            <a:ext cx="410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http://en.wikipedia.org/wiki/File:Astar_progress_animation.gif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91" y="1600200"/>
            <a:ext cx="5840817" cy="4525963"/>
          </a:xfrm>
        </p:spPr>
      </p:pic>
    </p:spTree>
    <p:extLst>
      <p:ext uri="{BB962C8B-B14F-4D97-AF65-F5344CB8AC3E}">
        <p14:creationId xmlns:p14="http://schemas.microsoft.com/office/powerpoint/2010/main" val="26063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Detection range: up to 5m (reliable)</a:t>
            </a:r>
          </a:p>
          <a:p>
            <a:r>
              <a:rPr lang="en-GB" dirty="0" smtClean="0"/>
              <a:t>Configurable </a:t>
            </a:r>
            <a:r>
              <a:rPr lang="en-GB" dirty="0"/>
              <a:t>d</a:t>
            </a:r>
            <a:r>
              <a:rPr lang="en-GB" dirty="0" smtClean="0"/>
              <a:t>etection length: 2 – 5m</a:t>
            </a:r>
          </a:p>
          <a:p>
            <a:r>
              <a:rPr lang="en-GB" dirty="0" smtClean="0"/>
              <a:t>Lanes sweep across 30</a:t>
            </a:r>
            <a:r>
              <a:rPr lang="en-GB" baseline="30000" dirty="0" smtClean="0"/>
              <a:t>o </a:t>
            </a:r>
            <a:r>
              <a:rPr lang="en-GB" dirty="0" smtClean="0"/>
              <a:t>field of view in 20 steps</a:t>
            </a:r>
          </a:p>
          <a:p>
            <a:r>
              <a:rPr lang="en-GB" dirty="0" smtClean="0"/>
              <a:t>Average frame rate:</a:t>
            </a:r>
          </a:p>
          <a:p>
            <a:pPr lvl="1"/>
            <a:r>
              <a:rPr lang="en-GB" dirty="0" smtClean="0"/>
              <a:t>Without </a:t>
            </a:r>
            <a:r>
              <a:rPr lang="en-GB" dirty="0" err="1" smtClean="0"/>
              <a:t>pathfinding</a:t>
            </a:r>
            <a:r>
              <a:rPr lang="en-GB" dirty="0" smtClean="0"/>
              <a:t>: ~4 fps</a:t>
            </a:r>
          </a:p>
          <a:p>
            <a:pPr lvl="1"/>
            <a:r>
              <a:rPr lang="en-GB" dirty="0" smtClean="0"/>
              <a:t>With </a:t>
            </a:r>
            <a:r>
              <a:rPr lang="en-GB" dirty="0" err="1" smtClean="0"/>
              <a:t>pathfinding</a:t>
            </a:r>
            <a:r>
              <a:rPr lang="en-GB" dirty="0" smtClean="0"/>
              <a:t>: ~0.5 fps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 Cloud Extracted</a:t>
            </a:r>
          </a:p>
          <a:p>
            <a:r>
              <a:rPr lang="en-GB" dirty="0" smtClean="0"/>
              <a:t>Clear Directions Selected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Implemented</a:t>
            </a:r>
          </a:p>
          <a:p>
            <a:r>
              <a:rPr lang="en-GB" dirty="0" smtClean="0"/>
              <a:t>Further Work:</a:t>
            </a:r>
          </a:p>
          <a:p>
            <a:pPr lvl="1"/>
            <a:r>
              <a:rPr lang="en-GB" dirty="0" smtClean="0"/>
              <a:t>SLAM integration</a:t>
            </a:r>
          </a:p>
          <a:p>
            <a:pPr lvl="1"/>
            <a:r>
              <a:rPr lang="en-GB" dirty="0" smtClean="0"/>
              <a:t>Interfacing with a robot</a:t>
            </a:r>
          </a:p>
          <a:p>
            <a:pPr lvl="1"/>
            <a:r>
              <a:rPr lang="en-GB" dirty="0" smtClean="0"/>
              <a:t>GPS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005013"/>
            <a:ext cx="40671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provide obstacle detection and avoidance using structured light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Light (Kinect)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the Microsoft Kinect</a:t>
            </a:r>
          </a:p>
          <a:p>
            <a:r>
              <a:rPr lang="en-GB" dirty="0" smtClean="0"/>
              <a:t>Structured light 3D sensor</a:t>
            </a:r>
          </a:p>
          <a:p>
            <a:r>
              <a:rPr lang="en-GB" dirty="0" smtClean="0"/>
              <a:t>Works by:</a:t>
            </a:r>
          </a:p>
          <a:p>
            <a:pPr lvl="1"/>
            <a:r>
              <a:rPr lang="en-GB" dirty="0" smtClean="0"/>
              <a:t>Projecting a pattern (IR laser grid)</a:t>
            </a:r>
          </a:p>
          <a:p>
            <a:pPr lvl="1"/>
            <a:r>
              <a:rPr lang="en-GB" dirty="0" smtClean="0"/>
              <a:t>Observing how this is distorted when viewed from another view point (IR CMOS sensor)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6739" l="1377" r="991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4847527" cy="16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6021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6069" y="6171975"/>
            <a:ext cx="121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 Sensor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788024" y="5589240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588224" y="5589240"/>
            <a:ext cx="1575538" cy="582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GB" dirty="0" smtClean="0"/>
              <a:t>Original 2D Investigation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4048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captured by screenshot, then </a:t>
            </a:r>
            <a:r>
              <a:rPr lang="en-GB" dirty="0" err="1" smtClean="0"/>
              <a:t>microsoft</a:t>
            </a:r>
            <a:r>
              <a:rPr lang="en-GB" dirty="0" smtClean="0"/>
              <a:t> SDK and finally </a:t>
            </a:r>
            <a:r>
              <a:rPr lang="en-GB" dirty="0" err="1" smtClean="0"/>
              <a:t>openNI</a:t>
            </a:r>
            <a:r>
              <a:rPr lang="en-GB" dirty="0" smtClean="0"/>
              <a:t> viewer</a:t>
            </a:r>
          </a:p>
          <a:p>
            <a:r>
              <a:rPr lang="en-GB" dirty="0" smtClean="0"/>
              <a:t>Transferred to MATLAB for processing: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Depth </a:t>
            </a:r>
            <a:r>
              <a:rPr lang="en-GB" dirty="0" err="1" smtClean="0"/>
              <a:t>thresholding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8" y="4293096"/>
            <a:ext cx="2952324" cy="2210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3" y="4281035"/>
            <a:ext cx="2952325" cy="2210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81033"/>
            <a:ext cx="2952328" cy="22102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900" y="4083492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depth data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422212" y="4083492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Floor removed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8516" y="4083492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</a:t>
            </a:r>
            <a:r>
              <a:rPr lang="en-GB" dirty="0" err="1" smtClean="0"/>
              <a:t>thresholded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structured light sensor generates a point cloud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487259" cy="36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Method Overview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148478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Point Cloud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07904" y="2547525"/>
            <a:ext cx="1224136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Voxel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07904" y="3638811"/>
            <a:ext cx="1224136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Floor Detection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148087" y="4725144"/>
            <a:ext cx="1314453" cy="576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Occupancy Map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725144"/>
            <a:ext cx="1224136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Clear Direction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148087" y="5733256"/>
            <a:ext cx="1314453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Pathfinding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319972" y="2060848"/>
            <a:ext cx="0" cy="486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319972" y="3123589"/>
            <a:ext cx="0" cy="5152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8" idx="0"/>
          </p:cNvCxnSpPr>
          <p:nvPr/>
        </p:nvCxnSpPr>
        <p:spPr>
          <a:xfrm rot="5400000">
            <a:off x="3344758" y="3749929"/>
            <a:ext cx="510269" cy="144016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7" idx="0"/>
          </p:cNvCxnSpPr>
          <p:nvPr/>
        </p:nvCxnSpPr>
        <p:spPr>
          <a:xfrm rot="16200000" flipH="1">
            <a:off x="4807509" y="3727338"/>
            <a:ext cx="510269" cy="148534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0" idx="0"/>
          </p:cNvCxnSpPr>
          <p:nvPr/>
        </p:nvCxnSpPr>
        <p:spPr>
          <a:xfrm>
            <a:off x="5805314" y="53012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dirty="0" smtClean="0"/>
              <a:t>3D Point Cloud – Point Cloud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Point </a:t>
            </a:r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L</a:t>
            </a:r>
            <a:r>
              <a:rPr lang="en-GB" dirty="0" smtClean="0"/>
              <a:t>ibrary (PCL) was used in this project</a:t>
            </a:r>
          </a:p>
          <a:p>
            <a:r>
              <a:rPr lang="en-GB" dirty="0" smtClean="0"/>
              <a:t>The PCL is a C++ library for manipulating point clouds</a:t>
            </a:r>
          </a:p>
          <a:p>
            <a:r>
              <a:rPr lang="en-GB" dirty="0" smtClean="0"/>
              <a:t>It provides access to a wide range of functions in areas such as filtering, segmentation and visualisation.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http://pointclouds.org/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20880" cy="9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621</Words>
  <Application>Microsoft Office PowerPoint</Application>
  <PresentationFormat>On-screen Show (4:3)</PresentationFormat>
  <Paragraphs>145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Autonomous Wheelchair using Structured Light</vt:lpstr>
      <vt:lpstr>Contents</vt:lpstr>
      <vt:lpstr>Aims</vt:lpstr>
      <vt:lpstr>Structured Light (Kinect)</vt:lpstr>
      <vt:lpstr>Original 2D Investigation</vt:lpstr>
      <vt:lpstr>3D Point Cloud</vt:lpstr>
      <vt:lpstr>3D Point Cloud – Method Overview</vt:lpstr>
      <vt:lpstr>3D Point Cloud</vt:lpstr>
      <vt:lpstr>3D Point Cloud – Point Cloud Library</vt:lpstr>
      <vt:lpstr>3D Point Cloud</vt:lpstr>
      <vt:lpstr>3D Point Cloud - Voxel Grid Downsampling </vt:lpstr>
      <vt:lpstr>3D Point Cloud</vt:lpstr>
      <vt:lpstr>3D Point Cloud – Floor Detection</vt:lpstr>
      <vt:lpstr>3D Point Cloud</vt:lpstr>
      <vt:lpstr>3D Point Cloud – Clear Direction</vt:lpstr>
      <vt:lpstr>3D Point Cloud</vt:lpstr>
      <vt:lpstr>3D Point Cloud – Occupancy Map</vt:lpstr>
      <vt:lpstr>3D Point Cloud</vt:lpstr>
      <vt:lpstr>3D Point Cloud - Pathfinding</vt:lpstr>
      <vt:lpstr>For Your Information – A* (A Star) Search Algorithm</vt:lpstr>
      <vt:lpstr>Demonstration</vt:lpstr>
      <vt:lpstr>Technical Summary</vt:lpstr>
      <vt:lpstr>Summary</vt:lpstr>
      <vt:lpstr>Any 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Wheelchair using Structured Light</dc:title>
  <dc:creator>Dept of E &amp; CS</dc:creator>
  <cp:lastModifiedBy>Dept of E &amp; CS</cp:lastModifiedBy>
  <cp:revision>23</cp:revision>
  <dcterms:created xsi:type="dcterms:W3CDTF">2012-05-30T11:40:24Z</dcterms:created>
  <dcterms:modified xsi:type="dcterms:W3CDTF">2012-05-30T16:35:30Z</dcterms:modified>
</cp:coreProperties>
</file>