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9" r:id="rId11"/>
    <p:sldId id="266" r:id="rId12"/>
    <p:sldId id="271" r:id="rId13"/>
    <p:sldId id="267" r:id="rId14"/>
    <p:sldId id="270" r:id="rId15"/>
    <p:sldId id="268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7FFA5-609F-4C83-A285-56C0CE2B9904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D6E69-4347-40FE-8043-2CC6727466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831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Top image brute force, bottom RANSAC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6D6E69-4347-40FE-8043-2CC6727466E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844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82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75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60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11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04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54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38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77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24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37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52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DF48F-A9AC-42F9-93F3-344583BACFB3}" type="datetimeFigureOut">
              <a:rPr lang="en-GB" smtClean="0"/>
              <a:t>30/05/2012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C70AE-3FA6-40BC-8E2A-7D780569D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44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Autonomous Wheelchair using Structured Light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Michael Hodgson, </a:t>
            </a:r>
          </a:p>
          <a:p>
            <a:r>
              <a:rPr lang="en-GB" dirty="0" smtClean="0"/>
              <a:t>John </a:t>
            </a:r>
            <a:r>
              <a:rPr lang="en-GB" dirty="0" err="1" smtClean="0"/>
              <a:t>Charlesworth</a:t>
            </a:r>
            <a:r>
              <a:rPr lang="en-GB" dirty="0" smtClean="0"/>
              <a:t>, </a:t>
            </a:r>
          </a:p>
          <a:p>
            <a:r>
              <a:rPr lang="en-GB" dirty="0" err="1" smtClean="0"/>
              <a:t>Adham</a:t>
            </a:r>
            <a:r>
              <a:rPr lang="en-GB" dirty="0" smtClean="0"/>
              <a:t> </a:t>
            </a:r>
            <a:r>
              <a:rPr lang="en-GB" dirty="0" err="1" smtClean="0"/>
              <a:t>Beyki</a:t>
            </a:r>
            <a:r>
              <a:rPr lang="en-GB" dirty="0" smtClean="0"/>
              <a:t> and </a:t>
            </a:r>
          </a:p>
          <a:p>
            <a:r>
              <a:rPr lang="en-GB" dirty="0" smtClean="0"/>
              <a:t>Mahdi </a:t>
            </a:r>
            <a:r>
              <a:rPr lang="en-GB" dirty="0" err="1" smtClean="0"/>
              <a:t>Naddaf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0315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Your Information - RANSAC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241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3D Point Cloud – Clear Direction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Calculation of clear directions</a:t>
            </a:r>
          </a:p>
          <a:p>
            <a:r>
              <a:rPr lang="en-GB" dirty="0" smtClean="0"/>
              <a:t>Method:</a:t>
            </a:r>
          </a:p>
          <a:p>
            <a:pPr lvl="1"/>
            <a:r>
              <a:rPr lang="en-GB" dirty="0" smtClean="0"/>
              <a:t>Box is swept across scene</a:t>
            </a:r>
          </a:p>
          <a:p>
            <a:pPr lvl="1"/>
            <a:r>
              <a:rPr lang="en-GB" dirty="0" smtClean="0"/>
              <a:t>Floor points and obstacle points within box counted</a:t>
            </a:r>
          </a:p>
          <a:p>
            <a:pPr lvl="1"/>
            <a:r>
              <a:rPr lang="en-GB" dirty="0" smtClean="0"/>
              <a:t>Boxes with floor points above a threshold and obstacle points below a threshold are marked as clear and displayed</a:t>
            </a:r>
          </a:p>
          <a:p>
            <a:pPr lvl="1"/>
            <a:r>
              <a:rPr lang="en-GB" dirty="0" smtClean="0"/>
              <a:t>Box length variable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593405"/>
            <a:ext cx="2956116" cy="39045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340768"/>
            <a:ext cx="3443740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20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3D Point Cloud – Occupancy Map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A 2D Occupancy map was constructed</a:t>
            </a:r>
          </a:p>
          <a:p>
            <a:r>
              <a:rPr lang="en-GB" dirty="0" smtClean="0"/>
              <a:t>Method:</a:t>
            </a:r>
          </a:p>
          <a:p>
            <a:pPr lvl="1"/>
            <a:r>
              <a:rPr lang="en-GB" dirty="0" smtClean="0"/>
              <a:t>Floor captured, dilated and marked as passable</a:t>
            </a:r>
          </a:p>
          <a:p>
            <a:pPr lvl="1"/>
            <a:r>
              <a:rPr lang="en-GB" dirty="0" smtClean="0"/>
              <a:t>Obstacle points captured, dilated and marked as impassable</a:t>
            </a:r>
          </a:p>
          <a:p>
            <a:r>
              <a:rPr lang="en-GB" dirty="0" smtClean="0"/>
              <a:t>Dilation to account for wheelchair width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"/>
          <a:stretch/>
        </p:blipFill>
        <p:spPr>
          <a:xfrm>
            <a:off x="4716016" y="1556792"/>
            <a:ext cx="3946124" cy="3505950"/>
          </a:xfrm>
        </p:spPr>
      </p:pic>
    </p:spTree>
    <p:extLst>
      <p:ext uri="{BB962C8B-B14F-4D97-AF65-F5344CB8AC3E}">
        <p14:creationId xmlns:p14="http://schemas.microsoft.com/office/powerpoint/2010/main" val="999456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3D Point Cloud - </a:t>
            </a:r>
            <a:r>
              <a:rPr lang="en-GB" dirty="0" err="1" smtClean="0"/>
              <a:t>Pathfinding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Using occupancy map</a:t>
            </a:r>
          </a:p>
          <a:p>
            <a:r>
              <a:rPr lang="en-GB" dirty="0" err="1" smtClean="0"/>
              <a:t>Pathfinding</a:t>
            </a:r>
            <a:r>
              <a:rPr lang="en-GB" dirty="0" smtClean="0"/>
              <a:t> done using the A* algorithm</a:t>
            </a:r>
          </a:p>
          <a:p>
            <a:r>
              <a:rPr lang="en-GB" dirty="0" smtClean="0"/>
              <a:t>Single start point, multiple radial finish points</a:t>
            </a:r>
          </a:p>
          <a:p>
            <a:r>
              <a:rPr lang="en-GB" dirty="0" smtClean="0"/>
              <a:t>Finish point distance variable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" t="49955" r="59461" b="2954"/>
          <a:stretch/>
        </p:blipFill>
        <p:spPr>
          <a:xfrm>
            <a:off x="4788024" y="1988840"/>
            <a:ext cx="3252198" cy="3175677"/>
          </a:xfrm>
        </p:spPr>
      </p:pic>
    </p:spTree>
    <p:extLst>
      <p:ext uri="{BB962C8B-B14F-4D97-AF65-F5344CB8AC3E}">
        <p14:creationId xmlns:p14="http://schemas.microsoft.com/office/powerpoint/2010/main" val="1746527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For Your Information – A* (A Star) </a:t>
            </a:r>
            <a:r>
              <a:rPr lang="en-GB" dirty="0" err="1" smtClean="0"/>
              <a:t>Pathfinding</a:t>
            </a:r>
            <a:r>
              <a:rPr lang="en-GB" dirty="0" smtClean="0"/>
              <a:t>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043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3D Point Clouds – Other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0996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Demonstration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591" y="1600200"/>
            <a:ext cx="5840817" cy="4525963"/>
          </a:xfrm>
        </p:spPr>
      </p:pic>
    </p:spTree>
    <p:extLst>
      <p:ext uri="{BB962C8B-B14F-4D97-AF65-F5344CB8AC3E}">
        <p14:creationId xmlns:p14="http://schemas.microsoft.com/office/powerpoint/2010/main" val="2606357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3" y="2005013"/>
            <a:ext cx="406717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338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Aims</a:t>
            </a:r>
          </a:p>
          <a:p>
            <a:r>
              <a:rPr lang="en-GB" dirty="0" smtClean="0"/>
              <a:t>Structured Light</a:t>
            </a:r>
          </a:p>
          <a:p>
            <a:r>
              <a:rPr lang="en-GB" dirty="0" smtClean="0"/>
              <a:t>Original 2D Investigation</a:t>
            </a:r>
          </a:p>
          <a:p>
            <a:r>
              <a:rPr lang="en-GB" dirty="0" smtClean="0"/>
              <a:t>3D Point Cloud</a:t>
            </a:r>
          </a:p>
          <a:p>
            <a:pPr lvl="1"/>
            <a:r>
              <a:rPr lang="en-GB" dirty="0" smtClean="0"/>
              <a:t>Point Cloud Library</a:t>
            </a:r>
          </a:p>
          <a:p>
            <a:pPr lvl="1"/>
            <a:r>
              <a:rPr lang="en-GB" dirty="0" smtClean="0"/>
              <a:t>Voxel Grid</a:t>
            </a:r>
          </a:p>
          <a:p>
            <a:pPr lvl="1"/>
            <a:r>
              <a:rPr lang="en-GB" dirty="0" smtClean="0"/>
              <a:t>Floor Removal</a:t>
            </a:r>
          </a:p>
          <a:p>
            <a:pPr lvl="1"/>
            <a:r>
              <a:rPr lang="en-GB" dirty="0" smtClean="0"/>
              <a:t>Clear Direction</a:t>
            </a:r>
          </a:p>
          <a:p>
            <a:pPr lvl="1"/>
            <a:r>
              <a:rPr lang="en-GB" dirty="0" err="1" smtClean="0"/>
              <a:t>Pathfinding</a:t>
            </a:r>
            <a:endParaRPr lang="en-GB" dirty="0" smtClean="0"/>
          </a:p>
          <a:p>
            <a:pPr lvl="1"/>
            <a:r>
              <a:rPr lang="en-GB" dirty="0" smtClean="0"/>
              <a:t>Other Work</a:t>
            </a:r>
          </a:p>
          <a:p>
            <a:r>
              <a:rPr lang="en-GB" dirty="0" smtClean="0"/>
              <a:t>Demo</a:t>
            </a:r>
          </a:p>
          <a:p>
            <a:r>
              <a:rPr lang="en-GB" dirty="0" smtClean="0"/>
              <a:t>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637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provide obstacle detection and avoidance using structured light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75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Structured Light (Kinect)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are using the Microsoft Kinect</a:t>
            </a:r>
          </a:p>
          <a:p>
            <a:r>
              <a:rPr lang="en-GB" dirty="0" smtClean="0"/>
              <a:t>Structured light 3D sensor</a:t>
            </a:r>
          </a:p>
          <a:p>
            <a:r>
              <a:rPr lang="en-GB" dirty="0" smtClean="0"/>
              <a:t>Works by:</a:t>
            </a:r>
          </a:p>
          <a:p>
            <a:pPr lvl="1"/>
            <a:r>
              <a:rPr lang="en-GB" dirty="0" smtClean="0"/>
              <a:t>Projecting a pattern (IR laser grid)</a:t>
            </a:r>
          </a:p>
          <a:p>
            <a:pPr lvl="1"/>
            <a:r>
              <a:rPr lang="en-GB" dirty="0" smtClean="0"/>
              <a:t>Observing how this is distorted when viewed from another view point (IR CMOS sensor)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74" b="96739" l="1377" r="9912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941168"/>
            <a:ext cx="4847527" cy="1674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55976" y="602128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Laser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556069" y="6171975"/>
            <a:ext cx="1215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IR Sensor</a:t>
            </a:r>
            <a:endParaRPr lang="en-GB" dirty="0"/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4788024" y="5589240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</p:cNvCxnSpPr>
          <p:nvPr/>
        </p:nvCxnSpPr>
        <p:spPr>
          <a:xfrm flipH="1" flipV="1">
            <a:off x="6588224" y="5589240"/>
            <a:ext cx="1575538" cy="5827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48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/>
          <a:p>
            <a:r>
              <a:rPr lang="en-GB" dirty="0" smtClean="0"/>
              <a:t>Original 2D Investigation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24048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Data captured by screenshot, then </a:t>
            </a:r>
            <a:r>
              <a:rPr lang="en-GB" dirty="0" err="1" smtClean="0"/>
              <a:t>microsoft</a:t>
            </a:r>
            <a:r>
              <a:rPr lang="en-GB" dirty="0" smtClean="0"/>
              <a:t> SDK and finally </a:t>
            </a:r>
            <a:r>
              <a:rPr lang="en-GB" dirty="0" err="1" smtClean="0"/>
              <a:t>openNI</a:t>
            </a:r>
            <a:r>
              <a:rPr lang="en-GB" dirty="0" smtClean="0"/>
              <a:t> viewer</a:t>
            </a:r>
          </a:p>
          <a:p>
            <a:r>
              <a:rPr lang="en-GB" dirty="0" smtClean="0"/>
              <a:t>Transferred to MATLAB for processing:</a:t>
            </a:r>
          </a:p>
          <a:p>
            <a:pPr lvl="1"/>
            <a:r>
              <a:rPr lang="en-GB" dirty="0" smtClean="0"/>
              <a:t>Floor removal</a:t>
            </a:r>
          </a:p>
          <a:p>
            <a:pPr lvl="1"/>
            <a:r>
              <a:rPr lang="en-GB" dirty="0" smtClean="0"/>
              <a:t>Depth </a:t>
            </a:r>
            <a:r>
              <a:rPr lang="en-GB" dirty="0" err="1" smtClean="0"/>
              <a:t>thresholding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468" y="4293096"/>
            <a:ext cx="2952324" cy="22102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163" y="4281035"/>
            <a:ext cx="2952325" cy="221029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281033"/>
            <a:ext cx="2952328" cy="221029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13900" y="4083492"/>
            <a:ext cx="166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Raw depth data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422212" y="4083492"/>
            <a:ext cx="155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Floor removed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6158516" y="4083492"/>
            <a:ext cx="195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Depth </a:t>
            </a:r>
            <a:r>
              <a:rPr lang="en-GB" dirty="0" err="1" smtClean="0"/>
              <a:t>thresholded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58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3D Point Cloud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structured light sensor generates a point cloud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42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3D Point Cloud – Point Cloud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The Point </a:t>
            </a:r>
            <a:r>
              <a:rPr lang="en-GB" dirty="0"/>
              <a:t>C</a:t>
            </a:r>
            <a:r>
              <a:rPr lang="en-GB" dirty="0" smtClean="0"/>
              <a:t>loud </a:t>
            </a:r>
            <a:r>
              <a:rPr lang="en-GB" dirty="0"/>
              <a:t>L</a:t>
            </a:r>
            <a:r>
              <a:rPr lang="en-GB" dirty="0" smtClean="0"/>
              <a:t>ibrary (PCL) was used in this project</a:t>
            </a:r>
          </a:p>
          <a:p>
            <a:r>
              <a:rPr lang="en-GB" dirty="0" smtClean="0"/>
              <a:t>The PCL is a C++ library for manipulating point clouds</a:t>
            </a:r>
          </a:p>
          <a:p>
            <a:r>
              <a:rPr lang="en-GB" dirty="0" smtClean="0"/>
              <a:t>It provides access to a wide range of functions in areas such as filtering, segmentation and visualisation.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61653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http://pointclouds.org/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7920880" cy="910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64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3D Point Cloud – Voxel Grid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062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3D Point Cloud – Floor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Different methods were used to detect the floor</a:t>
            </a:r>
          </a:p>
          <a:p>
            <a:r>
              <a:rPr lang="en-GB" dirty="0" smtClean="0"/>
              <a:t>Based on comparison with planes</a:t>
            </a:r>
          </a:p>
          <a:p>
            <a:pPr lvl="1"/>
            <a:r>
              <a:rPr lang="en-GB" dirty="0" smtClean="0"/>
              <a:t>First Method: manually sweep through planes (slow)</a:t>
            </a:r>
          </a:p>
          <a:p>
            <a:pPr lvl="1"/>
            <a:r>
              <a:rPr lang="en-GB" dirty="0" smtClean="0"/>
              <a:t>Second Method: manually remove ceiling and use RANSAC algorithm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556792"/>
            <a:ext cx="3233932" cy="24874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221088"/>
            <a:ext cx="3233932" cy="194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6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382</Words>
  <Application>Microsoft Office PowerPoint</Application>
  <PresentationFormat>On-screen Show (4:3)</PresentationFormat>
  <Paragraphs>74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Autonomous Wheelchair using Structured Light</vt:lpstr>
      <vt:lpstr>Contents</vt:lpstr>
      <vt:lpstr>Aims</vt:lpstr>
      <vt:lpstr>Structured Light (Kinect)</vt:lpstr>
      <vt:lpstr>Original 2D Investigation</vt:lpstr>
      <vt:lpstr>3D Point Cloud</vt:lpstr>
      <vt:lpstr>3D Point Cloud – Point Cloud Library</vt:lpstr>
      <vt:lpstr>3D Point Cloud – Voxel Grid</vt:lpstr>
      <vt:lpstr>3D Point Cloud – Floor Detection</vt:lpstr>
      <vt:lpstr>For Your Information - RANSAC</vt:lpstr>
      <vt:lpstr>3D Point Cloud – Clear Direction</vt:lpstr>
      <vt:lpstr>3D Point Cloud – Occupancy Map</vt:lpstr>
      <vt:lpstr>3D Point Cloud - Pathfinding</vt:lpstr>
      <vt:lpstr>For Your Information – A* (A Star) Pathfinding Algorithm</vt:lpstr>
      <vt:lpstr>3D Point Clouds – Other Work</vt:lpstr>
      <vt:lpstr>Demonstration</vt:lpstr>
      <vt:lpstr>Any Questions?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Wheelchair using Structured Light</dc:title>
  <dc:creator>Dept of E &amp; CS</dc:creator>
  <cp:lastModifiedBy>Dept of E &amp; CS</cp:lastModifiedBy>
  <cp:revision>11</cp:revision>
  <dcterms:created xsi:type="dcterms:W3CDTF">2012-05-30T11:40:24Z</dcterms:created>
  <dcterms:modified xsi:type="dcterms:W3CDTF">2012-05-30T13:15:45Z</dcterms:modified>
</cp:coreProperties>
</file>