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4" r:id="rId11"/>
    <p:sldId id="269" r:id="rId12"/>
    <p:sldId id="265" r:id="rId13"/>
    <p:sldId id="268" r:id="rId14"/>
    <p:sldId id="267" r:id="rId15"/>
    <p:sldId id="26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71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1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198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8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0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34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23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861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285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46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fmrib.ox.ac.uk/~steve/susan/susan/susa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SUSAN Edge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Charlesworth – jgac1g08</a:t>
            </a:r>
          </a:p>
          <a:p>
            <a:r>
              <a:rPr lang="en-GB" dirty="0" smtClean="0"/>
              <a:t>Michael Hodgson – mh23g08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71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b="1" dirty="0" smtClean="0"/>
              <a:t>Python</a:t>
            </a:r>
            <a:r>
              <a:rPr lang="en-GB" dirty="0" smtClean="0"/>
              <a:t> with </a:t>
            </a:r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076" y="6304002"/>
            <a:ext cx="892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Images: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 smtClean="0"/>
              <a:t>http://urania.udea.edu.co/sites/astronomia-2.0/pages/descargas.rs/files/descargasdt5vi/Cursos/CursosElectivos/FisicaAstrofisicaComputacional/2009-2/Documentacion/matplotlib/examples/pylab_examples/quiver_demo.html </a:t>
            </a:r>
            <a:endParaRPr lang="en-GB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0425"/>
            <a:ext cx="2448272" cy="200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426449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Slow </a:t>
            </a:r>
            <a:r>
              <a:rPr lang="en-GB" b="1" dirty="0" smtClean="0"/>
              <a:t>pixel loop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86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Took </a:t>
            </a:r>
            <a:r>
              <a:rPr lang="en-GB" b="1" dirty="0" smtClean="0"/>
              <a:t>iterative</a:t>
            </a:r>
            <a:r>
              <a:rPr lang="en-GB" dirty="0" smtClean="0"/>
              <a:t> approach to implementation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162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050" name="Picture 2" descr="H:\susanedge\susanedge\figures\simple_square_susan_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643" t="7158" r="27869" b="6235"/>
          <a:stretch/>
        </p:blipFill>
        <p:spPr bwMode="auto">
          <a:xfrm>
            <a:off x="2699792" y="2676252"/>
            <a:ext cx="3798350" cy="3805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3074" name="Picture 2" descr="H:\susanedge\susanedge\figures\smooth_square_susan_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99" t="8238" r="28038" b="7052"/>
          <a:stretch/>
        </p:blipFill>
        <p:spPr bwMode="auto">
          <a:xfrm>
            <a:off x="4211960" y="2204864"/>
            <a:ext cx="4651848" cy="4540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276872"/>
            <a:ext cx="388843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Algorithm </a:t>
            </a:r>
            <a:r>
              <a:rPr lang="en-GB" dirty="0" err="1" smtClean="0"/>
              <a:t>vectorised</a:t>
            </a:r>
            <a:r>
              <a:rPr lang="en-GB" dirty="0" smtClean="0"/>
              <a:t> to improve speed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Circular</a:t>
            </a:r>
            <a:r>
              <a:rPr lang="en-GB" dirty="0" smtClean="0"/>
              <a:t> mask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  </a:t>
            </a:r>
            <a:r>
              <a:rPr lang="en-GB" b="1" dirty="0" smtClean="0"/>
              <a:t>Inter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smtClean="0"/>
              <a:t>Intra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implemented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012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Experimentation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8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7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http://users.fmrib.ox.ac.uk/~steve/susan/susan/susan.html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687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</a:t>
            </a:r>
            <a:r>
              <a:rPr lang="en-GB" dirty="0" smtClean="0"/>
              <a:t> Edge Detector</a:t>
            </a:r>
          </a:p>
          <a:p>
            <a:pPr lvl="1"/>
            <a:r>
              <a:rPr lang="en-GB" b="1" dirty="0" smtClean="0"/>
              <a:t>S</a:t>
            </a:r>
            <a:r>
              <a:rPr lang="en-GB" dirty="0" smtClean="0"/>
              <a:t>mallest </a:t>
            </a:r>
            <a:r>
              <a:rPr lang="en-GB" b="1" dirty="0" smtClean="0"/>
              <a:t>U</a:t>
            </a:r>
            <a:r>
              <a:rPr lang="en-GB" dirty="0" smtClean="0"/>
              <a:t>nivalve </a:t>
            </a:r>
            <a:r>
              <a:rPr lang="en-GB" b="1" dirty="0" smtClean="0"/>
              <a:t>S</a:t>
            </a:r>
            <a:r>
              <a:rPr lang="en-GB" dirty="0" smtClean="0"/>
              <a:t>egment </a:t>
            </a:r>
            <a:r>
              <a:rPr lang="en-GB" b="1" dirty="0" smtClean="0"/>
              <a:t>A</a:t>
            </a:r>
            <a:r>
              <a:rPr lang="en-GB" dirty="0" smtClean="0"/>
              <a:t>ssimilating </a:t>
            </a:r>
            <a:r>
              <a:rPr lang="en-GB" b="1" dirty="0" smtClean="0"/>
              <a:t>N</a:t>
            </a:r>
            <a:r>
              <a:rPr lang="en-GB" dirty="0" smtClean="0"/>
              <a:t>ucleus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44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18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USAN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Comparison of pixel values to the nucleus within a mask</a:t>
            </a:r>
          </a:p>
          <a:p>
            <a:r>
              <a:rPr lang="en-GB" dirty="0" smtClean="0"/>
              <a:t>Sum of comparisons give a value for the “area” of the USAN</a:t>
            </a:r>
          </a:p>
          <a:p>
            <a:r>
              <a:rPr lang="en-GB" dirty="0" smtClean="0"/>
              <a:t>High in flat regions, lower at edges and corners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916832"/>
            <a:ext cx="2952328" cy="3744416"/>
            <a:chOff x="5580112" y="1916832"/>
            <a:chExt cx="2952328" cy="3744416"/>
          </a:xfrm>
        </p:grpSpPr>
        <p:sp>
          <p:nvSpPr>
            <p:cNvPr id="4" name="Rectangle 3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7" name="Oval 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6216" y="3573016"/>
            <a:ext cx="648072" cy="648072"/>
            <a:chOff x="5940152" y="2204864"/>
            <a:chExt cx="648072" cy="648072"/>
          </a:xfrm>
        </p:grpSpPr>
        <p:sp>
          <p:nvSpPr>
            <p:cNvPr id="11" name="Oval 10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68344" y="3573016"/>
            <a:ext cx="648072" cy="648072"/>
            <a:chOff x="5940152" y="2204864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7" name="Oval 1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Pixel values in the USAN need comparing to the nucleus</a:t>
            </a:r>
          </a:p>
          <a:p>
            <a:r>
              <a:rPr lang="en-GB" dirty="0" smtClean="0"/>
              <a:t>Simplest version: rectangular window</a:t>
            </a:r>
          </a:p>
          <a:p>
            <a:r>
              <a:rPr lang="en-GB" dirty="0" smtClean="0"/>
              <a:t>Better version: exp(-((pixel - nucleus)/t)^6)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799119"/>
            <a:ext cx="4038600" cy="212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4008" y="5013176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http://users.fmrib.ox.ac.uk/~steve/susan/susan/node6.html#c_equation</a:t>
            </a:r>
            <a:endParaRPr lang="en-GB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the area of the USAN is determined it is compared to a threshold (g = 3*</a:t>
            </a:r>
            <a:r>
              <a:rPr lang="en-GB" dirty="0" err="1" smtClean="0"/>
              <a:t>n</a:t>
            </a:r>
            <a:r>
              <a:rPr lang="en-GB" sz="2400" dirty="0" err="1" smtClean="0"/>
              <a:t>max</a:t>
            </a:r>
            <a:r>
              <a:rPr lang="en-GB" dirty="0" smtClean="0"/>
              <a:t>/4) and it is given a new value as:</a:t>
            </a:r>
          </a:p>
          <a:p>
            <a:pPr lvl="1"/>
            <a:r>
              <a:rPr lang="en-GB" dirty="0" smtClean="0"/>
              <a:t>Area &lt; g : USAN value = g – area</a:t>
            </a:r>
          </a:p>
          <a:p>
            <a:pPr lvl="1"/>
            <a:r>
              <a:rPr lang="en-GB" dirty="0" smtClean="0"/>
              <a:t>Area &gt; g : USAN value = 0</a:t>
            </a:r>
          </a:p>
          <a:p>
            <a:r>
              <a:rPr lang="en-GB" dirty="0" smtClean="0"/>
              <a:t>This converts minima to maxima, non-maximal suppression this sharpens the features further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</a:t>
            </a:r>
            <a:r>
              <a:rPr lang="en-GB" dirty="0" smtClean="0"/>
              <a:t>E</a:t>
            </a:r>
            <a:r>
              <a:rPr lang="en-GB" dirty="0" smtClean="0"/>
              <a:t>dge Direction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GB" dirty="0" smtClean="0"/>
              <a:t>Simple case: “Inter-pixel” edge</a:t>
            </a:r>
          </a:p>
          <a:p>
            <a:r>
              <a:rPr lang="en-GB" dirty="0" smtClean="0"/>
              <a:t>The direction of an edge can be calculated using SUSAN</a:t>
            </a:r>
          </a:p>
          <a:p>
            <a:r>
              <a:rPr lang="en-GB" dirty="0" smtClean="0"/>
              <a:t>The difference between the “centre of gravity” and the nucleus can be used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700808"/>
            <a:ext cx="2952328" cy="3744416"/>
            <a:chOff x="5580112" y="1916832"/>
            <a:chExt cx="2952328" cy="3744416"/>
          </a:xfrm>
        </p:grpSpPr>
        <p:sp>
          <p:nvSpPr>
            <p:cNvPr id="7" name="Rectangle 6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10" name="Oval 9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6216" y="3356992"/>
            <a:ext cx="648072" cy="648072"/>
            <a:chOff x="5940152" y="2204864"/>
            <a:chExt cx="648072" cy="648072"/>
          </a:xfrm>
        </p:grpSpPr>
        <p:sp>
          <p:nvSpPr>
            <p:cNvPr id="13" name="Oval 12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68344" y="3356992"/>
            <a:ext cx="648072" cy="648072"/>
            <a:chOff x="5940152" y="2204864"/>
            <a:chExt cx="648072" cy="648072"/>
          </a:xfrm>
        </p:grpSpPr>
        <p:sp>
          <p:nvSpPr>
            <p:cNvPr id="16" name="Oval 15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9" name="Oval 18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Oval 20"/>
          <p:cNvSpPr/>
          <p:nvPr/>
        </p:nvSpPr>
        <p:spPr>
          <a:xfrm>
            <a:off x="6156176" y="2420888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804248" y="3645024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884368" y="3717032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596336" y="4797152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652120" y="5589240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5652120" y="5877272"/>
            <a:ext cx="216024" cy="21602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012160" y="558924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Centre of gravity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587727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Nucleus</a:t>
            </a:r>
            <a:endParaRPr lang="en-GB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228184" y="4437112"/>
            <a:ext cx="648072" cy="648072"/>
            <a:chOff x="5940152" y="2204864"/>
            <a:chExt cx="648072" cy="648072"/>
          </a:xfrm>
        </p:grpSpPr>
        <p:sp>
          <p:nvSpPr>
            <p:cNvPr id="32" name="Oval 31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Oval 33"/>
          <p:cNvSpPr/>
          <p:nvPr/>
        </p:nvSpPr>
        <p:spPr>
          <a:xfrm>
            <a:off x="6372200" y="4653136"/>
            <a:ext cx="216024" cy="2160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Edge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“Intra-pixel” edge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13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298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SUSAN Edge Detector</vt:lpstr>
      <vt:lpstr>Introduction</vt:lpstr>
      <vt:lpstr>Theory</vt:lpstr>
      <vt:lpstr>Theory – The USAN</vt:lpstr>
      <vt:lpstr>Theory – The Maths</vt:lpstr>
      <vt:lpstr>Theory – The Maths</vt:lpstr>
      <vt:lpstr>Theory – Edge Direction</vt:lpstr>
      <vt:lpstr>Theory – Edge Direction</vt:lpstr>
      <vt:lpstr>Implementation</vt:lpstr>
      <vt:lpstr>Implementation – Overview</vt:lpstr>
      <vt:lpstr>Implementation – Achievements</vt:lpstr>
      <vt:lpstr>Implementation – Achievements</vt:lpstr>
      <vt:lpstr>Implementation – Achievements</vt:lpstr>
      <vt:lpstr>Implementation – Achievements</vt:lpstr>
      <vt:lpstr>Demo</vt:lpstr>
      <vt:lpstr>Experimentation</vt:lpstr>
      <vt:lpstr>Comparison</vt:lpstr>
      <vt:lpstr>References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John</cp:lastModifiedBy>
  <cp:revision>37</cp:revision>
  <dcterms:created xsi:type="dcterms:W3CDTF">2012-02-03T12:37:15Z</dcterms:created>
  <dcterms:modified xsi:type="dcterms:W3CDTF">2012-02-06T04:02:49Z</dcterms:modified>
</cp:coreProperties>
</file>