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es\Documents\susanedge\speed-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Execution Time (smaller is better)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Execution Time\s (smaller is better)</c:v>
                </c:pt>
              </c:strCache>
            </c:strRef>
          </c:tx>
          <c:invertIfNegative val="0"/>
          <c:cat>
            <c:strRef>
              <c:f>Sheet1!$E$3:$F$3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Sheet1!$E$4:$F$4</c:f>
              <c:numCache>
                <c:formatCode>General</c:formatCode>
                <c:ptCount val="2"/>
                <c:pt idx="0">
                  <c:v>12.5</c:v>
                </c:pt>
                <c:pt idx="1">
                  <c:v>6.3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864128"/>
        <c:axId val="158555456"/>
      </c:barChart>
      <c:catAx>
        <c:axId val="162864128"/>
        <c:scaling>
          <c:orientation val="minMax"/>
        </c:scaling>
        <c:delete val="0"/>
        <c:axPos val="b"/>
        <c:majorTickMark val="out"/>
        <c:minorTickMark val="none"/>
        <c:tickLblPos val="nextTo"/>
        <c:crossAx val="158555456"/>
        <c:crosses val="autoZero"/>
        <c:auto val="1"/>
        <c:lblAlgn val="ctr"/>
        <c:lblOffset val="100"/>
        <c:noMultiLvlLbl val="0"/>
      </c:catAx>
      <c:valAx>
        <c:axId val="158555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864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71DF-813A-4C9C-A1FF-CDF69BF2EA69}" type="datetimeFigureOut">
              <a:rPr lang="en-GB" smtClean="0"/>
              <a:t>06/02/2012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A2D58-DE0B-4B68-92A8-466EACD47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10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GB" baseline="0" dirty="0" smtClean="0"/>
              <a:t> is the same as the size of the rectangular window: the difference in intensity out of 255 that is considered similar (27)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2D58-DE0B-4B68-92A8-466EACD479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8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Nmax</a:t>
            </a:r>
            <a:r>
              <a:rPr lang="en-GB" dirty="0" smtClean="0"/>
              <a:t> is the maximum value that the USAN area can</a:t>
            </a:r>
            <a:r>
              <a:rPr lang="en-GB" baseline="0" dirty="0" smtClean="0"/>
              <a:t> take</a:t>
            </a:r>
          </a:p>
          <a:p>
            <a:r>
              <a:rPr lang="en-GB" baseline="0" dirty="0" smtClean="0"/>
              <a:t>g calculated to give appropriate noise rejection in presence of Gaussian noise, as corners give stronger responses changing g can convert to a corner detector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2D58-DE0B-4B68-92A8-466EACD479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33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Ratio of </a:t>
            </a:r>
            <a:r>
              <a:rPr lang="en-GB" dirty="0" err="1" smtClean="0"/>
              <a:t>AoSx</a:t>
            </a:r>
            <a:r>
              <a:rPr lang="en-GB" dirty="0" smtClean="0"/>
              <a:t> to </a:t>
            </a:r>
            <a:r>
              <a:rPr lang="en-GB" dirty="0" err="1" smtClean="0"/>
              <a:t>AoSy</a:t>
            </a:r>
            <a:r>
              <a:rPr lang="en-GB" dirty="0" smtClean="0"/>
              <a:t> gives edge direction, sign</a:t>
            </a:r>
            <a:r>
              <a:rPr lang="en-GB" baseline="0" dirty="0" smtClean="0"/>
              <a:t> of </a:t>
            </a:r>
            <a:r>
              <a:rPr lang="en-GB" baseline="0" dirty="0" err="1" smtClean="0"/>
              <a:t>AoSxy</a:t>
            </a:r>
            <a:r>
              <a:rPr lang="en-GB" baseline="0" dirty="0" smtClean="0"/>
              <a:t> give positive or negative gradient to a diagonal edge.</a:t>
            </a:r>
          </a:p>
          <a:p>
            <a:r>
              <a:rPr lang="en-GB" baseline="0" dirty="0" smtClean="0"/>
              <a:t>Also interesting to note that SUSAN gives a stronger response at softer edges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2D58-DE0B-4B68-92A8-466EACD479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1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1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3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1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2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fmrib.ox.ac.uk/~steve/susan/susan/susa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SUSAN Edge Detector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Charlesworth – jgac1g08</a:t>
            </a:r>
          </a:p>
          <a:p>
            <a:r>
              <a:rPr lang="en-GB" dirty="0" smtClean="0"/>
              <a:t>Michael Hodgson – mh23g08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1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GB" b="1" dirty="0" smtClean="0"/>
              <a:t>Python</a:t>
            </a:r>
            <a:r>
              <a:rPr lang="en-GB" dirty="0" smtClean="0"/>
              <a:t> with </a:t>
            </a:r>
            <a:r>
              <a:rPr lang="en-GB" dirty="0" err="1" smtClean="0"/>
              <a:t>Numpy</a:t>
            </a:r>
            <a:r>
              <a:rPr lang="en-GB" dirty="0" smtClean="0"/>
              <a:t> and </a:t>
            </a:r>
            <a:r>
              <a:rPr lang="en-GB" dirty="0" err="1" smtClean="0"/>
              <a:t>Matplotlib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5076" y="6304002"/>
            <a:ext cx="89289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Images: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 smtClean="0"/>
              <a:t>http://urania.udea.edu.co/sites/astronomia-2.0/pages/descargas.rs/files/descargasdt5vi/Cursos/CursosElectivos/FisicaAstrofisicaComputacional/2009-2/Documentacion/matplotlib/examples/pylab_examples/quiver_demo.html </a:t>
            </a:r>
            <a:endParaRPr lang="en-GB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00425"/>
            <a:ext cx="2448272" cy="200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6856" y="426449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Slow </a:t>
            </a:r>
            <a:r>
              <a:rPr lang="en-GB" b="1" dirty="0" smtClean="0"/>
              <a:t>pixel loop</a:t>
            </a:r>
            <a:r>
              <a:rPr lang="en-GB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9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Took </a:t>
            </a:r>
            <a:r>
              <a:rPr lang="en-GB" b="1" dirty="0" smtClean="0"/>
              <a:t>iterative</a:t>
            </a:r>
            <a:r>
              <a:rPr lang="en-GB" dirty="0" smtClean="0"/>
              <a:t> approach to implementation</a:t>
            </a:r>
          </a:p>
          <a:p>
            <a:pPr lvl="1"/>
            <a:r>
              <a:rPr lang="en-GB" dirty="0" smtClean="0"/>
              <a:t>Simple -&gt; Complex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1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284984"/>
            <a:ext cx="4995160" cy="26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5436096" y="2924944"/>
            <a:ext cx="1224136" cy="864096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6166171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38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1026" name="Picture 2" descr="C:\Users\ames\Documents\susanedge\susanedge\test_data\susan_te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3514725" cy="3514725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4211960" y="4581128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ames\Documents\susanedge\susanedge\figures\simple_square_susan_test.png"/>
          <p:cNvPicPr>
            <a:picLocks noChangeAspect="1" noChangeArrowheads="1"/>
          </p:cNvPicPr>
          <p:nvPr/>
        </p:nvPicPr>
        <p:blipFill>
          <a:blip r:embed="rId3" cstate="print"/>
          <a:srcRect l="15695" t="8174" r="16662" b="4744"/>
          <a:stretch>
            <a:fillRect/>
          </a:stretch>
        </p:blipFill>
        <p:spPr bwMode="auto">
          <a:xfrm>
            <a:off x="4883329" y="2753544"/>
            <a:ext cx="3882735" cy="37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85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 Algorithm partially </a:t>
            </a:r>
            <a:r>
              <a:rPr lang="en-GB" dirty="0" err="1" smtClean="0"/>
              <a:t>vectorized</a:t>
            </a:r>
            <a:r>
              <a:rPr lang="en-GB" dirty="0" smtClean="0"/>
              <a:t> to </a:t>
            </a:r>
            <a:r>
              <a:rPr lang="en-GB" b="1" dirty="0" smtClean="0"/>
              <a:t>improve speed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79912" y="5301208"/>
            <a:ext cx="720080" cy="36004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3672408" cy="2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005064"/>
            <a:ext cx="4224089" cy="271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9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 Algorithm partially </a:t>
            </a:r>
            <a:r>
              <a:rPr lang="en-GB" dirty="0" err="1" smtClean="0"/>
              <a:t>vectorized</a:t>
            </a:r>
            <a:r>
              <a:rPr lang="en-GB" dirty="0" smtClean="0"/>
              <a:t> to </a:t>
            </a:r>
            <a:r>
              <a:rPr lang="en-GB" b="1" dirty="0" smtClean="0"/>
              <a:t>improve speed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1619672" y="2708920"/>
          <a:ext cx="633670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8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 </a:t>
            </a:r>
            <a:r>
              <a:rPr lang="en-GB" b="1" dirty="0" smtClean="0"/>
              <a:t>Smoothed </a:t>
            </a:r>
            <a:r>
              <a:rPr lang="en-GB" dirty="0" smtClean="0"/>
              <a:t>similarity equation implemented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 l="20637" t="37500" r="1670" b="37500"/>
          <a:stretch>
            <a:fillRect/>
          </a:stretch>
        </p:blipFill>
        <p:spPr bwMode="auto">
          <a:xfrm>
            <a:off x="2555776" y="2492896"/>
            <a:ext cx="4176464" cy="91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789040"/>
            <a:ext cx="4038600" cy="212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5364088" y="3573016"/>
            <a:ext cx="1872208" cy="792088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 </a:t>
            </a:r>
            <a:r>
              <a:rPr lang="en-GB" b="1" dirty="0" smtClean="0"/>
              <a:t>Smoothed </a:t>
            </a:r>
            <a:r>
              <a:rPr lang="en-GB" dirty="0" smtClean="0"/>
              <a:t>similarity equation implemented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11960" y="4581128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ames\Documents\susanedge\susanedge\figures\simple_house.png"/>
          <p:cNvPicPr>
            <a:picLocks noChangeAspect="1" noChangeArrowheads="1"/>
          </p:cNvPicPr>
          <p:nvPr/>
        </p:nvPicPr>
        <p:blipFill>
          <a:blip r:embed="rId2" cstate="print"/>
          <a:srcRect l="15695" t="8417" r="17628" b="5782"/>
          <a:stretch>
            <a:fillRect/>
          </a:stretch>
        </p:blipFill>
        <p:spPr bwMode="auto">
          <a:xfrm>
            <a:off x="173065" y="2636912"/>
            <a:ext cx="3930346" cy="3816424"/>
          </a:xfrm>
          <a:prstGeom prst="rect">
            <a:avLst/>
          </a:prstGeom>
          <a:noFill/>
        </p:spPr>
      </p:pic>
      <p:pic>
        <p:nvPicPr>
          <p:cNvPr id="4099" name="Picture 3" descr="C:\Users\ames\Documents\susanedge\susanedge\figures\smooth_susan_house.png"/>
          <p:cNvPicPr>
            <a:picLocks noChangeAspect="1" noChangeArrowheads="1"/>
          </p:cNvPicPr>
          <p:nvPr/>
        </p:nvPicPr>
        <p:blipFill>
          <a:blip r:embed="rId3" cstate="print"/>
          <a:srcRect l="16692" t="7966" r="16632" b="6233"/>
          <a:stretch>
            <a:fillRect/>
          </a:stretch>
        </p:blipFill>
        <p:spPr bwMode="auto">
          <a:xfrm>
            <a:off x="4938488" y="2636912"/>
            <a:ext cx="3930348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30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SUSAN</a:t>
            </a:r>
            <a:r>
              <a:rPr lang="en-GB" dirty="0" smtClean="0"/>
              <a:t> Edge Detector</a:t>
            </a:r>
          </a:p>
          <a:p>
            <a:pPr lvl="1"/>
            <a:r>
              <a:rPr lang="en-GB" b="1" dirty="0" smtClean="0"/>
              <a:t>S</a:t>
            </a:r>
            <a:r>
              <a:rPr lang="en-GB" dirty="0" smtClean="0"/>
              <a:t>mallest </a:t>
            </a:r>
            <a:r>
              <a:rPr lang="en-GB" b="1" dirty="0" smtClean="0"/>
              <a:t>U</a:t>
            </a:r>
            <a:r>
              <a:rPr lang="en-GB" dirty="0" smtClean="0"/>
              <a:t>nivalve </a:t>
            </a:r>
            <a:r>
              <a:rPr lang="en-GB" b="1" dirty="0" smtClean="0"/>
              <a:t>S</a:t>
            </a:r>
            <a:r>
              <a:rPr lang="en-GB" dirty="0" smtClean="0"/>
              <a:t>egment </a:t>
            </a:r>
            <a:r>
              <a:rPr lang="en-GB" b="1" dirty="0" smtClean="0"/>
              <a:t>A</a:t>
            </a:r>
            <a:r>
              <a:rPr lang="en-GB" dirty="0" smtClean="0"/>
              <a:t>ssimilating </a:t>
            </a:r>
            <a:r>
              <a:rPr lang="en-GB" b="1" dirty="0" smtClean="0"/>
              <a:t>N</a:t>
            </a:r>
            <a:r>
              <a:rPr lang="en-GB" dirty="0" smtClean="0"/>
              <a:t>ucleus</a:t>
            </a:r>
          </a:p>
          <a:p>
            <a:r>
              <a:rPr lang="en-GB" dirty="0" smtClean="0"/>
              <a:t>Performs no differentiation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Performs well in the presence of noise</a:t>
            </a:r>
            <a:endParaRPr lang="en-GB" dirty="0" smtClean="0"/>
          </a:p>
          <a:p>
            <a:r>
              <a:rPr lang="en-GB" dirty="0" smtClean="0"/>
              <a:t>Quick to perform compared to other edge detection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 </a:t>
            </a:r>
            <a:r>
              <a:rPr lang="en-GB" b="1" dirty="0" smtClean="0"/>
              <a:t>Circular</a:t>
            </a:r>
            <a:r>
              <a:rPr lang="en-GB" dirty="0" smtClean="0"/>
              <a:t> mask implemented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11960" y="4581128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s\Documents\susanedge\susanedge\figures\smooth_square_house.png"/>
          <p:cNvPicPr>
            <a:picLocks noChangeAspect="1" noChangeArrowheads="1"/>
          </p:cNvPicPr>
          <p:nvPr/>
        </p:nvPicPr>
        <p:blipFill>
          <a:blip r:embed="rId2" cstate="print"/>
          <a:srcRect l="15148" t="8501" r="16243" b="5698"/>
          <a:stretch>
            <a:fillRect/>
          </a:stretch>
        </p:blipFill>
        <p:spPr bwMode="auto">
          <a:xfrm>
            <a:off x="107504" y="2564904"/>
            <a:ext cx="4044271" cy="3816424"/>
          </a:xfrm>
          <a:prstGeom prst="rect">
            <a:avLst/>
          </a:prstGeom>
          <a:noFill/>
        </p:spPr>
      </p:pic>
      <p:pic>
        <p:nvPicPr>
          <p:cNvPr id="1027" name="Picture 3" descr="C:\Users\ames\Documents\susanedge\susanedge\figures\circle_house.png"/>
          <p:cNvPicPr>
            <a:picLocks noChangeAspect="1" noChangeArrowheads="1"/>
          </p:cNvPicPr>
          <p:nvPr/>
        </p:nvPicPr>
        <p:blipFill>
          <a:blip r:embed="rId3" cstate="print"/>
          <a:srcRect l="15777" t="8189" r="16580" b="4729"/>
          <a:stretch>
            <a:fillRect/>
          </a:stretch>
        </p:blipFill>
        <p:spPr bwMode="auto">
          <a:xfrm>
            <a:off x="4860032" y="2564904"/>
            <a:ext cx="3960440" cy="384728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18496" y="2276872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2276872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Circle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3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 </a:t>
            </a:r>
            <a:r>
              <a:rPr lang="en-GB" b="1" dirty="0" smtClean="0"/>
              <a:t>Edge direction</a:t>
            </a:r>
            <a:r>
              <a:rPr lang="en-GB" dirty="0" smtClean="0"/>
              <a:t> measurement implemented</a:t>
            </a:r>
          </a:p>
        </p:txBody>
      </p:sp>
      <p:pic>
        <p:nvPicPr>
          <p:cNvPr id="2050" name="Picture 2" descr="C:\Users\ames\Documents\susanedge\susanedge\figures\edge_dir.png"/>
          <p:cNvPicPr>
            <a:picLocks noChangeAspect="1" noChangeArrowheads="1"/>
          </p:cNvPicPr>
          <p:nvPr/>
        </p:nvPicPr>
        <p:blipFill>
          <a:blip r:embed="rId2" cstate="print"/>
          <a:srcRect l="10226" t="16295" r="10040" b="13908"/>
          <a:stretch>
            <a:fillRect/>
          </a:stretch>
        </p:blipFill>
        <p:spPr bwMode="auto">
          <a:xfrm>
            <a:off x="683568" y="2420888"/>
            <a:ext cx="7719990" cy="3717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03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mes\Documents\susanedge\susanedge\figures\non-max-house.png"/>
          <p:cNvPicPr>
            <a:picLocks noChangeAspect="1" noChangeArrowheads="1"/>
          </p:cNvPicPr>
          <p:nvPr/>
        </p:nvPicPr>
        <p:blipFill>
          <a:blip r:embed="rId2" cstate="print"/>
          <a:srcRect l="16084" t="8275" r="16273" b="4643"/>
          <a:stretch>
            <a:fillRect/>
          </a:stretch>
        </p:blipFill>
        <p:spPr bwMode="auto">
          <a:xfrm>
            <a:off x="5004048" y="2681537"/>
            <a:ext cx="3960440" cy="384728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 Attempted to implement </a:t>
            </a:r>
            <a:r>
              <a:rPr lang="en-GB" b="1" dirty="0" smtClean="0"/>
              <a:t>non-maximal suppression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11960" y="4581128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ames\Documents\susanedge\susanedge\figures\circle_house.png"/>
          <p:cNvPicPr>
            <a:picLocks noChangeAspect="1" noChangeArrowheads="1"/>
          </p:cNvPicPr>
          <p:nvPr/>
        </p:nvPicPr>
        <p:blipFill>
          <a:blip r:embed="rId3" cstate="print"/>
          <a:srcRect l="15777" t="8189" r="16580" b="4729"/>
          <a:stretch>
            <a:fillRect/>
          </a:stretch>
        </p:blipFill>
        <p:spPr bwMode="auto">
          <a:xfrm>
            <a:off x="251520" y="2636912"/>
            <a:ext cx="3960440" cy="384728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5656" y="2276872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non-max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2276872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Non-max suppression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command line options to python apps is easy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52936"/>
            <a:ext cx="87725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501008"/>
            <a:ext cx="4086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914106"/>
            <a:ext cx="54483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843808" y="4005064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3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520" y="5517232"/>
            <a:ext cx="8208912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51520" y="5301208"/>
            <a:ext cx="8208912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1520" y="5085184"/>
            <a:ext cx="8208912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Profiling is useful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276872"/>
            <a:ext cx="86044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19625911 function calls (19622864 primitive calls) in 251.451 seconds</a:t>
            </a:r>
          </a:p>
          <a:p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Ordered by: cumulative time</a:t>
            </a:r>
          </a:p>
          <a:p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ncalls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tottime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percall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cumtime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percall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filename:lineno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(function)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0.010    0.010  251.458  251.458 susanedge.py:1(&lt;module&gt;)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250.653  250.653 susanedge.py:141(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run_prog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137.206  137.206 pyplot.py:123(show)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137.206  137.206 backend_bases.py:69(__call__)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128.177  128.177 backend_tkagg.py:68(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mainloop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128.177  128.177 Tkinter.py:323(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mainloop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128.099  128.099  128.177  128.177 {built-in method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mainloop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8.006    8.006  113.129  113.129 susanedge.py:114(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smooth_susan_circle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130321   45.999    0.000   92.756    0.001 susanedge.py:15(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points_in_circle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14477180   22.404    0.000   22.404    0.000 {method 'append' of 'list' objects}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2085860   13.766    0.000   13.766    0.000 susanedge.py:12(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intceil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528640    2.058    0.000   11.542    0.000 numeric.py:167(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asarray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130321    6.206    0.000   11.324    0.000 susanedge.py:103(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find_edge_dir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529270    9.504    0.000    9.505    0.000 {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numpy.core.multiarray.array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72/65    0.085    0.001    9.109    0.140 {built-in method call}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3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3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5122" name="Picture 2" descr="C:\Users\ames\Documents\susanedge\susanedge\figures\susan_circle.png"/>
          <p:cNvPicPr>
            <a:picLocks noChangeAspect="1" noChangeArrowheads="1"/>
          </p:cNvPicPr>
          <p:nvPr/>
        </p:nvPicPr>
        <p:blipFill>
          <a:blip r:embed="rId2" cstate="print"/>
          <a:srcRect l="15166" t="7884" r="17191" b="5034"/>
          <a:stretch>
            <a:fillRect/>
          </a:stretch>
        </p:blipFill>
        <p:spPr bwMode="auto">
          <a:xfrm>
            <a:off x="4499992" y="1772816"/>
            <a:ext cx="4373427" cy="4248472"/>
          </a:xfrm>
          <a:prstGeom prst="rect">
            <a:avLst/>
          </a:prstGeom>
          <a:noFill/>
        </p:spPr>
      </p:pic>
      <p:pic>
        <p:nvPicPr>
          <p:cNvPr id="5124" name="Picture 4" descr="http://users.fmrib.ox.ac.uk/~steve/susan/susan/img7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4032447" cy="40324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91680" y="1412776"/>
            <a:ext cx="94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Theirs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1052736"/>
            <a:ext cx="3433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Ours</a:t>
            </a:r>
          </a:p>
          <a:p>
            <a:pPr algn="ctr"/>
            <a:r>
              <a:rPr lang="en-GB" sz="2400" dirty="0" smtClean="0"/>
              <a:t>(no non-max suppression)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6066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mes\Documents\susanedge\susanedge\figures\non-max-house.png"/>
          <p:cNvPicPr>
            <a:picLocks noChangeAspect="1" noChangeArrowheads="1"/>
          </p:cNvPicPr>
          <p:nvPr/>
        </p:nvPicPr>
        <p:blipFill>
          <a:blip r:embed="rId2" cstate="print"/>
          <a:srcRect l="16084" t="8275" r="16273" b="4643"/>
          <a:stretch>
            <a:fillRect/>
          </a:stretch>
        </p:blipFill>
        <p:spPr bwMode="auto">
          <a:xfrm>
            <a:off x="5004048" y="2249489"/>
            <a:ext cx="3960440" cy="384728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8" name="Picture 3" descr="C:\Users\ames\Documents\susanedge\susanedge\figures\circle_house.png"/>
          <p:cNvPicPr>
            <a:picLocks noChangeAspect="1" noChangeArrowheads="1"/>
          </p:cNvPicPr>
          <p:nvPr/>
        </p:nvPicPr>
        <p:blipFill>
          <a:blip r:embed="rId3" cstate="print"/>
          <a:srcRect l="15777" t="8189" r="16580" b="4729"/>
          <a:stretch>
            <a:fillRect/>
          </a:stretch>
        </p:blipFill>
        <p:spPr bwMode="auto">
          <a:xfrm>
            <a:off x="251520" y="2204864"/>
            <a:ext cx="3960440" cy="384728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5656" y="1844824"/>
            <a:ext cx="1717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 non-max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844824"/>
            <a:ext cx="296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Non-max suppression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37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USANs</a:t>
            </a:r>
          </a:p>
          <a:p>
            <a:r>
              <a:rPr lang="en-GB" dirty="0" smtClean="0"/>
              <a:t>Can be used to extract features from an image</a:t>
            </a:r>
          </a:p>
          <a:p>
            <a:pPr lvl="1"/>
            <a:r>
              <a:rPr lang="en-GB" dirty="0" smtClean="0"/>
              <a:t>Edges and corners</a:t>
            </a:r>
          </a:p>
          <a:p>
            <a:r>
              <a:rPr lang="en-GB" dirty="0" smtClean="0"/>
              <a:t>Edge direction can also be extracted</a:t>
            </a:r>
          </a:p>
          <a:p>
            <a:r>
              <a:rPr lang="en-GB" dirty="0" smtClean="0"/>
              <a:t>Fast operation (our implementation not optimal)</a:t>
            </a:r>
          </a:p>
          <a:p>
            <a:r>
              <a:rPr lang="en-GB" dirty="0" smtClean="0"/>
              <a:t>Resistant to noise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3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2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http://users.fmrib.ox.ac.uk/~steve/susan/susan/susan.html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7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The USAN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Comparison of pixel values to the nucleus within a mask</a:t>
            </a:r>
          </a:p>
          <a:p>
            <a:r>
              <a:rPr lang="en-GB" dirty="0" smtClean="0"/>
              <a:t>Sum of comparisons give a value for the “area” of the USAN</a:t>
            </a:r>
          </a:p>
          <a:p>
            <a:r>
              <a:rPr lang="en-GB" dirty="0" smtClean="0"/>
              <a:t>High in flat regions, lower at edges and corners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580112" y="1916832"/>
            <a:ext cx="2952328" cy="3744416"/>
            <a:chOff x="5580112" y="1916832"/>
            <a:chExt cx="2952328" cy="3744416"/>
          </a:xfrm>
        </p:grpSpPr>
        <p:sp>
          <p:nvSpPr>
            <p:cNvPr id="4" name="Rectangle 3"/>
            <p:cNvSpPr/>
            <p:nvPr/>
          </p:nvSpPr>
          <p:spPr>
            <a:xfrm>
              <a:off x="5580112" y="1916832"/>
              <a:ext cx="295232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32240" y="3789040"/>
              <a:ext cx="1800200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40152" y="2204864"/>
            <a:ext cx="648072" cy="648072"/>
            <a:chOff x="5940152" y="2204864"/>
            <a:chExt cx="648072" cy="648072"/>
          </a:xfrm>
        </p:grpSpPr>
        <p:sp>
          <p:nvSpPr>
            <p:cNvPr id="7" name="Oval 6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Multiply 7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6216" y="3573016"/>
            <a:ext cx="648072" cy="648072"/>
            <a:chOff x="5940152" y="2204864"/>
            <a:chExt cx="648072" cy="648072"/>
          </a:xfrm>
        </p:grpSpPr>
        <p:sp>
          <p:nvSpPr>
            <p:cNvPr id="11" name="Oval 10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68344" y="3573016"/>
            <a:ext cx="648072" cy="648072"/>
            <a:chOff x="5940152" y="2204864"/>
            <a:chExt cx="648072" cy="648072"/>
          </a:xfrm>
        </p:grpSpPr>
        <p:sp>
          <p:nvSpPr>
            <p:cNvPr id="14" name="Oval 13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80312" y="4581128"/>
            <a:ext cx="648072" cy="648072"/>
            <a:chOff x="5940152" y="2204864"/>
            <a:chExt cx="648072" cy="648072"/>
          </a:xfrm>
        </p:grpSpPr>
        <p:sp>
          <p:nvSpPr>
            <p:cNvPr id="17" name="Oval 16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The Maths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Pixel values in the USAN need comparing to the nucleus</a:t>
            </a:r>
          </a:p>
          <a:p>
            <a:r>
              <a:rPr lang="en-GB" dirty="0" smtClean="0"/>
              <a:t>Simplest version: rectangular window</a:t>
            </a:r>
          </a:p>
          <a:p>
            <a:r>
              <a:rPr lang="en-GB" dirty="0" smtClean="0"/>
              <a:t>Better version: exp(-((pixel - nucleus)/t)^6)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799119"/>
            <a:ext cx="4038600" cy="212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44008" y="5013176"/>
            <a:ext cx="403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http://users.fmrib.ox.ac.uk/~steve/susan/susan/node6.html#c_equation</a:t>
            </a:r>
            <a:endParaRPr lang="en-GB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The Maths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Once the area of the USAN is determined it is compared to a threshold (g = 3*</a:t>
            </a:r>
            <a:r>
              <a:rPr lang="en-GB" dirty="0" err="1" smtClean="0"/>
              <a:t>n</a:t>
            </a:r>
            <a:r>
              <a:rPr lang="en-GB" sz="2400" dirty="0" err="1" smtClean="0"/>
              <a:t>max</a:t>
            </a:r>
            <a:r>
              <a:rPr lang="en-GB" dirty="0" smtClean="0"/>
              <a:t>/4) and it is given a new value as:</a:t>
            </a:r>
          </a:p>
          <a:p>
            <a:pPr lvl="1"/>
            <a:r>
              <a:rPr lang="en-GB" dirty="0" smtClean="0"/>
              <a:t>Area &lt; g : USAN value = g – area</a:t>
            </a:r>
          </a:p>
          <a:p>
            <a:pPr lvl="1"/>
            <a:r>
              <a:rPr lang="en-GB" dirty="0" smtClean="0"/>
              <a:t>Area &gt; g : USAN value = 0</a:t>
            </a:r>
          </a:p>
          <a:p>
            <a:r>
              <a:rPr lang="en-GB" dirty="0" smtClean="0"/>
              <a:t>This converts minima to maxima, non-maximal </a:t>
            </a:r>
            <a:r>
              <a:rPr lang="en-GB" dirty="0" smtClean="0"/>
              <a:t>suppression on </a:t>
            </a:r>
            <a:r>
              <a:rPr lang="en-GB" dirty="0" smtClean="0"/>
              <a:t>this sharpens the features further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Edge Direction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Simple case: “Inter-pixel” edge</a:t>
            </a:r>
          </a:p>
          <a:p>
            <a:r>
              <a:rPr lang="en-GB" dirty="0" smtClean="0"/>
              <a:t>The direction of an edge can be calculated using SUSAN</a:t>
            </a:r>
          </a:p>
          <a:p>
            <a:r>
              <a:rPr lang="en-GB" dirty="0" smtClean="0"/>
              <a:t>The difference between the “centre of gravity” and the nucleus can be used</a:t>
            </a:r>
          </a:p>
          <a:p>
            <a:r>
              <a:rPr lang="en-GB" dirty="0" err="1" smtClean="0"/>
              <a:t>CoG</a:t>
            </a:r>
            <a:r>
              <a:rPr lang="en-GB" dirty="0" smtClean="0"/>
              <a:t> calculated by:</a:t>
            </a:r>
          </a:p>
          <a:p>
            <a:pPr lvl="1"/>
            <a:r>
              <a:rPr lang="en-GB" dirty="0" smtClean="0"/>
              <a:t>Sum(pixel * USAN(pixel))/ USAN area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580112" y="1700808"/>
            <a:ext cx="2952328" cy="3744416"/>
            <a:chOff x="5580112" y="1916832"/>
            <a:chExt cx="2952328" cy="3744416"/>
          </a:xfrm>
        </p:grpSpPr>
        <p:sp>
          <p:nvSpPr>
            <p:cNvPr id="7" name="Rectangle 6"/>
            <p:cNvSpPr/>
            <p:nvPr/>
          </p:nvSpPr>
          <p:spPr>
            <a:xfrm>
              <a:off x="5580112" y="1916832"/>
              <a:ext cx="295232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32240" y="3789040"/>
              <a:ext cx="1800200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40152" y="2204864"/>
            <a:ext cx="648072" cy="648072"/>
            <a:chOff x="5940152" y="2204864"/>
            <a:chExt cx="648072" cy="648072"/>
          </a:xfrm>
        </p:grpSpPr>
        <p:sp>
          <p:nvSpPr>
            <p:cNvPr id="10" name="Oval 9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16216" y="3356992"/>
            <a:ext cx="648072" cy="648072"/>
            <a:chOff x="5940152" y="2204864"/>
            <a:chExt cx="648072" cy="648072"/>
          </a:xfrm>
        </p:grpSpPr>
        <p:sp>
          <p:nvSpPr>
            <p:cNvPr id="13" name="Oval 12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68344" y="3356992"/>
            <a:ext cx="648072" cy="648072"/>
            <a:chOff x="5940152" y="2204864"/>
            <a:chExt cx="648072" cy="648072"/>
          </a:xfrm>
        </p:grpSpPr>
        <p:sp>
          <p:nvSpPr>
            <p:cNvPr id="16" name="Oval 15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80312" y="4581128"/>
            <a:ext cx="648072" cy="648072"/>
            <a:chOff x="5940152" y="2204864"/>
            <a:chExt cx="648072" cy="648072"/>
          </a:xfrm>
        </p:grpSpPr>
        <p:sp>
          <p:nvSpPr>
            <p:cNvPr id="19" name="Oval 18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Oval 20"/>
          <p:cNvSpPr/>
          <p:nvPr/>
        </p:nvSpPr>
        <p:spPr>
          <a:xfrm>
            <a:off x="6156176" y="2420888"/>
            <a:ext cx="216024" cy="2160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804248" y="3645024"/>
            <a:ext cx="216024" cy="2160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7884368" y="3717032"/>
            <a:ext cx="216024" cy="2160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596336" y="4797152"/>
            <a:ext cx="216024" cy="2160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5652120" y="5589240"/>
            <a:ext cx="216024" cy="2160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5652120" y="5877272"/>
            <a:ext cx="216024" cy="21602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6012160" y="558924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Centre of gravity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84168" y="587727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Nucleus</a:t>
            </a:r>
            <a:endParaRPr lang="en-GB" sz="1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6228184" y="4437112"/>
            <a:ext cx="648072" cy="648072"/>
            <a:chOff x="5940152" y="2204864"/>
            <a:chExt cx="648072" cy="648072"/>
          </a:xfrm>
        </p:grpSpPr>
        <p:sp>
          <p:nvSpPr>
            <p:cNvPr id="32" name="Oval 31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Oval 33"/>
          <p:cNvSpPr/>
          <p:nvPr/>
        </p:nvSpPr>
        <p:spPr>
          <a:xfrm>
            <a:off x="6372200" y="4653136"/>
            <a:ext cx="216024" cy="2160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Edge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“Intra-pixel” edge</a:t>
            </a:r>
          </a:p>
          <a:p>
            <a:r>
              <a:rPr lang="en-GB" dirty="0" smtClean="0"/>
              <a:t>The “centre of gravity” cannot be used for this type of edge</a:t>
            </a:r>
          </a:p>
          <a:p>
            <a:r>
              <a:rPr lang="en-GB" dirty="0" smtClean="0"/>
              <a:t>The “longest axis of symmetry” is used instead</a:t>
            </a:r>
          </a:p>
          <a:p>
            <a:r>
              <a:rPr lang="en-GB" dirty="0" smtClean="0"/>
              <a:t>Axis calculated by:</a:t>
            </a:r>
          </a:p>
          <a:p>
            <a:pPr lvl="1"/>
            <a:r>
              <a:rPr lang="en-GB" dirty="0" err="1" smtClean="0"/>
              <a:t>AoS</a:t>
            </a:r>
            <a:r>
              <a:rPr lang="en-GB" sz="1800" dirty="0" err="1" smtClean="0"/>
              <a:t>x</a:t>
            </a:r>
            <a:r>
              <a:rPr lang="en-GB" dirty="0" smtClean="0"/>
              <a:t> = sum((</a:t>
            </a:r>
            <a:r>
              <a:rPr lang="en-GB" dirty="0" err="1" smtClean="0"/>
              <a:t>pixel</a:t>
            </a:r>
            <a:r>
              <a:rPr lang="en-GB" sz="1800" dirty="0" err="1" smtClean="0"/>
              <a:t>x</a:t>
            </a:r>
            <a:r>
              <a:rPr lang="en-GB" dirty="0" smtClean="0"/>
              <a:t> – </a:t>
            </a:r>
            <a:r>
              <a:rPr lang="en-GB" dirty="0" err="1" smtClean="0"/>
              <a:t>nucleus</a:t>
            </a:r>
            <a:r>
              <a:rPr lang="en-GB" sz="1800" dirty="0" err="1" smtClean="0"/>
              <a:t>x</a:t>
            </a:r>
            <a:r>
              <a:rPr lang="en-GB" dirty="0" smtClean="0"/>
              <a:t>)^2 * USAN)</a:t>
            </a:r>
          </a:p>
          <a:p>
            <a:pPr lvl="1"/>
            <a:r>
              <a:rPr lang="en-GB" dirty="0" err="1" smtClean="0"/>
              <a:t>AoS</a:t>
            </a:r>
            <a:r>
              <a:rPr lang="en-GB" sz="1800" dirty="0" err="1" smtClean="0"/>
              <a:t>y</a:t>
            </a:r>
            <a:r>
              <a:rPr lang="en-GB" dirty="0" smtClean="0"/>
              <a:t> </a:t>
            </a:r>
            <a:r>
              <a:rPr lang="en-GB" dirty="0"/>
              <a:t>= sum((</a:t>
            </a:r>
            <a:r>
              <a:rPr lang="en-GB" dirty="0" err="1" smtClean="0"/>
              <a:t>pixel</a:t>
            </a:r>
            <a:r>
              <a:rPr lang="en-GB" sz="1800" dirty="0" err="1" smtClean="0"/>
              <a:t>y</a:t>
            </a:r>
            <a:r>
              <a:rPr lang="en-GB" dirty="0" smtClean="0"/>
              <a:t> </a:t>
            </a:r>
            <a:r>
              <a:rPr lang="en-GB" dirty="0"/>
              <a:t>– </a:t>
            </a:r>
            <a:r>
              <a:rPr lang="en-GB" dirty="0" err="1" smtClean="0"/>
              <a:t>nucleus</a:t>
            </a:r>
            <a:r>
              <a:rPr lang="en-GB" sz="1800" dirty="0" err="1" smtClean="0"/>
              <a:t>y</a:t>
            </a:r>
            <a:r>
              <a:rPr lang="en-GB" dirty="0" smtClean="0"/>
              <a:t>)^</a:t>
            </a:r>
            <a:r>
              <a:rPr lang="en-GB" dirty="0"/>
              <a:t>2 * USAN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AoS</a:t>
            </a:r>
            <a:r>
              <a:rPr lang="en-GB" sz="1800" dirty="0" err="1" smtClean="0"/>
              <a:t>xy</a:t>
            </a:r>
            <a:r>
              <a:rPr lang="en-GB" dirty="0" smtClean="0"/>
              <a:t> </a:t>
            </a:r>
            <a:r>
              <a:rPr lang="en-GB" dirty="0"/>
              <a:t>= sum((</a:t>
            </a:r>
            <a:r>
              <a:rPr lang="en-GB" dirty="0" err="1"/>
              <a:t>pixel</a:t>
            </a:r>
            <a:r>
              <a:rPr lang="en-GB" sz="1800" dirty="0" err="1"/>
              <a:t>x</a:t>
            </a:r>
            <a:r>
              <a:rPr lang="en-GB" dirty="0"/>
              <a:t> – </a:t>
            </a:r>
            <a:r>
              <a:rPr lang="en-GB" dirty="0" err="1"/>
              <a:t>nucleus</a:t>
            </a:r>
            <a:r>
              <a:rPr lang="en-GB" sz="1800" dirty="0" err="1"/>
              <a:t>x</a:t>
            </a:r>
            <a:r>
              <a:rPr lang="en-GB" dirty="0" smtClean="0"/>
              <a:t>)</a:t>
            </a:r>
            <a:r>
              <a:rPr lang="en-GB" dirty="0"/>
              <a:t> (</a:t>
            </a:r>
            <a:r>
              <a:rPr lang="en-GB" dirty="0" err="1" smtClean="0"/>
              <a:t>pixel</a:t>
            </a:r>
            <a:r>
              <a:rPr lang="en-GB" sz="1600" dirty="0" err="1" smtClean="0"/>
              <a:t>y</a:t>
            </a:r>
            <a:r>
              <a:rPr lang="en-GB" dirty="0" smtClean="0"/>
              <a:t> </a:t>
            </a:r>
            <a:r>
              <a:rPr lang="en-GB" dirty="0"/>
              <a:t>– </a:t>
            </a:r>
            <a:r>
              <a:rPr lang="en-GB" dirty="0" err="1" smtClean="0"/>
              <a:t>nucleus</a:t>
            </a:r>
            <a:r>
              <a:rPr lang="en-GB" sz="1600" dirty="0" err="1" smtClean="0"/>
              <a:t>y</a:t>
            </a:r>
            <a:r>
              <a:rPr lang="en-GB" dirty="0" smtClean="0"/>
              <a:t>) </a:t>
            </a:r>
            <a:r>
              <a:rPr lang="en-GB" dirty="0"/>
              <a:t>* USAN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5724128" y="1916832"/>
            <a:ext cx="2880320" cy="3460664"/>
            <a:chOff x="4926682" y="1700808"/>
            <a:chExt cx="2880320" cy="3460664"/>
          </a:xfrm>
        </p:grpSpPr>
        <p:grpSp>
          <p:nvGrpSpPr>
            <p:cNvPr id="8" name="Group 7"/>
            <p:cNvGrpSpPr/>
            <p:nvPr/>
          </p:nvGrpSpPr>
          <p:grpSpPr>
            <a:xfrm>
              <a:off x="4932040" y="1700808"/>
              <a:ext cx="2592288" cy="2520280"/>
              <a:chOff x="4932040" y="1700808"/>
              <a:chExt cx="2592288" cy="252028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932040" y="1700808"/>
                <a:ext cx="2592288" cy="25202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084168" y="1700808"/>
                <a:ext cx="1440160" cy="2520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372200" y="1700808"/>
                <a:ext cx="1152128" cy="2520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898790" y="2708920"/>
              <a:ext cx="648072" cy="648072"/>
              <a:chOff x="5940152" y="2204864"/>
              <a:chExt cx="648072" cy="64807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940152" y="2204864"/>
                <a:ext cx="648072" cy="64807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Multiply 11"/>
              <p:cNvSpPr/>
              <p:nvPr/>
            </p:nvSpPr>
            <p:spPr>
              <a:xfrm>
                <a:off x="6156176" y="2420888"/>
                <a:ext cx="216024" cy="216024"/>
              </a:xfrm>
              <a:prstGeom prst="mathMultiply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6124314" y="2920194"/>
              <a:ext cx="216024" cy="216024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/>
            <p:cNvCxnSpPr>
              <a:stCxn id="11" idx="0"/>
              <a:endCxn id="11" idx="4"/>
            </p:cNvCxnSpPr>
            <p:nvPr/>
          </p:nvCxnSpPr>
          <p:spPr>
            <a:xfrm>
              <a:off x="6222826" y="2708920"/>
              <a:ext cx="0" cy="64807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926682" y="4365104"/>
              <a:ext cx="216024" cy="216024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4926682" y="4653136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6722" y="4334616"/>
              <a:ext cx="2520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Centre of gravity</a:t>
              </a:r>
              <a:endParaRPr lang="en-GB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6722" y="4622648"/>
              <a:ext cx="2520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Nucleus</a:t>
              </a:r>
              <a:endParaRPr lang="en-GB" sz="1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037695" y="4911427"/>
              <a:ext cx="0" cy="22309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86722" y="4884473"/>
              <a:ext cx="2520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Longest axis of symmetry</a:t>
              </a:r>
              <a:endParaRPr lang="en-GB" sz="12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Edge Direction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correct algorithm has to be chosen for each edge</a:t>
            </a:r>
          </a:p>
          <a:p>
            <a:pPr lvl="1"/>
            <a:r>
              <a:rPr lang="en-GB" dirty="0" smtClean="0"/>
              <a:t>“Intra pixel” method is used if the USAN is less than the mask diameter or if the </a:t>
            </a:r>
            <a:r>
              <a:rPr lang="en-GB" dirty="0" err="1" smtClean="0"/>
              <a:t>CoG</a:t>
            </a:r>
            <a:r>
              <a:rPr lang="en-GB" dirty="0" smtClean="0"/>
              <a:t> is less than a pixel from the Nucleus</a:t>
            </a:r>
          </a:p>
          <a:p>
            <a:pPr lvl="1"/>
            <a:r>
              <a:rPr lang="en-GB" dirty="0" smtClean="0"/>
              <a:t>Otherwise the “Inter pixel” method is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47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817</Words>
  <Application>Microsoft Office PowerPoint</Application>
  <PresentationFormat>On-screen Show (4:3)</PresentationFormat>
  <Paragraphs>132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SUSAN Edge Detector</vt:lpstr>
      <vt:lpstr>Introduction</vt:lpstr>
      <vt:lpstr>Theory</vt:lpstr>
      <vt:lpstr>Theory – The USAN</vt:lpstr>
      <vt:lpstr>Theory – The Maths</vt:lpstr>
      <vt:lpstr>Theory – The Maths</vt:lpstr>
      <vt:lpstr>Theory – Edge Direction</vt:lpstr>
      <vt:lpstr>Theory – Edge Direction</vt:lpstr>
      <vt:lpstr>Theory – Edge Direction</vt:lpstr>
      <vt:lpstr>Implementation</vt:lpstr>
      <vt:lpstr>Implementation – Overview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 – Lessons Learnt</vt:lpstr>
      <vt:lpstr>Implementation – Lessons Learnt</vt:lpstr>
      <vt:lpstr>Demo</vt:lpstr>
      <vt:lpstr>Results</vt:lpstr>
      <vt:lpstr>Results</vt:lpstr>
      <vt:lpstr>Results</vt:lpstr>
      <vt:lpstr>Summary</vt:lpstr>
      <vt:lpstr>References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 of E &amp; CS</dc:creator>
  <cp:lastModifiedBy>Dept of E &amp; CS</cp:lastModifiedBy>
  <cp:revision>53</cp:revision>
  <dcterms:created xsi:type="dcterms:W3CDTF">2012-02-03T12:37:15Z</dcterms:created>
  <dcterms:modified xsi:type="dcterms:W3CDTF">2012-02-06T15:18:50Z</dcterms:modified>
</cp:coreProperties>
</file>