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59" r:id="rId7"/>
    <p:sldId id="264" r:id="rId8"/>
    <p:sldId id="269" r:id="rId9"/>
    <p:sldId id="278" r:id="rId10"/>
    <p:sldId id="283" r:id="rId11"/>
    <p:sldId id="265" r:id="rId12"/>
    <p:sldId id="274" r:id="rId13"/>
    <p:sldId id="280" r:id="rId14"/>
    <p:sldId id="268" r:id="rId15"/>
    <p:sldId id="279" r:id="rId16"/>
    <p:sldId id="267" r:id="rId17"/>
    <p:sldId id="273" r:id="rId18"/>
    <p:sldId id="284" r:id="rId19"/>
    <p:sldId id="281" r:id="rId20"/>
    <p:sldId id="282" r:id="rId21"/>
    <p:sldId id="260" r:id="rId22"/>
    <p:sldId id="262" r:id="rId23"/>
    <p:sldId id="286" r:id="rId24"/>
    <p:sldId id="285" r:id="rId25"/>
    <p:sldId id="26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028" y="-8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mes\Documents\susanedge\speed-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/>
            </a:pPr>
            <a:r>
              <a:rPr lang="en-GB"/>
              <a:t>Execution Time (smaller is better)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Sheet1!$D$4</c:f>
              <c:strCache>
                <c:ptCount val="1"/>
                <c:pt idx="0">
                  <c:v>Execution Time\s (smaller is better)</c:v>
                </c:pt>
              </c:strCache>
            </c:strRef>
          </c:tx>
          <c:cat>
            <c:strRef>
              <c:f>Sheet1!$E$3:$F$3</c:f>
              <c:strCache>
                <c:ptCount val="2"/>
                <c:pt idx="0">
                  <c:v>Before</c:v>
                </c:pt>
                <c:pt idx="1">
                  <c:v>After</c:v>
                </c:pt>
              </c:strCache>
            </c:strRef>
          </c:cat>
          <c:val>
            <c:numRef>
              <c:f>Sheet1!$E$4:$F$4</c:f>
              <c:numCache>
                <c:formatCode>General</c:formatCode>
                <c:ptCount val="2"/>
                <c:pt idx="0">
                  <c:v>12.5</c:v>
                </c:pt>
                <c:pt idx="1">
                  <c:v>6.3</c:v>
                </c:pt>
              </c:numCache>
            </c:numRef>
          </c:val>
        </c:ser>
        <c:axId val="140760960"/>
        <c:axId val="140762496"/>
      </c:barChart>
      <c:catAx>
        <c:axId val="140760960"/>
        <c:scaling>
          <c:orientation val="minMax"/>
        </c:scaling>
        <c:axPos val="b"/>
        <c:tickLblPos val="nextTo"/>
        <c:crossAx val="140762496"/>
        <c:crosses val="autoZero"/>
        <c:auto val="1"/>
        <c:lblAlgn val="ctr"/>
        <c:lblOffset val="100"/>
      </c:catAx>
      <c:valAx>
        <c:axId val="140762496"/>
        <c:scaling>
          <c:orientation val="minMax"/>
        </c:scaling>
        <c:axPos val="l"/>
        <c:majorGridlines/>
        <c:numFmt formatCode="General" sourceLinked="1"/>
        <c:tickLblPos val="nextTo"/>
        <c:crossAx val="14076096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06/02/2012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894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06/02/2012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9715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06/02/2012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7163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06/02/2012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1983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06/02/2012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875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06/02/2012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041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06/02/2012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3434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06/02/2012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042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06/02/2012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234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06/02/2012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8617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06/02/2012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2858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D65D8-03CC-42D4-89C4-CB770DA01089}" type="datetimeFigureOut">
              <a:rPr lang="en-GB" smtClean="0"/>
              <a:pPr/>
              <a:t>06/02/2012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4672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users.fmrib.ox.ac.uk/~steve/susan/susan/susa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SUSAN Edge Detector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John Charlesworth – jgac1g08</a:t>
            </a:r>
          </a:p>
          <a:p>
            <a:r>
              <a:rPr lang="en-GB" dirty="0" smtClean="0"/>
              <a:t>Michael Hodgson – mh23g08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77119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Implementation with </a:t>
            </a:r>
            <a:r>
              <a:rPr lang="en-GB" b="1" dirty="0" smtClean="0"/>
              <a:t>square mask </a:t>
            </a:r>
            <a:r>
              <a:rPr lang="en-GB" dirty="0" smtClean="0"/>
              <a:t>and </a:t>
            </a:r>
            <a:r>
              <a:rPr lang="en-GB" b="1" dirty="0" smtClean="0"/>
              <a:t>simple</a:t>
            </a:r>
            <a:r>
              <a:rPr lang="en-GB" dirty="0" smtClean="0"/>
              <a:t>  </a:t>
            </a:r>
            <a:r>
              <a:rPr lang="en-GB" b="1" dirty="0" smtClean="0"/>
              <a:t>similarity equation</a:t>
            </a: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endParaRPr lang="en-GB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780928"/>
            <a:ext cx="6166171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3701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Implementation with </a:t>
            </a:r>
            <a:r>
              <a:rPr lang="en-GB" b="1" dirty="0" smtClean="0"/>
              <a:t>square mask </a:t>
            </a:r>
            <a:r>
              <a:rPr lang="en-GB" dirty="0" smtClean="0"/>
              <a:t>and </a:t>
            </a:r>
            <a:r>
              <a:rPr lang="en-GB" b="1" dirty="0" smtClean="0"/>
              <a:t>simple</a:t>
            </a:r>
            <a:r>
              <a:rPr lang="en-GB" dirty="0" smtClean="0"/>
              <a:t>  </a:t>
            </a:r>
            <a:r>
              <a:rPr lang="en-GB" b="1" dirty="0" smtClean="0"/>
              <a:t>similarity equation</a:t>
            </a: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endParaRPr lang="en-GB" dirty="0"/>
          </a:p>
        </p:txBody>
      </p:sp>
      <p:pic>
        <p:nvPicPr>
          <p:cNvPr id="1026" name="Picture 2" descr="C:\Users\ames\Documents\susanedge\susanedge\test_data\susan_tes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852936"/>
            <a:ext cx="3514725" cy="3514725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>
            <a:off x="4211960" y="4581128"/>
            <a:ext cx="64807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ames\Documents\susanedge\susanedge\figures\simple_square_susan_test.png"/>
          <p:cNvPicPr>
            <a:picLocks noChangeAspect="1" noChangeArrowheads="1"/>
          </p:cNvPicPr>
          <p:nvPr/>
        </p:nvPicPr>
        <p:blipFill>
          <a:blip r:embed="rId3" cstate="print"/>
          <a:srcRect l="15695" t="8174" r="16662" b="4744"/>
          <a:stretch>
            <a:fillRect/>
          </a:stretch>
        </p:blipFill>
        <p:spPr bwMode="auto">
          <a:xfrm>
            <a:off x="4883329" y="2753544"/>
            <a:ext cx="3882735" cy="3771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3701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GB" dirty="0" smtClean="0"/>
              <a:t> Algorithm partially </a:t>
            </a:r>
            <a:r>
              <a:rPr lang="en-GB" dirty="0" err="1" smtClean="0"/>
              <a:t>vectorized</a:t>
            </a:r>
            <a:r>
              <a:rPr lang="en-GB" dirty="0" smtClean="0"/>
              <a:t> to </a:t>
            </a:r>
            <a:r>
              <a:rPr lang="en-GB" b="1" dirty="0" smtClean="0"/>
              <a:t>improve speed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79912" y="5301208"/>
            <a:ext cx="720080" cy="36004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780928"/>
            <a:ext cx="3672408" cy="218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005064"/>
            <a:ext cx="4224089" cy="2718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433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GB" dirty="0" smtClean="0"/>
              <a:t> Algorithm partially </a:t>
            </a:r>
            <a:r>
              <a:rPr lang="en-GB" dirty="0" err="1" smtClean="0"/>
              <a:t>vectorized</a:t>
            </a:r>
            <a:r>
              <a:rPr lang="en-GB" dirty="0" smtClean="0"/>
              <a:t> to </a:t>
            </a:r>
            <a:r>
              <a:rPr lang="en-GB" b="1" dirty="0" smtClean="0"/>
              <a:t>improve speed</a:t>
            </a:r>
          </a:p>
        </p:txBody>
      </p:sp>
      <p:graphicFrame>
        <p:nvGraphicFramePr>
          <p:cNvPr id="9" name="Chart 8"/>
          <p:cNvGraphicFramePr/>
          <p:nvPr/>
        </p:nvGraphicFramePr>
        <p:xfrm>
          <a:off x="1619672" y="2708920"/>
          <a:ext cx="6336704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5433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GB" dirty="0" smtClean="0"/>
              <a:t> </a:t>
            </a:r>
            <a:r>
              <a:rPr lang="en-GB" b="1" dirty="0" smtClean="0"/>
              <a:t>Smoothed </a:t>
            </a:r>
            <a:r>
              <a:rPr lang="en-GB" dirty="0" smtClean="0"/>
              <a:t>similarity equation implemented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 l="20637" t="37500" r="1670" b="37500"/>
          <a:stretch>
            <a:fillRect/>
          </a:stretch>
        </p:blipFill>
        <p:spPr bwMode="auto">
          <a:xfrm>
            <a:off x="2555776" y="2492896"/>
            <a:ext cx="4176464" cy="91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3789040"/>
            <a:ext cx="4038600" cy="212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 flipV="1">
            <a:off x="5364088" y="3573016"/>
            <a:ext cx="1872208" cy="792088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070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GB" dirty="0" smtClean="0"/>
              <a:t> </a:t>
            </a:r>
            <a:r>
              <a:rPr lang="en-GB" b="1" dirty="0" smtClean="0"/>
              <a:t>Smoothed </a:t>
            </a:r>
            <a:r>
              <a:rPr lang="en-GB" dirty="0" smtClean="0"/>
              <a:t>similarity equation implemented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11960" y="4581128"/>
            <a:ext cx="64807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ames\Documents\susanedge\susanedge\figures\simple_house.png"/>
          <p:cNvPicPr>
            <a:picLocks noChangeAspect="1" noChangeArrowheads="1"/>
          </p:cNvPicPr>
          <p:nvPr/>
        </p:nvPicPr>
        <p:blipFill>
          <a:blip r:embed="rId2" cstate="print"/>
          <a:srcRect l="15695" t="8417" r="17628" b="5782"/>
          <a:stretch>
            <a:fillRect/>
          </a:stretch>
        </p:blipFill>
        <p:spPr bwMode="auto">
          <a:xfrm>
            <a:off x="173065" y="2636912"/>
            <a:ext cx="3930346" cy="3816424"/>
          </a:xfrm>
          <a:prstGeom prst="rect">
            <a:avLst/>
          </a:prstGeom>
          <a:noFill/>
        </p:spPr>
      </p:pic>
      <p:pic>
        <p:nvPicPr>
          <p:cNvPr id="4099" name="Picture 3" descr="C:\Users\ames\Documents\susanedge\susanedge\figures\smooth_susan_house.png"/>
          <p:cNvPicPr>
            <a:picLocks noChangeAspect="1" noChangeArrowheads="1"/>
          </p:cNvPicPr>
          <p:nvPr/>
        </p:nvPicPr>
        <p:blipFill>
          <a:blip r:embed="rId3" cstate="print"/>
          <a:srcRect l="16692" t="7966" r="16632" b="6233"/>
          <a:stretch>
            <a:fillRect/>
          </a:stretch>
        </p:blipFill>
        <p:spPr bwMode="auto">
          <a:xfrm>
            <a:off x="4938488" y="2636912"/>
            <a:ext cx="3930348" cy="38164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070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GB" dirty="0" smtClean="0"/>
              <a:t> </a:t>
            </a:r>
            <a:r>
              <a:rPr lang="en-GB" b="1" dirty="0" smtClean="0"/>
              <a:t>Circular</a:t>
            </a:r>
            <a:r>
              <a:rPr lang="en-GB" dirty="0" smtClean="0"/>
              <a:t> mask implemented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211960" y="4581128"/>
            <a:ext cx="64807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mes\Documents\susanedge\susanedge\figures\smooth_square_house.png"/>
          <p:cNvPicPr>
            <a:picLocks noChangeAspect="1" noChangeArrowheads="1"/>
          </p:cNvPicPr>
          <p:nvPr/>
        </p:nvPicPr>
        <p:blipFill>
          <a:blip r:embed="rId2" cstate="print"/>
          <a:srcRect l="15148" t="8501" r="16243" b="5698"/>
          <a:stretch>
            <a:fillRect/>
          </a:stretch>
        </p:blipFill>
        <p:spPr bwMode="auto">
          <a:xfrm>
            <a:off x="107504" y="2564904"/>
            <a:ext cx="4044271" cy="3816424"/>
          </a:xfrm>
          <a:prstGeom prst="rect">
            <a:avLst/>
          </a:prstGeom>
          <a:noFill/>
        </p:spPr>
      </p:pic>
      <p:pic>
        <p:nvPicPr>
          <p:cNvPr id="1027" name="Picture 3" descr="C:\Users\ames\Documents\susanedge\susanedge\figures\circle_house.png"/>
          <p:cNvPicPr>
            <a:picLocks noChangeAspect="1" noChangeArrowheads="1"/>
          </p:cNvPicPr>
          <p:nvPr/>
        </p:nvPicPr>
        <p:blipFill>
          <a:blip r:embed="rId3" cstate="print"/>
          <a:srcRect l="15777" t="8189" r="16580" b="4729"/>
          <a:stretch>
            <a:fillRect/>
          </a:stretch>
        </p:blipFill>
        <p:spPr bwMode="auto">
          <a:xfrm>
            <a:off x="4860032" y="2564904"/>
            <a:ext cx="3960440" cy="384728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718496" y="2276872"/>
            <a:ext cx="83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</a:t>
            </a:r>
            <a:r>
              <a:rPr lang="en-GB" dirty="0" smtClean="0"/>
              <a:t>quare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444208" y="2276872"/>
            <a:ext cx="70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Circle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5433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GB" dirty="0" smtClean="0"/>
              <a:t> </a:t>
            </a:r>
            <a:r>
              <a:rPr lang="en-GB" b="1" dirty="0" smtClean="0"/>
              <a:t>E</a:t>
            </a:r>
            <a:r>
              <a:rPr lang="en-GB" b="1" dirty="0" smtClean="0"/>
              <a:t>dge </a:t>
            </a:r>
            <a:r>
              <a:rPr lang="en-GB" b="1" dirty="0" smtClean="0"/>
              <a:t>direction</a:t>
            </a:r>
            <a:r>
              <a:rPr lang="en-GB" dirty="0" smtClean="0"/>
              <a:t> measurement implemented</a:t>
            </a:r>
          </a:p>
        </p:txBody>
      </p:sp>
      <p:pic>
        <p:nvPicPr>
          <p:cNvPr id="2050" name="Picture 2" descr="C:\Users\ames\Documents\susanedge\susanedge\figures\edge_dir.png"/>
          <p:cNvPicPr>
            <a:picLocks noChangeAspect="1" noChangeArrowheads="1"/>
          </p:cNvPicPr>
          <p:nvPr/>
        </p:nvPicPr>
        <p:blipFill>
          <a:blip r:embed="rId2" cstate="print"/>
          <a:srcRect l="10226" t="16295" r="10040" b="13908"/>
          <a:stretch>
            <a:fillRect/>
          </a:stretch>
        </p:blipFill>
        <p:spPr bwMode="auto">
          <a:xfrm>
            <a:off x="683568" y="2420888"/>
            <a:ext cx="7719990" cy="37170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433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mes\Documents\susanedge\susanedge\figures\non-max-house.png"/>
          <p:cNvPicPr>
            <a:picLocks noChangeAspect="1" noChangeArrowheads="1"/>
          </p:cNvPicPr>
          <p:nvPr/>
        </p:nvPicPr>
        <p:blipFill>
          <a:blip r:embed="rId2" cstate="print"/>
          <a:srcRect l="16084" t="8275" r="16273" b="4643"/>
          <a:stretch>
            <a:fillRect/>
          </a:stretch>
        </p:blipFill>
        <p:spPr bwMode="auto">
          <a:xfrm>
            <a:off x="5004048" y="2681537"/>
            <a:ext cx="3960440" cy="384728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GB" dirty="0" smtClean="0"/>
              <a:t> </a:t>
            </a:r>
            <a:r>
              <a:rPr lang="en-GB" dirty="0" smtClean="0"/>
              <a:t>Attempted to implement </a:t>
            </a:r>
            <a:r>
              <a:rPr lang="en-GB" b="1" dirty="0" smtClean="0"/>
              <a:t>non-maximal suppression</a:t>
            </a:r>
            <a:endParaRPr lang="en-GB" b="1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211960" y="4581128"/>
            <a:ext cx="64807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Users\ames\Documents\susanedge\susanedge\figures\circle_house.png"/>
          <p:cNvPicPr>
            <a:picLocks noChangeAspect="1" noChangeArrowheads="1"/>
          </p:cNvPicPr>
          <p:nvPr/>
        </p:nvPicPr>
        <p:blipFill>
          <a:blip r:embed="rId3" cstate="print"/>
          <a:srcRect l="15777" t="8189" r="16580" b="4729"/>
          <a:stretch>
            <a:fillRect/>
          </a:stretch>
        </p:blipFill>
        <p:spPr bwMode="auto">
          <a:xfrm>
            <a:off x="251520" y="2636912"/>
            <a:ext cx="3960440" cy="384728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475656" y="2276872"/>
            <a:ext cx="13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 non-max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868144" y="2276872"/>
            <a:ext cx="226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Non-max suppression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5433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 – Lessons Learnt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Adding command line options to python apps is easy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852936"/>
            <a:ext cx="87725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501008"/>
            <a:ext cx="40862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4914106"/>
            <a:ext cx="54483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2843808" y="4005064"/>
            <a:ext cx="0" cy="72008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SUSAN</a:t>
            </a:r>
            <a:r>
              <a:rPr lang="en-GB" dirty="0" smtClean="0"/>
              <a:t> Edge Detector</a:t>
            </a:r>
          </a:p>
          <a:p>
            <a:pPr lvl="1"/>
            <a:r>
              <a:rPr lang="en-GB" b="1" dirty="0" smtClean="0"/>
              <a:t>S</a:t>
            </a:r>
            <a:r>
              <a:rPr lang="en-GB" dirty="0" smtClean="0"/>
              <a:t>mallest </a:t>
            </a:r>
            <a:r>
              <a:rPr lang="en-GB" b="1" dirty="0" smtClean="0"/>
              <a:t>U</a:t>
            </a:r>
            <a:r>
              <a:rPr lang="en-GB" dirty="0" smtClean="0"/>
              <a:t>nivalve </a:t>
            </a:r>
            <a:r>
              <a:rPr lang="en-GB" b="1" dirty="0" smtClean="0"/>
              <a:t>S</a:t>
            </a:r>
            <a:r>
              <a:rPr lang="en-GB" dirty="0" smtClean="0"/>
              <a:t>egment </a:t>
            </a:r>
            <a:r>
              <a:rPr lang="en-GB" b="1" dirty="0" smtClean="0"/>
              <a:t>A</a:t>
            </a:r>
            <a:r>
              <a:rPr lang="en-GB" dirty="0" smtClean="0"/>
              <a:t>ssimilating </a:t>
            </a:r>
            <a:r>
              <a:rPr lang="en-GB" b="1" dirty="0" smtClean="0"/>
              <a:t>N</a:t>
            </a:r>
            <a:r>
              <a:rPr lang="en-GB" dirty="0" smtClean="0"/>
              <a:t>ucleus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04418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1520" y="5517232"/>
            <a:ext cx="8208912" cy="216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51520" y="5301208"/>
            <a:ext cx="8208912" cy="216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51520" y="5085184"/>
            <a:ext cx="8208912" cy="216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 – Lessons Learnt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Profiling is useful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8" y="2276872"/>
            <a:ext cx="86044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19625911 function calls (19622864 primitive calls) in 251.451 seconds</a:t>
            </a:r>
          </a:p>
          <a:p>
            <a:endParaRPr lang="en-GB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Ordered by: cumulative time</a:t>
            </a:r>
          </a:p>
          <a:p>
            <a:endParaRPr lang="en-GB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ncalls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tottime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percall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cumtime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percall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filename:lineno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(function)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     1    0.010    0.010  251.458  251.458 susanedge.py:1(&lt;module&gt;)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     1    0.000    0.000  250.653  250.653 susanedge.py:141(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run_prog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     1    0.000    0.000  137.206  137.206 pyplot.py:123(show)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     1    0.000    0.000  137.206  137.206 backend_bases.py:69(__call__)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     1    0.000    0.000  128.177  128.177 backend_tkagg.py:68(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mainloop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     1    0.000    0.000  128.177  128.177 Tkinter.py:323(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mainloop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     1  128.099  128.099  128.177  128.177 {built-in method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mainloop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     1    8.006    8.006  113.129  113.129 susanedge.py:114(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smooth_susan_circle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130321   45.999    0.000   92.756    0.001 susanedge.py:15(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points_in_circle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14477180   22.404    0.000   22.404    0.000 {method 'append' of 'list' objects}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2085860   13.766    0.000   13.766    0.000 susanedge.py:12(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intceil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528640    2.058    0.000   11.542    0.000 numeric.py:167(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asarray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130321    6.206    0.000   11.324    0.000 susanedge.py:103(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find_edge_dir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529270    9.504    0.000    9.505    0.000 {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numpy.core.multiarray.array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 72/65    0.085    0.001    9.109    0.140 {built-in method call}</a:t>
            </a:r>
            <a:endParaRPr lang="en-GB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00128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9705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pic>
        <p:nvPicPr>
          <p:cNvPr id="5122" name="Picture 2" descr="C:\Users\ames\Documents\susanedge\susanedge\figures\susan_circle.png"/>
          <p:cNvPicPr>
            <a:picLocks noChangeAspect="1" noChangeArrowheads="1"/>
          </p:cNvPicPr>
          <p:nvPr/>
        </p:nvPicPr>
        <p:blipFill>
          <a:blip r:embed="rId2" cstate="print"/>
          <a:srcRect l="15166" t="7884" r="17191" b="5034"/>
          <a:stretch>
            <a:fillRect/>
          </a:stretch>
        </p:blipFill>
        <p:spPr bwMode="auto">
          <a:xfrm>
            <a:off x="4499992" y="1772816"/>
            <a:ext cx="4373427" cy="4248472"/>
          </a:xfrm>
          <a:prstGeom prst="rect">
            <a:avLst/>
          </a:prstGeom>
          <a:noFill/>
        </p:spPr>
      </p:pic>
      <p:pic>
        <p:nvPicPr>
          <p:cNvPr id="5124" name="Picture 4" descr="http://users.fmrib.ox.ac.uk/~steve/susan/susan/img75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844824"/>
            <a:ext cx="4032447" cy="403244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691680" y="1412776"/>
            <a:ext cx="944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Theirs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148064" y="1052736"/>
            <a:ext cx="34334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 smtClean="0"/>
              <a:t>Ours</a:t>
            </a:r>
          </a:p>
          <a:p>
            <a:pPr algn="ctr"/>
            <a:r>
              <a:rPr lang="en-GB" sz="2400" dirty="0" smtClean="0"/>
              <a:t>(no non-max suppression)</a:t>
            </a:r>
            <a:endParaRPr lang="en-GB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mes\Documents\susanedge\susanedge\figures\non-max-house.png"/>
          <p:cNvPicPr>
            <a:picLocks noChangeAspect="1" noChangeArrowheads="1"/>
          </p:cNvPicPr>
          <p:nvPr/>
        </p:nvPicPr>
        <p:blipFill>
          <a:blip r:embed="rId2" cstate="print"/>
          <a:srcRect l="16084" t="8275" r="16273" b="4643"/>
          <a:stretch>
            <a:fillRect/>
          </a:stretch>
        </p:blipFill>
        <p:spPr bwMode="auto">
          <a:xfrm>
            <a:off x="5004048" y="2249489"/>
            <a:ext cx="3960440" cy="384728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pic>
        <p:nvPicPr>
          <p:cNvPr id="8" name="Picture 3" descr="C:\Users\ames\Documents\susanedge\susanedge\figures\circle_house.png"/>
          <p:cNvPicPr>
            <a:picLocks noChangeAspect="1" noChangeArrowheads="1"/>
          </p:cNvPicPr>
          <p:nvPr/>
        </p:nvPicPr>
        <p:blipFill>
          <a:blip r:embed="rId3" cstate="print"/>
          <a:srcRect l="15777" t="8189" r="16580" b="4729"/>
          <a:stretch>
            <a:fillRect/>
          </a:stretch>
        </p:blipFill>
        <p:spPr bwMode="auto">
          <a:xfrm>
            <a:off x="251520" y="2204864"/>
            <a:ext cx="3960440" cy="384728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475656" y="1844824"/>
            <a:ext cx="1717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 non-max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652120" y="1844824"/>
            <a:ext cx="296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Non-max suppression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xmlns="" val="5433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http://users.fmrib.ox.ac.uk/~steve/susan/susan/susan.html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56874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Theory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1822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Theory – The USAN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5259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Comparison of pixel values to the nucleus within a mask</a:t>
            </a:r>
          </a:p>
          <a:p>
            <a:r>
              <a:rPr lang="en-GB" dirty="0" smtClean="0"/>
              <a:t>Sum of comparisons give a value for the “area” of the USAN</a:t>
            </a:r>
          </a:p>
          <a:p>
            <a:r>
              <a:rPr lang="en-GB" dirty="0" smtClean="0"/>
              <a:t>High in flat regions, lower at edges and corners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5580112" y="1916832"/>
            <a:ext cx="2952328" cy="3744416"/>
            <a:chOff x="5580112" y="1916832"/>
            <a:chExt cx="2952328" cy="3744416"/>
          </a:xfrm>
        </p:grpSpPr>
        <p:sp>
          <p:nvSpPr>
            <p:cNvPr id="4" name="Rectangle 3"/>
            <p:cNvSpPr/>
            <p:nvPr/>
          </p:nvSpPr>
          <p:spPr>
            <a:xfrm>
              <a:off x="5580112" y="1916832"/>
              <a:ext cx="2952328" cy="37444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732240" y="3789040"/>
              <a:ext cx="1800200" cy="18722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40152" y="2204864"/>
            <a:ext cx="648072" cy="648072"/>
            <a:chOff x="5940152" y="2204864"/>
            <a:chExt cx="648072" cy="648072"/>
          </a:xfrm>
        </p:grpSpPr>
        <p:sp>
          <p:nvSpPr>
            <p:cNvPr id="7" name="Oval 6"/>
            <p:cNvSpPr/>
            <p:nvPr/>
          </p:nvSpPr>
          <p:spPr>
            <a:xfrm>
              <a:off x="5940152" y="2204864"/>
              <a:ext cx="648072" cy="64807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Multiply 7"/>
            <p:cNvSpPr/>
            <p:nvPr/>
          </p:nvSpPr>
          <p:spPr>
            <a:xfrm>
              <a:off x="6156176" y="2420888"/>
              <a:ext cx="216024" cy="216024"/>
            </a:xfrm>
            <a:prstGeom prst="mathMultiply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16216" y="3573016"/>
            <a:ext cx="648072" cy="648072"/>
            <a:chOff x="5940152" y="2204864"/>
            <a:chExt cx="648072" cy="648072"/>
          </a:xfrm>
        </p:grpSpPr>
        <p:sp>
          <p:nvSpPr>
            <p:cNvPr id="11" name="Oval 10"/>
            <p:cNvSpPr/>
            <p:nvPr/>
          </p:nvSpPr>
          <p:spPr>
            <a:xfrm>
              <a:off x="5940152" y="2204864"/>
              <a:ext cx="648072" cy="64807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Multiply 11"/>
            <p:cNvSpPr/>
            <p:nvPr/>
          </p:nvSpPr>
          <p:spPr>
            <a:xfrm>
              <a:off x="6156176" y="2420888"/>
              <a:ext cx="216024" cy="216024"/>
            </a:xfrm>
            <a:prstGeom prst="mathMultiply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68344" y="3573016"/>
            <a:ext cx="648072" cy="648072"/>
            <a:chOff x="5940152" y="2204864"/>
            <a:chExt cx="648072" cy="648072"/>
          </a:xfrm>
        </p:grpSpPr>
        <p:sp>
          <p:nvSpPr>
            <p:cNvPr id="14" name="Oval 13"/>
            <p:cNvSpPr/>
            <p:nvPr/>
          </p:nvSpPr>
          <p:spPr>
            <a:xfrm>
              <a:off x="5940152" y="2204864"/>
              <a:ext cx="648072" cy="64807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Multiply 14"/>
            <p:cNvSpPr/>
            <p:nvPr/>
          </p:nvSpPr>
          <p:spPr>
            <a:xfrm>
              <a:off x="6156176" y="2420888"/>
              <a:ext cx="216024" cy="216024"/>
            </a:xfrm>
            <a:prstGeom prst="mathMultiply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380312" y="4581128"/>
            <a:ext cx="648072" cy="648072"/>
            <a:chOff x="5940152" y="2204864"/>
            <a:chExt cx="648072" cy="648072"/>
          </a:xfrm>
        </p:grpSpPr>
        <p:sp>
          <p:nvSpPr>
            <p:cNvPr id="17" name="Oval 16"/>
            <p:cNvSpPr/>
            <p:nvPr/>
          </p:nvSpPr>
          <p:spPr>
            <a:xfrm>
              <a:off x="5940152" y="2204864"/>
              <a:ext cx="648072" cy="64807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Multiply 17"/>
            <p:cNvSpPr/>
            <p:nvPr/>
          </p:nvSpPr>
          <p:spPr>
            <a:xfrm>
              <a:off x="6156176" y="2420888"/>
              <a:ext cx="216024" cy="216024"/>
            </a:xfrm>
            <a:prstGeom prst="mathMultiply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Theory – The Maths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131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 –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en-GB" b="1" dirty="0" smtClean="0"/>
              <a:t>Python</a:t>
            </a:r>
            <a:r>
              <a:rPr lang="en-GB" dirty="0" smtClean="0"/>
              <a:t> with </a:t>
            </a:r>
            <a:r>
              <a:rPr lang="en-GB" dirty="0" err="1" smtClean="0"/>
              <a:t>Numpy</a:t>
            </a:r>
            <a:r>
              <a:rPr lang="en-GB" dirty="0" smtClean="0"/>
              <a:t> and </a:t>
            </a:r>
            <a:r>
              <a:rPr lang="en-GB" dirty="0" err="1" smtClean="0"/>
              <a:t>Matplotlib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5076" y="6304002"/>
            <a:ext cx="89289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smtClean="0"/>
              <a:t>Images: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000" dirty="0" smtClean="0"/>
              <a:t>http://urania.udea.edu.co/sites/astronomia-2.0/pages/descargas.rs/files/descargasdt5vi/Cursos/CursosElectivos/FisicaAstrofisicaComputacional/2009-2/Documentacion/matplotlib/examples/pylab_examples/quiver_demo.html </a:t>
            </a:r>
            <a:endParaRPr lang="en-GB" sz="1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200425"/>
            <a:ext cx="2448272" cy="200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46856" y="4264496"/>
            <a:ext cx="8229600" cy="6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Slow </a:t>
            </a:r>
            <a:r>
              <a:rPr lang="en-GB" b="1" dirty="0" smtClean="0"/>
              <a:t>pixel loop</a:t>
            </a:r>
            <a:r>
              <a:rPr lang="en-GB" dirty="0" smtClean="0"/>
              <a:t> 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18646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Took </a:t>
            </a:r>
            <a:r>
              <a:rPr lang="en-GB" b="1" dirty="0" smtClean="0"/>
              <a:t>iterative</a:t>
            </a:r>
            <a:r>
              <a:rPr lang="en-GB" dirty="0" smtClean="0"/>
              <a:t> approach to implementation</a:t>
            </a:r>
          </a:p>
          <a:p>
            <a:pPr lvl="1"/>
            <a:r>
              <a:rPr lang="en-GB" dirty="0" smtClean="0"/>
              <a:t>Simple -&gt; Complex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21621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Implementation with </a:t>
            </a:r>
            <a:r>
              <a:rPr lang="en-GB" b="1" dirty="0" smtClean="0"/>
              <a:t>square mask </a:t>
            </a:r>
            <a:r>
              <a:rPr lang="en-GB" dirty="0" smtClean="0"/>
              <a:t>and </a:t>
            </a:r>
            <a:r>
              <a:rPr lang="en-GB" b="1" dirty="0" smtClean="0"/>
              <a:t>simple</a:t>
            </a:r>
            <a:r>
              <a:rPr lang="en-GB" dirty="0" smtClean="0"/>
              <a:t>  </a:t>
            </a:r>
            <a:r>
              <a:rPr lang="en-GB" b="1" dirty="0" smtClean="0"/>
              <a:t>similarity equation</a:t>
            </a: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284984"/>
            <a:ext cx="4995160" cy="2632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5436096" y="2924944"/>
            <a:ext cx="1224136" cy="864096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3701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381</Words>
  <Application>Microsoft Office PowerPoint</Application>
  <PresentationFormat>On-screen Show (4:3)</PresentationFormat>
  <Paragraphs>81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SUSAN Edge Detector</vt:lpstr>
      <vt:lpstr>Introduction</vt:lpstr>
      <vt:lpstr>Theory</vt:lpstr>
      <vt:lpstr>Theory – The USAN</vt:lpstr>
      <vt:lpstr>Theory – The Maths</vt:lpstr>
      <vt:lpstr>Implementation</vt:lpstr>
      <vt:lpstr>Implementation – Overview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 – Lessons Learnt</vt:lpstr>
      <vt:lpstr>Implementation – Lessons Learnt</vt:lpstr>
      <vt:lpstr>Demo</vt:lpstr>
      <vt:lpstr>Results</vt:lpstr>
      <vt:lpstr>Results</vt:lpstr>
      <vt:lpstr>Results</vt:lpstr>
      <vt:lpstr>References</vt:lpstr>
    </vt:vector>
  </TitlesOfParts>
  <Company>University of Southampton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Dept of E &amp; CS</dc:creator>
  <cp:lastModifiedBy>ames</cp:lastModifiedBy>
  <cp:revision>69</cp:revision>
  <dcterms:created xsi:type="dcterms:W3CDTF">2012-02-03T12:37:15Z</dcterms:created>
  <dcterms:modified xsi:type="dcterms:W3CDTF">2012-02-06T14:54:26Z</dcterms:modified>
</cp:coreProperties>
</file>