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4" r:id="rId8"/>
    <p:sldId id="269" r:id="rId9"/>
    <p:sldId id="278" r:id="rId10"/>
    <p:sldId id="265" r:id="rId11"/>
    <p:sldId id="274" r:id="rId12"/>
    <p:sldId id="280" r:id="rId13"/>
    <p:sldId id="268" r:id="rId14"/>
    <p:sldId id="279" r:id="rId15"/>
    <p:sldId id="267" r:id="rId16"/>
    <p:sldId id="273" r:id="rId17"/>
    <p:sldId id="275" r:id="rId18"/>
    <p:sldId id="276" r:id="rId19"/>
    <p:sldId id="281" r:id="rId20"/>
    <p:sldId id="282" r:id="rId21"/>
    <p:sldId id="260" r:id="rId22"/>
    <p:sldId id="261" r:id="rId23"/>
    <p:sldId id="262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es\Documents\susanedge\speed-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/>
            </a:pPr>
            <a:r>
              <a:rPr lang="en-GB"/>
              <a:t>Execution Time (smaller is better)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Sheet1!$D$4</c:f>
              <c:strCache>
                <c:ptCount val="1"/>
                <c:pt idx="0">
                  <c:v>Execution Time\s (smaller is better)</c:v>
                </c:pt>
              </c:strCache>
            </c:strRef>
          </c:tx>
          <c:cat>
            <c:strRef>
              <c:f>Sheet1!$E$3:$F$3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Sheet1!$E$4:$F$4</c:f>
              <c:numCache>
                <c:formatCode>General</c:formatCode>
                <c:ptCount val="2"/>
                <c:pt idx="0">
                  <c:v>12.5</c:v>
                </c:pt>
                <c:pt idx="1">
                  <c:v>6.3</c:v>
                </c:pt>
              </c:numCache>
            </c:numRef>
          </c:val>
        </c:ser>
        <c:axId val="76537216"/>
        <c:axId val="77478912"/>
      </c:barChart>
      <c:catAx>
        <c:axId val="76537216"/>
        <c:scaling>
          <c:orientation val="minMax"/>
        </c:scaling>
        <c:axPos val="b"/>
        <c:tickLblPos val="nextTo"/>
        <c:crossAx val="77478912"/>
        <c:crosses val="autoZero"/>
        <c:auto val="1"/>
        <c:lblAlgn val="ctr"/>
        <c:lblOffset val="100"/>
      </c:catAx>
      <c:valAx>
        <c:axId val="77478912"/>
        <c:scaling>
          <c:orientation val="minMax"/>
        </c:scaling>
        <c:axPos val="l"/>
        <c:majorGridlines/>
        <c:numFmt formatCode="General" sourceLinked="1"/>
        <c:tickLblPos val="nextTo"/>
        <c:crossAx val="765372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89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971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716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198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87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04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343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234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861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285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65D8-03CC-42D4-89C4-CB770DA01089}" type="datetimeFigureOut">
              <a:rPr lang="en-GB" smtClean="0"/>
              <a:pPr/>
              <a:t>05/02/2012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35DC-F0B5-4826-A1BD-45CBBD4C9D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4672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fmrib.ox.ac.uk/~steve/susan/susan/susa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SUSAN Edge Detector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Charlesworth – jgac1g08</a:t>
            </a:r>
          </a:p>
          <a:p>
            <a:r>
              <a:rPr lang="en-GB" dirty="0" smtClean="0"/>
              <a:t>Michael Hodgson – mh23g08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711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1026" name="Picture 2" descr="C:\Users\ames\Documents\susanedge\susanedge\test_data\susan_tes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3514725" cy="3514725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4211960" y="4581128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ames\Documents\susanedge\susanedge\figures\simple_square_susan_test.png"/>
          <p:cNvPicPr>
            <a:picLocks noChangeAspect="1" noChangeArrowheads="1"/>
          </p:cNvPicPr>
          <p:nvPr/>
        </p:nvPicPr>
        <p:blipFill>
          <a:blip r:embed="rId3" cstate="print"/>
          <a:srcRect l="15695" t="8174" r="16662" b="4744"/>
          <a:stretch>
            <a:fillRect/>
          </a:stretch>
        </p:blipFill>
        <p:spPr bwMode="auto">
          <a:xfrm>
            <a:off x="4883329" y="2753544"/>
            <a:ext cx="3882735" cy="37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70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 Algorithm partially </a:t>
            </a:r>
            <a:r>
              <a:rPr lang="en-GB" dirty="0" err="1" smtClean="0"/>
              <a:t>vectorized</a:t>
            </a:r>
            <a:r>
              <a:rPr lang="en-GB" dirty="0" smtClean="0"/>
              <a:t> to </a:t>
            </a:r>
            <a:r>
              <a:rPr lang="en-GB" b="1" dirty="0" smtClean="0"/>
              <a:t>improve speed</a:t>
            </a:r>
            <a:endParaRPr lang="en-GB" b="1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79912" y="5301208"/>
            <a:ext cx="720080" cy="36004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3672408" cy="2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005064"/>
            <a:ext cx="4224089" cy="271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 Algorithm partially </a:t>
            </a:r>
            <a:r>
              <a:rPr lang="en-GB" dirty="0" err="1" smtClean="0"/>
              <a:t>vectorized</a:t>
            </a:r>
            <a:r>
              <a:rPr lang="en-GB" dirty="0" smtClean="0"/>
              <a:t> to </a:t>
            </a:r>
            <a:r>
              <a:rPr lang="en-GB" b="1" dirty="0" smtClean="0"/>
              <a:t>improve speed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1619672" y="2708920"/>
          <a:ext cx="633670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 </a:t>
            </a:r>
            <a:r>
              <a:rPr lang="en-GB" b="1" dirty="0" smtClean="0"/>
              <a:t>Smoothed </a:t>
            </a:r>
            <a:r>
              <a:rPr lang="en-GB" dirty="0" smtClean="0"/>
              <a:t>similarity equation implemented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 l="20637" t="37500" r="1670" b="37500"/>
          <a:stretch>
            <a:fillRect/>
          </a:stretch>
        </p:blipFill>
        <p:spPr bwMode="auto">
          <a:xfrm>
            <a:off x="2555776" y="2492896"/>
            <a:ext cx="4176464" cy="91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070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 </a:t>
            </a:r>
            <a:r>
              <a:rPr lang="en-GB" b="1" dirty="0" smtClean="0"/>
              <a:t>Smoothed </a:t>
            </a:r>
            <a:r>
              <a:rPr lang="en-GB" dirty="0" smtClean="0"/>
              <a:t>similarity equation implemented</a:t>
            </a:r>
          </a:p>
        </p:txBody>
      </p:sp>
      <p:pic>
        <p:nvPicPr>
          <p:cNvPr id="3074" name="Picture 2" descr="H:\susanedge\susanedge\figures\smooth_square_susan_tes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299" t="8238" r="28038" b="7052"/>
          <a:stretch/>
        </p:blipFill>
        <p:spPr bwMode="auto">
          <a:xfrm>
            <a:off x="5127606" y="2848570"/>
            <a:ext cx="3692866" cy="36047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4211960" y="4581128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ames\Documents\susanedge\susanedge\figures\simple_square_susan_test.png"/>
          <p:cNvPicPr>
            <a:picLocks noChangeAspect="1" noChangeArrowheads="1"/>
          </p:cNvPicPr>
          <p:nvPr/>
        </p:nvPicPr>
        <p:blipFill>
          <a:blip r:embed="rId3" cstate="print"/>
          <a:srcRect l="15695" t="8174" r="16662" b="4744"/>
          <a:stretch>
            <a:fillRect/>
          </a:stretch>
        </p:blipFill>
        <p:spPr bwMode="auto">
          <a:xfrm>
            <a:off x="251520" y="2852936"/>
            <a:ext cx="3882735" cy="37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070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 </a:t>
            </a:r>
            <a:r>
              <a:rPr lang="en-GB" b="1" dirty="0" smtClean="0"/>
              <a:t>Circular</a:t>
            </a:r>
            <a:r>
              <a:rPr lang="en-GB" dirty="0" smtClean="0"/>
              <a:t> </a:t>
            </a:r>
            <a:r>
              <a:rPr lang="en-GB" dirty="0" smtClean="0"/>
              <a:t>mask </a:t>
            </a:r>
            <a:r>
              <a:rPr lang="en-GB" dirty="0" smtClean="0"/>
              <a:t>implemented</a:t>
            </a:r>
            <a:endParaRPr lang="en-GB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11960" y="4581128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ames\Documents\susanedge\susanedge\figures\susan_circle.png"/>
          <p:cNvPicPr>
            <a:picLocks noChangeAspect="1" noChangeArrowheads="1"/>
          </p:cNvPicPr>
          <p:nvPr/>
        </p:nvPicPr>
        <p:blipFill>
          <a:blip r:embed="rId2" cstate="print"/>
          <a:srcRect l="14201" t="7518" r="16223" b="5400"/>
          <a:stretch>
            <a:fillRect/>
          </a:stretch>
        </p:blipFill>
        <p:spPr bwMode="auto">
          <a:xfrm>
            <a:off x="5004048" y="2780928"/>
            <a:ext cx="3888432" cy="3672408"/>
          </a:xfrm>
          <a:prstGeom prst="rect">
            <a:avLst/>
          </a:prstGeom>
          <a:noFill/>
        </p:spPr>
      </p:pic>
      <p:pic>
        <p:nvPicPr>
          <p:cNvPr id="8" name="Picture 2" descr="H:\susanedge\susanedge\figures\smooth_square_susan_tes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299" t="8238" r="28038" b="7052"/>
          <a:stretch/>
        </p:blipFill>
        <p:spPr bwMode="auto">
          <a:xfrm>
            <a:off x="303070" y="2852936"/>
            <a:ext cx="3764874" cy="3675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 </a:t>
            </a:r>
            <a:r>
              <a:rPr lang="en-GB" b="1" dirty="0" smtClean="0"/>
              <a:t>Inter</a:t>
            </a:r>
            <a:r>
              <a:rPr lang="en-GB" dirty="0" smtClean="0"/>
              <a:t>-Pixel </a:t>
            </a:r>
            <a:r>
              <a:rPr lang="en-GB" b="1" dirty="0" smtClean="0"/>
              <a:t>edge direction</a:t>
            </a:r>
            <a:r>
              <a:rPr lang="en-GB" dirty="0" smtClean="0"/>
              <a:t> measurement </a:t>
            </a:r>
            <a:r>
              <a:rPr lang="en-GB" dirty="0" smtClean="0"/>
              <a:t>implemented</a:t>
            </a:r>
            <a:endParaRPr lang="en-GB" dirty="0" smtClean="0"/>
          </a:p>
        </p:txBody>
      </p:sp>
      <p:pic>
        <p:nvPicPr>
          <p:cNvPr id="4098" name="Picture 2" descr="C:\Users\ames\Documents\susanedge\susanedge\figures\step-edge.png"/>
          <p:cNvPicPr>
            <a:picLocks noChangeAspect="1" noChangeArrowheads="1"/>
          </p:cNvPicPr>
          <p:nvPr/>
        </p:nvPicPr>
        <p:blipFill>
          <a:blip r:embed="rId2" cstate="print"/>
          <a:srcRect l="9844" t="15151" r="9439" b="13262"/>
          <a:stretch>
            <a:fillRect/>
          </a:stretch>
        </p:blipFill>
        <p:spPr bwMode="auto">
          <a:xfrm>
            <a:off x="755576" y="2708920"/>
            <a:ext cx="7848872" cy="3828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 </a:t>
            </a:r>
            <a:r>
              <a:rPr lang="en-GB" b="1" dirty="0" smtClean="0"/>
              <a:t>Intra</a:t>
            </a:r>
            <a:r>
              <a:rPr lang="en-GB" dirty="0" smtClean="0"/>
              <a:t>-Pixel </a:t>
            </a:r>
            <a:r>
              <a:rPr lang="en-GB" b="1" dirty="0" smtClean="0"/>
              <a:t>edge direction</a:t>
            </a:r>
            <a:r>
              <a:rPr lang="en-GB" dirty="0" smtClean="0"/>
              <a:t> measurement </a:t>
            </a:r>
            <a:r>
              <a:rPr lang="en-GB" dirty="0" smtClean="0"/>
              <a:t>implemented</a:t>
            </a:r>
            <a:endParaRPr lang="en-GB" dirty="0" smtClean="0"/>
          </a:p>
        </p:txBody>
      </p:sp>
      <p:pic>
        <p:nvPicPr>
          <p:cNvPr id="5122" name="Picture 2" descr="C:\Users\ames\Documents\susanedge\susanedge\figures\band-edge.png"/>
          <p:cNvPicPr>
            <a:picLocks noChangeAspect="1" noChangeArrowheads="1"/>
          </p:cNvPicPr>
          <p:nvPr/>
        </p:nvPicPr>
        <p:blipFill>
          <a:blip r:embed="rId2" cstate="print"/>
          <a:srcRect l="7731" t="9676" r="8199" b="7114"/>
          <a:stretch>
            <a:fillRect/>
          </a:stretch>
        </p:blipFill>
        <p:spPr bwMode="auto">
          <a:xfrm>
            <a:off x="539552" y="2636912"/>
            <a:ext cx="8158674" cy="4032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GB" dirty="0" smtClean="0"/>
              <a:t> Intra &amp; Inter e</a:t>
            </a:r>
            <a:r>
              <a:rPr lang="en-GB" dirty="0" smtClean="0"/>
              <a:t>dge</a:t>
            </a:r>
            <a:r>
              <a:rPr lang="en-GB" b="1" dirty="0" smtClean="0"/>
              <a:t> </a:t>
            </a:r>
            <a:r>
              <a:rPr lang="en-GB" dirty="0" smtClean="0"/>
              <a:t>direction</a:t>
            </a:r>
            <a:r>
              <a:rPr lang="en-GB" b="1" dirty="0" smtClean="0"/>
              <a:t> </a:t>
            </a:r>
            <a:r>
              <a:rPr lang="en-GB" b="1" dirty="0" smtClean="0"/>
              <a:t>integrated</a:t>
            </a:r>
            <a:endParaRPr lang="en-GB" b="1" dirty="0" smtClean="0"/>
          </a:p>
        </p:txBody>
      </p:sp>
      <p:pic>
        <p:nvPicPr>
          <p:cNvPr id="6" name="Picture 2" descr="C:\Users\ames\Documents\susanedge\susanedge\figures\edge-dir.png"/>
          <p:cNvPicPr>
            <a:picLocks noChangeAspect="1" noChangeArrowheads="1"/>
          </p:cNvPicPr>
          <p:nvPr/>
        </p:nvPicPr>
        <p:blipFill>
          <a:blip r:embed="rId2" cstate="print"/>
          <a:srcRect l="11156" t="14150" r="9439" b="13255"/>
          <a:stretch>
            <a:fillRect/>
          </a:stretch>
        </p:blipFill>
        <p:spPr bwMode="auto">
          <a:xfrm>
            <a:off x="899591" y="2694637"/>
            <a:ext cx="7560841" cy="3686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433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command line options to python apps is easy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52936"/>
            <a:ext cx="87725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501008"/>
            <a:ext cx="4086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914106"/>
            <a:ext cx="54483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843808" y="4005064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SUSAN</a:t>
            </a:r>
            <a:r>
              <a:rPr lang="en-GB" dirty="0" smtClean="0"/>
              <a:t> Edge Detector</a:t>
            </a:r>
          </a:p>
          <a:p>
            <a:pPr lvl="1"/>
            <a:r>
              <a:rPr lang="en-GB" b="1" dirty="0" smtClean="0"/>
              <a:t>S</a:t>
            </a:r>
            <a:r>
              <a:rPr lang="en-GB" dirty="0" smtClean="0"/>
              <a:t>mallest </a:t>
            </a:r>
            <a:r>
              <a:rPr lang="en-GB" b="1" dirty="0" smtClean="0"/>
              <a:t>U</a:t>
            </a:r>
            <a:r>
              <a:rPr lang="en-GB" dirty="0" smtClean="0"/>
              <a:t>nivalve </a:t>
            </a:r>
            <a:r>
              <a:rPr lang="en-GB" b="1" dirty="0" smtClean="0"/>
              <a:t>S</a:t>
            </a:r>
            <a:r>
              <a:rPr lang="en-GB" dirty="0" smtClean="0"/>
              <a:t>egment </a:t>
            </a:r>
            <a:r>
              <a:rPr lang="en-GB" b="1" dirty="0" smtClean="0"/>
              <a:t>A</a:t>
            </a:r>
            <a:r>
              <a:rPr lang="en-GB" dirty="0" smtClean="0"/>
              <a:t>ssimilating </a:t>
            </a:r>
            <a:r>
              <a:rPr lang="en-GB" b="1" dirty="0" smtClean="0"/>
              <a:t>N</a:t>
            </a:r>
            <a:r>
              <a:rPr lang="en-GB" dirty="0" smtClean="0"/>
              <a:t>ucleus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441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520" y="5517232"/>
            <a:ext cx="8208912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51520" y="5301208"/>
            <a:ext cx="8208912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1520" y="5085184"/>
            <a:ext cx="8208912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Profiling is useful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276872"/>
            <a:ext cx="86044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19625911 function calls (19622864 primitive calls) in 251.451 seconds</a:t>
            </a:r>
          </a:p>
          <a:p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Ordered by: cumulative time</a:t>
            </a:r>
          </a:p>
          <a:p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ncalls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tottime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percall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cumtime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percall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filename:lineno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(function)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0.010    0.010  251.458  251.458 susanedge.py:1(&lt;module&gt;)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250.653  250.653 susanedge.py:141(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run_prog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137.206  137.206 pyplot.py:123(show)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137.206  137.206 backend_bases.py:69(__call__)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128.177  128.177 backend_tkagg.py:68(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mainloop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0.000    0.000  128.177  128.177 Tkinter.py:323(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mainloop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128.099  128.099  128.177  128.177 {built-in method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mainloop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1    8.006    8.006  113.129  113.129 susanedge.py:114(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smooth_susan_circle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130321   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45.999    0.000   92.756    0.001 susanedge.py:15(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points_in_circle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14477180   22.404    0.000   22.404    0.000 {method 'append' of 'list' objects}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2085860   13.766    0.000   13.766    0.000 susanedge.py:12(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intceil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528640    2.058    0.000   11.542    0.000 numeric.py:167(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asarray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130321    6.206    0.000   11.324    0.000 susanedge.py:103(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find_edge_dir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529270    9.504    0.000    9.505    0.000 {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numpy.core.multiarray.array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72/65    0.085    0.001    9.109    0.140 {built-in method call}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012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Experimentation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88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970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http://users.fmrib.ox.ac.uk/~steve/susan/susan/susan.html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687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182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The USAN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Comparison of pixel values to the nucleus within a mask</a:t>
            </a:r>
          </a:p>
          <a:p>
            <a:r>
              <a:rPr lang="en-GB" dirty="0" smtClean="0"/>
              <a:t>Sum of comparisons give a value for the “area” of the USAN</a:t>
            </a:r>
          </a:p>
          <a:p>
            <a:r>
              <a:rPr lang="en-GB" dirty="0" smtClean="0"/>
              <a:t>High in flat regions, lower at edges and corners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580112" y="1916832"/>
            <a:ext cx="2952328" cy="3744416"/>
            <a:chOff x="5580112" y="1916832"/>
            <a:chExt cx="2952328" cy="3744416"/>
          </a:xfrm>
        </p:grpSpPr>
        <p:sp>
          <p:nvSpPr>
            <p:cNvPr id="4" name="Rectangle 3"/>
            <p:cNvSpPr/>
            <p:nvPr/>
          </p:nvSpPr>
          <p:spPr>
            <a:xfrm>
              <a:off x="5580112" y="1916832"/>
              <a:ext cx="2952328" cy="37444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32240" y="3789040"/>
              <a:ext cx="1800200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40152" y="2204864"/>
            <a:ext cx="648072" cy="648072"/>
            <a:chOff x="5940152" y="2204864"/>
            <a:chExt cx="648072" cy="648072"/>
          </a:xfrm>
        </p:grpSpPr>
        <p:sp>
          <p:nvSpPr>
            <p:cNvPr id="7" name="Oval 6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Multiply 7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6216" y="3573016"/>
            <a:ext cx="648072" cy="648072"/>
            <a:chOff x="5940152" y="2204864"/>
            <a:chExt cx="648072" cy="648072"/>
          </a:xfrm>
        </p:grpSpPr>
        <p:sp>
          <p:nvSpPr>
            <p:cNvPr id="11" name="Oval 10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68344" y="3573016"/>
            <a:ext cx="648072" cy="648072"/>
            <a:chOff x="5940152" y="2204864"/>
            <a:chExt cx="648072" cy="648072"/>
          </a:xfrm>
        </p:grpSpPr>
        <p:sp>
          <p:nvSpPr>
            <p:cNvPr id="14" name="Oval 13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80312" y="4581128"/>
            <a:ext cx="648072" cy="648072"/>
            <a:chOff x="5940152" y="2204864"/>
            <a:chExt cx="648072" cy="648072"/>
          </a:xfrm>
        </p:grpSpPr>
        <p:sp>
          <p:nvSpPr>
            <p:cNvPr id="17" name="Oval 16"/>
            <p:cNvSpPr/>
            <p:nvPr/>
          </p:nvSpPr>
          <p:spPr>
            <a:xfrm>
              <a:off x="5940152" y="2204864"/>
              <a:ext cx="648072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6156176" y="2420888"/>
              <a:ext cx="216024" cy="216024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The Maths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131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–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GB" b="1" dirty="0" smtClean="0"/>
              <a:t>Python</a:t>
            </a:r>
            <a:r>
              <a:rPr lang="en-GB" dirty="0" smtClean="0"/>
              <a:t> with </a:t>
            </a:r>
            <a:r>
              <a:rPr lang="en-GB" dirty="0" err="1" smtClean="0"/>
              <a:t>Numpy</a:t>
            </a:r>
            <a:r>
              <a:rPr lang="en-GB" dirty="0" smtClean="0"/>
              <a:t> and </a:t>
            </a:r>
            <a:r>
              <a:rPr lang="en-GB" dirty="0" err="1" smtClean="0"/>
              <a:t>Matplotlib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5076" y="6304002"/>
            <a:ext cx="89289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Images: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 smtClean="0"/>
              <a:t>http://urania.udea.edu.co/sites/astronomia-2.0/pages/descargas.rs/files/descargasdt5vi/Cursos/CursosElectivos/FisicaAstrofisicaComputacional/2009-2/Documentacion/matplotlib/examples/pylab_examples/quiver_demo.html </a:t>
            </a:r>
            <a:endParaRPr lang="en-GB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00425"/>
            <a:ext cx="2448272" cy="200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6856" y="4264496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Slow </a:t>
            </a:r>
            <a:r>
              <a:rPr lang="en-GB" b="1" dirty="0" smtClean="0"/>
              <a:t>pixel loop</a:t>
            </a:r>
            <a:r>
              <a:rPr lang="en-GB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864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Took </a:t>
            </a:r>
            <a:r>
              <a:rPr lang="en-GB" b="1" dirty="0" smtClean="0"/>
              <a:t>iterative</a:t>
            </a:r>
            <a:r>
              <a:rPr lang="en-GB" dirty="0" smtClean="0"/>
              <a:t> approach to </a:t>
            </a:r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Simple -&gt; Complex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162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Implementation with </a:t>
            </a:r>
            <a:r>
              <a:rPr lang="en-GB" b="1" dirty="0" smtClean="0"/>
              <a:t>square mask </a:t>
            </a:r>
            <a:r>
              <a:rPr lang="en-GB" dirty="0" smtClean="0"/>
              <a:t>and </a:t>
            </a:r>
            <a:r>
              <a:rPr lang="en-GB" b="1" dirty="0" smtClean="0"/>
              <a:t>simple</a:t>
            </a:r>
            <a:r>
              <a:rPr lang="en-GB" dirty="0" smtClean="0"/>
              <a:t>  </a:t>
            </a:r>
            <a:r>
              <a:rPr lang="en-GB" b="1" dirty="0" smtClean="0"/>
              <a:t>similarity equation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6166171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370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363</Words>
  <Application>Microsoft Office PowerPoint</Application>
  <PresentationFormat>On-screen Show (4:3)</PresentationFormat>
  <Paragraphs>71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SUSAN Edge Detector</vt:lpstr>
      <vt:lpstr>Introduction</vt:lpstr>
      <vt:lpstr>Theory</vt:lpstr>
      <vt:lpstr>Theory – The USAN</vt:lpstr>
      <vt:lpstr>Theory – The Maths</vt:lpstr>
      <vt:lpstr>Implementation</vt:lpstr>
      <vt:lpstr>Implementation – Overview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 – Lessons Learnt</vt:lpstr>
      <vt:lpstr>Implementation – Lessons Learnt</vt:lpstr>
      <vt:lpstr>Demo</vt:lpstr>
      <vt:lpstr>Experimentation</vt:lpstr>
      <vt:lpstr>Comparison</vt:lpstr>
      <vt:lpstr>References</vt:lpstr>
    </vt:vector>
  </TitlesOfParts>
  <Company>University of Southampton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 of E &amp; CS</dc:creator>
  <cp:lastModifiedBy>ames</cp:lastModifiedBy>
  <cp:revision>45</cp:revision>
  <dcterms:created xsi:type="dcterms:W3CDTF">2012-02-03T12:37:15Z</dcterms:created>
  <dcterms:modified xsi:type="dcterms:W3CDTF">2012-02-05T19:39:20Z</dcterms:modified>
</cp:coreProperties>
</file>