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66" r:id="rId3"/>
    <p:sldId id="264" r:id="rId4"/>
    <p:sldId id="265" r:id="rId5"/>
    <p:sldId id="267" r:id="rId6"/>
    <p:sldId id="268" r:id="rId7"/>
    <p:sldId id="291" r:id="rId8"/>
    <p:sldId id="271" r:id="rId9"/>
    <p:sldId id="347" r:id="rId10"/>
    <p:sldId id="348" r:id="rId11"/>
    <p:sldId id="349" r:id="rId12"/>
    <p:sldId id="365" r:id="rId13"/>
    <p:sldId id="350" r:id="rId14"/>
    <p:sldId id="351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7C70C-9402-7B4B-8AB1-BF4F98EF62B5}" v="3" dt="2022-03-24T12:07:32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EFFA1-F895-6647-982E-241FB8F80085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7713F-B3F6-C740-B9BC-2CF596F7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6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http://1.bp.blogspot.com/_B5nNZ6dCV3s/S8-rVzywYhI/AAAAAAAARSk/_qLweQvSui4/s400/sewing+textsewing+text+dark+mel+stampz.jpg</a:t>
            </a:r>
          </a:p>
          <a:p>
            <a:r>
              <a:rPr lang="en-US" dirty="0"/>
              <a:t>http://movers.pulseight.com/wp-content/uploads/sites/16/2013/05/packingpaper.jpg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E09FA-F2CD-47B5-A6C3-A678024515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2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A Tale of Two Cities</a:t>
            </a:r>
          </a:p>
          <a:p>
            <a:r>
              <a:rPr lang="en-US" dirty="0"/>
              <a:t>Charles</a:t>
            </a:r>
            <a:r>
              <a:rPr lang="en-US" baseline="0" dirty="0"/>
              <a:t> Dickens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E09FA-F2CD-47B5-A6C3-A678024515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2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with a bunch of 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E09FA-F2CD-47B5-A6C3-A678024515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5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trying to construct the puzzle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E09FA-F2CD-47B5-A6C3-A678024515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3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E09FA-F2CD-47B5-A6C3-A678024515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55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E09FA-F2CD-47B5-A6C3-A678024515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4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E09FA-F2CD-47B5-A6C3-A678024515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8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E5BC-FE25-C146-8AD6-91781B18C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9FB55-F1B8-BB42-B3BB-F9F901AF6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8BDDB-4A63-A744-8806-A2EAF813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F020-812E-D84D-8B01-C32F25127E91}" type="datetime1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A4A31-8016-7E46-9F43-A41E297F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Clinical Metagenomics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7AD2-5E7D-F54B-884A-41B24DBC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A44E-C899-9D42-94B2-D72967F3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9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BB3A-4208-8544-8388-18B48F5B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1A82F-20C4-FA49-927A-A2ED9D5DD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384B0-2AAF-254F-B190-5B401494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3625-7A16-0B40-B7CF-2941F57B6CA5}" type="datetime1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F8F01-FC9B-9343-84B0-FFA9764F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Clinical Metagenomics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8F4E-04A1-6B45-99E2-BA47640C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A44E-C899-9D42-94B2-D72967F3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3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3B357D-26ED-6942-8B5D-68E0812BB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7D12C-889B-984F-8C53-BBB7D0D9B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2BD6-BBDD-6F42-86DC-B75D73BE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3AF5-15A0-6F42-8E95-FC24DA4ED61F}" type="datetime1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6FF9-F103-654C-8BAA-55BB1332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Clinical Metagenomics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D3161-F60D-934E-8A68-3FABE819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A44E-C899-9D42-94B2-D72967F3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2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E24B-D789-B448-907D-1D6D41DA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D514-EF34-A044-BC61-97505E9F3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E43B-76A2-BF4A-A301-36A2E9ED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09C54-E26C-CF4F-9157-B2C2CEFC50D7}" type="datetime1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CE2FA-75EE-2947-A5D9-D39763A0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Clinical Metagenomics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DB411-AC7D-B244-8168-6D63352A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A44E-C899-9D42-94B2-D72967F3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6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FF92-EEA4-6247-97FD-AFDF14C0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C1C30-F462-6141-867C-63658D459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9F536-673C-1D40-A930-E0063541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0A49D-7DCD-9D49-9911-2A1DE08F26CE}" type="datetime1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4F19-80A9-9E4E-92C1-6BE35FDF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Clinical Metagenomics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5E211-310C-9E42-A972-8A7BED7E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A44E-C899-9D42-94B2-D72967F3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5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EA2F-BAD9-DD48-B9DF-D605D628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D9FD-EDEF-C947-AFF7-E1F2B90F8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3472B-7B4C-D94F-963D-8753F3111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34124-F790-BF41-BB04-BFFEC9C0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3365-AC53-0041-81D8-697AA5EC8CEE}" type="datetime1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76B0A-E270-7B49-833B-B43F50DF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Clinical Metagenomics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76312-B47A-7944-B13B-FECC165C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A44E-C899-9D42-94B2-D72967F3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0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CE1C-6202-504E-A40F-42967259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AE9F7-C008-7848-9FE5-4F362303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DFF9E-725E-9640-90B8-3F261D792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DED82-A258-9548-9C02-A7F981D3C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7E563-6853-D64C-8BE9-6FB9ACA42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55199-DD7C-6E4B-B86D-DA51025A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A969D-387B-8C46-B212-BAB701BD083F}" type="datetime1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84FED-624E-ED45-8A53-5BA1E92E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Clinical Metagenomics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10F76-9339-D049-B0FE-2367AD19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A44E-C899-9D42-94B2-D72967F3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8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50AD-E99E-FF4C-9680-A2DA109B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78329-14B5-0645-9400-04929CB0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9FC6-CBF0-CC4E-99EA-94B53EC4D3F0}" type="datetime1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1D0E0-7DE8-0547-AA06-FD3B539E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Clinical Metagenomics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9B3DA-CC2E-074A-BFB1-045274C6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A44E-C899-9D42-94B2-D72967F3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3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733AC-834A-834F-A62E-DED94E8E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50EF-4ED1-FF4A-9EBB-B10106D8D5DF}" type="datetime1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3C315-F4B0-114C-972F-B0884243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Clinical Metagenomics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92242-D760-704D-A099-EDE3BF83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A44E-C899-9D42-94B2-D72967F3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4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4440-1408-6E47-A901-48FDA38F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4652-5633-C546-8E12-0A95D900C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33EA5-0EBD-B249-B241-45D4D8370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791CB-E56A-2842-8D2D-6AB7EECA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BD19-F918-3949-9191-6EC4B59E3FE8}" type="datetime1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7C414-7C5E-4F4E-9DFB-FE731BC5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Clinical Metagenomics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D3BC8-3572-7F48-A2B3-9E8C877C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A44E-C899-9D42-94B2-D72967F3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C79D-4FB6-E84D-92DC-A0FD1C71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A1589-10D9-0743-A3AC-3FF580568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7EE89-1054-8D4C-9312-52E578D60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DAFF0-5C3F-BB42-BA5B-F3780B62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8277-6226-7844-BC10-7EA5A5888E64}" type="datetime1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46A21-C0D7-EE46-A256-AE221433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Clinical Metagenomics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512F5-6B58-AD49-83F8-84FC9462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A44E-C899-9D42-94B2-D72967F33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7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01C64-EECB-9C45-990F-754E2470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4D204-41CE-574A-9AE1-0709CEC5B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8C18A-6A3F-BE4E-8331-2BBDC4FF3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2AE1EF8-4D00-AD4B-B1CB-D1BBCFFA1C4B}" type="datetime1">
              <a:rPr lang="en-US" smtClean="0"/>
              <a:pPr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51217-55B0-7B4F-823C-936EE823D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Clinical Metagenomics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0EB6-89A6-E24F-87CA-F8112227B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7C3A44E-C899-9D42-94B2-D72967F339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Cd6B5HRaZ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D7FF-27AE-6845-A50B-289599500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Background</a:t>
            </a:r>
          </a:p>
        </p:txBody>
      </p:sp>
    </p:spTree>
    <p:extLst>
      <p:ext uri="{BB962C8B-B14F-4D97-AF65-F5344CB8AC3E}">
        <p14:creationId xmlns:p14="http://schemas.microsoft.com/office/powerpoint/2010/main" val="115966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 novo </a:t>
            </a:r>
            <a:r>
              <a:rPr lang="en-US" dirty="0"/>
              <a:t>Assembly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650" y="2184764"/>
            <a:ext cx="7886700" cy="36330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36339" y="1727200"/>
            <a:ext cx="771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 a </a:t>
            </a:r>
            <a:r>
              <a:rPr lang="en-US" i="1" dirty="0"/>
              <a:t>de novo</a:t>
            </a:r>
            <a:r>
              <a:rPr lang="en-US" dirty="0"/>
              <a:t> assembly is trying to construct the jigsaw puzzle without the picture</a:t>
            </a:r>
          </a:p>
        </p:txBody>
      </p:sp>
    </p:spTree>
    <p:extLst>
      <p:ext uri="{BB962C8B-B14F-4D97-AF65-F5344CB8AC3E}">
        <p14:creationId xmlns:p14="http://schemas.microsoft.com/office/powerpoint/2010/main" val="274430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 novo </a:t>
            </a:r>
            <a:r>
              <a:rPr lang="en-US" dirty="0"/>
              <a:t>Assembly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i.e., trying to construct the genome based on the sequencing reads without the aid of a reference genome</a:t>
            </a:r>
          </a:p>
          <a:p>
            <a:endParaRPr lang="en-US" dirty="0"/>
          </a:p>
          <a:p>
            <a:r>
              <a:rPr lang="en-US" dirty="0"/>
              <a:t>This process is naturally computationally intensive and requires substantial expertise to yield “good” assemblies</a:t>
            </a:r>
          </a:p>
          <a:p>
            <a:endParaRPr lang="en-US" dirty="0"/>
          </a:p>
          <a:p>
            <a:r>
              <a:rPr lang="en-US" dirty="0"/>
              <a:t>In a way, this is more of an art than a computational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8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Assembly Programs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50720" y="2332736"/>
            <a:ext cx="8531682" cy="3884246"/>
            <a:chOff x="426720" y="2332736"/>
            <a:chExt cx="8531682" cy="3884246"/>
          </a:xfrm>
        </p:grpSpPr>
        <p:sp>
          <p:nvSpPr>
            <p:cNvPr id="11" name="Flowchart: Multidocument 10"/>
            <p:cNvSpPr/>
            <p:nvPr/>
          </p:nvSpPr>
          <p:spPr>
            <a:xfrm>
              <a:off x="426720" y="2336800"/>
              <a:ext cx="1930400" cy="965200"/>
            </a:xfrm>
            <a:prstGeom prst="flowChartMulti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Sequence Reads</a:t>
              </a:r>
            </a:p>
          </p:txBody>
        </p:sp>
        <p:sp>
          <p:nvSpPr>
            <p:cNvPr id="12" name="Flowchart: Multidocument 11"/>
            <p:cNvSpPr/>
            <p:nvPr/>
          </p:nvSpPr>
          <p:spPr>
            <a:xfrm>
              <a:off x="457200" y="3759200"/>
              <a:ext cx="1930400" cy="965200"/>
            </a:xfrm>
            <a:prstGeom prst="flowChartMultidocumen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Parameter Set</a:t>
              </a:r>
            </a:p>
          </p:txBody>
        </p:sp>
        <p:sp>
          <p:nvSpPr>
            <p:cNvPr id="13" name="Cube 12"/>
            <p:cNvSpPr/>
            <p:nvPr/>
          </p:nvSpPr>
          <p:spPr>
            <a:xfrm>
              <a:off x="3713480" y="2827528"/>
              <a:ext cx="2072640" cy="1402080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Genome Assembler</a:t>
              </a:r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7142480" y="2332736"/>
              <a:ext cx="1747520" cy="969264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Contigs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lowchart: Document 15"/>
            <p:cNvSpPr/>
            <p:nvPr/>
          </p:nvSpPr>
          <p:spPr>
            <a:xfrm>
              <a:off x="7162800" y="3755136"/>
              <a:ext cx="1747520" cy="969264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Assembly Statistics</a:t>
              </a:r>
            </a:p>
          </p:txBody>
        </p:sp>
        <p:sp>
          <p:nvSpPr>
            <p:cNvPr id="17" name="Right Arrow 16"/>
            <p:cNvSpPr/>
            <p:nvPr/>
          </p:nvSpPr>
          <p:spPr>
            <a:xfrm rot="1143289">
              <a:off x="2635194" y="2722880"/>
              <a:ext cx="721360" cy="41656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 rot="1143289">
              <a:off x="6167120" y="3769360"/>
              <a:ext cx="721360" cy="41656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 rot="20329240">
              <a:off x="2635194" y="3769360"/>
              <a:ext cx="721360" cy="41656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 rot="20329240">
              <a:off x="6167120" y="2692400"/>
              <a:ext cx="721360" cy="41656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130658" y="5293652"/>
              <a:ext cx="182774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Bases assembled,</a:t>
              </a:r>
            </a:p>
            <a:p>
              <a:pPr algn="ctr"/>
              <a:r>
                <a:rPr lang="en-US" dirty="0" err="1"/>
                <a:t>Contigs</a:t>
              </a:r>
              <a:r>
                <a:rPr lang="en-US" dirty="0"/>
                <a:t>,</a:t>
              </a:r>
            </a:p>
            <a:p>
              <a:pPr algn="ctr"/>
              <a:r>
                <a:rPr lang="en-US" dirty="0"/>
                <a:t>N50</a:t>
              </a: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40725" y="4765642"/>
              <a:ext cx="591670" cy="53788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6751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the “goodness” of an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goal of genome assembly is to yield a finished </a:t>
            </a:r>
            <a:r>
              <a:rPr lang="en-US" dirty="0" err="1"/>
              <a:t>contig</a:t>
            </a:r>
            <a:r>
              <a:rPr lang="en-US" dirty="0"/>
              <a:t> which is exactly the same as the input microbial genome</a:t>
            </a:r>
          </a:p>
          <a:p>
            <a:pPr>
              <a:spcAft>
                <a:spcPts val="1200"/>
              </a:spcAft>
            </a:pPr>
            <a:endParaRPr lang="en-US" sz="1000" dirty="0"/>
          </a:p>
          <a:p>
            <a:pPr>
              <a:spcAft>
                <a:spcPts val="1200"/>
              </a:spcAft>
            </a:pPr>
            <a:r>
              <a:rPr lang="en-US" dirty="0"/>
              <a:t>An assembly is deemed good if it can get as close to this goal as possible</a:t>
            </a:r>
          </a:p>
          <a:p>
            <a:pPr>
              <a:spcAft>
                <a:spcPts val="1200"/>
              </a:spcAft>
            </a:pPr>
            <a:endParaRPr lang="en-US" sz="1200" dirty="0"/>
          </a:p>
          <a:p>
            <a:pPr>
              <a:spcAft>
                <a:spcPts val="1200"/>
              </a:spcAft>
            </a:pPr>
            <a:r>
              <a:rPr lang="en-US" dirty="0"/>
              <a:t>Goodness of assembly is measured by three parameters:</a:t>
            </a:r>
          </a:p>
          <a:p>
            <a:pPr lvl="2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800" dirty="0"/>
              <a:t>Number of bases assembled</a:t>
            </a:r>
          </a:p>
          <a:p>
            <a:pPr lvl="2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800" dirty="0"/>
              <a:t>Number of assembled </a:t>
            </a:r>
            <a:r>
              <a:rPr lang="en-US" sz="1800" dirty="0" err="1"/>
              <a:t>contigs</a:t>
            </a:r>
            <a:r>
              <a:rPr lang="en-US" sz="1800" dirty="0"/>
              <a:t> (length &gt; 500bp)</a:t>
            </a:r>
          </a:p>
          <a:p>
            <a:pPr lvl="2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800" dirty="0"/>
              <a:t>N50 value</a:t>
            </a:r>
          </a:p>
          <a:p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260396" y="5008277"/>
            <a:ext cx="480767" cy="35821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1260397" y="4545577"/>
            <a:ext cx="480767" cy="358218"/>
          </a:xfrm>
          <a:prstGeom prst="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1260396" y="5433268"/>
            <a:ext cx="480767" cy="358218"/>
          </a:xfrm>
          <a:prstGeom prst="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60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N50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60881" y="1971774"/>
            <a:ext cx="5670241" cy="3126006"/>
            <a:chOff x="1018095" y="1971774"/>
            <a:chExt cx="5670241" cy="3126006"/>
          </a:xfrm>
        </p:grpSpPr>
        <p:grpSp>
          <p:nvGrpSpPr>
            <p:cNvPr id="8" name="Group 7"/>
            <p:cNvGrpSpPr/>
            <p:nvPr/>
          </p:nvGrpSpPr>
          <p:grpSpPr>
            <a:xfrm>
              <a:off x="1018095" y="2344910"/>
              <a:ext cx="5670241" cy="119250"/>
              <a:chOff x="1140645" y="2344910"/>
              <a:chExt cx="5670241" cy="11925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140645" y="2344910"/>
                <a:ext cx="295581" cy="11925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460227" y="2345099"/>
                <a:ext cx="117781" cy="11887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602009" y="2344910"/>
                <a:ext cx="371781" cy="11925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97791" y="2345099"/>
                <a:ext cx="1215061" cy="11887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236853" y="2345099"/>
                <a:ext cx="45719" cy="11887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306573" y="2345099"/>
                <a:ext cx="168581" cy="11887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752697" y="2345099"/>
                <a:ext cx="402261" cy="11887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78959" y="2344910"/>
                <a:ext cx="2124381" cy="11925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327345" y="2345099"/>
                <a:ext cx="483541" cy="11887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499155" y="2345099"/>
                <a:ext cx="229541" cy="11887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018095" y="1971774"/>
              <a:ext cx="344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If these are the assembled </a:t>
              </a:r>
              <a:r>
                <a:rPr lang="en-US" dirty="0" err="1"/>
                <a:t>contigs</a:t>
              </a:r>
              <a:r>
                <a:rPr lang="en-US" dirty="0"/>
                <a:t>: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18095" y="3528587"/>
              <a:ext cx="5670241" cy="119250"/>
              <a:chOff x="1140645" y="3749095"/>
              <a:chExt cx="5670241" cy="11925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798271" y="3749095"/>
                <a:ext cx="295581" cy="11925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210365" y="3749284"/>
                <a:ext cx="117781" cy="11887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117853" y="3749095"/>
                <a:ext cx="371781" cy="11925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447439" y="3749284"/>
                <a:ext cx="1215061" cy="11887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140645" y="3749284"/>
                <a:ext cx="45719" cy="11887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352147" y="3749284"/>
                <a:ext cx="168581" cy="11887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513635" y="3749284"/>
                <a:ext cx="402261" cy="11887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86505" y="3749095"/>
                <a:ext cx="2124381" cy="11925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939897" y="3749284"/>
                <a:ext cx="483541" cy="11887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544729" y="3749284"/>
                <a:ext cx="229541" cy="11887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018095" y="4712263"/>
              <a:ext cx="5670241" cy="119250"/>
              <a:chOff x="1140645" y="3749095"/>
              <a:chExt cx="5670241" cy="11925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798271" y="3749095"/>
                <a:ext cx="295581" cy="11925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210365" y="3749284"/>
                <a:ext cx="117781" cy="11887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117853" y="3749095"/>
                <a:ext cx="371781" cy="11925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447439" y="3749284"/>
                <a:ext cx="1215061" cy="11887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40645" y="3749284"/>
                <a:ext cx="45719" cy="11887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52147" y="3749284"/>
                <a:ext cx="168581" cy="11887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513635" y="3749284"/>
                <a:ext cx="402261" cy="11887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686505" y="3749095"/>
                <a:ext cx="2124381" cy="11925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939897" y="3749284"/>
                <a:ext cx="483541" cy="11887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44729" y="3749284"/>
                <a:ext cx="229541" cy="11887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018095" y="3145254"/>
              <a:ext cx="4989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and I order them by length in an ascending manner,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8095" y="4333974"/>
              <a:ext cx="4710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N50 is the length of </a:t>
              </a:r>
              <a:r>
                <a:rPr lang="en-US" dirty="0" err="1"/>
                <a:t>contig</a:t>
              </a:r>
              <a:r>
                <a:rPr lang="en-US" dirty="0"/>
                <a:t> which is in the center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3853215" y="4625340"/>
              <a:ext cx="0" cy="47244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851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Mapping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3750" y="1727455"/>
            <a:ext cx="3354293" cy="3563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algn="ctr" hangingPunct="0"/>
            <a:r>
              <a:rPr lang="en-US" dirty="0">
                <a:latin typeface="Liberation Sans" pitchFamily="18"/>
                <a:ea typeface="DejaVu Sans" pitchFamily="2"/>
                <a:cs typeface="DejaVu Sans" pitchFamily="2"/>
              </a:rPr>
              <a:t>Reference genome / </a:t>
            </a:r>
            <a:r>
              <a:rPr lang="en-US" dirty="0" err="1">
                <a:latin typeface="Liberation Sans" pitchFamily="18"/>
                <a:ea typeface="DejaVu Sans" pitchFamily="2"/>
                <a:cs typeface="DejaVu Sans" pitchFamily="2"/>
              </a:rPr>
              <a:t>transcriptome</a:t>
            </a:r>
            <a:endParaRPr lang="en-US" dirty="0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6085" y="4535816"/>
            <a:ext cx="1297063" cy="6217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algn="ctr" hangingPunct="0"/>
            <a:r>
              <a:rPr lang="en-US">
                <a:latin typeface="Liberation Sans" pitchFamily="18"/>
                <a:ea typeface="DejaVu Sans" pitchFamily="2"/>
                <a:cs typeface="DejaVu Sans" pitchFamily="2"/>
              </a:rPr>
              <a:t>Reads</a:t>
            </a:r>
          </a:p>
          <a:p>
            <a:pPr algn="ctr" hangingPunct="0"/>
            <a:r>
              <a:rPr lang="en-US">
                <a:latin typeface="Liberation Sans" pitchFamily="18"/>
                <a:ea typeface="DejaVu Sans" pitchFamily="2"/>
                <a:cs typeface="DejaVu Sans" pitchFamily="2"/>
              </a:rPr>
              <a:t>(unmapped)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24636" y="4184276"/>
            <a:ext cx="320257" cy="352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US" dirty="0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24636" y="4451306"/>
            <a:ext cx="320257" cy="352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US" dirty="0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24636" y="4718336"/>
            <a:ext cx="320257" cy="352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US" dirty="0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24636" y="4986850"/>
            <a:ext cx="320257" cy="352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US" dirty="0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24636" y="5258785"/>
            <a:ext cx="320257" cy="352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US" dirty="0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24636" y="5530720"/>
            <a:ext cx="320257" cy="352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US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24636" y="5802657"/>
            <a:ext cx="320257" cy="352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US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4636" y="3916886"/>
            <a:ext cx="320257" cy="352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US" dirty="0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24636" y="3649856"/>
            <a:ext cx="320257" cy="352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US" dirty="0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8496" y="4183915"/>
            <a:ext cx="2008440" cy="34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compatLnSpc="0"/>
          <a:lstStyle/>
          <a:p>
            <a:pPr hangingPunct="0"/>
            <a:r>
              <a:rPr lang="en-US" dirty="0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TGGGCCGGCA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08496" y="4986850"/>
            <a:ext cx="1566752" cy="352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US" dirty="0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CCGGCAATTC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08497" y="4451305"/>
            <a:ext cx="1625295" cy="3563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US" dirty="0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ATTCGATATC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08496" y="5802657"/>
            <a:ext cx="1566752" cy="352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GATATCGCGC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08496" y="3649855"/>
            <a:ext cx="1593876" cy="3563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US" dirty="0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GCATATATTT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08496" y="5530720"/>
            <a:ext cx="1566752" cy="352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US" dirty="0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CATGCTTAGC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08496" y="4718336"/>
            <a:ext cx="1566752" cy="352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ATATTTCGGC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08496" y="3916885"/>
            <a:ext cx="1593876" cy="3563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US" dirty="0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GCATATATTT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8496" y="5258785"/>
            <a:ext cx="1566752" cy="3523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US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TCGCGCATAT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80463" y="3930977"/>
            <a:ext cx="2988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specifically, genome mapping is the mapping of reads to a reference genome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46053" y="2167735"/>
            <a:ext cx="778986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algn="ctr" hangingPunct="0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...GTGGGCCGGCAATTCGATATCGCGCATATATTTCGGCGCATGCTTAGC...</a:t>
            </a:r>
          </a:p>
        </p:txBody>
      </p:sp>
    </p:spTree>
    <p:extLst>
      <p:ext uri="{BB962C8B-B14F-4D97-AF65-F5344CB8AC3E}">
        <p14:creationId xmlns:p14="http://schemas.microsoft.com/office/powerpoint/2010/main" val="3976807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Mapping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1614" y="1727455"/>
            <a:ext cx="3354293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algn="ctr" hangingPunct="0"/>
            <a:r>
              <a:rPr lang="en-US">
                <a:latin typeface="Liberation Sans" pitchFamily="18"/>
                <a:ea typeface="DejaVu Sans" pitchFamily="2"/>
                <a:cs typeface="DejaVu Sans" pitchFamily="2"/>
              </a:rPr>
              <a:t>Reference genome / transcriptome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8224" y="3099776"/>
            <a:ext cx="1066231" cy="62179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algn="ctr" hangingPunct="0"/>
            <a:r>
              <a:rPr lang="en-US">
                <a:latin typeface="Liberation Sans" pitchFamily="18"/>
                <a:ea typeface="DejaVu Sans" pitchFamily="2"/>
                <a:cs typeface="DejaVu Sans" pitchFamily="2"/>
              </a:rPr>
              <a:t>Reads</a:t>
            </a:r>
          </a:p>
          <a:p>
            <a:pPr algn="ctr" hangingPunct="0"/>
            <a:r>
              <a:rPr lang="en-US">
                <a:latin typeface="Liberation Sans" pitchFamily="18"/>
                <a:ea typeface="DejaVu Sans" pitchFamily="2"/>
                <a:cs typeface="DejaVu Sans" pitchFamily="2"/>
              </a:rPr>
              <a:t>(mapped)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46053" y="2167735"/>
            <a:ext cx="7789866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algn="ctr" hangingPunct="0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...GTGGGCCGGCAATTCGATATCGCGCATATATTTCGGCGCATGCTTAGC...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19549" y="3433674"/>
            <a:ext cx="1566752" cy="3523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algn="ctr" hangingPunct="0"/>
            <a:r>
              <a:rPr lang="en-US" dirty="0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GATATCGCGC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2653" y="2398095"/>
            <a:ext cx="18612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/>
          <a:lstStyle/>
          <a:p>
            <a:pPr algn="ctr" hangingPunct="0"/>
            <a:r>
              <a:rPr lang="en-US" dirty="0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TGGGCCGGCA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19503" y="2395256"/>
            <a:ext cx="1566752" cy="3523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algn="ctr" hangingPunct="0"/>
            <a:r>
              <a:rPr lang="en-US" dirty="0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GCATATATTT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62116" y="2395256"/>
            <a:ext cx="1566752" cy="3523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algn="ctr" hangingPunct="0"/>
            <a:r>
              <a:rPr lang="en-US" dirty="0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CATGCTTAGC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43261" y="2653866"/>
            <a:ext cx="176256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algn="ctr" hangingPunct="0"/>
            <a:r>
              <a:rPr lang="en-US" dirty="0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CCGGCAATTC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73104" y="2655855"/>
            <a:ext cx="1566752" cy="3523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algn="ctr" hangingPunct="0"/>
            <a:r>
              <a:rPr lang="en-US" dirty="0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ATATTTCGGC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6421" y="2916453"/>
            <a:ext cx="1566752" cy="3523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algn="ctr" hangingPunct="0"/>
            <a:r>
              <a:rPr lang="en-US" dirty="0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ATTCGATATC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20117" y="2916453"/>
            <a:ext cx="1566752" cy="3523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algn="ctr" hangingPunct="0"/>
            <a:r>
              <a:rPr lang="en-US" dirty="0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GCATATATTT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67555" y="3175064"/>
            <a:ext cx="1566752" cy="3523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algn="ctr" hangingPunct="0"/>
            <a:r>
              <a:rPr lang="en-US" dirty="0">
                <a:latin typeface="Courier New" panose="02070309020205020404" pitchFamily="49" charset="0"/>
                <a:ea typeface="DejaVu Sans" pitchFamily="2"/>
                <a:cs typeface="Courier New" panose="02070309020205020404" pitchFamily="49" charset="0"/>
              </a:rPr>
              <a:t>TCGCGCATAT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80463" y="3930977"/>
            <a:ext cx="2988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specifically, genome mapping is the mapping of reads to a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83226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Mapping &amp;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mapping is the preferred analysis routine for genome resequencing projects and variant detection pipelines</a:t>
            </a:r>
          </a:p>
          <a:p>
            <a:endParaRPr lang="en-US" dirty="0"/>
          </a:p>
          <a:p>
            <a:r>
              <a:rPr lang="en-US" dirty="0"/>
              <a:t>A number of different formats are used throughout the process, each designed for a specific task</a:t>
            </a:r>
          </a:p>
        </p:txBody>
      </p:sp>
    </p:spTree>
    <p:extLst>
      <p:ext uri="{BB962C8B-B14F-4D97-AF65-F5344CB8AC3E}">
        <p14:creationId xmlns:p14="http://schemas.microsoft.com/office/powerpoint/2010/main" val="2933617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Mapping &amp;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/>
              <a:t>Broadly,</a:t>
            </a:r>
          </a:p>
          <a:p>
            <a:pPr lvl="1">
              <a:spcAft>
                <a:spcPts val="800"/>
              </a:spcAft>
            </a:pPr>
            <a:r>
              <a:rPr lang="en-US" dirty="0"/>
              <a:t>SAM/BAM format is helpful in storing mapping information</a:t>
            </a:r>
          </a:p>
          <a:p>
            <a:pPr lvl="1">
              <a:spcAft>
                <a:spcPts val="800"/>
              </a:spcAft>
            </a:pPr>
            <a:r>
              <a:rPr lang="en-US" dirty="0"/>
              <a:t>MPILEUP format is helpful in making inferences at each base</a:t>
            </a:r>
          </a:p>
          <a:p>
            <a:pPr lvl="1">
              <a:spcAft>
                <a:spcPts val="800"/>
              </a:spcAft>
            </a:pPr>
            <a:r>
              <a:rPr lang="en-US" dirty="0"/>
              <a:t>VCF format is helpful in storing the list of variants and annotations</a:t>
            </a:r>
          </a:p>
          <a:p>
            <a:pPr lvl="1">
              <a:spcAft>
                <a:spcPts val="800"/>
              </a:spcAft>
            </a:pPr>
            <a:r>
              <a:rPr lang="en-US" dirty="0"/>
              <a:t>Other variant formats are helpful in analyzing variants in population data</a:t>
            </a:r>
          </a:p>
        </p:txBody>
      </p:sp>
    </p:spTree>
    <p:extLst>
      <p:ext uri="{BB962C8B-B14F-4D97-AF65-F5344CB8AC3E}">
        <p14:creationId xmlns:p14="http://schemas.microsoft.com/office/powerpoint/2010/main" val="1070363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the “goodness” of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goal of read mapping is to correctly and unambiguously map all the sequence reads to the corresponding position in the reference genome</a:t>
            </a:r>
          </a:p>
          <a:p>
            <a:pPr>
              <a:spcAft>
                <a:spcPts val="1200"/>
              </a:spcAft>
            </a:pPr>
            <a:endParaRPr lang="en-US" sz="1000" dirty="0"/>
          </a:p>
          <a:p>
            <a:pPr>
              <a:spcAft>
                <a:spcPts val="1200"/>
              </a:spcAft>
            </a:pPr>
            <a:r>
              <a:rPr lang="en-US" dirty="0"/>
              <a:t>A mapping is deemed good if it can get as close to this goal as possible</a:t>
            </a:r>
          </a:p>
        </p:txBody>
      </p:sp>
    </p:spTree>
    <p:extLst>
      <p:ext uri="{BB962C8B-B14F-4D97-AF65-F5344CB8AC3E}">
        <p14:creationId xmlns:p14="http://schemas.microsoft.com/office/powerpoint/2010/main" val="161184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ACC1-5472-4D43-97CA-FE691233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D554-A1D5-164E-BB37-98AC257C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Introduction to Assembly Problem</a:t>
            </a:r>
          </a:p>
          <a:p>
            <a:r>
              <a:rPr lang="en-US" i="1" dirty="0"/>
              <a:t>De novo </a:t>
            </a:r>
            <a:r>
              <a:rPr lang="en-US" dirty="0"/>
              <a:t>Assembly</a:t>
            </a:r>
          </a:p>
          <a:p>
            <a:r>
              <a:rPr lang="en-US" dirty="0"/>
              <a:t>Read mapping</a:t>
            </a:r>
          </a:p>
        </p:txBody>
      </p:sp>
    </p:spTree>
    <p:extLst>
      <p:ext uri="{BB962C8B-B14F-4D97-AF65-F5344CB8AC3E}">
        <p14:creationId xmlns:p14="http://schemas.microsoft.com/office/powerpoint/2010/main" val="1988557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the “goodness” of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Goodness of mapping is measured by one parameter:</a:t>
            </a:r>
          </a:p>
          <a:p>
            <a:pPr marL="685800" lvl="2" indent="0">
              <a:spcAft>
                <a:spcPts val="1200"/>
              </a:spcAft>
              <a:buNone/>
            </a:pPr>
            <a:r>
              <a:rPr lang="en-US" sz="2100" dirty="0"/>
              <a:t>Percent Overall Alignment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dirty="0"/>
              <a:t>Read mapping can also be used in assessing similarity between genomes</a:t>
            </a:r>
          </a:p>
        </p:txBody>
      </p:sp>
      <p:sp>
        <p:nvSpPr>
          <p:cNvPr id="8" name="Down Arrow 7"/>
          <p:cNvSpPr/>
          <p:nvPr/>
        </p:nvSpPr>
        <p:spPr>
          <a:xfrm rot="10800000">
            <a:off x="1037195" y="2254582"/>
            <a:ext cx="480767" cy="358218"/>
          </a:xfrm>
          <a:prstGeom prst="down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36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Mapping &amp;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mapping works on the assumption that the reference genome being mapped to is a “close” reference</a:t>
            </a:r>
          </a:p>
          <a:p>
            <a:endParaRPr lang="en-US" dirty="0"/>
          </a:p>
          <a:p>
            <a:r>
              <a:rPr lang="en-US" dirty="0"/>
              <a:t>This assumption influences the final mapping</a:t>
            </a:r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u="sng" dirty="0"/>
              <a:t>reference genome doesn’t share enough sequence </a:t>
            </a:r>
            <a:r>
              <a:rPr lang="en-US" dirty="0"/>
              <a:t>similarity to the query reads, the </a:t>
            </a:r>
            <a:r>
              <a:rPr lang="en-US" u="sng" dirty="0"/>
              <a:t>reads will fail to map properly </a:t>
            </a:r>
            <a:r>
              <a:rPr lang="en-US" dirty="0"/>
              <a:t>and this will be reflected in the final </a:t>
            </a:r>
            <a:r>
              <a:rPr lang="en-US" u="sng" dirty="0"/>
              <a:t>mapping statistics</a:t>
            </a:r>
          </a:p>
        </p:txBody>
      </p:sp>
    </p:spTree>
    <p:extLst>
      <p:ext uri="{BB962C8B-B14F-4D97-AF65-F5344CB8AC3E}">
        <p14:creationId xmlns:p14="http://schemas.microsoft.com/office/powerpoint/2010/main" val="1033101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Mapping &amp; Similarity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5464404" y="1366886"/>
            <a:ext cx="1263192" cy="801278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06659" y="2971016"/>
            <a:ext cx="2403835" cy="12254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94084" y="2971016"/>
            <a:ext cx="2403835" cy="122549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581509" y="2971016"/>
            <a:ext cx="2403835" cy="12254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853684" y="2246723"/>
            <a:ext cx="484632" cy="525921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2700000">
            <a:off x="4083015" y="2246723"/>
            <a:ext cx="484632" cy="525921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8900000">
            <a:off x="7836455" y="2246723"/>
            <a:ext cx="484632" cy="525921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88480" y="3135985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 1</a:t>
            </a:r>
          </a:p>
          <a:p>
            <a:pPr algn="ctr"/>
            <a:r>
              <a:rPr lang="en-US" dirty="0"/>
              <a:t>Mapping = 90%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75905" y="3135985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 2</a:t>
            </a:r>
          </a:p>
          <a:p>
            <a:pPr algn="ctr"/>
            <a:r>
              <a:rPr lang="en-US" dirty="0"/>
              <a:t>Mapping = 80%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63330" y="3135985"/>
            <a:ext cx="1640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Ref 3</a:t>
            </a:r>
          </a:p>
          <a:p>
            <a:pPr algn="ctr"/>
            <a:r>
              <a:rPr lang="en-US" dirty="0"/>
              <a:t>Mapping = 98%</a:t>
            </a:r>
          </a:p>
        </p:txBody>
      </p:sp>
      <p:pic>
        <p:nvPicPr>
          <p:cNvPr id="1026" name="Picture 2" descr="https://encrypted-tbn3.gstatic.com/images?q=tbn:ANd9GcQ5jNDuvHDB9JFotv-w3udfDY4EVokYxaFwnLcl2CDHrLUqILL9Rw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009" y="1656682"/>
            <a:ext cx="1192458" cy="110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12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Present day technology can’t read the whole genome in a single pass</a:t>
            </a:r>
          </a:p>
          <a:p>
            <a:endParaRPr lang="en-US" dirty="0"/>
          </a:p>
          <a:p>
            <a:r>
              <a:rPr lang="en-US" dirty="0"/>
              <a:t>To be able to read (sequence) the genome, it first needs to be fragmented into small pieces: </a:t>
            </a:r>
            <a:r>
              <a:rPr lang="en-US" dirty="0">
                <a:hlinkClick r:id="rId2"/>
              </a:rPr>
              <a:t>https://youtu.be/fCd6B5HRaZ8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leads to the need to put the pieces together (assemble) to recreate the whole genome</a:t>
            </a:r>
          </a:p>
          <a:p>
            <a:endParaRPr lang="en-US" dirty="0"/>
          </a:p>
          <a:p>
            <a:r>
              <a:rPr lang="en-US" dirty="0"/>
              <a:t>To help ourselves, we first make multiple copies of the genome and then break it randomly – which leads to the </a:t>
            </a:r>
            <a:r>
              <a:rPr lang="en-US" sz="2400" b="1" dirty="0"/>
              <a:t>assembly problem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901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movers.pulseight.com/wp-content/uploads/sites/16/2013/05/packingpa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5816" y="2299581"/>
            <a:ext cx="2831465" cy="215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Problem</a:t>
            </a:r>
          </a:p>
        </p:txBody>
      </p:sp>
      <p:pic>
        <p:nvPicPr>
          <p:cNvPr id="1026" name="Picture 2" descr="http://1.bp.blogspot.com/_B5nNZ6dCV3s/S8-rVzywYhI/AAAAAAAARSk/_qLweQvSui4/s400/sewing+textsewing+text+dark+mel+stampz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9096" y="2397761"/>
            <a:ext cx="1510665" cy="195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640456" y="2123441"/>
            <a:ext cx="2028825" cy="2504193"/>
            <a:chOff x="2390775" y="2123440"/>
            <a:chExt cx="2028825" cy="2504193"/>
          </a:xfrm>
        </p:grpSpPr>
        <p:pic>
          <p:nvPicPr>
            <p:cNvPr id="9" name="Picture 2" descr="http://1.bp.blogspot.com/_B5nNZ6dCV3s/S8-rVzywYhI/AAAAAAAARSk/_qLweQvSui4/s400/sewing+textsewing+text+dark+mel+stampz.jp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0775" y="2123440"/>
              <a:ext cx="1510665" cy="1955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1.bp.blogspot.com/_B5nNZ6dCV3s/S8-rVzywYhI/AAAAAAAARSk/_qLweQvSui4/s400/sewing+textsewing+text+dark+mel+stampz.jp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495" y="2306320"/>
              <a:ext cx="1510665" cy="1955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http://1.bp.blogspot.com/_B5nNZ6dCV3s/S8-rVzywYhI/AAAAAAAARSk/_qLweQvSui4/s400/sewing+textsewing+text+dark+mel+stampz.jp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215" y="2489200"/>
              <a:ext cx="1510665" cy="1955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http://1.bp.blogspot.com/_B5nNZ6dCV3s/S8-rVzywYhI/AAAAAAAARSk/_qLweQvSui4/s400/sewing+textsewing+text+dark+mel+stampz.jp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8935" y="2672080"/>
              <a:ext cx="1510665" cy="1955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2" descr="http://1.bp.blogspot.com/_B5nNZ6dCV3s/S8-rVzywYhI/AAAAAAAARSk/_qLweQvSui4/s400/sewing+textsewing+text+dark+mel+stampz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65896" y="2397761"/>
            <a:ext cx="1510665" cy="195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52298" y="5394960"/>
            <a:ext cx="12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Expectation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291840" y="3187576"/>
            <a:ext cx="233680" cy="3759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801360" y="3187576"/>
            <a:ext cx="233680" cy="3759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8656320" y="3187576"/>
            <a:ext cx="233680" cy="3759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67290" y="1538141"/>
            <a:ext cx="874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Microbial</a:t>
            </a:r>
          </a:p>
          <a:p>
            <a:pPr algn="ctr"/>
            <a:r>
              <a:rPr lang="en-US" sz="1400" dirty="0"/>
              <a:t>Genome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5654" y="1538142"/>
            <a:ext cx="1518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(+/- Amplification)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55772" y="1538141"/>
            <a:ext cx="1691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Fragmentation &amp;</a:t>
            </a:r>
          </a:p>
          <a:p>
            <a:pPr algn="ctr"/>
            <a:r>
              <a:rPr lang="en-US" sz="1400" dirty="0"/>
              <a:t>Sequencing of Reads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81042" y="1538142"/>
            <a:ext cx="880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193421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114839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This “recreation” or assembling of the genome is not straight-forward</a:t>
            </a:r>
          </a:p>
          <a:p>
            <a:endParaRPr lang="en-US" dirty="0"/>
          </a:p>
          <a:p>
            <a:r>
              <a:rPr lang="en-US" dirty="0"/>
              <a:t>Consider this example:</a:t>
            </a:r>
          </a:p>
        </p:txBody>
      </p:sp>
      <p:sp>
        <p:nvSpPr>
          <p:cNvPr id="7" name="Rectangle 6"/>
          <p:cNvSpPr/>
          <p:nvPr/>
        </p:nvSpPr>
        <p:spPr>
          <a:xfrm>
            <a:off x="1630530" y="3400295"/>
            <a:ext cx="896644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262626"/>
                </a:solidFill>
                <a:latin typeface="arial" panose="020B0604020202020204" pitchFamily="34" charset="0"/>
              </a:rPr>
              <a:t>It was the best of times, it was the worst of times, it was the age of wisdom, it was the age of foolishness</a:t>
            </a:r>
            <a:endParaRPr lang="en-US" sz="15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630530" y="4602023"/>
            <a:ext cx="8966446" cy="1485815"/>
            <a:chOff x="106530" y="3362502"/>
            <a:chExt cx="8966446" cy="1485815"/>
          </a:xfrm>
        </p:grpSpPr>
        <p:grpSp>
          <p:nvGrpSpPr>
            <p:cNvPr id="36" name="Group 35"/>
            <p:cNvGrpSpPr/>
            <p:nvPr/>
          </p:nvGrpSpPr>
          <p:grpSpPr>
            <a:xfrm>
              <a:off x="144780" y="3392897"/>
              <a:ext cx="8846820" cy="335280"/>
              <a:chOff x="144780" y="3002280"/>
              <a:chExt cx="8846820" cy="3352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44780" y="3002280"/>
                <a:ext cx="1539240" cy="335280"/>
              </a:xfrm>
              <a:prstGeom prst="rect">
                <a:avLst/>
              </a:prstGeom>
              <a:solidFill>
                <a:schemeClr val="accent1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84020" y="3002280"/>
                <a:ext cx="1920240" cy="335280"/>
              </a:xfrm>
              <a:prstGeom prst="rect">
                <a:avLst/>
              </a:prstGeom>
              <a:solidFill>
                <a:srgbClr val="FF000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04260" y="3002280"/>
                <a:ext cx="1607820" cy="335280"/>
              </a:xfrm>
              <a:prstGeom prst="rect">
                <a:avLst/>
              </a:prstGeom>
              <a:solidFill>
                <a:srgbClr val="92D05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212080" y="3002280"/>
                <a:ext cx="1889760" cy="335280"/>
              </a:xfrm>
              <a:prstGeom prst="rect">
                <a:avLst/>
              </a:prstGeom>
              <a:solidFill>
                <a:srgbClr val="FFC00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101840" y="3002280"/>
                <a:ext cx="1889760" cy="335280"/>
              </a:xfrm>
              <a:prstGeom prst="rect">
                <a:avLst/>
              </a:prstGeom>
              <a:solidFill>
                <a:srgbClr val="FFFF0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44780" y="3766277"/>
              <a:ext cx="8846820" cy="335280"/>
              <a:chOff x="144780" y="3360420"/>
              <a:chExt cx="8846820" cy="33528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44780" y="3360420"/>
                <a:ext cx="586740" cy="335280"/>
              </a:xfrm>
              <a:prstGeom prst="rect">
                <a:avLst/>
              </a:prstGeom>
              <a:solidFill>
                <a:srgbClr val="FFFF0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31520" y="3360420"/>
                <a:ext cx="1653540" cy="335280"/>
              </a:xfrm>
              <a:prstGeom prst="rect">
                <a:avLst/>
              </a:prstGeom>
              <a:solidFill>
                <a:schemeClr val="accent1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385060" y="3360420"/>
                <a:ext cx="1973580" cy="335280"/>
              </a:xfrm>
              <a:prstGeom prst="rect">
                <a:avLst/>
              </a:prstGeom>
              <a:solidFill>
                <a:srgbClr val="FF000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358640" y="3360420"/>
                <a:ext cx="1447800" cy="335280"/>
              </a:xfrm>
              <a:prstGeom prst="rect">
                <a:avLst/>
              </a:prstGeom>
              <a:solidFill>
                <a:srgbClr val="92D05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806440" y="3360420"/>
                <a:ext cx="1973580" cy="335280"/>
              </a:xfrm>
              <a:prstGeom prst="rect">
                <a:avLst/>
              </a:prstGeom>
              <a:solidFill>
                <a:srgbClr val="FFC00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780020" y="3360420"/>
                <a:ext cx="1211580" cy="335280"/>
              </a:xfrm>
              <a:prstGeom prst="rect">
                <a:avLst/>
              </a:prstGeom>
              <a:solidFill>
                <a:srgbClr val="FFFF0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144780" y="4139657"/>
              <a:ext cx="8854440" cy="335280"/>
              <a:chOff x="144780" y="3733800"/>
              <a:chExt cx="8854440" cy="33528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4780" y="3733800"/>
                <a:ext cx="899160" cy="335280"/>
              </a:xfrm>
              <a:prstGeom prst="rect">
                <a:avLst/>
              </a:prstGeom>
              <a:solidFill>
                <a:srgbClr val="FFFF0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43940" y="3733800"/>
                <a:ext cx="1699260" cy="335280"/>
              </a:xfrm>
              <a:prstGeom prst="rect">
                <a:avLst/>
              </a:prstGeom>
              <a:solidFill>
                <a:schemeClr val="accent1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743200" y="3733800"/>
                <a:ext cx="1767840" cy="335280"/>
              </a:xfrm>
              <a:prstGeom prst="rect">
                <a:avLst/>
              </a:prstGeom>
              <a:solidFill>
                <a:srgbClr val="FF000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511040" y="3733800"/>
                <a:ext cx="2042160" cy="335280"/>
              </a:xfrm>
              <a:prstGeom prst="rect">
                <a:avLst/>
              </a:prstGeom>
              <a:solidFill>
                <a:srgbClr val="92D05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553200" y="3733800"/>
                <a:ext cx="1440180" cy="335280"/>
              </a:xfrm>
              <a:prstGeom prst="rect">
                <a:avLst/>
              </a:prstGeom>
              <a:solidFill>
                <a:srgbClr val="FFC00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993380" y="3733800"/>
                <a:ext cx="1005840" cy="335280"/>
              </a:xfrm>
              <a:prstGeom prst="rect">
                <a:avLst/>
              </a:prstGeom>
              <a:solidFill>
                <a:srgbClr val="FFFF0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44780" y="4513037"/>
              <a:ext cx="8854440" cy="335280"/>
              <a:chOff x="144780" y="4122420"/>
              <a:chExt cx="8854440" cy="33528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44780" y="4122420"/>
                <a:ext cx="1318260" cy="335280"/>
              </a:xfrm>
              <a:prstGeom prst="rect">
                <a:avLst/>
              </a:prstGeom>
              <a:solidFill>
                <a:srgbClr val="FFFF0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463040" y="4122420"/>
                <a:ext cx="1638300" cy="335280"/>
              </a:xfrm>
              <a:prstGeom prst="rect">
                <a:avLst/>
              </a:prstGeom>
              <a:solidFill>
                <a:schemeClr val="accent1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101340" y="4122420"/>
                <a:ext cx="1805940" cy="335280"/>
              </a:xfrm>
              <a:prstGeom prst="rect">
                <a:avLst/>
              </a:prstGeom>
              <a:solidFill>
                <a:srgbClr val="FF000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907280" y="4122420"/>
                <a:ext cx="1813560" cy="335280"/>
              </a:xfrm>
              <a:prstGeom prst="rect">
                <a:avLst/>
              </a:prstGeom>
              <a:solidFill>
                <a:srgbClr val="92D05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720840" y="4122420"/>
                <a:ext cx="2278380" cy="335280"/>
              </a:xfrm>
              <a:prstGeom prst="rect">
                <a:avLst/>
              </a:prstGeom>
              <a:solidFill>
                <a:srgbClr val="FFC000">
                  <a:alpha val="4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06530" y="3362502"/>
              <a:ext cx="896644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>
                  <a:solidFill>
                    <a:srgbClr val="262626"/>
                  </a:solidFill>
                  <a:latin typeface="arial" panose="020B0604020202020204" pitchFamily="34" charset="0"/>
                </a:rPr>
                <a:t>It was the best of times, it was the worst of times, it was the age of wisdom, it was the age of foolishness</a:t>
              </a:r>
              <a:endParaRPr lang="en-US" sz="15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530" y="3731110"/>
              <a:ext cx="896644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>
                  <a:solidFill>
                    <a:srgbClr val="262626"/>
                  </a:solidFill>
                  <a:latin typeface="arial" panose="020B0604020202020204" pitchFamily="34" charset="0"/>
                </a:rPr>
                <a:t>It was the best of times, it was the worst of times, it was the age of wisdom, it was the age of foolishness</a:t>
              </a:r>
              <a:endParaRPr lang="en-US" sz="15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530" y="4099718"/>
              <a:ext cx="896644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>
                  <a:solidFill>
                    <a:srgbClr val="262626"/>
                  </a:solidFill>
                  <a:latin typeface="arial" panose="020B0604020202020204" pitchFamily="34" charset="0"/>
                </a:rPr>
                <a:t>It was the best of times, it was the worst of times, it was the age of wisdom, it was the age of foolishness</a:t>
              </a:r>
              <a:endParaRPr lang="en-US" sz="15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530" y="4468327"/>
              <a:ext cx="8966446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dirty="0">
                  <a:solidFill>
                    <a:srgbClr val="262626"/>
                  </a:solidFill>
                  <a:latin typeface="arial" panose="020B0604020202020204" pitchFamily="34" charset="0"/>
                </a:rPr>
                <a:t>It was the best of times, it was the worst of times, it was the age of wisdom, it was the age of foolishness</a:t>
              </a:r>
              <a:endParaRPr lang="en-US" sz="1500" dirty="0"/>
            </a:p>
          </p:txBody>
        </p:sp>
      </p:grpSp>
      <p:sp>
        <p:nvSpPr>
          <p:cNvPr id="40" name="Down Arrow 39"/>
          <p:cNvSpPr/>
          <p:nvPr/>
        </p:nvSpPr>
        <p:spPr>
          <a:xfrm>
            <a:off x="5887720" y="3840480"/>
            <a:ext cx="416560" cy="64008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350000" y="3901440"/>
            <a:ext cx="2884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Amplification and fragmentation</a:t>
            </a:r>
          </a:p>
        </p:txBody>
      </p:sp>
    </p:spTree>
    <p:extLst>
      <p:ext uri="{BB962C8B-B14F-4D97-AF65-F5344CB8AC3E}">
        <p14:creationId xmlns:p14="http://schemas.microsoft.com/office/powerpoint/2010/main" val="379107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Problem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093350" y="2068498"/>
            <a:ext cx="5934193" cy="3253917"/>
            <a:chOff x="2589907" y="2068497"/>
            <a:chExt cx="5934193" cy="3253917"/>
          </a:xfrm>
        </p:grpSpPr>
        <p:grpSp>
          <p:nvGrpSpPr>
            <p:cNvPr id="17" name="Group 16"/>
            <p:cNvGrpSpPr/>
            <p:nvPr/>
          </p:nvGrpSpPr>
          <p:grpSpPr>
            <a:xfrm>
              <a:off x="2589907" y="2068497"/>
              <a:ext cx="3964186" cy="3253917"/>
              <a:chOff x="2601056" y="2068497"/>
              <a:chExt cx="3964186" cy="325391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601056" y="2068497"/>
                <a:ext cx="1831724" cy="408623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it was the best of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80089" y="2474968"/>
                <a:ext cx="2265908" cy="408623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was the best of times,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188462" y="2881439"/>
                <a:ext cx="2050028" cy="408623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best of times, it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545048" y="3287910"/>
                <a:ext cx="2079781" cy="408623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best of times, it was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237506" y="4507323"/>
                <a:ext cx="2327736" cy="408623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times, it was the </a:t>
                </a:r>
                <a:r>
                  <a:rPr lang="en-US" dirty="0"/>
                  <a:t>worst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237506" y="4913791"/>
                <a:ext cx="2133838" cy="408623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times, it was the </a:t>
                </a:r>
                <a:r>
                  <a:rPr lang="en-US" dirty="0"/>
                  <a:t>age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996330" y="3694381"/>
                <a:ext cx="2010812" cy="40862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 times, it was the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96330" y="4100852"/>
                <a:ext cx="2010812" cy="40862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 times, it was the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196814" y="3915052"/>
              <a:ext cx="1327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Repeat issue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14841" y="4733277"/>
              <a:ext cx="1496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Multiple paths</a:t>
              </a:r>
            </a:p>
          </p:txBody>
        </p:sp>
        <p:cxnSp>
          <p:nvCxnSpPr>
            <p:cNvPr id="21" name="Straight Arrow Connector 20"/>
            <p:cNvCxnSpPr>
              <a:stCxn id="18" idx="1"/>
            </p:cNvCxnSpPr>
            <p:nvPr/>
          </p:nvCxnSpPr>
          <p:spPr>
            <a:xfrm flipH="1">
              <a:off x="6658254" y="4099718"/>
              <a:ext cx="538560" cy="17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1"/>
            </p:cNvCxnSpPr>
            <p:nvPr/>
          </p:nvCxnSpPr>
          <p:spPr>
            <a:xfrm flipH="1">
              <a:off x="6676008" y="4917943"/>
              <a:ext cx="338833" cy="91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38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grpSp>
        <p:nvGrpSpPr>
          <p:cNvPr id="23" name="Group 22"/>
          <p:cNvGrpSpPr>
            <a:grpSpLocks noChangeAspect="1"/>
          </p:cNvGrpSpPr>
          <p:nvPr/>
        </p:nvGrpSpPr>
        <p:grpSpPr>
          <a:xfrm>
            <a:off x="2279349" y="1935783"/>
            <a:ext cx="7633302" cy="2365044"/>
            <a:chOff x="329069" y="0"/>
            <a:chExt cx="6344347" cy="1801776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828793" y="184666"/>
              <a:ext cx="3608070" cy="0"/>
            </a:xfrm>
            <a:prstGeom prst="line">
              <a:avLst/>
            </a:prstGeom>
            <a:ln w="857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2623719" y="559300"/>
              <a:ext cx="4049697" cy="0"/>
              <a:chOff x="2623719" y="559300"/>
              <a:chExt cx="4049697" cy="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844181" y="559300"/>
                <a:ext cx="3608070" cy="0"/>
              </a:xfrm>
              <a:prstGeom prst="line">
                <a:avLst/>
              </a:prstGeom>
              <a:ln w="857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623719" y="559300"/>
                <a:ext cx="221941" cy="0"/>
              </a:xfrm>
              <a:prstGeom prst="line">
                <a:avLst/>
              </a:prstGeom>
              <a:ln w="857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51475" y="559300"/>
                <a:ext cx="221941" cy="0"/>
              </a:xfrm>
              <a:prstGeom prst="line">
                <a:avLst/>
              </a:prstGeom>
              <a:ln w="8572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12"/>
            <p:cNvSpPr txBox="1"/>
            <p:nvPr/>
          </p:nvSpPr>
          <p:spPr>
            <a:xfrm>
              <a:off x="329069" y="0"/>
              <a:ext cx="1568728" cy="304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Fragment/Insert</a:t>
              </a:r>
              <a:endParaRPr lang="en-US" sz="2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TextBox 13"/>
            <p:cNvSpPr txBox="1"/>
            <p:nvPr/>
          </p:nvSpPr>
          <p:spPr>
            <a:xfrm>
              <a:off x="329069" y="374239"/>
              <a:ext cx="1972421" cy="304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Fragment + Adaptors</a:t>
              </a:r>
              <a:endParaRPr lang="en-US" sz="20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TextBox 14"/>
            <p:cNvSpPr txBox="1"/>
            <p:nvPr/>
          </p:nvSpPr>
          <p:spPr>
            <a:xfrm>
              <a:off x="329069" y="748478"/>
              <a:ext cx="1589565" cy="304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Single-end reads</a:t>
              </a:r>
              <a:endParaRPr lang="en-US" sz="20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TextBox 15"/>
            <p:cNvSpPr txBox="1"/>
            <p:nvPr/>
          </p:nvSpPr>
          <p:spPr>
            <a:xfrm>
              <a:off x="329069" y="1122719"/>
              <a:ext cx="1622127" cy="304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paired-end reads</a:t>
              </a:r>
              <a:endParaRPr lang="en-US" sz="2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TextBox 16"/>
            <p:cNvSpPr txBox="1"/>
            <p:nvPr/>
          </p:nvSpPr>
          <p:spPr>
            <a:xfrm>
              <a:off x="329069" y="1496958"/>
              <a:ext cx="2612540" cy="304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Unknown gap/inner mate</a:t>
              </a:r>
              <a:endParaRPr lang="en-US" sz="2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44699" y="933934"/>
              <a:ext cx="1271016" cy="0"/>
            </a:xfrm>
            <a:prstGeom prst="line">
              <a:avLst/>
            </a:prstGeom>
            <a:ln w="857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2844699" y="1308568"/>
              <a:ext cx="3627582" cy="0"/>
              <a:chOff x="2844699" y="1308568"/>
              <a:chExt cx="3627582" cy="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5201265" y="1308568"/>
                <a:ext cx="1271016" cy="0"/>
              </a:xfrm>
              <a:prstGeom prst="line">
                <a:avLst/>
              </a:prstGeom>
              <a:ln w="85725">
                <a:solidFill>
                  <a:schemeClr val="accent6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844699" y="1308568"/>
                <a:ext cx="1275017" cy="0"/>
              </a:xfrm>
              <a:prstGeom prst="line">
                <a:avLst/>
              </a:prstGeom>
              <a:ln w="8572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/>
            <p:nvPr/>
          </p:nvCxnSpPr>
          <p:spPr>
            <a:xfrm>
              <a:off x="4112260" y="1683202"/>
              <a:ext cx="1094740" cy="0"/>
            </a:xfrm>
            <a:prstGeom prst="line">
              <a:avLst/>
            </a:prstGeom>
            <a:ln w="85725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345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pic>
        <p:nvPicPr>
          <p:cNvPr id="2050" name="Picture 2" descr="https://www.k.u-tokyo.ac.jp/pros-e/person/shinichi_morishita/genome-assembly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63240" y="1645920"/>
            <a:ext cx="6065520" cy="416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56280" y="6548668"/>
            <a:ext cx="56794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i="1" dirty="0"/>
              <a:t>Adopted from: https://www.k.u-tokyo.ac.jp/pros-e/person/shinichi_morishita/genome-assembly.jpg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98520" y="2021841"/>
            <a:ext cx="5273040" cy="715089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 (30-150 </a:t>
            </a:r>
            <a:r>
              <a:rPr lang="en-US" dirty="0" err="1"/>
              <a:t>bp</a:t>
            </a:r>
            <a:r>
              <a:rPr lang="en-US" dirty="0"/>
              <a:t>) sequence fragments generated by a sequencing machine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8520" y="3454401"/>
            <a:ext cx="5273040" cy="715089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Contig</a:t>
            </a:r>
            <a:r>
              <a:rPr lang="en-US" dirty="0"/>
              <a:t>uous lengths of genomic sequence in which the order of the bases is known to high confidence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8520" y="4968241"/>
            <a:ext cx="5273040" cy="715089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Merged </a:t>
            </a:r>
            <a:r>
              <a:rPr lang="en-US" dirty="0" err="1"/>
              <a:t>contigs</a:t>
            </a:r>
            <a:r>
              <a:rPr lang="en-US" dirty="0"/>
              <a:t> with paired end support having gaps of known length filled with Ns</a:t>
            </a:r>
          </a:p>
        </p:txBody>
      </p:sp>
    </p:spTree>
    <p:extLst>
      <p:ext uri="{BB962C8B-B14F-4D97-AF65-F5344CB8AC3E}">
        <p14:creationId xmlns:p14="http://schemas.microsoft.com/office/powerpoint/2010/main" val="148200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Information: </a:t>
            </a:r>
            <a:r>
              <a:rPr lang="en-US" i="1" dirty="0"/>
              <a:t>De novo </a:t>
            </a:r>
            <a:r>
              <a:rPr lang="en-US" dirty="0"/>
              <a:t>Assembly</a:t>
            </a:r>
            <a:endParaRPr lang="en-US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650" y="2196153"/>
            <a:ext cx="7886700" cy="36102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4382" y="1727200"/>
            <a:ext cx="526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If the sequencing reads are considered jigsaw pieces…</a:t>
            </a:r>
          </a:p>
        </p:txBody>
      </p:sp>
    </p:spTree>
    <p:extLst>
      <p:ext uri="{BB962C8B-B14F-4D97-AF65-F5344CB8AC3E}">
        <p14:creationId xmlns:p14="http://schemas.microsoft.com/office/powerpoint/2010/main" val="416800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1013</Words>
  <Application>Microsoft Macintosh PowerPoint</Application>
  <PresentationFormat>Widescreen</PresentationFormat>
  <Paragraphs>172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</vt:lpstr>
      <vt:lpstr>Calibri</vt:lpstr>
      <vt:lpstr>Courier New</vt:lpstr>
      <vt:lpstr>Liberation Sans</vt:lpstr>
      <vt:lpstr>Times New Roman</vt:lpstr>
      <vt:lpstr>Office Theme</vt:lpstr>
      <vt:lpstr>Assembly Background</vt:lpstr>
      <vt:lpstr>Assembly Background</vt:lpstr>
      <vt:lpstr>Sequencing Problem</vt:lpstr>
      <vt:lpstr>Assembly Problem</vt:lpstr>
      <vt:lpstr>Assembly Problem</vt:lpstr>
      <vt:lpstr>Assembly Problem</vt:lpstr>
      <vt:lpstr>Terminology</vt:lpstr>
      <vt:lpstr>Terminology</vt:lpstr>
      <vt:lpstr>Additional Information: De novo Assembly</vt:lpstr>
      <vt:lpstr>De novo Assembly </vt:lpstr>
      <vt:lpstr>De novo Assembly </vt:lpstr>
      <vt:lpstr>Genome Assembly Programs</vt:lpstr>
      <vt:lpstr>Assessing the “goodness” of an assembly</vt:lpstr>
      <vt:lpstr>N50</vt:lpstr>
      <vt:lpstr>Read Mapping</vt:lpstr>
      <vt:lpstr>Read Mapping</vt:lpstr>
      <vt:lpstr>Read Mapping &amp; Formats</vt:lpstr>
      <vt:lpstr>Read Mapping &amp; Formats</vt:lpstr>
      <vt:lpstr>Assessing the “goodness” of mapping</vt:lpstr>
      <vt:lpstr>Assessing the “goodness” of mapping</vt:lpstr>
      <vt:lpstr>Read Mapping &amp; Similarity</vt:lpstr>
      <vt:lpstr>Read Mapping &amp; Similarity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Background</dc:title>
  <dc:creator>Woodworth, Michael</dc:creator>
  <cp:lastModifiedBy>Woodworth, Michael</cp:lastModifiedBy>
  <cp:revision>1</cp:revision>
  <dcterms:created xsi:type="dcterms:W3CDTF">2022-03-24T11:39:48Z</dcterms:created>
  <dcterms:modified xsi:type="dcterms:W3CDTF">2022-03-24T12:13:54Z</dcterms:modified>
</cp:coreProperties>
</file>