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9" r:id="rId9"/>
    <p:sldId id="266" r:id="rId10"/>
    <p:sldId id="268" r:id="rId11"/>
    <p:sldId id="25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cs.CV/1611" TargetMode="External"/><Relationship Id="rId7" Type="http://schemas.openxmlformats.org/officeDocument/2006/relationships/hyperlink" Target="https://papers.nips.cc/book/advances-in-neural-information-processing-systems-25-2012" TargetMode="External"/><Relationship Id="rId2" Type="http://schemas.openxmlformats.org/officeDocument/2006/relationships/hyperlink" Target="https://arxiv.org/pdf/1611.05358v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nips.cc/paper/4824-imagenet-classification-with-deep-convolutional-neural-networks.pdf" TargetMode="External"/><Relationship Id="rId5" Type="http://schemas.openxmlformats.org/officeDocument/2006/relationships/hyperlink" Target="https://arxiv.org/list/cs.NE/1402" TargetMode="External"/><Relationship Id="rId4" Type="http://schemas.openxmlformats.org/officeDocument/2006/relationships/hyperlink" Target="https://arxiv.org/pdf/1402.112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Google’s DeepMind AI can lip-read TV shows better than a pro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consists of limited vocabulary (51 words)</a:t>
            </a:r>
          </a:p>
          <a:p>
            <a:r>
              <a:rPr lang="en-US" dirty="0" smtClean="0"/>
              <a:t>Recorded in controlled lab environment</a:t>
            </a:r>
          </a:p>
          <a:p>
            <a:r>
              <a:rPr lang="en-US" dirty="0" smtClean="0"/>
              <a:t>Lip Reading in the Wild (LRW) consists of 500 individual words from BBC broadcasts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4864"/>
            <a:ext cx="7306786" cy="20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BBC data 53.2% Word Error </a:t>
            </a:r>
            <a:r>
              <a:rPr lang="en-US" dirty="0" smtClean="0"/>
              <a:t>Rate using </a:t>
            </a:r>
            <a:r>
              <a:rPr lang="en-US" i="1" dirty="0"/>
              <a:t>Watch</a:t>
            </a:r>
            <a:r>
              <a:rPr lang="en-US" dirty="0"/>
              <a:t> only, </a:t>
            </a:r>
            <a:r>
              <a:rPr lang="en-US" dirty="0" smtClean="0"/>
              <a:t>compared to 73.8% Word Error </a:t>
            </a:r>
            <a:r>
              <a:rPr lang="en-US" dirty="0" smtClean="0"/>
              <a:t>Rate from a professional lip reader.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7903974" cy="24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DeepMind has created a model for lip reading that performs far better than previous efforts</a:t>
            </a:r>
          </a:p>
          <a:p>
            <a:r>
              <a:rPr lang="en-US" dirty="0" smtClean="0"/>
              <a:t>Eventually will be able to use this technology in consumer products</a:t>
            </a:r>
          </a:p>
          <a:p>
            <a:r>
              <a:rPr lang="en-US" dirty="0" smtClean="0"/>
              <a:t>DeepMind </a:t>
            </a:r>
            <a:r>
              <a:rPr lang="en-US" dirty="0" smtClean="0"/>
              <a:t>generated a data set for learning for future lip reading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Chung, J. S., Senior, A., </a:t>
            </a:r>
            <a:r>
              <a:rPr lang="en-US" sz="1600" dirty="0" err="1" smtClean="0"/>
              <a:t>Vinyals</a:t>
            </a:r>
            <a:r>
              <a:rPr lang="en-US" sz="1600" dirty="0" smtClean="0"/>
              <a:t>, O., &amp; Zisserman, A. (2016) </a:t>
            </a:r>
            <a:r>
              <a:rPr lang="en-US" sz="1600" dirty="0" smtClean="0">
                <a:hlinkClick r:id="rId2"/>
              </a:rPr>
              <a:t>Lip Reading Sentences in the Wild</a:t>
            </a:r>
            <a:r>
              <a:rPr lang="en-US" sz="1600" dirty="0" smtClean="0"/>
              <a:t>. </a:t>
            </a:r>
            <a:r>
              <a:rPr lang="en-US" sz="1600" i="1" dirty="0" smtClean="0"/>
              <a:t>Computing Research Repository. </a:t>
            </a:r>
            <a:r>
              <a:rPr lang="en-US" sz="1600" dirty="0" smtClean="0"/>
              <a:t>Retrieved from </a:t>
            </a:r>
            <a:r>
              <a:rPr lang="en-US" sz="1600" dirty="0" smtClean="0">
                <a:hlinkClick r:id="rId3"/>
              </a:rPr>
              <a:t>https://arxiv.org/list/cs.CV/1611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Sak</a:t>
            </a:r>
            <a:r>
              <a:rPr lang="en-US" sz="1600" dirty="0" smtClean="0"/>
              <a:t>, H., Senior, A., </a:t>
            </a:r>
            <a:r>
              <a:rPr lang="en-US" sz="1600" dirty="0" err="1" smtClean="0"/>
              <a:t>Beaufays</a:t>
            </a:r>
            <a:r>
              <a:rPr lang="en-US" sz="1600" dirty="0" smtClean="0"/>
              <a:t>, F. (2014) </a:t>
            </a:r>
            <a:r>
              <a:rPr lang="en-US" sz="1600" dirty="0" smtClean="0">
                <a:hlinkClick r:id="rId4"/>
              </a:rPr>
              <a:t>Long </a:t>
            </a:r>
            <a:r>
              <a:rPr lang="en-US" sz="1600" dirty="0">
                <a:hlinkClick r:id="rId4"/>
              </a:rPr>
              <a:t>Short-Term Memory Based Recurrent Neural Network Architectures for Large Vocabulary Speech </a:t>
            </a:r>
            <a:r>
              <a:rPr lang="en-US" sz="1600" dirty="0" smtClean="0">
                <a:hlinkClick r:id="rId4"/>
              </a:rPr>
              <a:t>Recognition</a:t>
            </a:r>
            <a:r>
              <a:rPr lang="en-US" sz="1600" dirty="0" smtClean="0"/>
              <a:t>.  </a:t>
            </a:r>
            <a:r>
              <a:rPr lang="en-US" sz="1600" i="1" dirty="0" smtClean="0"/>
              <a:t>Computing Research Repository. </a:t>
            </a:r>
            <a:r>
              <a:rPr lang="en-US" sz="1600" dirty="0"/>
              <a:t>Retrieved from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arxiv.org/list/cs.NE/1402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Krizhevsky</a:t>
            </a:r>
            <a:r>
              <a:rPr lang="en-US" sz="1600" dirty="0" smtClean="0"/>
              <a:t>, A., </a:t>
            </a:r>
            <a:r>
              <a:rPr lang="en-US" sz="1600" dirty="0" err="1" smtClean="0"/>
              <a:t>Sutskever</a:t>
            </a:r>
            <a:r>
              <a:rPr lang="en-US" sz="1600" dirty="0"/>
              <a:t>, </a:t>
            </a:r>
            <a:r>
              <a:rPr lang="en-US" sz="1600" dirty="0" smtClean="0"/>
              <a:t>I., Hinton</a:t>
            </a:r>
            <a:r>
              <a:rPr lang="en-US" sz="1600" dirty="0"/>
              <a:t>, </a:t>
            </a:r>
            <a:r>
              <a:rPr lang="en-US" sz="1600" dirty="0" smtClean="0"/>
              <a:t>G. E. (2012) </a:t>
            </a:r>
            <a:r>
              <a:rPr lang="en-US" sz="1600" dirty="0">
                <a:hlinkClick r:id="rId6"/>
              </a:rPr>
              <a:t>ImageNet Classification with Deep Convolutional Neural </a:t>
            </a:r>
            <a:r>
              <a:rPr lang="en-US" sz="1600" dirty="0" smtClean="0">
                <a:hlinkClick r:id="rId6"/>
              </a:rPr>
              <a:t>Networks</a:t>
            </a:r>
            <a:r>
              <a:rPr lang="en-US" sz="1600" dirty="0" smtClean="0"/>
              <a:t>. </a:t>
            </a:r>
            <a:r>
              <a:rPr lang="en-US" sz="1600" i="1" dirty="0"/>
              <a:t>Advances in Neural Information Processing </a:t>
            </a:r>
            <a:r>
              <a:rPr lang="en-US" sz="1600" i="1" dirty="0" smtClean="0"/>
              <a:t>Systems, 25, </a:t>
            </a:r>
            <a:r>
              <a:rPr lang="en-US" sz="1600" dirty="0" smtClean="0"/>
              <a:t>1097-1105. </a:t>
            </a:r>
            <a:r>
              <a:rPr lang="en-US" sz="1600" dirty="0"/>
              <a:t>Retrieved from </a:t>
            </a: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papers.nips.cc/book/advances-in-neural-information-processing-systems-25-2012</a:t>
            </a:r>
            <a:r>
              <a:rPr lang="en-US" sz="1600" dirty="0" smtClean="0"/>
              <a:t>.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endParaRPr lang="en-US" sz="1600" baseline="-250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1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owned by Alphabet, Google’s parent company, that does AI research</a:t>
            </a:r>
          </a:p>
          <a:p>
            <a:r>
              <a:rPr lang="en-US" dirty="0" smtClean="0"/>
              <a:t>Uses neural networks, which are based on the human brain</a:t>
            </a:r>
          </a:p>
          <a:p>
            <a:r>
              <a:rPr lang="en-US" dirty="0" smtClean="0"/>
              <a:t>Many applications, will be focusing on speech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recognize speech from video</a:t>
            </a:r>
          </a:p>
          <a:p>
            <a:r>
              <a:rPr lang="en-US" dirty="0" smtClean="0"/>
              <a:t>Very challenging for even humans to do</a:t>
            </a:r>
          </a:p>
          <a:p>
            <a:r>
              <a:rPr lang="en-US" dirty="0" smtClean="0"/>
              <a:t>Accuracy and versatility</a:t>
            </a:r>
          </a:p>
          <a:p>
            <a:r>
              <a:rPr lang="en-US" dirty="0" smtClean="0"/>
              <a:t>Can be used to dictate input to devices</a:t>
            </a:r>
          </a:p>
          <a:p>
            <a:r>
              <a:rPr lang="en-US" dirty="0" smtClean="0"/>
              <a:t>Used in the open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How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</a:p>
          <a:p>
            <a:r>
              <a:rPr lang="en-US" dirty="0" smtClean="0"/>
              <a:t>Used for image processing</a:t>
            </a:r>
          </a:p>
          <a:p>
            <a:r>
              <a:rPr lang="en-US" dirty="0" smtClean="0"/>
              <a:t>Each neuron has a receptive field</a:t>
            </a:r>
          </a:p>
          <a:p>
            <a:r>
              <a:rPr lang="en-US" dirty="0" smtClean="0"/>
              <a:t>Deep learning with multiple layers</a:t>
            </a:r>
          </a:p>
          <a:p>
            <a:r>
              <a:rPr lang="en-US" dirty="0" smtClean="0"/>
              <a:t>Assigns weight to different filters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708301"/>
            <a:ext cx="643979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Short-Term Memory (LSTM) network</a:t>
            </a:r>
          </a:p>
          <a:p>
            <a:r>
              <a:rPr lang="en-US" dirty="0" smtClean="0"/>
              <a:t>Type of Recurrent Neural Network (RNN)</a:t>
            </a:r>
          </a:p>
          <a:p>
            <a:r>
              <a:rPr lang="en-US" dirty="0" smtClean="0"/>
              <a:t>Normally networks operate independently of previous outputs</a:t>
            </a:r>
          </a:p>
          <a:p>
            <a:r>
              <a:rPr lang="en-US" dirty="0" smtClean="0"/>
              <a:t>LSTM networks allows previous data to be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76800"/>
            <a:ext cx="7086600" cy="1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Watch, Listen, Attend, and Spell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modules </a:t>
            </a:r>
            <a:r>
              <a:rPr lang="en-US" i="1" dirty="0" smtClean="0"/>
              <a:t>Watch </a:t>
            </a:r>
            <a:r>
              <a:rPr lang="en-US" dirty="0" smtClean="0"/>
              <a:t>and </a:t>
            </a:r>
            <a:r>
              <a:rPr lang="en-US" i="1" dirty="0" smtClean="0"/>
              <a:t>Listen</a:t>
            </a:r>
            <a:r>
              <a:rPr lang="en-US" dirty="0" smtClean="0"/>
              <a:t> to process inputs</a:t>
            </a:r>
          </a:p>
          <a:p>
            <a:r>
              <a:rPr lang="en-US" dirty="0" smtClean="0"/>
              <a:t>Both generate attention vectors used in the </a:t>
            </a:r>
            <a:r>
              <a:rPr lang="en-US" i="1" dirty="0" smtClean="0"/>
              <a:t>Attend</a:t>
            </a:r>
            <a:r>
              <a:rPr lang="en-US" dirty="0" smtClean="0"/>
              <a:t> module</a:t>
            </a:r>
          </a:p>
          <a:p>
            <a:r>
              <a:rPr lang="en-US" i="1" dirty="0" smtClean="0"/>
              <a:t>Spell</a:t>
            </a:r>
            <a:r>
              <a:rPr lang="en-US" dirty="0" smtClean="0"/>
              <a:t> takes the outputs of </a:t>
            </a:r>
            <a:r>
              <a:rPr lang="en-US" i="1" dirty="0" smtClean="0"/>
              <a:t>Watch</a:t>
            </a:r>
            <a:r>
              <a:rPr lang="en-US" dirty="0" smtClean="0"/>
              <a:t>, </a:t>
            </a:r>
            <a:r>
              <a:rPr lang="en-US" i="1" dirty="0" smtClean="0"/>
              <a:t>Listen, </a:t>
            </a:r>
            <a:r>
              <a:rPr lang="en-US" dirty="0" smtClean="0"/>
              <a:t>and </a:t>
            </a:r>
            <a:r>
              <a:rPr lang="en-US" i="1" dirty="0" smtClean="0"/>
              <a:t>Attend,</a:t>
            </a:r>
            <a:r>
              <a:rPr lang="en-US" dirty="0" smtClean="0"/>
              <a:t> to generate a probability distribution for </a:t>
            </a:r>
            <a:r>
              <a:rPr lang="en-US" dirty="0" smtClean="0"/>
              <a:t>characters based on previous data</a:t>
            </a:r>
            <a:endParaRPr lang="en-US" dirty="0" smtClean="0"/>
          </a:p>
          <a:p>
            <a:r>
              <a:rPr lang="en-US" dirty="0"/>
              <a:t>Multilayer </a:t>
            </a:r>
            <a:r>
              <a:rPr lang="en-US" dirty="0" smtClean="0"/>
              <a:t>perceptron (MLP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59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Watch, Listen, Attend, and Spell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4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filters for the neural network</a:t>
            </a:r>
          </a:p>
          <a:p>
            <a:r>
              <a:rPr lang="en-US" dirty="0" smtClean="0"/>
              <a:t>Unsupervised training</a:t>
            </a:r>
          </a:p>
          <a:p>
            <a:r>
              <a:rPr lang="en-US" dirty="0" smtClean="0"/>
              <a:t>Runs data through the AI system and adjusts filters based on the correct output</a:t>
            </a:r>
          </a:p>
          <a:p>
            <a:r>
              <a:rPr lang="en-US" dirty="0" smtClean="0"/>
              <a:t>Needs large amount of data</a:t>
            </a:r>
          </a:p>
          <a:p>
            <a:r>
              <a:rPr lang="en-US" dirty="0"/>
              <a:t>Audio, Visual, and Audio-Visual data prevents one channel dominating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with facial recognition and audio subtitle alignment</a:t>
            </a:r>
          </a:p>
          <a:p>
            <a:r>
              <a:rPr lang="en-US" dirty="0" smtClean="0"/>
              <a:t>4960 hours of video data from BBC</a:t>
            </a:r>
          </a:p>
          <a:p>
            <a:r>
              <a:rPr lang="en-US" dirty="0" smtClean="0"/>
              <a:t>Audio-only data set</a:t>
            </a:r>
          </a:p>
          <a:p>
            <a:r>
              <a:rPr lang="en-US" dirty="0" smtClean="0"/>
              <a:t>Significant improvement from other public data sets (GRID, LRW)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76800"/>
            <a:ext cx="3265867" cy="1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498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Google’s DeepMind AI can lip-read TV shows better than a pro </vt:lpstr>
      <vt:lpstr>What is DeepMind?</vt:lpstr>
      <vt:lpstr>The Goal</vt:lpstr>
      <vt:lpstr>Neural Networks</vt:lpstr>
      <vt:lpstr>Neural Networks</vt:lpstr>
      <vt:lpstr>Watch, Listen, Attend, and Spell</vt:lpstr>
      <vt:lpstr>Watch, Listen, Attend, and Spell</vt:lpstr>
      <vt:lpstr>Training</vt:lpstr>
      <vt:lpstr>Data</vt:lpstr>
      <vt:lpstr>Data</vt:lpstr>
      <vt:lpstr>Results</vt:lpstr>
      <vt:lpstr>Takeaways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Wu</dc:creator>
  <cp:lastModifiedBy>Michael Wu</cp:lastModifiedBy>
  <cp:revision>28</cp:revision>
  <dcterms:created xsi:type="dcterms:W3CDTF">2006-08-16T00:00:00Z</dcterms:created>
  <dcterms:modified xsi:type="dcterms:W3CDTF">2017-03-01T07:41:48Z</dcterms:modified>
</cp:coreProperties>
</file>