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1" r:id="rId8"/>
    <p:sldId id="259" r:id="rId9"/>
    <p:sldId id="266" r:id="rId10"/>
    <p:sldId id="268" r:id="rId11"/>
    <p:sldId id="258" r:id="rId12"/>
    <p:sldId id="267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list/cs.CV/1611" TargetMode="External"/><Relationship Id="rId7" Type="http://schemas.openxmlformats.org/officeDocument/2006/relationships/hyperlink" Target="https://papers.nips.cc/book/advances-in-neural-information-processing-systems-25-2012" TargetMode="External"/><Relationship Id="rId2" Type="http://schemas.openxmlformats.org/officeDocument/2006/relationships/hyperlink" Target="https://arxiv.org/pdf/1611.05358v1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apers.nips.cc/paper/4824-imagenet-classification-with-deep-convolutional-neural-networks.pdf" TargetMode="External"/><Relationship Id="rId5" Type="http://schemas.openxmlformats.org/officeDocument/2006/relationships/hyperlink" Target="https://arxiv.org/list/cs.NE/1402" TargetMode="External"/><Relationship Id="rId4" Type="http://schemas.openxmlformats.org/officeDocument/2006/relationships/hyperlink" Target="https://arxiv.org/pdf/1402.1128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Google’s DeepMind AI can lip-read TV shows better than a pro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Michael Wu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85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GRID consists of limited vocabulary (51 words)</a:t>
            </a:r>
          </a:p>
          <a:p>
            <a:r>
              <a:rPr lang="en-US" dirty="0" smtClean="0"/>
              <a:t>Recorded in controlled lab environment</a:t>
            </a:r>
          </a:p>
          <a:p>
            <a:r>
              <a:rPr lang="en-US" dirty="0" smtClean="0"/>
              <a:t>Lip Reading in the Wild (LRW) consists of 500 individual words from BBC broadcasts 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64864"/>
            <a:ext cx="7306786" cy="207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51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the BBC data 53.2% Word Error Rate using </a:t>
            </a:r>
            <a:r>
              <a:rPr lang="en-US" i="1" dirty="0"/>
              <a:t>Watch</a:t>
            </a:r>
            <a:r>
              <a:rPr lang="en-US" dirty="0"/>
              <a:t> only, </a:t>
            </a:r>
            <a:r>
              <a:rPr lang="en-US" dirty="0" smtClean="0"/>
              <a:t>compared to 73.8% Word Error Rate from a professional lip reader.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581400"/>
            <a:ext cx="7903974" cy="245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25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DeepMind has created a model for lip reading that performs far better than previous efforts</a:t>
            </a:r>
          </a:p>
          <a:p>
            <a:r>
              <a:rPr lang="en-US" dirty="0" smtClean="0"/>
              <a:t>Eventually will be able to use this technology in consumer products</a:t>
            </a:r>
          </a:p>
          <a:p>
            <a:r>
              <a:rPr lang="en-US" dirty="0" smtClean="0"/>
              <a:t>DeepMind generated a data set for learning for future lip reading efforts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77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Chung, J. S., Senior, A., </a:t>
            </a:r>
            <a:r>
              <a:rPr lang="en-US" sz="1600" dirty="0" err="1" smtClean="0"/>
              <a:t>Vinyals</a:t>
            </a:r>
            <a:r>
              <a:rPr lang="en-US" sz="1600" dirty="0" smtClean="0"/>
              <a:t>, O., &amp; Zisserman, A. (2016) </a:t>
            </a:r>
            <a:r>
              <a:rPr lang="en-US" sz="1600" dirty="0" smtClean="0">
                <a:hlinkClick r:id="rId2"/>
              </a:rPr>
              <a:t>Lip Reading Sentences in the Wild</a:t>
            </a:r>
            <a:r>
              <a:rPr lang="en-US" sz="1600" dirty="0" smtClean="0"/>
              <a:t>. </a:t>
            </a:r>
            <a:r>
              <a:rPr lang="en-US" sz="1600" i="1" dirty="0" smtClean="0"/>
              <a:t>Computing Research Repository. </a:t>
            </a:r>
            <a:r>
              <a:rPr lang="en-US" sz="1600" dirty="0" smtClean="0"/>
              <a:t>Retrieved from </a:t>
            </a:r>
            <a:r>
              <a:rPr lang="en-US" sz="1600" dirty="0" smtClean="0">
                <a:hlinkClick r:id="rId3"/>
              </a:rPr>
              <a:t>https://arxiv.org/list/cs.CV/1611</a:t>
            </a:r>
            <a:r>
              <a:rPr lang="en-US" sz="16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err="1" smtClean="0"/>
              <a:t>Sak</a:t>
            </a:r>
            <a:r>
              <a:rPr lang="en-US" sz="1600" dirty="0" smtClean="0"/>
              <a:t>, H., Senior, A., </a:t>
            </a:r>
            <a:r>
              <a:rPr lang="en-US" sz="1600" dirty="0" err="1" smtClean="0"/>
              <a:t>Beaufays</a:t>
            </a:r>
            <a:r>
              <a:rPr lang="en-US" sz="1600" dirty="0" smtClean="0"/>
              <a:t>, F. (2014) </a:t>
            </a:r>
            <a:r>
              <a:rPr lang="en-US" sz="1600" dirty="0" smtClean="0">
                <a:hlinkClick r:id="rId4"/>
              </a:rPr>
              <a:t>Long </a:t>
            </a:r>
            <a:r>
              <a:rPr lang="en-US" sz="1600" dirty="0">
                <a:hlinkClick r:id="rId4"/>
              </a:rPr>
              <a:t>Short-Term Memory Based Recurrent Neural Network Architectures for Large Vocabulary Speech </a:t>
            </a:r>
            <a:r>
              <a:rPr lang="en-US" sz="1600" dirty="0" smtClean="0">
                <a:hlinkClick r:id="rId4"/>
              </a:rPr>
              <a:t>Recognition</a:t>
            </a:r>
            <a:r>
              <a:rPr lang="en-US" sz="1600" dirty="0" smtClean="0"/>
              <a:t>.  </a:t>
            </a:r>
            <a:r>
              <a:rPr lang="en-US" sz="1600" i="1" dirty="0" smtClean="0"/>
              <a:t>Computing Research Repository. </a:t>
            </a:r>
            <a:r>
              <a:rPr lang="en-US" sz="1600" dirty="0"/>
              <a:t>Retrieved from </a:t>
            </a:r>
            <a:r>
              <a:rPr lang="en-US" sz="1600" dirty="0">
                <a:hlinkClick r:id="rId5"/>
              </a:rPr>
              <a:t>https://</a:t>
            </a:r>
            <a:r>
              <a:rPr lang="en-US" sz="1600" dirty="0" smtClean="0">
                <a:hlinkClick r:id="rId5"/>
              </a:rPr>
              <a:t>arxiv.org/list/cs.NE/1402</a:t>
            </a:r>
            <a:r>
              <a:rPr lang="en-US" sz="16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err="1" smtClean="0"/>
              <a:t>Krizhevsky</a:t>
            </a:r>
            <a:r>
              <a:rPr lang="en-US" sz="1600" dirty="0" smtClean="0"/>
              <a:t>, A., </a:t>
            </a:r>
            <a:r>
              <a:rPr lang="en-US" sz="1600" dirty="0" err="1" smtClean="0"/>
              <a:t>Sutskever</a:t>
            </a:r>
            <a:r>
              <a:rPr lang="en-US" sz="1600" dirty="0"/>
              <a:t>, </a:t>
            </a:r>
            <a:r>
              <a:rPr lang="en-US" sz="1600" dirty="0" smtClean="0"/>
              <a:t>I., Hinton</a:t>
            </a:r>
            <a:r>
              <a:rPr lang="en-US" sz="1600" dirty="0"/>
              <a:t>, </a:t>
            </a:r>
            <a:r>
              <a:rPr lang="en-US" sz="1600" dirty="0" smtClean="0"/>
              <a:t>G. E. (2012) </a:t>
            </a:r>
            <a:r>
              <a:rPr lang="en-US" sz="1600" dirty="0">
                <a:hlinkClick r:id="rId6"/>
              </a:rPr>
              <a:t>ImageNet Classification with Deep Convolutional Neural </a:t>
            </a:r>
            <a:r>
              <a:rPr lang="en-US" sz="1600" dirty="0" smtClean="0">
                <a:hlinkClick r:id="rId6"/>
              </a:rPr>
              <a:t>Networks</a:t>
            </a:r>
            <a:r>
              <a:rPr lang="en-US" sz="1600" dirty="0" smtClean="0"/>
              <a:t>. </a:t>
            </a:r>
            <a:r>
              <a:rPr lang="en-US" sz="1600" i="1" dirty="0"/>
              <a:t>Advances in Neural Information Processing </a:t>
            </a:r>
            <a:r>
              <a:rPr lang="en-US" sz="1600" i="1" dirty="0" smtClean="0"/>
              <a:t>Systems, 25, </a:t>
            </a:r>
            <a:r>
              <a:rPr lang="en-US" sz="1600" dirty="0" smtClean="0"/>
              <a:t>1097-1105. </a:t>
            </a:r>
            <a:r>
              <a:rPr lang="en-US" sz="1600" dirty="0"/>
              <a:t>Retrieved from </a:t>
            </a:r>
            <a:r>
              <a:rPr lang="en-US" sz="1600" dirty="0">
                <a:hlinkClick r:id="rId7"/>
              </a:rPr>
              <a:t>https://</a:t>
            </a:r>
            <a:r>
              <a:rPr lang="en-US" sz="1600" dirty="0" smtClean="0">
                <a:hlinkClick r:id="rId7"/>
              </a:rPr>
              <a:t>papers.nips.cc/book/advances-in-neural-information-processing-systems-25-2012</a:t>
            </a:r>
            <a:r>
              <a:rPr lang="en-US" sz="1600" dirty="0" smtClean="0"/>
              <a:t>.</a:t>
            </a:r>
            <a:endParaRPr lang="en-US" sz="1600" i="1" dirty="0"/>
          </a:p>
          <a:p>
            <a:pPr marL="514350" indent="-514350">
              <a:buFont typeface="+mj-lt"/>
              <a:buAutoNum type="arabicPeriod"/>
            </a:pPr>
            <a:endParaRPr lang="en-US" sz="1600" baseline="-25000" dirty="0"/>
          </a:p>
          <a:p>
            <a:pPr marL="514350" indent="-514350">
              <a:buFont typeface="+mj-lt"/>
              <a:buAutoNum type="arabicPeriod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2158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DeepMind?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company owned by Alphabet, Google’s parent company, that does AI research</a:t>
            </a:r>
          </a:p>
          <a:p>
            <a:r>
              <a:rPr lang="en-US" dirty="0" smtClean="0"/>
              <a:t>Uses neural networks, which are based on the human brain</a:t>
            </a:r>
          </a:p>
          <a:p>
            <a:r>
              <a:rPr lang="en-US" dirty="0" smtClean="0"/>
              <a:t>Many applications, will be focusing on speech recognition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able to recognize speech from video</a:t>
            </a:r>
          </a:p>
          <a:p>
            <a:r>
              <a:rPr lang="en-US" dirty="0" smtClean="0"/>
              <a:t>Very challenging for even humans to do</a:t>
            </a:r>
          </a:p>
          <a:p>
            <a:r>
              <a:rPr lang="en-US" dirty="0" smtClean="0"/>
              <a:t>Accuracy and versatility</a:t>
            </a:r>
          </a:p>
          <a:p>
            <a:r>
              <a:rPr lang="en-US" dirty="0" smtClean="0"/>
              <a:t>Can be used to dictate input to devices</a:t>
            </a:r>
          </a:p>
          <a:p>
            <a:r>
              <a:rPr lang="en-US" dirty="0" smtClean="0"/>
              <a:t>Used in the open world</a:t>
            </a:r>
          </a:p>
          <a:p>
            <a:r>
              <a:rPr lang="en-US" dirty="0" smtClean="0"/>
              <a:t>How to do this?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51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Convolutional Neural Network (CNN)</a:t>
            </a:r>
          </a:p>
          <a:p>
            <a:r>
              <a:rPr lang="en-US" dirty="0" smtClean="0"/>
              <a:t>Used for image processing</a:t>
            </a:r>
          </a:p>
          <a:p>
            <a:r>
              <a:rPr lang="en-US" dirty="0" smtClean="0"/>
              <a:t>Each neuron has a receptive field</a:t>
            </a:r>
          </a:p>
          <a:p>
            <a:r>
              <a:rPr lang="en-US" dirty="0" smtClean="0"/>
              <a:t>Deep learning with multiple layers</a:t>
            </a:r>
          </a:p>
          <a:p>
            <a:r>
              <a:rPr lang="en-US" dirty="0" smtClean="0"/>
              <a:t>Assigns weight to different filters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708301"/>
            <a:ext cx="6439799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80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Long Short-Term Memory (LSTM) network</a:t>
            </a:r>
          </a:p>
          <a:p>
            <a:r>
              <a:rPr lang="en-US" dirty="0" smtClean="0"/>
              <a:t>Type of Recurrent Neural Network (RNN)</a:t>
            </a:r>
          </a:p>
          <a:p>
            <a:r>
              <a:rPr lang="en-US" dirty="0" smtClean="0"/>
              <a:t>Normally networks operate independently of previous outputs</a:t>
            </a:r>
          </a:p>
          <a:p>
            <a:r>
              <a:rPr lang="en-US" dirty="0" smtClean="0"/>
              <a:t>LSTM networks allows previous data to be used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876800"/>
            <a:ext cx="7086600" cy="18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15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Watch, Listen, Attend, and Spell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modules </a:t>
            </a:r>
            <a:r>
              <a:rPr lang="en-US" i="1" dirty="0" smtClean="0"/>
              <a:t>Watch </a:t>
            </a:r>
            <a:r>
              <a:rPr lang="en-US" dirty="0" smtClean="0"/>
              <a:t>and </a:t>
            </a:r>
            <a:r>
              <a:rPr lang="en-US" i="1" dirty="0" smtClean="0"/>
              <a:t>Listen</a:t>
            </a:r>
            <a:r>
              <a:rPr lang="en-US" dirty="0" smtClean="0"/>
              <a:t> to process inputs</a:t>
            </a:r>
          </a:p>
          <a:p>
            <a:r>
              <a:rPr lang="en-US" dirty="0" smtClean="0"/>
              <a:t>Both generate attention vectors used in the </a:t>
            </a:r>
            <a:r>
              <a:rPr lang="en-US" i="1" dirty="0" smtClean="0"/>
              <a:t>Attend</a:t>
            </a:r>
            <a:r>
              <a:rPr lang="en-US" dirty="0" smtClean="0"/>
              <a:t> module</a:t>
            </a:r>
          </a:p>
          <a:p>
            <a:r>
              <a:rPr lang="en-US" i="1" dirty="0" smtClean="0"/>
              <a:t>Spell</a:t>
            </a:r>
            <a:r>
              <a:rPr lang="en-US" dirty="0" smtClean="0"/>
              <a:t> takes the outputs of </a:t>
            </a:r>
            <a:r>
              <a:rPr lang="en-US" i="1" dirty="0" smtClean="0"/>
              <a:t>Watch</a:t>
            </a:r>
            <a:r>
              <a:rPr lang="en-US" dirty="0" smtClean="0"/>
              <a:t>, </a:t>
            </a:r>
            <a:r>
              <a:rPr lang="en-US" i="1" dirty="0" smtClean="0"/>
              <a:t>Listen, </a:t>
            </a:r>
            <a:r>
              <a:rPr lang="en-US" dirty="0" smtClean="0"/>
              <a:t>and </a:t>
            </a:r>
            <a:r>
              <a:rPr lang="en-US" i="1" dirty="0" smtClean="0"/>
              <a:t>Attend,</a:t>
            </a:r>
            <a:r>
              <a:rPr lang="en-US" dirty="0" smtClean="0"/>
              <a:t> to generate a probability distribution for characters based on previous data</a:t>
            </a:r>
          </a:p>
          <a:p>
            <a:r>
              <a:rPr lang="en-US" dirty="0"/>
              <a:t>Multilayer </a:t>
            </a:r>
            <a:r>
              <a:rPr lang="en-US" dirty="0" smtClean="0"/>
              <a:t>perceptron (MLP)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4596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Watch, Listen, Attend, and Spell</a:t>
            </a: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9144000" cy="445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80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Generates the filters for the neural network</a:t>
            </a:r>
          </a:p>
          <a:p>
            <a:r>
              <a:rPr lang="en-US" dirty="0"/>
              <a:t>S</a:t>
            </a:r>
            <a:r>
              <a:rPr lang="en-US" dirty="0" smtClean="0"/>
              <a:t>upervised </a:t>
            </a:r>
            <a:r>
              <a:rPr lang="en-US" dirty="0" smtClean="0"/>
              <a:t>training</a:t>
            </a:r>
          </a:p>
          <a:p>
            <a:r>
              <a:rPr lang="en-US" dirty="0" smtClean="0"/>
              <a:t>Runs data through the AI system and adjusts filters based on the correct output</a:t>
            </a:r>
          </a:p>
          <a:p>
            <a:r>
              <a:rPr lang="en-US" dirty="0" smtClean="0"/>
              <a:t>Needs large amount of data</a:t>
            </a:r>
          </a:p>
          <a:p>
            <a:r>
              <a:rPr lang="en-US" dirty="0"/>
              <a:t>Audio, Visual, and Audio-Visual data prevents one channel dominating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149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Generated with facial recognition and audio subtitle alignment</a:t>
            </a:r>
          </a:p>
          <a:p>
            <a:r>
              <a:rPr lang="en-US" dirty="0" smtClean="0"/>
              <a:t>4960 hours of video data from BBC</a:t>
            </a:r>
          </a:p>
          <a:p>
            <a:r>
              <a:rPr lang="en-US" dirty="0" smtClean="0"/>
              <a:t>Audio-only data set</a:t>
            </a:r>
          </a:p>
          <a:p>
            <a:r>
              <a:rPr lang="en-US" dirty="0" smtClean="0"/>
              <a:t>Significant improvement from other public data sets (GRID, LRW)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4876800"/>
            <a:ext cx="3265867" cy="183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16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498</Words>
  <Application>Microsoft Office PowerPoint</Application>
  <PresentationFormat>On-screen Show (4:3)</PresentationFormat>
  <Paragraphs>56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Google’s DeepMind AI can lip-read TV shows better than a pro </vt:lpstr>
      <vt:lpstr>What is DeepMind?</vt:lpstr>
      <vt:lpstr>The Goal</vt:lpstr>
      <vt:lpstr>Neural Networks</vt:lpstr>
      <vt:lpstr>Neural Networks</vt:lpstr>
      <vt:lpstr>Watch, Listen, Attend, and Spell</vt:lpstr>
      <vt:lpstr>Watch, Listen, Attend, and Spell</vt:lpstr>
      <vt:lpstr>Training</vt:lpstr>
      <vt:lpstr>Data</vt:lpstr>
      <vt:lpstr>Data</vt:lpstr>
      <vt:lpstr>Results</vt:lpstr>
      <vt:lpstr>Takeaways</vt:lpstr>
      <vt:lpstr>Citations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Wu</dc:creator>
  <cp:lastModifiedBy>Michael Wu</cp:lastModifiedBy>
  <cp:revision>29</cp:revision>
  <dcterms:created xsi:type="dcterms:W3CDTF">2006-08-16T00:00:00Z</dcterms:created>
  <dcterms:modified xsi:type="dcterms:W3CDTF">2017-03-01T20:21:56Z</dcterms:modified>
</cp:coreProperties>
</file>