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15F14B-5512-4040-B6F9-5BB0B8D8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16" y="1263404"/>
            <a:ext cx="8239252" cy="3115075"/>
          </a:xfrm>
        </p:spPr>
        <p:txBody>
          <a:bodyPr>
            <a:normAutofit/>
          </a:bodyPr>
          <a:lstStyle/>
          <a:p>
            <a:pPr algn="l"/>
            <a:r>
              <a:rPr lang="en-SG" sz="4500" b="1">
                <a:solidFill>
                  <a:schemeClr val="tx1"/>
                </a:solidFill>
              </a:rPr>
              <a:t>Problem Statement:</a:t>
            </a:r>
            <a:br>
              <a:rPr lang="en-SG" sz="4500" b="1">
                <a:solidFill>
                  <a:schemeClr val="tx1"/>
                </a:solidFill>
              </a:rPr>
            </a:br>
            <a:br>
              <a:rPr lang="en-SG" sz="4500" b="1">
                <a:solidFill>
                  <a:schemeClr val="tx1"/>
                </a:solidFill>
              </a:rPr>
            </a:br>
            <a:r>
              <a:rPr lang="en-SG" sz="4500" b="1">
                <a:solidFill>
                  <a:schemeClr val="tx1"/>
                </a:solidFill>
              </a:rPr>
              <a:t>What features drive the price of houses in Ames, Iowa and where are they located?</a:t>
            </a:r>
            <a:endParaRPr lang="en-US" sz="45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647F5-E9F5-4C49-968D-F013BA9E0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716" y="4560432"/>
            <a:ext cx="8239253" cy="1228171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Michael Xiao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30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FD587-BAA5-5548-A406-E7D7FFBA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BD81-2BF4-074A-BA76-A3F2474F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1916573"/>
            <a:ext cx="8813055" cy="4733609"/>
          </a:xfrm>
        </p:spPr>
        <p:txBody>
          <a:bodyPr>
            <a:normAutofit/>
          </a:bodyPr>
          <a:lstStyle/>
          <a:p>
            <a:r>
              <a:rPr lang="en-US" sz="2400" dirty="0"/>
              <a:t>Modelling and Prediction</a:t>
            </a:r>
          </a:p>
          <a:p>
            <a:r>
              <a:rPr lang="en-US" sz="2400" dirty="0"/>
              <a:t>Key Features </a:t>
            </a:r>
          </a:p>
          <a:p>
            <a:r>
              <a:rPr lang="en-US" sz="2400" dirty="0"/>
              <a:t>Conclusion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9973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027178-7D50-45EC-B6F1-B308D927D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BFB0784-3787-467E-A6EE-25169A9E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EFDEEA2-9104-45E6-AF84-02D4F2AF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F06355B-DEC0-45C2-89B2-1A247E3B8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569C34B8-F819-4420-B1A9-64D1B5B4B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A5F616BE-1406-4447-A183-8EE3C7BD2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2A37FA47-1FC3-4334-AC18-5B6ED741A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7B04A83D-947D-46A6-8469-7BE0DF3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906C381D-DFD2-47A1-AA8D-815909213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A1433A25-4155-4825-B971-1D074BD07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01A32C9-289C-421C-B41D-01690565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3463A9E-88CC-4811-BB2D-5778FA9C0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7F4D8BF6-631F-4175-9011-8D40AC236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EAE207AB-C806-428E-93DC-6B56AFA94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2DD6688-FAE4-4C88-A2D2-06E78EEC7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38F11FA6-F020-4212-9F82-3FD3620F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40C14816-DF20-412B-950D-FE7633961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0AC1E853-8099-443B-A67A-1E376A20B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028938CB-121E-4406-B8F9-BC7FF1B43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5ED914C0-4CD8-4F58-87E0-5D5F15CC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D40C2DC-80E0-4AD7-87E2-18591B0AE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C037FE17-4C37-4F17-9CB2-07E73D211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9DA310C-435C-4F9B-B5A8-AD646724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198604-08D7-456B-AE20-46A30AD51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1BE5B2-B6C9-4994-8846-E4B4DA3E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22">
              <a:extLst>
                <a:ext uri="{FF2B5EF4-FFF2-40B4-BE49-F238E27FC236}">
                  <a16:creationId xmlns:a16="http://schemas.microsoft.com/office/drawing/2014/main" id="{5157B8F2-712A-40CD-937A-F89CFA9F6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7B0AD3-0B85-4F09-91AF-61749A015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FD587-BAA5-5548-A406-E7D7FFBA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Modelling and Prediction</a:t>
            </a:r>
          </a:p>
        </p:txBody>
      </p: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DC4B7347-BD8B-D942-BA53-7CC5A2187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" b="3"/>
          <a:stretch/>
        </p:blipFill>
        <p:spPr>
          <a:xfrm>
            <a:off x="5112331" y="807763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5E1E6-1632-5C47-8A4E-A0805A00DA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3" b="1"/>
          <a:stretch/>
        </p:blipFill>
        <p:spPr>
          <a:xfrm>
            <a:off x="8330883" y="804036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81443E20-15AD-4AD1-9F21-D04408C3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r>
              <a:rPr lang="en-US" dirty="0"/>
              <a:t>After comparing with our lasso and ridge model, we decide to use lasso to predict our test set.</a:t>
            </a:r>
          </a:p>
        </p:txBody>
      </p:sp>
    </p:spTree>
    <p:extLst>
      <p:ext uri="{BB962C8B-B14F-4D97-AF65-F5344CB8AC3E}">
        <p14:creationId xmlns:p14="http://schemas.microsoft.com/office/powerpoint/2010/main" val="246206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F1D987-112C-3B43-BD18-7A3638B3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Actual vs. Predicted Sale Price</a:t>
            </a:r>
          </a:p>
        </p:txBody>
      </p:sp>
      <p:sp>
        <p:nvSpPr>
          <p:cNvPr id="157" name="Rectangle 12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91E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Content Placeholder 6">
            <a:extLst>
              <a:ext uri="{FF2B5EF4-FFF2-40B4-BE49-F238E27FC236}">
                <a16:creationId xmlns:a16="http://schemas.microsoft.com/office/drawing/2014/main" id="{ED58E4C2-3426-9F4A-AC23-377880D8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21" y="960214"/>
            <a:ext cx="5247436" cy="4919472"/>
          </a:xfrm>
          <a:prstGeom prst="rect">
            <a:avLst/>
          </a:prstGeom>
          <a:ln w="12700">
            <a:noFill/>
          </a:ln>
        </p:spPr>
      </p:pic>
      <p:sp>
        <p:nvSpPr>
          <p:cNvPr id="158" name="Content Placeholder 98">
            <a:extLst>
              <a:ext uri="{FF2B5EF4-FFF2-40B4-BE49-F238E27FC236}">
                <a16:creationId xmlns:a16="http://schemas.microsoft.com/office/drawing/2014/main" id="{07C003BB-C2F2-4379-B4C2-C40D55540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91E0FF"/>
              </a:buClr>
            </a:pPr>
            <a:r>
              <a:rPr lang="en-US" dirty="0"/>
              <a:t>After predicting our lasso model into the test set, our model fits relatively well to predicting housing sale price</a:t>
            </a:r>
          </a:p>
        </p:txBody>
      </p:sp>
    </p:spTree>
    <p:extLst>
      <p:ext uri="{BB962C8B-B14F-4D97-AF65-F5344CB8AC3E}">
        <p14:creationId xmlns:p14="http://schemas.microsoft.com/office/powerpoint/2010/main" val="157559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38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40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1F1F4-EEE9-0B4F-AF06-3AA24B2D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Key Features</a:t>
            </a: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Content Placeholder 4">
            <a:extLst>
              <a:ext uri="{FF2B5EF4-FFF2-40B4-BE49-F238E27FC236}">
                <a16:creationId xmlns:a16="http://schemas.microsoft.com/office/drawing/2014/main" id="{769EC893-8D6B-8A49-8A3D-68E4A8B59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39" y="960214"/>
            <a:ext cx="2791800" cy="4919472"/>
          </a:xfrm>
          <a:prstGeom prst="rect">
            <a:avLst/>
          </a:prstGeom>
          <a:ln w="12700">
            <a:noFill/>
          </a:ln>
        </p:spPr>
      </p:pic>
      <p:sp>
        <p:nvSpPr>
          <p:cNvPr id="70" name="Content Placeholder 35">
            <a:extLst>
              <a:ext uri="{FF2B5EF4-FFF2-40B4-BE49-F238E27FC236}">
                <a16:creationId xmlns:a16="http://schemas.microsoft.com/office/drawing/2014/main" id="{94C6D4B8-4817-4C1C-B95A-6E7C4DD8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r>
              <a:rPr lang="en-US" dirty="0"/>
              <a:t>These features are key features in our model that explains for 89% (</a:t>
            </a:r>
            <a:r>
              <a:rPr lang="en-SG" i="1" dirty="0"/>
              <a:t>R</a:t>
            </a:r>
            <a:r>
              <a:rPr lang="en-SG" i="1" baseline="30000" dirty="0"/>
              <a:t>2 </a:t>
            </a:r>
            <a:r>
              <a:rPr lang="en-SG" i="1" dirty="0"/>
              <a:t> = 0.89)</a:t>
            </a:r>
            <a:r>
              <a:rPr lang="en-US" dirty="0"/>
              <a:t> of variance in our data </a:t>
            </a:r>
          </a:p>
        </p:txBody>
      </p:sp>
    </p:spTree>
    <p:extLst>
      <p:ext uri="{BB962C8B-B14F-4D97-AF65-F5344CB8AC3E}">
        <p14:creationId xmlns:p14="http://schemas.microsoft.com/office/powerpoint/2010/main" val="386411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E221E-9C91-2B4F-BFD6-28EAC330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tx1"/>
                </a:solidFill>
              </a:rPr>
              <a:t>Conclusion and Recommendation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44EA6BD8-9DB3-7E46-97B9-A1F4328B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SG" sz="1500" b="1" i="1"/>
              <a:t>Most Valuable Features</a:t>
            </a:r>
            <a:r>
              <a:rPr lang="en-SG" sz="1500"/>
              <a:t>: ground living area, overall quality of the house, total basement square feet and </a:t>
            </a:r>
            <a:br>
              <a:rPr lang="en-SG" sz="1500"/>
            </a:br>
            <a:r>
              <a:rPr lang="en-SG" sz="1500"/>
              <a:t>kitchen quality. </a:t>
            </a:r>
          </a:p>
          <a:p>
            <a:pPr>
              <a:lnSpc>
                <a:spcPct val="110000"/>
              </a:lnSpc>
            </a:pPr>
            <a:r>
              <a:rPr lang="en-SG" sz="1500" b="1" i="1"/>
              <a:t>Least Valuable Features</a:t>
            </a:r>
            <a:r>
              <a:rPr lang="en-SG" sz="1500"/>
              <a:t>: houses without a basement, townhouse end units, and older property will </a:t>
            </a:r>
            <a:br>
              <a:rPr lang="en-SG" sz="1500"/>
            </a:br>
            <a:r>
              <a:rPr lang="en-SG" sz="1500"/>
              <a:t>significantly hurt the value of a home.</a:t>
            </a:r>
          </a:p>
          <a:p>
            <a:pPr>
              <a:lnSpc>
                <a:spcPct val="110000"/>
              </a:lnSpc>
            </a:pPr>
            <a:r>
              <a:rPr lang="en-SG" sz="1500" b="1" i="1"/>
              <a:t>Expensive Neighbourhoods:</a:t>
            </a:r>
            <a:r>
              <a:rPr lang="en-SG" sz="1500"/>
              <a:t> Stone Brook, Northridge Heights, Green Hills, Northridge and Crawford </a:t>
            </a:r>
          </a:p>
          <a:p>
            <a:pPr>
              <a:lnSpc>
                <a:spcPct val="110000"/>
              </a:lnSpc>
            </a:pPr>
            <a:r>
              <a:rPr lang="en-SG" sz="1500" b="1" i="1"/>
              <a:t>Fireplaces:</a:t>
            </a:r>
            <a:r>
              <a:rPr lang="en-SG" sz="1500"/>
              <a:t> The more quality fireplaces a house has, the higher the value, as Ames </a:t>
            </a:r>
            <a:br>
              <a:rPr lang="en-SG" sz="1500"/>
            </a:br>
            <a:r>
              <a:rPr lang="en-SG" sz="1500"/>
              <a:t>has an average annual temperature of 49.45°F (9.69°C).</a:t>
            </a:r>
          </a:p>
        </p:txBody>
      </p:sp>
    </p:spTree>
    <p:extLst>
      <p:ext uri="{BB962C8B-B14F-4D97-AF65-F5344CB8AC3E}">
        <p14:creationId xmlns:p14="http://schemas.microsoft.com/office/powerpoint/2010/main" val="2052403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Problem Statement:  What features drive the price of houses in Ames, Iowa and where are they located?</vt:lpstr>
      <vt:lpstr>Contents</vt:lpstr>
      <vt:lpstr>Modelling and Prediction</vt:lpstr>
      <vt:lpstr>Actual vs. Predicted Sale Price</vt:lpstr>
      <vt:lpstr>Key Features</vt:lpstr>
      <vt:lpstr>Conclusion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Statement:  What features drive the price of houses in Ames, Iowa and where are they located?</dc:title>
  <dc:creator>Michael Xiao</dc:creator>
  <cp:lastModifiedBy>Michael Xiao</cp:lastModifiedBy>
  <cp:revision>2</cp:revision>
  <dcterms:created xsi:type="dcterms:W3CDTF">2019-06-07T03:23:13Z</dcterms:created>
  <dcterms:modified xsi:type="dcterms:W3CDTF">2019-06-07T03:23:39Z</dcterms:modified>
</cp:coreProperties>
</file>