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arlow" panose="00000500000000000000" pitchFamily="2" charset="0"/>
      <p:regular r:id="rId11"/>
    </p:embeddedFont>
    <p:embeddedFont>
      <p:font typeface="Barlow Bold" panose="00000800000000000000" charset="0"/>
      <p:regular r:id="rId12"/>
    </p:embeddedFont>
    <p:embeddedFont>
      <p:font typeface="Barlow Semi-Bold" panose="020B0604020202020204" charset="0"/>
      <p:regular r:id="rId13"/>
    </p:embeddedFont>
    <p:embeddedFont>
      <p:font typeface="JetBrains Mono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3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44056"/>
            <a:ext cx="2740845" cy="769288"/>
            <a:chOff x="0" y="0"/>
            <a:chExt cx="6909363" cy="19392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09363" cy="1939290"/>
            </a:xfrm>
            <a:custGeom>
              <a:avLst/>
              <a:gdLst/>
              <a:ahLst/>
              <a:cxnLst/>
              <a:rect l="l" t="t" r="r" b="b"/>
              <a:pathLst>
                <a:path w="6909363" h="1939290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AutoShape 4"/>
          <p:cNvSpPr/>
          <p:nvPr/>
        </p:nvSpPr>
        <p:spPr>
          <a:xfrm>
            <a:off x="3769545" y="1033463"/>
            <a:ext cx="12644544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8898968" y="2145223"/>
            <a:ext cx="8250896" cy="6131810"/>
            <a:chOff x="0" y="0"/>
            <a:chExt cx="1278280" cy="9499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78280" cy="949978"/>
            </a:xfrm>
            <a:custGeom>
              <a:avLst/>
              <a:gdLst/>
              <a:ahLst/>
              <a:cxnLst/>
              <a:rect l="l" t="t" r="r" b="b"/>
              <a:pathLst>
                <a:path w="1278280" h="949978">
                  <a:moveTo>
                    <a:pt x="0" y="0"/>
                  </a:moveTo>
                  <a:lnTo>
                    <a:pt x="1278280" y="0"/>
                  </a:lnTo>
                  <a:lnTo>
                    <a:pt x="1278280" y="949978"/>
                  </a:lnTo>
                  <a:lnTo>
                    <a:pt x="0" y="949978"/>
                  </a:lnTo>
                  <a:close/>
                </a:path>
              </a:pathLst>
            </a:custGeom>
            <a:blipFill>
              <a:blip r:embed="rId2"/>
              <a:stretch>
                <a:fillRect t="-459" b="-459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45775" y="822007"/>
            <a:ext cx="2306695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28/10/2024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5775" y="3444156"/>
            <a:ext cx="12895906" cy="28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75"/>
              </a:lnSpc>
            </a:pPr>
            <a:r>
              <a:rPr lang="en-US" sz="7979" b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SIMULADOR </a:t>
            </a:r>
          </a:p>
          <a:p>
            <a:pPr marL="0" lvl="0" indent="0" algn="l">
              <a:lnSpc>
                <a:spcPts val="13035"/>
              </a:lnSpc>
              <a:spcBef>
                <a:spcPct val="0"/>
              </a:spcBef>
            </a:pPr>
            <a:r>
              <a:rPr lang="en-US" sz="10862" b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DE CIUDAD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86728" y="826770"/>
            <a:ext cx="372572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7666" y="7413784"/>
            <a:ext cx="5425179" cy="207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 b="1" spc="11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Presented by:</a:t>
            </a:r>
          </a:p>
          <a:p>
            <a:pPr algn="just">
              <a:lnSpc>
                <a:spcPts val="4199"/>
              </a:lnSpc>
            </a:pPr>
            <a:r>
              <a:rPr lang="en-US" sz="2799" b="1" spc="11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Michael Quero</a:t>
            </a:r>
          </a:p>
          <a:p>
            <a:pPr algn="just">
              <a:lnSpc>
                <a:spcPts val="4199"/>
              </a:lnSpc>
            </a:pPr>
            <a:r>
              <a:rPr lang="en-US" sz="2799" b="1" spc="11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Jesús Gómez</a:t>
            </a:r>
          </a:p>
          <a:p>
            <a:pPr marL="0" lvl="0" indent="0" algn="just">
              <a:lnSpc>
                <a:spcPts val="4199"/>
              </a:lnSpc>
              <a:spcBef>
                <a:spcPct val="0"/>
              </a:spcBef>
            </a:pPr>
            <a:endParaRPr lang="en-US" sz="2799" b="1" spc="11" dirty="0">
              <a:solidFill>
                <a:srgbClr val="3D3D3D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76712" y="1439322"/>
            <a:ext cx="8596302" cy="4264548"/>
            <a:chOff x="0" y="0"/>
            <a:chExt cx="11461736" cy="568606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5903" b="5903"/>
            <a:stretch>
              <a:fillRect/>
            </a:stretch>
          </p:blipFill>
          <p:spPr>
            <a:xfrm>
              <a:off x="0" y="0"/>
              <a:ext cx="11461736" cy="5686064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028700" y="1720439"/>
            <a:ext cx="5532090" cy="195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 err="1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Descripción</a:t>
            </a:r>
            <a:r>
              <a:rPr lang="en-US" sz="6399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</a:p>
          <a:p>
            <a:pPr marL="0" lvl="0" indent="0" algn="l">
              <a:lnSpc>
                <a:spcPts val="7679"/>
              </a:lnSpc>
              <a:spcBef>
                <a:spcPct val="0"/>
              </a:spcBef>
            </a:pPr>
            <a:r>
              <a:rPr lang="en-US" sz="6399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del </a:t>
            </a:r>
            <a:r>
              <a:rPr lang="en-US" sz="6399" b="1" dirty="0" err="1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proyecto</a:t>
            </a:r>
            <a:endParaRPr lang="en-US" sz="6399" b="1" dirty="0">
              <a:solidFill>
                <a:srgbClr val="FFFFFF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476712" y="5922945"/>
            <a:ext cx="8596302" cy="2652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43"/>
              </a:lnSpc>
            </a:pP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Funcionalidad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</a:p>
          <a:p>
            <a:pPr marL="469343" lvl="1" indent="-234671" algn="just">
              <a:lnSpc>
                <a:spcPts val="3043"/>
              </a:lnSpc>
              <a:buFont typeface="Arial"/>
              <a:buChar char="•"/>
            </a:pP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Interacción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Agentes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: Theater para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gestionar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espectáculos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; Client para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teatros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y sus shows.</a:t>
            </a:r>
          </a:p>
          <a:p>
            <a:pPr marL="469343" lvl="1" indent="-234671" algn="just">
              <a:lnSpc>
                <a:spcPts val="3043"/>
              </a:lnSpc>
              <a:buFont typeface="Arial"/>
              <a:buChar char="•"/>
            </a:pP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Gestión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Comandos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: Una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interfaz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texto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para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recibir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ejecutar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comandos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como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agregar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servicios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listar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shows, o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comprar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boletos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469343" lvl="1" indent="-234671" algn="just">
              <a:lnSpc>
                <a:spcPts val="3043"/>
              </a:lnSpc>
              <a:buFont typeface="Arial"/>
              <a:buChar char="•"/>
            </a:pP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Modularidad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Expansibilidad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Permite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agregar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más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agentes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2173" dirty="0" err="1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teatros</a:t>
            </a:r>
            <a:r>
              <a:rPr lang="en-US" sz="2173" dirty="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 y shows.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886728" y="826770"/>
            <a:ext cx="372572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320764"/>
            <a:ext cx="5711899" cy="2103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410">
                <a:solidFill>
                  <a:srgbClr val="E8E8E8"/>
                </a:solidFill>
                <a:latin typeface="Barlow"/>
                <a:ea typeface="Barlow"/>
                <a:cs typeface="Barlow"/>
                <a:sym typeface="Barlow"/>
              </a:rPr>
              <a:t>Objetivo: Desarrollar un simulador interactivo de una ciudad para gestionar la comunicación y acciones de distintos agentes mediante comandos.</a:t>
            </a:r>
          </a:p>
          <a:p>
            <a:pPr marL="0" lvl="0" indent="0" algn="just">
              <a:lnSpc>
                <a:spcPts val="3383"/>
              </a:lnSpc>
            </a:pPr>
            <a:endParaRPr lang="en-US" sz="2410">
              <a:solidFill>
                <a:srgbClr val="E8E8E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4800" y="3489201"/>
            <a:ext cx="13635644" cy="3308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29"/>
              </a:lnSpc>
            </a:pPr>
            <a:r>
              <a:rPr lang="en-US" sz="9600" b="1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Clases</a:t>
            </a:r>
            <a:endParaRPr lang="en-US" sz="9600" b="1" dirty="0">
              <a:solidFill>
                <a:srgbClr val="3D3D3D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0" lvl="0" indent="0" algn="l">
              <a:lnSpc>
                <a:spcPts val="8629"/>
              </a:lnSpc>
              <a:spcBef>
                <a:spcPct val="0"/>
              </a:spcBef>
            </a:pPr>
            <a:r>
              <a:rPr lang="en-US" sz="9600" b="1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Implementadas</a:t>
            </a:r>
            <a:r>
              <a:rPr lang="en-US" sz="9600" b="1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 y </a:t>
            </a:r>
            <a:r>
              <a:rPr lang="en-US" sz="9600" b="1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su</a:t>
            </a:r>
            <a:r>
              <a:rPr lang="en-US" sz="9600" b="1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9600" b="1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descccripcion</a:t>
            </a:r>
            <a:endParaRPr lang="en-US" sz="9600" b="1" dirty="0">
              <a:solidFill>
                <a:srgbClr val="3D3D3D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0" name="AutoShape 10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16886728" y="826770"/>
            <a:ext cx="372572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" name="AutoShape 3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823094" y="5625026"/>
            <a:ext cx="631226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Class Theater (</a:t>
            </a:r>
            <a:r>
              <a:rPr lang="en-US" sz="2999" b="1" dirty="0" err="1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Hereda</a:t>
            </a:r>
            <a:r>
              <a:rPr lang="en-US" sz="2999" b="1" dirty="0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de Agent)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3094" y="6183081"/>
            <a:ext cx="6995294" cy="3070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50"/>
              </a:lnSpc>
            </a:pPr>
            <a:r>
              <a:rPr lang="en-US" sz="2166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Atributos</a:t>
            </a:r>
            <a:r>
              <a:rPr lang="en-US" sz="2166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:</a:t>
            </a:r>
          </a:p>
          <a:p>
            <a:pPr algn="just">
              <a:lnSpc>
                <a:spcPts val="2950"/>
              </a:lnSpc>
            </a:pPr>
            <a:r>
              <a:rPr lang="en-US" sz="1966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shows: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Diccionario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contiene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los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shows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disponibles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y sus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detalles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950"/>
              </a:lnSpc>
            </a:pPr>
            <a:r>
              <a:rPr lang="en-US" sz="1966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ticket_queue</a:t>
            </a:r>
            <a:r>
              <a:rPr lang="en-US" sz="1966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: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Instancia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TicketQueue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950"/>
              </a:lnSpc>
            </a:pPr>
            <a:r>
              <a:rPr lang="en-US" sz="1966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reservations: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Diccionario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contiene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las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reservas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tickets.</a:t>
            </a:r>
          </a:p>
          <a:p>
            <a:pPr algn="just">
              <a:lnSpc>
                <a:spcPts val="2950"/>
              </a:lnSpc>
            </a:pPr>
            <a:r>
              <a:rPr lang="en-US" sz="1966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visitors: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Diccionario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contiene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los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han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entrado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al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teatro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0" lvl="0" indent="0" algn="just">
              <a:lnSpc>
                <a:spcPts val="2950"/>
              </a:lnSpc>
              <a:spcBef>
                <a:spcPct val="0"/>
              </a:spcBef>
            </a:pPr>
            <a:endParaRPr lang="en-US" sz="1966" spc="7" dirty="0">
              <a:solidFill>
                <a:srgbClr val="3D3D3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336823" y="1556657"/>
            <a:ext cx="7128083" cy="7773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49"/>
              </a:lnSpc>
            </a:pPr>
            <a:r>
              <a:rPr lang="en-US" sz="2299" b="1" spc="9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Metodos</a:t>
            </a:r>
            <a:r>
              <a:rPr lang="en-US" sz="2299" b="1" spc="9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:</a:t>
            </a:r>
          </a:p>
          <a:p>
            <a:pPr algn="just">
              <a:lnSpc>
                <a:spcPts val="3150"/>
              </a:lnSpc>
            </a:pPr>
            <a:r>
              <a:rPr lang="en-US" sz="2100" b="1" spc="8" dirty="0" err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add_show</a:t>
            </a:r>
            <a:r>
              <a:rPr lang="en-US" sz="2100" b="1" spc="8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2100" b="1" spc="8" dirty="0" err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show_name</a:t>
            </a:r>
            <a:r>
              <a:rPr lang="en-US" sz="2100" b="1" spc="8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, details):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Agrega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nuevo show al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teatro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3150"/>
              </a:lnSpc>
            </a:pP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remove_show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show_name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Elimina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show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existente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si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no hay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clientes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viéndolo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3150"/>
              </a:lnSpc>
            </a:pP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leave_show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client_name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, 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show_name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Permite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un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salga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un show.</a:t>
            </a:r>
          </a:p>
          <a:p>
            <a:pPr algn="just">
              <a:lnSpc>
                <a:spcPts val="3150"/>
              </a:lnSpc>
            </a:pP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reserve_ticket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client_name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, 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show_name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Reserva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ticket para un show para un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3150"/>
              </a:lnSpc>
            </a:pP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cancel_reservation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client_name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, 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show_name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Cancela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una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reserva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ticket para un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endParaRPr lang="en-US" sz="2100" spc="8" dirty="0">
              <a:solidFill>
                <a:srgbClr val="3D3D3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just">
              <a:lnSpc>
                <a:spcPts val="3150"/>
              </a:lnSpc>
            </a:pP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show_ticket_queue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():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Muestra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 cola de tickets.</a:t>
            </a:r>
          </a:p>
          <a:p>
            <a:pPr algn="just">
              <a:lnSpc>
                <a:spcPts val="3150"/>
              </a:lnSpc>
            </a:pP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has_revervation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client_name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Comprueba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si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tiene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una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reserva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3150"/>
              </a:lnSpc>
            </a:pP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buy_ticket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client_name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Permite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un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compre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ticket.</a:t>
            </a:r>
          </a:p>
          <a:p>
            <a:pPr marL="0" lvl="0" indent="0" algn="just">
              <a:lnSpc>
                <a:spcPts val="3150"/>
              </a:lnSpc>
              <a:spcBef>
                <a:spcPct val="0"/>
              </a:spcBef>
            </a:pP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go_to_show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client_name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, </a:t>
            </a:r>
            <a:r>
              <a:rPr lang="en-US" sz="21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show_name</a:t>
            </a:r>
            <a:r>
              <a:rPr lang="en-US" sz="21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Permite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un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entre a un show para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cual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tiene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100" spc="8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reserva</a:t>
            </a:r>
            <a:r>
              <a:rPr lang="en-US" sz="2100" spc="8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0" lvl="0" indent="0" algn="just">
              <a:lnSpc>
                <a:spcPts val="3150"/>
              </a:lnSpc>
              <a:spcBef>
                <a:spcPct val="0"/>
              </a:spcBef>
            </a:pPr>
            <a:endParaRPr lang="en-US" sz="2100" spc="8" dirty="0">
              <a:solidFill>
                <a:srgbClr val="3D3D3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86728" y="826770"/>
            <a:ext cx="372572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3BE5633-0028-E5FB-B501-932E0B0F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8" y="1028700"/>
            <a:ext cx="9831818" cy="91255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806DBF8-E215-6DD5-9888-29422EE9934A}"/>
              </a:ext>
            </a:extLst>
          </p:cNvPr>
          <p:cNvSpPr txBox="1"/>
          <p:nvPr/>
        </p:nvSpPr>
        <p:spPr>
          <a:xfrm>
            <a:off x="823094" y="1882692"/>
            <a:ext cx="9144000" cy="3392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4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Atributos</a:t>
            </a:r>
            <a:r>
              <a:rPr lang="en-US" sz="24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:</a:t>
            </a:r>
          </a:p>
          <a:p>
            <a:pPr algn="just">
              <a:lnSpc>
                <a:spcPts val="2504"/>
              </a:lnSpc>
            </a:pP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queue: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Cola de tickets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implementada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con deque de la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biblioteca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collections.</a:t>
            </a:r>
          </a:p>
          <a:p>
            <a:pPr algn="just">
              <a:lnSpc>
                <a:spcPts val="3000"/>
              </a:lnSpc>
            </a:pPr>
            <a:r>
              <a:rPr lang="en-US" sz="2400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Metodos</a:t>
            </a:r>
            <a:r>
              <a:rPr lang="en-US" sz="2400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:</a:t>
            </a:r>
          </a:p>
          <a:p>
            <a:pPr algn="just">
              <a:lnSpc>
                <a:spcPts val="2504"/>
              </a:lnSpc>
            </a:pP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enqueue(</a:t>
            </a:r>
            <a:r>
              <a:rPr lang="en-US" sz="1800" b="1" spc="6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client_name</a:t>
            </a: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Agrega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a la cola de tickets.</a:t>
            </a:r>
          </a:p>
          <a:p>
            <a:pPr algn="just">
              <a:lnSpc>
                <a:spcPts val="2504"/>
              </a:lnSpc>
            </a:pP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dequeue():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Elimina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devuelve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al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frente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la cola.</a:t>
            </a:r>
          </a:p>
          <a:p>
            <a:pPr algn="just">
              <a:lnSpc>
                <a:spcPts val="2504"/>
              </a:lnSpc>
            </a:pPr>
            <a:r>
              <a:rPr lang="en-US" sz="1800" b="1" spc="6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show_queue</a:t>
            </a: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():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Muestra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 cola de tickets actual.</a:t>
            </a:r>
          </a:p>
          <a:p>
            <a:pPr algn="just">
              <a:lnSpc>
                <a:spcPts val="2504"/>
              </a:lnSpc>
            </a:pPr>
            <a:r>
              <a:rPr lang="en-US" sz="1800" b="1" spc="6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remove_client</a:t>
            </a: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1800" b="1" spc="6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client_name</a:t>
            </a: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Elimina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la cola de tickets.</a:t>
            </a:r>
          </a:p>
          <a:p>
            <a:pPr algn="just">
              <a:lnSpc>
                <a:spcPts val="2504"/>
              </a:lnSpc>
            </a:pPr>
            <a:r>
              <a:rPr lang="en-US" sz="1800" b="1" spc="6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is_empty</a:t>
            </a: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():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Comprueba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si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 cola de tickets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está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vacía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504"/>
              </a:lnSpc>
            </a:pP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front():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Devuelve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al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frente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la cola sin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eliminarlo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0" lvl="0" indent="0" algn="just">
              <a:lnSpc>
                <a:spcPts val="2504"/>
              </a:lnSpc>
              <a:spcBef>
                <a:spcPct val="0"/>
              </a:spcBef>
            </a:pPr>
            <a:r>
              <a:rPr lang="en-US" sz="1800" b="1" spc="6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get_all_clients</a:t>
            </a:r>
            <a:r>
              <a:rPr lang="en-US" sz="1800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():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Devuelve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una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lista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todos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los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clientes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0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</a:t>
            </a:r>
            <a:r>
              <a:rPr lang="en-US" sz="1800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 cola.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91B93CD-092C-8E80-7F33-A20A9BE5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419747">
            <a:off x="8005451" y="5924909"/>
            <a:ext cx="2277097" cy="642467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" name="AutoShape 3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298372" y="4920147"/>
            <a:ext cx="6821729" cy="3751951"/>
          </a:xfrm>
          <a:custGeom>
            <a:avLst/>
            <a:gdLst/>
            <a:ahLst/>
            <a:cxnLst/>
            <a:rect l="l" t="t" r="r" b="b"/>
            <a:pathLst>
              <a:path w="6821729" h="3751951">
                <a:moveTo>
                  <a:pt x="0" y="0"/>
                </a:moveTo>
                <a:lnTo>
                  <a:pt x="6821728" y="0"/>
                </a:lnTo>
                <a:lnTo>
                  <a:pt x="6821728" y="3751951"/>
                </a:lnTo>
                <a:lnTo>
                  <a:pt x="0" y="37519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1028700" y="1452158"/>
            <a:ext cx="6312264" cy="50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29"/>
              </a:lnSpc>
              <a:spcBef>
                <a:spcPct val="0"/>
              </a:spcBef>
            </a:pPr>
            <a:r>
              <a:rPr lang="en-US" sz="3099" b="1">
                <a:solidFill>
                  <a:srgbClr val="3D3D3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Class CitySimulation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088595"/>
            <a:ext cx="7361072" cy="1531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50"/>
              </a:lnSpc>
            </a:pPr>
            <a:r>
              <a:rPr lang="en-US" sz="2166" b="1" spc="8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Atributos</a:t>
            </a:r>
            <a:r>
              <a:rPr lang="en-US" sz="2166" b="1" spc="8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:</a:t>
            </a:r>
          </a:p>
          <a:p>
            <a:pPr marL="0" lvl="0" indent="0" algn="just">
              <a:lnSpc>
                <a:spcPts val="2950"/>
              </a:lnSpc>
              <a:spcBef>
                <a:spcPct val="0"/>
              </a:spcBef>
            </a:pPr>
            <a:r>
              <a:rPr lang="en-US" sz="1966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agents: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Diccionario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almacena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los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diferentes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agentes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la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simulación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(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clientes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teatros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)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donde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 clave es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nombre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del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agente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valor es la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instancia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del </a:t>
            </a:r>
            <a:r>
              <a:rPr lang="en-US" sz="1966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agente</a:t>
            </a:r>
            <a:r>
              <a:rPr lang="en-US" sz="1966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51561" y="1205013"/>
            <a:ext cx="8207739" cy="7256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5"/>
              </a:lnSpc>
            </a:pPr>
            <a:r>
              <a:rPr lang="en-US" sz="2277" b="1" spc="9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Metodos</a:t>
            </a:r>
            <a:r>
              <a:rPr lang="en-US" sz="2277" b="1" spc="9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:</a:t>
            </a:r>
          </a:p>
          <a:p>
            <a:pPr algn="just">
              <a:lnSpc>
                <a:spcPts val="2579"/>
              </a:lnSpc>
            </a:pPr>
            <a:r>
              <a:rPr lang="en-US" sz="1719" b="1" spc="6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show_theaters</a:t>
            </a:r>
            <a:r>
              <a:rPr lang="en-US" sz="1719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():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Muestra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lista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teatros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disponibles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y sus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respectivos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espectáculos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 Si no hay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teatros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informa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no hay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teatros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disponibles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708"/>
              </a:lnSpc>
            </a:pP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add_agent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agent_type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, </a:t>
            </a: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agent_name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Agrega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nuevo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agente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al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sistema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 Los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tipos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agentes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pueden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ser client theater.</a:t>
            </a:r>
          </a:p>
          <a:p>
            <a:pPr algn="just">
              <a:lnSpc>
                <a:spcPts val="2708"/>
              </a:lnSpc>
            </a:pP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remove_agent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agent_name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Elimina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agente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del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sistema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basado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nombre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del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agente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708"/>
              </a:lnSpc>
            </a:pP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remove_theater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</a:t>
            </a: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theater_name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):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Elimina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teatro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del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sistema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basado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nombre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del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teatro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579"/>
              </a:lnSpc>
            </a:pPr>
            <a:r>
              <a:rPr lang="en-US" sz="1719" b="1" spc="6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list_agents</a:t>
            </a:r>
            <a:r>
              <a:rPr lang="en-US" sz="1719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():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Muestra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lista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agentes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actualmente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simulación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y sus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descripciones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579"/>
              </a:lnSpc>
            </a:pPr>
            <a:r>
              <a:rPr lang="en-US" sz="1719" b="1" spc="6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help():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Muestra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menú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comandos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disponibles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para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719" spc="6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usuario</a:t>
            </a:r>
            <a:r>
              <a:rPr lang="en-US" sz="1719" spc="6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708"/>
              </a:lnSpc>
            </a:pP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help_theater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():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Proporciona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información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sobre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comandos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disponibles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para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interactuar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con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teatros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708"/>
              </a:lnSpc>
            </a:pP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help_shows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():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Proporciona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información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sobre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comandos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disponibles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para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interactuar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con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los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espectáculos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2708"/>
              </a:lnSpc>
            </a:pP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command_loop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():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Inicia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bucle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que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permite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al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usuario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ingresar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comandos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procesa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esos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comandos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tiempo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real.</a:t>
            </a:r>
          </a:p>
          <a:p>
            <a:pPr algn="just">
              <a:lnSpc>
                <a:spcPts val="2708"/>
              </a:lnSpc>
            </a:pPr>
            <a:r>
              <a:rPr lang="en-US" sz="1805" b="1" spc="7" dirty="0" err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process_command</a:t>
            </a:r>
            <a:r>
              <a:rPr lang="en-US" sz="1805" b="1" spc="7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(command):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Procesa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comando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ingresado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por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el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usuario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desglosándolo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ejecutando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la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acción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correspondiente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base al </a:t>
            </a:r>
            <a:r>
              <a:rPr lang="en-US" sz="1805" spc="7" dirty="0" err="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comando</a:t>
            </a:r>
            <a:r>
              <a:rPr lang="en-US" sz="1805" spc="7" dirty="0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0" lvl="0" indent="0" algn="just">
              <a:lnSpc>
                <a:spcPts val="2708"/>
              </a:lnSpc>
              <a:spcBef>
                <a:spcPct val="0"/>
              </a:spcBef>
            </a:pPr>
            <a:endParaRPr lang="en-US" sz="1805" spc="7" dirty="0">
              <a:solidFill>
                <a:srgbClr val="3D3D3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886728" y="826770"/>
            <a:ext cx="372572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11005" y="2955815"/>
            <a:ext cx="6126441" cy="5589807"/>
            <a:chOff x="0" y="0"/>
            <a:chExt cx="5666715" cy="5170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66715" cy="5170350"/>
            </a:xfrm>
            <a:custGeom>
              <a:avLst/>
              <a:gdLst/>
              <a:ahLst/>
              <a:cxnLst/>
              <a:rect l="l" t="t" r="r" b="b"/>
              <a:pathLst>
                <a:path w="5666715" h="5170350">
                  <a:moveTo>
                    <a:pt x="5542255" y="5170350"/>
                  </a:moveTo>
                  <a:lnTo>
                    <a:pt x="124460" y="5170350"/>
                  </a:lnTo>
                  <a:cubicBezTo>
                    <a:pt x="55880" y="5170350"/>
                    <a:pt x="0" y="5114470"/>
                    <a:pt x="0" y="5045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42256" y="0"/>
                  </a:lnTo>
                  <a:cubicBezTo>
                    <a:pt x="5610835" y="0"/>
                    <a:pt x="5666715" y="55880"/>
                    <a:pt x="5666715" y="124460"/>
                  </a:cubicBezTo>
                  <a:lnTo>
                    <a:pt x="5666715" y="5045890"/>
                  </a:lnTo>
                  <a:cubicBezTo>
                    <a:pt x="5666715" y="5114470"/>
                    <a:pt x="5610835" y="5170350"/>
                    <a:pt x="5542256" y="5170350"/>
                  </a:cubicBezTo>
                  <a:close/>
                </a:path>
              </a:pathLst>
            </a:custGeom>
            <a:solidFill>
              <a:srgbClr val="3D3D3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AutoShape 4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5" name="Group 5"/>
          <p:cNvGrpSpPr/>
          <p:nvPr/>
        </p:nvGrpSpPr>
        <p:grpSpPr>
          <a:xfrm>
            <a:off x="11080485" y="2955815"/>
            <a:ext cx="5549413" cy="5589807"/>
            <a:chOff x="0" y="0"/>
            <a:chExt cx="5132987" cy="5170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32987" cy="5170350"/>
            </a:xfrm>
            <a:custGeom>
              <a:avLst/>
              <a:gdLst/>
              <a:ahLst/>
              <a:cxnLst/>
              <a:rect l="l" t="t" r="r" b="b"/>
              <a:pathLst>
                <a:path w="5132987" h="5170350">
                  <a:moveTo>
                    <a:pt x="5008527" y="5170350"/>
                  </a:moveTo>
                  <a:lnTo>
                    <a:pt x="124460" y="5170350"/>
                  </a:lnTo>
                  <a:cubicBezTo>
                    <a:pt x="55880" y="5170350"/>
                    <a:pt x="0" y="5114470"/>
                    <a:pt x="0" y="5045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08527" y="0"/>
                  </a:lnTo>
                  <a:cubicBezTo>
                    <a:pt x="5077107" y="0"/>
                    <a:pt x="5132987" y="55880"/>
                    <a:pt x="5132987" y="124460"/>
                  </a:cubicBezTo>
                  <a:lnTo>
                    <a:pt x="5132987" y="5045890"/>
                  </a:lnTo>
                  <a:cubicBezTo>
                    <a:pt x="5132987" y="5114470"/>
                    <a:pt x="5077107" y="5170350"/>
                    <a:pt x="5008527" y="5170350"/>
                  </a:cubicBezTo>
                  <a:close/>
                </a:path>
              </a:pathLst>
            </a:custGeom>
            <a:solidFill>
              <a:srgbClr val="3D3D3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8" name="Group 8"/>
          <p:cNvGrpSpPr/>
          <p:nvPr/>
        </p:nvGrpSpPr>
        <p:grpSpPr>
          <a:xfrm>
            <a:off x="947062" y="2955815"/>
            <a:ext cx="3111462" cy="5589807"/>
            <a:chOff x="0" y="0"/>
            <a:chExt cx="3133810" cy="56299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3810" cy="5629957"/>
            </a:xfrm>
            <a:custGeom>
              <a:avLst/>
              <a:gdLst/>
              <a:ahLst/>
              <a:cxnLst/>
              <a:rect l="l" t="t" r="r" b="b"/>
              <a:pathLst>
                <a:path w="3133810" h="5629957">
                  <a:moveTo>
                    <a:pt x="3009350" y="5629957"/>
                  </a:moveTo>
                  <a:lnTo>
                    <a:pt x="124460" y="5629957"/>
                  </a:lnTo>
                  <a:cubicBezTo>
                    <a:pt x="55880" y="5629957"/>
                    <a:pt x="0" y="5574077"/>
                    <a:pt x="0" y="5505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5505497"/>
                  </a:lnTo>
                  <a:cubicBezTo>
                    <a:pt x="3133810" y="5574077"/>
                    <a:pt x="3077930" y="5629957"/>
                    <a:pt x="3009350" y="5629957"/>
                  </a:cubicBezTo>
                  <a:close/>
                </a:path>
              </a:pathLst>
            </a:custGeom>
            <a:solidFill>
              <a:srgbClr val="3D3D3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9772782" y="6912890"/>
            <a:ext cx="1705397" cy="481775"/>
          </a:xfrm>
          <a:custGeom>
            <a:avLst/>
            <a:gdLst/>
            <a:ahLst/>
            <a:cxnLst/>
            <a:rect l="l" t="t" r="r" b="b"/>
            <a:pathLst>
              <a:path w="1705397" h="481775">
                <a:moveTo>
                  <a:pt x="0" y="0"/>
                </a:moveTo>
                <a:lnTo>
                  <a:pt x="1705398" y="0"/>
                </a:lnTo>
                <a:lnTo>
                  <a:pt x="1705398" y="481775"/>
                </a:lnTo>
                <a:lnTo>
                  <a:pt x="0" y="481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5449881" y="3074022"/>
            <a:ext cx="4318106" cy="53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30"/>
              </a:lnSpc>
              <a:spcBef>
                <a:spcPct val="0"/>
              </a:spcBef>
            </a:pPr>
            <a:r>
              <a:rPr lang="en-US" sz="3331" b="1">
                <a:solidFill>
                  <a:srgbClr val="F7F7EF"/>
                </a:solidFill>
                <a:latin typeface="Barlow Bold"/>
                <a:ea typeface="Barlow Bold"/>
                <a:cs typeface="Barlow Bold"/>
                <a:sym typeface="Barlow Bold"/>
              </a:rPr>
              <a:t>Theaters commands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21952" y="1014413"/>
            <a:ext cx="1409422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EJEMPLOS DE USO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886728" y="826770"/>
            <a:ext cx="372572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35952" y="3969687"/>
            <a:ext cx="293022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  <a:spcBef>
                <a:spcPct val="0"/>
              </a:spcBef>
            </a:pPr>
            <a:r>
              <a:rPr lang="en-US" sz="1700" b="1" spc="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Secuencia de comandos: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63909" y="4400216"/>
            <a:ext cx="5573537" cy="3081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3"/>
              </a:lnSpc>
            </a:pPr>
            <a:r>
              <a:rPr lang="en-US" sz="2035" spc="8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theater add Teatro_Real</a:t>
            </a:r>
          </a:p>
          <a:p>
            <a:pPr algn="l">
              <a:lnSpc>
                <a:spcPts val="3053"/>
              </a:lnSpc>
            </a:pPr>
            <a:r>
              <a:rPr lang="en-US" sz="2035" spc="8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theater add Teatro_de_Madrid</a:t>
            </a:r>
          </a:p>
          <a:p>
            <a:pPr algn="l">
              <a:lnSpc>
                <a:spcPts val="3053"/>
              </a:lnSpc>
            </a:pPr>
            <a:r>
              <a:rPr lang="en-US" sz="2035" spc="8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theater add_show Teatro_Real Hamilton</a:t>
            </a:r>
          </a:p>
          <a:p>
            <a:pPr algn="l">
              <a:lnSpc>
                <a:spcPts val="3053"/>
              </a:lnSpc>
            </a:pPr>
            <a:r>
              <a:rPr lang="en-US" sz="2035" spc="8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theater add_show Teatro_Real StandUp</a:t>
            </a:r>
          </a:p>
          <a:p>
            <a:pPr algn="l">
              <a:lnSpc>
                <a:spcPts val="3053"/>
              </a:lnSpc>
            </a:pPr>
            <a:r>
              <a:rPr lang="en-US" sz="2035" spc="8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theater add_show Teatro_de_Madrid My_Show</a:t>
            </a:r>
          </a:p>
          <a:p>
            <a:pPr algn="l">
              <a:lnSpc>
                <a:spcPts val="3053"/>
              </a:lnSpc>
            </a:pPr>
            <a:r>
              <a:rPr lang="en-US" sz="2035" spc="8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theater add_show Teatro_de_Madrid Musical</a:t>
            </a:r>
          </a:p>
          <a:p>
            <a:pPr algn="l">
              <a:lnSpc>
                <a:spcPts val="3053"/>
              </a:lnSpc>
            </a:pPr>
            <a:r>
              <a:rPr lang="en-US" sz="2035" spc="8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theater show_all_theater</a:t>
            </a:r>
          </a:p>
          <a:p>
            <a:pPr algn="l">
              <a:lnSpc>
                <a:spcPts val="3053"/>
              </a:lnSpc>
              <a:spcBef>
                <a:spcPct val="0"/>
              </a:spcBef>
            </a:pPr>
            <a:endParaRPr lang="en-US" sz="2035" spc="8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572240" y="3092697"/>
            <a:ext cx="338804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  <a:spcBef>
                <a:spcPct val="0"/>
              </a:spcBef>
            </a:pPr>
            <a:r>
              <a:rPr lang="en-US" sz="1700" b="1" spc="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Salida Esperada: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98763" y="3475602"/>
            <a:ext cx="3388048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  <a:spcBef>
                <a:spcPct val="0"/>
              </a:spcBef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Theater “Teatro_Real” added.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398763" y="3864911"/>
            <a:ext cx="3567126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  <a:spcBef>
                <a:spcPct val="0"/>
              </a:spcBef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Theater “Teatro_de_Madrid” added.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398763" y="4253531"/>
            <a:ext cx="3835742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  <a:spcBef>
                <a:spcPct val="0"/>
              </a:spcBef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Show ‘Hamilton’ added to Teatro_Real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98763" y="4642151"/>
            <a:ext cx="3835742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  <a:spcBef>
                <a:spcPct val="0"/>
              </a:spcBef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Show ‘StandUp’ added to Teatro_Real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98763" y="4991603"/>
            <a:ext cx="4462514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  <a:spcBef>
                <a:spcPct val="0"/>
              </a:spcBef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Show ‘My_Show’ added to Teatro_de_Madrid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98763" y="5399273"/>
            <a:ext cx="4462514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  <a:spcBef>
                <a:spcPct val="0"/>
              </a:spcBef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Show ‘Musical’ added to Teatro_de_Madrid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398763" y="5749793"/>
            <a:ext cx="4462514" cy="2741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Current Theaters:</a:t>
            </a:r>
          </a:p>
          <a:p>
            <a:pPr marL="388620" lvl="1" indent="-194310" algn="l">
              <a:lnSpc>
                <a:spcPts val="2700"/>
              </a:lnSpc>
              <a:buFont typeface="Arial"/>
              <a:buChar char="•"/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Teatro_Real</a:t>
            </a:r>
          </a:p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       *Show: Hamilton</a:t>
            </a:r>
          </a:p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       *Show: StandUp</a:t>
            </a:r>
          </a:p>
          <a:p>
            <a:pPr marL="388620" lvl="1" indent="-194310" algn="l">
              <a:lnSpc>
                <a:spcPts val="2700"/>
              </a:lnSpc>
              <a:buFont typeface="Arial"/>
              <a:buChar char="•"/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Teatro_de_Madrid</a:t>
            </a:r>
          </a:p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       *Show: My_Show</a:t>
            </a:r>
          </a:p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       *Show: Musical</a:t>
            </a:r>
          </a:p>
          <a:p>
            <a:pPr algn="l">
              <a:lnSpc>
                <a:spcPts val="2700"/>
              </a:lnSpc>
              <a:spcBef>
                <a:spcPct val="0"/>
              </a:spcBef>
            </a:pPr>
            <a:endParaRPr lang="en-US" sz="1800" spc="7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479751" y="3113509"/>
            <a:ext cx="2657633" cy="45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 b="1">
                <a:solidFill>
                  <a:srgbClr val="FFFFFF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Clients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2033" y="3882057"/>
            <a:ext cx="293022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  <a:spcBef>
                <a:spcPct val="0"/>
              </a:spcBef>
            </a:pPr>
            <a:r>
              <a:rPr lang="en-US" sz="1700" b="1" spc="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Secuencia de comandos: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14543" y="4219241"/>
            <a:ext cx="3388048" cy="68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add Michael</a:t>
            </a:r>
          </a:p>
          <a:p>
            <a:pPr algn="l">
              <a:lnSpc>
                <a:spcPts val="2700"/>
              </a:lnSpc>
              <a:spcBef>
                <a:spcPct val="0"/>
              </a:spcBef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add Jesus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5276" y="5737342"/>
            <a:ext cx="338804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  <a:spcBef>
                <a:spcPct val="0"/>
              </a:spcBef>
            </a:pPr>
            <a:r>
              <a:rPr lang="en-US" sz="1700" b="1" spc="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Salida Esperada: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14543" y="6032617"/>
            <a:ext cx="3388048" cy="68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Michael added.</a:t>
            </a:r>
          </a:p>
          <a:p>
            <a:pPr algn="l">
              <a:lnSpc>
                <a:spcPts val="2700"/>
              </a:lnSpc>
              <a:spcBef>
                <a:spcPct val="0"/>
              </a:spcBef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Jesus added.</a:t>
            </a:r>
          </a:p>
        </p:txBody>
      </p:sp>
      <p:sp>
        <p:nvSpPr>
          <p:cNvPr id="29" name="Freeform 29"/>
          <p:cNvSpPr/>
          <p:nvPr/>
        </p:nvSpPr>
        <p:spPr>
          <a:xfrm rot="6451725">
            <a:off x="879881" y="5234698"/>
            <a:ext cx="693097" cy="195800"/>
          </a:xfrm>
          <a:custGeom>
            <a:avLst/>
            <a:gdLst/>
            <a:ahLst/>
            <a:cxnLst/>
            <a:rect l="l" t="t" r="r" b="b"/>
            <a:pathLst>
              <a:path w="693097" h="195800">
                <a:moveTo>
                  <a:pt x="0" y="0"/>
                </a:moveTo>
                <a:lnTo>
                  <a:pt x="693097" y="0"/>
                </a:lnTo>
                <a:lnTo>
                  <a:pt x="693097" y="195800"/>
                </a:lnTo>
                <a:lnTo>
                  <a:pt x="0" y="195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2423059" y="5883410"/>
            <a:ext cx="6125103" cy="2744840"/>
            <a:chOff x="0" y="0"/>
            <a:chExt cx="5665477" cy="25388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65477" cy="2538868"/>
            </a:xfrm>
            <a:custGeom>
              <a:avLst/>
              <a:gdLst/>
              <a:ahLst/>
              <a:cxnLst/>
              <a:rect l="l" t="t" r="r" b="b"/>
              <a:pathLst>
                <a:path w="5665477" h="2538868">
                  <a:moveTo>
                    <a:pt x="5541017" y="2538868"/>
                  </a:moveTo>
                  <a:lnTo>
                    <a:pt x="124460" y="2538868"/>
                  </a:lnTo>
                  <a:cubicBezTo>
                    <a:pt x="55880" y="2538868"/>
                    <a:pt x="0" y="2482988"/>
                    <a:pt x="0" y="24144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41018" y="0"/>
                  </a:lnTo>
                  <a:cubicBezTo>
                    <a:pt x="5609598" y="0"/>
                    <a:pt x="5665477" y="55880"/>
                    <a:pt x="5665477" y="124460"/>
                  </a:cubicBezTo>
                  <a:lnTo>
                    <a:pt x="5665477" y="2414408"/>
                  </a:lnTo>
                  <a:cubicBezTo>
                    <a:pt x="5665477" y="2482988"/>
                    <a:pt x="5609598" y="2538868"/>
                    <a:pt x="5541018" y="2538868"/>
                  </a:cubicBezTo>
                  <a:close/>
                </a:path>
              </a:pathLst>
            </a:custGeom>
            <a:solidFill>
              <a:srgbClr val="3D3D3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2021952" y="1014413"/>
            <a:ext cx="1409422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EJEMPLOS DE USO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886728" y="826770"/>
            <a:ext cx="372572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411578" y="3082960"/>
            <a:ext cx="6136584" cy="2379950"/>
            <a:chOff x="0" y="0"/>
            <a:chExt cx="5676097" cy="22013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76097" cy="2201360"/>
            </a:xfrm>
            <a:custGeom>
              <a:avLst/>
              <a:gdLst/>
              <a:ahLst/>
              <a:cxnLst/>
              <a:rect l="l" t="t" r="r" b="b"/>
              <a:pathLst>
                <a:path w="5676097" h="2201360">
                  <a:moveTo>
                    <a:pt x="5551637" y="2201360"/>
                  </a:moveTo>
                  <a:lnTo>
                    <a:pt x="124460" y="2201360"/>
                  </a:lnTo>
                  <a:cubicBezTo>
                    <a:pt x="55880" y="2201360"/>
                    <a:pt x="0" y="2145480"/>
                    <a:pt x="0" y="20769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51637" y="0"/>
                  </a:lnTo>
                  <a:cubicBezTo>
                    <a:pt x="5620217" y="0"/>
                    <a:pt x="5676097" y="55880"/>
                    <a:pt x="5676097" y="124460"/>
                  </a:cubicBezTo>
                  <a:lnTo>
                    <a:pt x="5676097" y="2076900"/>
                  </a:lnTo>
                  <a:cubicBezTo>
                    <a:pt x="5676097" y="2145480"/>
                    <a:pt x="5620217" y="2201360"/>
                    <a:pt x="5551637" y="2201360"/>
                  </a:cubicBezTo>
                  <a:close/>
                </a:path>
              </a:pathLst>
            </a:custGeom>
            <a:solidFill>
              <a:srgbClr val="3D3D3D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15873" y="6190285"/>
            <a:ext cx="5089286" cy="2744840"/>
            <a:chOff x="0" y="0"/>
            <a:chExt cx="4707388" cy="2538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07388" cy="2538868"/>
            </a:xfrm>
            <a:custGeom>
              <a:avLst/>
              <a:gdLst/>
              <a:ahLst/>
              <a:cxnLst/>
              <a:rect l="l" t="t" r="r" b="b"/>
              <a:pathLst>
                <a:path w="4707388" h="2538868">
                  <a:moveTo>
                    <a:pt x="4582928" y="2538868"/>
                  </a:moveTo>
                  <a:lnTo>
                    <a:pt x="124460" y="2538868"/>
                  </a:lnTo>
                  <a:cubicBezTo>
                    <a:pt x="55880" y="2538868"/>
                    <a:pt x="0" y="2482988"/>
                    <a:pt x="0" y="241440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2928" y="0"/>
                  </a:lnTo>
                  <a:cubicBezTo>
                    <a:pt x="4651508" y="0"/>
                    <a:pt x="4707388" y="55880"/>
                    <a:pt x="4707388" y="124460"/>
                  </a:cubicBezTo>
                  <a:lnTo>
                    <a:pt x="4707388" y="2414408"/>
                  </a:lnTo>
                  <a:cubicBezTo>
                    <a:pt x="4707388" y="2482988"/>
                    <a:pt x="4651508" y="2538868"/>
                    <a:pt x="4582928" y="2538868"/>
                  </a:cubicBezTo>
                  <a:close/>
                </a:path>
              </a:pathLst>
            </a:custGeom>
            <a:solidFill>
              <a:srgbClr val="3D3D3D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15873" y="3082960"/>
            <a:ext cx="5089286" cy="2926083"/>
            <a:chOff x="0" y="0"/>
            <a:chExt cx="4707388" cy="27065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07388" cy="2706511"/>
            </a:xfrm>
            <a:custGeom>
              <a:avLst/>
              <a:gdLst/>
              <a:ahLst/>
              <a:cxnLst/>
              <a:rect l="l" t="t" r="r" b="b"/>
              <a:pathLst>
                <a:path w="4707388" h="2706511">
                  <a:moveTo>
                    <a:pt x="4582928" y="2706510"/>
                  </a:moveTo>
                  <a:lnTo>
                    <a:pt x="124460" y="2706510"/>
                  </a:lnTo>
                  <a:cubicBezTo>
                    <a:pt x="55880" y="2706510"/>
                    <a:pt x="0" y="2650630"/>
                    <a:pt x="0" y="25820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82928" y="0"/>
                  </a:lnTo>
                  <a:cubicBezTo>
                    <a:pt x="4651508" y="0"/>
                    <a:pt x="4707388" y="55880"/>
                    <a:pt x="4707388" y="124460"/>
                  </a:cubicBezTo>
                  <a:lnTo>
                    <a:pt x="4707388" y="2582051"/>
                  </a:lnTo>
                  <a:cubicBezTo>
                    <a:pt x="4707388" y="2650630"/>
                    <a:pt x="4651508" y="2706511"/>
                    <a:pt x="4582928" y="2706511"/>
                  </a:cubicBezTo>
                  <a:close/>
                </a:path>
              </a:pathLst>
            </a:custGeom>
            <a:solidFill>
              <a:srgbClr val="3D3D3D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74455" y="3527474"/>
            <a:ext cx="6169545" cy="45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  <a:spcBef>
                <a:spcPct val="0"/>
              </a:spcBef>
            </a:pPr>
            <a:r>
              <a:rPr lang="en-US" sz="2799" b="1">
                <a:solidFill>
                  <a:srgbClr val="FFFFFF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Reservation &amp; Tickets Queue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369715" y="3366181"/>
            <a:ext cx="2657633" cy="45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 b="1">
                <a:solidFill>
                  <a:srgbClr val="FFFFFF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Buy tickets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11578" y="4246926"/>
            <a:ext cx="293022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  <a:spcBef>
                <a:spcPct val="0"/>
              </a:spcBef>
            </a:pPr>
            <a:r>
              <a:rPr lang="en-US" sz="1700" b="1" spc="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Secuencia de comandos: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53735" y="6108798"/>
            <a:ext cx="338804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  <a:spcBef>
                <a:spcPct val="0"/>
              </a:spcBef>
            </a:pPr>
            <a:r>
              <a:rPr lang="en-US" sz="1700" b="1" spc="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Salida Esperada: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613048" y="4578990"/>
            <a:ext cx="5765802" cy="68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make_reservation Michael Teatro_Real Hamilton</a:t>
            </a:r>
          </a:p>
          <a:p>
            <a:pPr algn="l">
              <a:lnSpc>
                <a:spcPts val="2700"/>
              </a:lnSpc>
              <a:spcBef>
                <a:spcPct val="0"/>
              </a:spcBef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make_reservation Jesus Teatro_Real Hamilton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099170" y="4366941"/>
            <a:ext cx="5198723" cy="171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buy_ticket Jesus Teatro_Real Hamilton</a:t>
            </a:r>
          </a:p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buy_ticket MichaelTeatro_Real Hamilton</a:t>
            </a:r>
          </a:p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buy_ticket Jesus Teatro_Real Hamilton</a:t>
            </a:r>
          </a:p>
          <a:p>
            <a:pPr algn="l">
              <a:lnSpc>
                <a:spcPts val="2700"/>
              </a:lnSpc>
            </a:pPr>
            <a:r>
              <a:rPr lang="en-US" sz="1800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buy_ticket Jesus Teatro_Real Hamilton</a:t>
            </a:r>
          </a:p>
          <a:p>
            <a:pPr algn="l">
              <a:lnSpc>
                <a:spcPts val="2700"/>
              </a:lnSpc>
              <a:spcBef>
                <a:spcPct val="0"/>
              </a:spcBef>
            </a:pPr>
            <a:endParaRPr lang="en-US" sz="1800" spc="7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613048" y="6447888"/>
            <a:ext cx="5765802" cy="171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800" spc="7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Michael added to the ticket queue.</a:t>
            </a:r>
          </a:p>
          <a:p>
            <a:pPr algn="l">
              <a:lnSpc>
                <a:spcPts val="2700"/>
              </a:lnSpc>
            </a:pPr>
            <a:r>
              <a:rPr lang="en-US" sz="1800" spc="7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Michael reserved a ticket for show “Hamilton”</a:t>
            </a:r>
          </a:p>
          <a:p>
            <a:pPr algn="l">
              <a:lnSpc>
                <a:spcPts val="2700"/>
              </a:lnSpc>
            </a:pPr>
            <a:r>
              <a:rPr lang="en-US" sz="1800" spc="7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Jesus added to the ticket queue.</a:t>
            </a:r>
          </a:p>
          <a:p>
            <a:pPr algn="l">
              <a:lnSpc>
                <a:spcPts val="2700"/>
              </a:lnSpc>
            </a:pPr>
            <a:r>
              <a:rPr lang="en-US" sz="1800" spc="7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Jesus reserved a ticket for show “Hamilton”</a:t>
            </a:r>
          </a:p>
          <a:p>
            <a:pPr algn="l">
              <a:lnSpc>
                <a:spcPts val="2700"/>
              </a:lnSpc>
              <a:spcBef>
                <a:spcPct val="0"/>
              </a:spcBef>
            </a:pPr>
            <a:endParaRPr lang="en-US" sz="1800" spc="7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99170" y="3987846"/>
            <a:ext cx="293022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0"/>
              </a:lnSpc>
              <a:spcBef>
                <a:spcPct val="0"/>
              </a:spcBef>
            </a:pPr>
            <a:r>
              <a:rPr lang="en-US" sz="1700" b="1" spc="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Secuencia de comandos: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185306" y="6239700"/>
            <a:ext cx="338804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0"/>
              </a:lnSpc>
              <a:spcBef>
                <a:spcPct val="0"/>
              </a:spcBef>
            </a:pPr>
            <a:r>
              <a:rPr lang="en-US" sz="1700" b="1" spc="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Salida Esperada: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85306" y="6544645"/>
            <a:ext cx="4299521" cy="226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2"/>
              </a:lnSpc>
            </a:pPr>
            <a:r>
              <a:rPr lang="en-US" sz="1488" spc="5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Jesus is not at the front of the queue. Canot buy ticket.</a:t>
            </a:r>
          </a:p>
          <a:p>
            <a:pPr algn="l">
              <a:lnSpc>
                <a:spcPts val="2232"/>
              </a:lnSpc>
            </a:pPr>
            <a:r>
              <a:rPr lang="en-US" sz="1488" spc="5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Michael removed from the ticket queue.</a:t>
            </a:r>
          </a:p>
          <a:p>
            <a:pPr algn="l">
              <a:lnSpc>
                <a:spcPts val="2232"/>
              </a:lnSpc>
            </a:pPr>
            <a:r>
              <a:rPr lang="en-US" sz="1488" spc="5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Michael bought a ticket.</a:t>
            </a:r>
          </a:p>
          <a:p>
            <a:pPr algn="l">
              <a:lnSpc>
                <a:spcPts val="2232"/>
              </a:lnSpc>
            </a:pPr>
            <a:r>
              <a:rPr lang="en-US" sz="1488" spc="5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Michael is now viewing the show “Hamilton”.</a:t>
            </a:r>
          </a:p>
          <a:p>
            <a:pPr algn="l">
              <a:lnSpc>
                <a:spcPts val="2232"/>
              </a:lnSpc>
            </a:pPr>
            <a:r>
              <a:rPr lang="en-US" sz="1488" spc="5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Jesus removed from the ticket queue.Client Jesus bought a ticket.</a:t>
            </a:r>
          </a:p>
          <a:p>
            <a:pPr algn="l">
              <a:lnSpc>
                <a:spcPts val="2232"/>
              </a:lnSpc>
              <a:spcBef>
                <a:spcPct val="0"/>
              </a:spcBef>
            </a:pPr>
            <a:r>
              <a:rPr lang="en-US" sz="1488" spc="5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Client Jesus is now viewing the show “Hamilton”.</a:t>
            </a:r>
          </a:p>
        </p:txBody>
      </p:sp>
      <p:sp>
        <p:nvSpPr>
          <p:cNvPr id="24" name="Freeform 24"/>
          <p:cNvSpPr/>
          <p:nvPr/>
        </p:nvSpPr>
        <p:spPr>
          <a:xfrm rot="5080346">
            <a:off x="9053391" y="5975289"/>
            <a:ext cx="1522097" cy="429992"/>
          </a:xfrm>
          <a:custGeom>
            <a:avLst/>
            <a:gdLst/>
            <a:ahLst/>
            <a:cxnLst/>
            <a:rect l="l" t="t" r="r" b="b"/>
            <a:pathLst>
              <a:path w="1522097" h="429992">
                <a:moveTo>
                  <a:pt x="0" y="0"/>
                </a:moveTo>
                <a:lnTo>
                  <a:pt x="1522097" y="0"/>
                </a:lnTo>
                <a:lnTo>
                  <a:pt x="1522097" y="429992"/>
                </a:lnTo>
                <a:lnTo>
                  <a:pt x="0" y="429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5" name="Freeform 25"/>
          <p:cNvSpPr/>
          <p:nvPr/>
        </p:nvSpPr>
        <p:spPr>
          <a:xfrm rot="5080346">
            <a:off x="1413103" y="5943595"/>
            <a:ext cx="1746480" cy="493381"/>
          </a:xfrm>
          <a:custGeom>
            <a:avLst/>
            <a:gdLst/>
            <a:ahLst/>
            <a:cxnLst/>
            <a:rect l="l" t="t" r="r" b="b"/>
            <a:pathLst>
              <a:path w="1746480" h="493381">
                <a:moveTo>
                  <a:pt x="0" y="0"/>
                </a:moveTo>
                <a:lnTo>
                  <a:pt x="1746480" y="0"/>
                </a:lnTo>
                <a:lnTo>
                  <a:pt x="1746480" y="493380"/>
                </a:lnTo>
                <a:lnTo>
                  <a:pt x="0" y="493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1033463"/>
            <a:ext cx="1585802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" name="AutoShape 3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1028700" y="3465511"/>
            <a:ext cx="6317762" cy="478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1"/>
              </a:lnSpc>
            </a:pPr>
            <a:r>
              <a:rPr lang="en-US" sz="1841" b="1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Implementación de un Sistema de Comandos:</a:t>
            </a:r>
          </a:p>
          <a:p>
            <a:pPr marL="397531" lvl="1" indent="-198765" algn="just">
              <a:lnSpc>
                <a:spcPts val="2761"/>
              </a:lnSpc>
              <a:buFont typeface="Arial"/>
              <a:buChar char="•"/>
            </a:pPr>
            <a:r>
              <a:rPr lang="en-US" sz="1841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 ha desarrollado un sistema eficiente que permite a los usuarios interactuar con la simulación a través de comandos, facilitando la gestión de agentes, teatros, clientes y servicios.</a:t>
            </a:r>
          </a:p>
          <a:p>
            <a:pPr algn="just">
              <a:lnSpc>
                <a:spcPts val="2761"/>
              </a:lnSpc>
            </a:pPr>
            <a:endParaRPr lang="en-US" sz="1841" spc="7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just">
              <a:lnSpc>
                <a:spcPts val="2761"/>
              </a:lnSpc>
            </a:pPr>
            <a:r>
              <a:rPr lang="en-US" sz="1841" b="1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Gestión de Clases y Objetos en Python:</a:t>
            </a:r>
          </a:p>
          <a:p>
            <a:pPr algn="just">
              <a:lnSpc>
                <a:spcPts val="2761"/>
              </a:lnSpc>
            </a:pPr>
            <a:endParaRPr lang="en-US" sz="1841" b="1" spc="7">
              <a:solidFill>
                <a:srgbClr val="FFFFFF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397531" lvl="1" indent="-198765" algn="just">
              <a:lnSpc>
                <a:spcPts val="2761"/>
              </a:lnSpc>
              <a:buFont typeface="Arial"/>
              <a:buChar char="•"/>
            </a:pPr>
            <a:r>
              <a:rPr lang="en-US" sz="1841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Se ha aplicado la programación orientada a objetos para organizar el código en clases bien definidas, lo que mejora la legibilidad y mantenibilidad del mismo.</a:t>
            </a:r>
          </a:p>
          <a:p>
            <a:pPr marL="397531" lvl="1" indent="-198765" algn="just">
              <a:lnSpc>
                <a:spcPts val="2761"/>
              </a:lnSpc>
              <a:buFont typeface="Arial"/>
              <a:buChar char="•"/>
            </a:pPr>
            <a:r>
              <a:rPr lang="en-US" sz="1841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El uso de herencia ha permitido crear una jerarquía de clases, maximizando la reutilización de código.</a:t>
            </a:r>
          </a:p>
          <a:p>
            <a:pPr marL="0" lvl="0" indent="0" algn="just">
              <a:lnSpc>
                <a:spcPts val="2761"/>
              </a:lnSpc>
              <a:spcBef>
                <a:spcPct val="0"/>
              </a:spcBef>
            </a:pPr>
            <a:endParaRPr lang="en-US" sz="1841" spc="7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843687"/>
            <a:ext cx="5917208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 dirty="0" err="1">
                <a:solidFill>
                  <a:srgbClr val="E8E8E8"/>
                </a:solidFill>
                <a:latin typeface="Barlow Bold"/>
                <a:ea typeface="Barlow Bold"/>
                <a:cs typeface="Barlow Bold"/>
                <a:sym typeface="Barlow Bold"/>
              </a:rPr>
              <a:t>Aprendizaje</a:t>
            </a:r>
            <a:endParaRPr lang="en-US" sz="8000" b="1" dirty="0">
              <a:solidFill>
                <a:srgbClr val="E8E8E8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886728" y="826770"/>
            <a:ext cx="372572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62056" y="1738218"/>
            <a:ext cx="7827370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Futuras mejoras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71493" y="3465511"/>
            <a:ext cx="7242491" cy="578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68"/>
              </a:lnSpc>
            </a:pPr>
            <a:r>
              <a:rPr lang="en-US" sz="1912" b="1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Incorporación de Más Funcionalidades:</a:t>
            </a:r>
          </a:p>
          <a:p>
            <a:pPr algn="just">
              <a:lnSpc>
                <a:spcPts val="2868"/>
              </a:lnSpc>
            </a:pPr>
            <a:endParaRPr lang="en-US" sz="1912" b="1" spc="7">
              <a:solidFill>
                <a:srgbClr val="FFFFFF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412813" lvl="1" indent="-206406" algn="just">
              <a:lnSpc>
                <a:spcPts val="2868"/>
              </a:lnSpc>
              <a:buFont typeface="Arial"/>
              <a:buChar char="•"/>
            </a:pPr>
            <a:r>
              <a:rPr lang="en-US" sz="1912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Añadir más tipos de agentes y servicios, así como nuevas interacciones entre ellos, para enriquecer la simulación y hacerla más dinámica.</a:t>
            </a:r>
          </a:p>
          <a:p>
            <a:pPr marL="412813" lvl="1" indent="-206406" algn="just">
              <a:lnSpc>
                <a:spcPts val="2868"/>
              </a:lnSpc>
              <a:buFont typeface="Arial"/>
              <a:buChar char="•"/>
            </a:pPr>
            <a:r>
              <a:rPr lang="en-US" sz="1912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Implementar un sistema de estadísticas que permita seguir el rendimiento de los clientes y la disponibilidad de los servicios.</a:t>
            </a:r>
          </a:p>
          <a:p>
            <a:pPr algn="just">
              <a:lnSpc>
                <a:spcPts val="2868"/>
              </a:lnSpc>
            </a:pPr>
            <a:endParaRPr lang="en-US" sz="1912" spc="7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just">
              <a:lnSpc>
                <a:spcPts val="2868"/>
              </a:lnSpc>
            </a:pPr>
            <a:r>
              <a:rPr lang="en-US" sz="1912" b="1" spc="7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Optimización de la Interfaz de Usuario:</a:t>
            </a:r>
          </a:p>
          <a:p>
            <a:pPr algn="just">
              <a:lnSpc>
                <a:spcPts val="2868"/>
              </a:lnSpc>
            </a:pPr>
            <a:endParaRPr lang="en-US" sz="1912" b="1" spc="7">
              <a:solidFill>
                <a:srgbClr val="FFFFFF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412813" lvl="1" indent="-206406" algn="just">
              <a:lnSpc>
                <a:spcPts val="2868"/>
              </a:lnSpc>
              <a:buFont typeface="Arial"/>
              <a:buChar char="•"/>
            </a:pPr>
            <a:r>
              <a:rPr lang="en-US" sz="1912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Mejorar la interfaz para hacerla más amigable, posiblemente incorporando una interfaz gráfica que facilite la interacción con la simulación.</a:t>
            </a:r>
          </a:p>
          <a:p>
            <a:pPr marL="412813" lvl="1" indent="-206406" algn="just">
              <a:lnSpc>
                <a:spcPts val="2868"/>
              </a:lnSpc>
              <a:buFont typeface="Arial"/>
              <a:buChar char="•"/>
            </a:pPr>
            <a:r>
              <a:rPr lang="en-US" sz="1912" spc="7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Incluir ayudas contextuales o tutoriales para guiar a los nuevos usuarios en el uso del sistema.</a:t>
            </a:r>
          </a:p>
          <a:p>
            <a:pPr marL="0" lvl="0" indent="0" algn="just">
              <a:lnSpc>
                <a:spcPts val="2868"/>
              </a:lnSpc>
              <a:spcBef>
                <a:spcPct val="0"/>
              </a:spcBef>
            </a:pPr>
            <a:endParaRPr lang="en-US" sz="1912" spc="7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4332" y="-124400"/>
            <a:ext cx="20696557" cy="10535799"/>
          </a:xfrm>
          <a:custGeom>
            <a:avLst/>
            <a:gdLst/>
            <a:ahLst/>
            <a:cxnLst/>
            <a:rect l="l" t="t" r="r" b="b"/>
            <a:pathLst>
              <a:path w="20696557" h="10535799">
                <a:moveTo>
                  <a:pt x="0" y="0"/>
                </a:moveTo>
                <a:lnTo>
                  <a:pt x="20696558" y="0"/>
                </a:lnTo>
                <a:lnTo>
                  <a:pt x="20696558" y="10535800"/>
                </a:lnTo>
                <a:lnTo>
                  <a:pt x="0" y="10535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439" b="-1543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AutoShape 3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AutoShape 4"/>
          <p:cNvSpPr/>
          <p:nvPr/>
        </p:nvSpPr>
        <p:spPr>
          <a:xfrm>
            <a:off x="1028700" y="9253538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16886728" y="826770"/>
            <a:ext cx="372572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9"/>
              </a:lnSpc>
              <a:spcBef>
                <a:spcPct val="0"/>
              </a:spcBef>
            </a:pPr>
            <a:r>
              <a:rPr lang="en-US" sz="1899" b="1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5803" y="7438245"/>
            <a:ext cx="16753497" cy="1437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90"/>
              </a:lnSpc>
              <a:spcBef>
                <a:spcPct val="0"/>
              </a:spcBef>
            </a:pPr>
            <a:r>
              <a:rPr lang="en-US" sz="10355">
                <a:solidFill>
                  <a:srgbClr val="3D3D3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&lt;¡Gracias!&gt;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1236</Words>
  <Application>Microsoft Office PowerPoint</Application>
  <PresentationFormat>Personalizado</PresentationFormat>
  <Paragraphs>137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Barlow</vt:lpstr>
      <vt:lpstr>Arial</vt:lpstr>
      <vt:lpstr>JetBrains Mono</vt:lpstr>
      <vt:lpstr>Barlow Semi-Bold</vt:lpstr>
      <vt:lpstr>Calibri</vt:lpstr>
      <vt:lpstr>Barlow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Grey Minimalist Project Proposal Presentation</dc:title>
  <cp:lastModifiedBy>Michael Quero</cp:lastModifiedBy>
  <cp:revision>4</cp:revision>
  <dcterms:created xsi:type="dcterms:W3CDTF">2006-08-16T00:00:00Z</dcterms:created>
  <dcterms:modified xsi:type="dcterms:W3CDTF">2024-10-28T16:12:01Z</dcterms:modified>
  <dc:identifier>DAGUxcgokpQ</dc:identifier>
</cp:coreProperties>
</file>