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4" r:id="rId2"/>
    <p:sldId id="266" r:id="rId3"/>
    <p:sldId id="269" r:id="rId4"/>
    <p:sldId id="274" r:id="rId5"/>
    <p:sldId id="275" r:id="rId6"/>
    <p:sldId id="276" r:id="rId7"/>
    <p:sldId id="277" r:id="rId8"/>
    <p:sldId id="278" r:id="rId9"/>
    <p:sldId id="281" r:id="rId10"/>
    <p:sldId id="282" r:id="rId11"/>
    <p:sldId id="284" r:id="rId12"/>
    <p:sldId id="285" r:id="rId13"/>
    <p:sldId id="286" r:id="rId14"/>
    <p:sldId id="283" r:id="rId15"/>
    <p:sldId id="287" r:id="rId16"/>
    <p:sldId id="290" r:id="rId17"/>
    <p:sldId id="288" r:id="rId18"/>
    <p:sldId id="289" r:id="rId19"/>
    <p:sldId id="291" r:id="rId20"/>
    <p:sldId id="297" r:id="rId21"/>
    <p:sldId id="292" r:id="rId22"/>
    <p:sldId id="293" r:id="rId23"/>
    <p:sldId id="294" r:id="rId24"/>
    <p:sldId id="295" r:id="rId25"/>
    <p:sldId id="300" r:id="rId26"/>
    <p:sldId id="299" r:id="rId27"/>
    <p:sldId id="301" r:id="rId28"/>
    <p:sldId id="318" r:id="rId29"/>
    <p:sldId id="320" r:id="rId30"/>
    <p:sldId id="321" r:id="rId31"/>
    <p:sldId id="385" r:id="rId32"/>
    <p:sldId id="319" r:id="rId33"/>
    <p:sldId id="303" r:id="rId34"/>
    <p:sldId id="304" r:id="rId35"/>
    <p:sldId id="313" r:id="rId36"/>
    <p:sldId id="280" r:id="rId37"/>
    <p:sldId id="302" r:id="rId38"/>
    <p:sldId id="306" r:id="rId39"/>
    <p:sldId id="307" r:id="rId40"/>
    <p:sldId id="308" r:id="rId41"/>
    <p:sldId id="310" r:id="rId42"/>
    <p:sldId id="311" r:id="rId43"/>
    <p:sldId id="312" r:id="rId44"/>
    <p:sldId id="323" r:id="rId45"/>
    <p:sldId id="324" r:id="rId46"/>
    <p:sldId id="325" r:id="rId47"/>
    <p:sldId id="335" r:id="rId48"/>
    <p:sldId id="336" r:id="rId49"/>
    <p:sldId id="337" r:id="rId50"/>
    <p:sldId id="326" r:id="rId51"/>
    <p:sldId id="329" r:id="rId52"/>
    <p:sldId id="327" r:id="rId53"/>
    <p:sldId id="328" r:id="rId54"/>
    <p:sldId id="331" r:id="rId55"/>
    <p:sldId id="330" r:id="rId56"/>
    <p:sldId id="332" r:id="rId57"/>
    <p:sldId id="333" r:id="rId58"/>
    <p:sldId id="334" r:id="rId59"/>
    <p:sldId id="314" r:id="rId60"/>
    <p:sldId id="339" r:id="rId61"/>
    <p:sldId id="338" r:id="rId62"/>
    <p:sldId id="341" r:id="rId63"/>
    <p:sldId id="343" r:id="rId64"/>
    <p:sldId id="344" r:id="rId65"/>
    <p:sldId id="345" r:id="rId66"/>
    <p:sldId id="346" r:id="rId67"/>
    <p:sldId id="347" r:id="rId68"/>
    <p:sldId id="350" r:id="rId69"/>
    <p:sldId id="348" r:id="rId70"/>
    <p:sldId id="351" r:id="rId71"/>
    <p:sldId id="349" r:id="rId72"/>
    <p:sldId id="372" r:id="rId73"/>
    <p:sldId id="373" r:id="rId74"/>
    <p:sldId id="374" r:id="rId75"/>
    <p:sldId id="375" r:id="rId76"/>
    <p:sldId id="376" r:id="rId77"/>
    <p:sldId id="377" r:id="rId78"/>
    <p:sldId id="355" r:id="rId79"/>
    <p:sldId id="378" r:id="rId80"/>
    <p:sldId id="356" r:id="rId81"/>
    <p:sldId id="357" r:id="rId82"/>
    <p:sldId id="358" r:id="rId83"/>
    <p:sldId id="359" r:id="rId84"/>
    <p:sldId id="362" r:id="rId85"/>
    <p:sldId id="360" r:id="rId86"/>
    <p:sldId id="363" r:id="rId87"/>
    <p:sldId id="364" r:id="rId88"/>
    <p:sldId id="365" r:id="rId89"/>
    <p:sldId id="366" r:id="rId90"/>
    <p:sldId id="367" r:id="rId91"/>
    <p:sldId id="368" r:id="rId92"/>
    <p:sldId id="369" r:id="rId93"/>
    <p:sldId id="370" r:id="rId94"/>
    <p:sldId id="371" r:id="rId95"/>
    <p:sldId id="379" r:id="rId96"/>
    <p:sldId id="267" r:id="rId97"/>
    <p:sldId id="380" r:id="rId98"/>
    <p:sldId id="381" r:id="rId99"/>
    <p:sldId id="383" r:id="rId100"/>
    <p:sldId id="382" r:id="rId101"/>
    <p:sldId id="387" r:id="rId102"/>
    <p:sldId id="388" r:id="rId103"/>
    <p:sldId id="389" r:id="rId104"/>
    <p:sldId id="390" r:id="rId105"/>
    <p:sldId id="391" r:id="rId106"/>
    <p:sldId id="393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449" y="211137"/>
            <a:ext cx="1740549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3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FC13F4-0115-4ACA-AFF5-7854BBB935A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C9987-C4B8-4814-9392-9F6EE62B9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12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5655" y="1322487"/>
            <a:ext cx="58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Angular JS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220930" y="3661604"/>
            <a:ext cx="934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Yaniv Arad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26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Directives : </a:t>
            </a:r>
            <a:r>
              <a:rPr lang="en-US" sz="4000" dirty="0" err="1" smtClean="0"/>
              <a:t>ng</a:t>
            </a:r>
            <a:r>
              <a:rPr lang="en-US" sz="4000" dirty="0" smtClean="0"/>
              <a:t>-app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78006" y="2649939"/>
            <a:ext cx="10490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 </a:t>
            </a:r>
            <a:r>
              <a:rPr lang="en-US" sz="2400" b="1" dirty="0" err="1"/>
              <a:t>ng</a:t>
            </a:r>
            <a:r>
              <a:rPr lang="en-US" sz="2400" b="1" dirty="0"/>
              <a:t>-app</a:t>
            </a:r>
            <a:r>
              <a:rPr lang="en-US" sz="2400" dirty="0"/>
              <a:t> directive defines an </a:t>
            </a:r>
            <a:r>
              <a:rPr lang="en-US" sz="2400" dirty="0" err="1"/>
              <a:t>AngularJS</a:t>
            </a:r>
            <a:r>
              <a:rPr lang="en-US" sz="2400" dirty="0"/>
              <a:t> application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</a:t>
            </a:r>
            <a:r>
              <a:rPr lang="en-US" sz="2400" dirty="0" err="1"/>
              <a:t>ngApp</a:t>
            </a:r>
            <a:r>
              <a:rPr lang="en-US" sz="2400" dirty="0"/>
              <a:t> directive designates the root element of the application and is typically placed near the root element of the page - e.g. on the &lt;body&gt; or &lt;html&gt; tags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&lt;html </a:t>
            </a:r>
            <a:r>
              <a:rPr lang="en-US" sz="2400" dirty="0" err="1" smtClean="0">
                <a:solidFill>
                  <a:srgbClr val="FF0000"/>
                </a:solidFill>
              </a:rPr>
              <a:t>ng</a:t>
            </a:r>
            <a:r>
              <a:rPr lang="en-US" sz="2400" dirty="0" smtClean="0">
                <a:solidFill>
                  <a:srgbClr val="FF0000"/>
                </a:solidFill>
              </a:rPr>
              <a:t>-app</a:t>
            </a:r>
            <a:r>
              <a:rPr lang="en-US" sz="2400" dirty="0" smtClean="0"/>
              <a:t>&gt;</a:t>
            </a:r>
          </a:p>
          <a:p>
            <a:pPr algn="just"/>
            <a:r>
              <a:rPr lang="en-US" sz="2400" dirty="0" smtClean="0"/>
              <a:t>&lt;head&gt;</a:t>
            </a:r>
          </a:p>
          <a:p>
            <a:pPr algn="just"/>
            <a:r>
              <a:rPr lang="en-US" sz="2400" dirty="0" smtClean="0"/>
              <a:t>….</a:t>
            </a:r>
          </a:p>
          <a:p>
            <a:pPr algn="just"/>
            <a:r>
              <a:rPr lang="en-US" sz="2400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4899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Animations</a:t>
            </a:r>
            <a:endParaRPr lang="en-US" sz="4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595437"/>
            <a:ext cx="8991600" cy="47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31928" y="122830"/>
            <a:ext cx="1232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Best Practices – Directory Structure – small Apps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92" y="830716"/>
            <a:ext cx="5825887" cy="58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31928" y="122830"/>
            <a:ext cx="1232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Best Practices – Directory Structure – Big Apps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3" y="830716"/>
            <a:ext cx="6026979" cy="59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5594" y="586853"/>
            <a:ext cx="913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Best Practices – Extension of HTML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093793"/>
            <a:ext cx="11722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DON’T manipulate DOM within controllers !!!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( It Breaks “separate of concerns” )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ctr"/>
            <a:r>
              <a:rPr lang="en-US" sz="2400" b="1" dirty="0" smtClean="0"/>
              <a:t>Create CUSTOM Directives if needed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56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5594" y="586853"/>
            <a:ext cx="913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Best Practices – Scope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9901" y="2216623"/>
            <a:ext cx="11722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/>
              <a:t>must </a:t>
            </a:r>
            <a:r>
              <a:rPr lang="en-US" sz="2400" dirty="0"/>
              <a:t>be </a:t>
            </a:r>
            <a:r>
              <a:rPr lang="en-US" sz="2400" b="1" dirty="0"/>
              <a:t>write-only</a:t>
            </a:r>
            <a:r>
              <a:rPr lang="en-US" sz="2400" dirty="0"/>
              <a:t> in the </a:t>
            </a:r>
            <a:r>
              <a:rPr lang="en-US" sz="2400" dirty="0" smtClean="0"/>
              <a:t>controllers</a:t>
            </a:r>
          </a:p>
          <a:p>
            <a:pPr marL="342900" indent="-342900" algn="just">
              <a:buFontTx/>
              <a:buChar char="-"/>
            </a:pPr>
            <a:endParaRPr lang="en-US" sz="2400" dirty="0" smtClean="0"/>
          </a:p>
          <a:p>
            <a:pPr marL="342900" indent="-342900" algn="just">
              <a:buFontTx/>
              <a:buChar char="-"/>
            </a:pPr>
            <a:r>
              <a:rPr lang="en-US" sz="2400" dirty="0"/>
              <a:t>must be </a:t>
            </a:r>
            <a:r>
              <a:rPr lang="en-US" sz="2400" b="1" dirty="0"/>
              <a:t>read-only</a:t>
            </a:r>
            <a:r>
              <a:rPr lang="en-US" sz="2400" dirty="0"/>
              <a:t> in the </a:t>
            </a:r>
            <a:r>
              <a:rPr lang="en-US" sz="2400" dirty="0" smtClean="0"/>
              <a:t>templates</a:t>
            </a:r>
          </a:p>
          <a:p>
            <a:pPr marL="342900" indent="-342900" algn="just">
              <a:buFontTx/>
              <a:buChar char="-"/>
            </a:pPr>
            <a:endParaRPr lang="en-US" sz="2400" dirty="0" smtClean="0"/>
          </a:p>
          <a:p>
            <a:pPr algn="just"/>
            <a:r>
              <a:rPr lang="en-US" sz="2400" dirty="0" smtClean="0"/>
              <a:t>- do </a:t>
            </a:r>
            <a:r>
              <a:rPr lang="en-US" sz="2400" dirty="0"/>
              <a:t>not create properties in the scope but object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24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09182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Best Practices – </a:t>
            </a:r>
            <a:r>
              <a:rPr lang="en-US" sz="4000" dirty="0"/>
              <a:t>Named vs Anonymous Functions</a:t>
            </a:r>
          </a:p>
          <a:p>
            <a:pPr algn="ctr"/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9901" y="2216623"/>
            <a:ext cx="11722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/>
              <a:t>Use named functions instead of passing an anonymous </a:t>
            </a:r>
            <a:r>
              <a:rPr lang="en-US" sz="2400" dirty="0" smtClean="0"/>
              <a:t>function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in as a callback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More readable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-Easy to Debug</a:t>
            </a:r>
          </a:p>
          <a:p>
            <a:pPr marL="342900" indent="-342900" algn="just">
              <a:buFontTx/>
              <a:buChar char="-"/>
            </a:pPr>
            <a:r>
              <a:rPr lang="en-US" sz="2400" dirty="0"/>
              <a:t>reduces the amount of nested callback code.</a:t>
            </a:r>
          </a:p>
        </p:txBody>
      </p:sp>
    </p:spTree>
    <p:extLst>
      <p:ext uri="{BB962C8B-B14F-4D97-AF65-F5344CB8AC3E}">
        <p14:creationId xmlns:p14="http://schemas.microsoft.com/office/powerpoint/2010/main" val="1481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214650"/>
            <a:ext cx="12310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Best Practices – </a:t>
            </a:r>
            <a:r>
              <a:rPr lang="en-US" sz="4000" dirty="0"/>
              <a:t>Defer Controller Logic to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901" y="2216623"/>
            <a:ext cx="11722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/>
              <a:t>Logic may be reused by multiple controllers when placed within a service and exposed via a function</a:t>
            </a:r>
            <a:r>
              <a:rPr lang="en-US" sz="24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en-US" sz="2400" dirty="0" smtClean="0"/>
          </a:p>
          <a:p>
            <a:pPr marL="342900" indent="-342900" algn="just">
              <a:buFontTx/>
              <a:buChar char="-"/>
            </a:pPr>
            <a:r>
              <a:rPr lang="en-US" sz="2400" dirty="0"/>
              <a:t>Logic in a service can more easily be isolated in a unit test, while the calling logic in the controller can be easily mocked</a:t>
            </a:r>
            <a:r>
              <a:rPr lang="en-US" sz="24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en-US" sz="2400" dirty="0" smtClean="0"/>
          </a:p>
          <a:p>
            <a:pPr algn="just"/>
            <a:r>
              <a:rPr lang="en-US" sz="2400" dirty="0" smtClean="0"/>
              <a:t>- </a:t>
            </a:r>
            <a:r>
              <a:rPr lang="en-US" sz="2400" dirty="0"/>
              <a:t>Removes dependencies and hides implementation details from the controller.</a:t>
            </a:r>
          </a:p>
        </p:txBody>
      </p:sp>
    </p:spTree>
    <p:extLst>
      <p:ext uri="{BB962C8B-B14F-4D97-AF65-F5344CB8AC3E}">
        <p14:creationId xmlns:p14="http://schemas.microsoft.com/office/powerpoint/2010/main" val="29781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477838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Data Bindings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8783" y="2022142"/>
            <a:ext cx="1049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07057" y="1491228"/>
            <a:ext cx="62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Data Binding in Classical Template Systems</a:t>
            </a:r>
          </a:p>
          <a:p>
            <a:pPr algn="just"/>
            <a:endParaRPr lang="en-US" sz="2400" dirty="0" smtClean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28" y="2022142"/>
            <a:ext cx="6943582" cy="44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477838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Data Bindings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8783" y="2022142"/>
            <a:ext cx="1049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8783" y="1655083"/>
            <a:ext cx="106634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Data Binding in Classical Template </a:t>
            </a:r>
            <a:r>
              <a:rPr lang="en-US" sz="2400" dirty="0" smtClean="0"/>
              <a:t>Systems - </a:t>
            </a:r>
            <a:r>
              <a:rPr lang="en-US" sz="2400" b="1" dirty="0" smtClean="0"/>
              <a:t>restriction</a:t>
            </a:r>
            <a:r>
              <a:rPr lang="en-US" sz="2400" b="1" dirty="0"/>
              <a:t>s</a:t>
            </a:r>
            <a:endParaRPr lang="en-US" sz="2400" b="1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changes to the model or related sections of the view are NOT automatically reflected in the </a:t>
            </a:r>
            <a:r>
              <a:rPr lang="en-US" sz="2400" dirty="0" smtClean="0"/>
              <a:t>view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changes that the user makes to the view are not reflected in the model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developer has to write code that constantly syncs the view with the model and the model with the view.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963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477838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Data Bindings in </a:t>
            </a:r>
            <a:r>
              <a:rPr lang="en-US" sz="4000" dirty="0" err="1" smtClean="0"/>
              <a:t>AngularJS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8783" y="2022142"/>
            <a:ext cx="1049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8783" y="1283478"/>
            <a:ext cx="1066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view is a projection of the model at all times. 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When </a:t>
            </a:r>
            <a:r>
              <a:rPr lang="en-US" sz="2400" dirty="0"/>
              <a:t>the model changes, the view reflects the change, and vice versa.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92" y="2483807"/>
            <a:ext cx="6031815" cy="428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Controllers : </a:t>
            </a:r>
            <a:r>
              <a:rPr lang="en-US" sz="4000" dirty="0" err="1" smtClean="0"/>
              <a:t>ng</a:t>
            </a:r>
            <a:r>
              <a:rPr lang="en-US" sz="4000" dirty="0" smtClean="0"/>
              <a:t>-controller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78006" y="2649939"/>
            <a:ext cx="10490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AngularJS</a:t>
            </a:r>
            <a:r>
              <a:rPr lang="en-US" sz="2400" dirty="0"/>
              <a:t> controllers control the data of </a:t>
            </a:r>
            <a:r>
              <a:rPr lang="en-US" sz="2400" dirty="0" err="1"/>
              <a:t>AngularJS</a:t>
            </a:r>
            <a:r>
              <a:rPr lang="en-US" sz="2400" dirty="0"/>
              <a:t> applications.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AngularJS</a:t>
            </a:r>
            <a:r>
              <a:rPr lang="en-US" sz="2400" dirty="0"/>
              <a:t> controllers are regular JavaScript </a:t>
            </a:r>
            <a:r>
              <a:rPr lang="en-US" sz="2400" dirty="0" smtClean="0"/>
              <a:t>Objects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</a:t>
            </a:r>
            <a:r>
              <a:rPr lang="en-US" sz="2400" dirty="0" err="1">
                <a:solidFill>
                  <a:srgbClr val="FF0000"/>
                </a:solidFill>
              </a:rPr>
              <a:t>ng</a:t>
            </a:r>
            <a:r>
              <a:rPr lang="en-US" sz="2400" dirty="0">
                <a:solidFill>
                  <a:srgbClr val="FF0000"/>
                </a:solidFill>
              </a:rPr>
              <a:t>-controller</a:t>
            </a:r>
            <a:r>
              <a:rPr lang="en-US" sz="2400" dirty="0"/>
              <a:t> directive defines the application controller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82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3153" y="636614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Controllers : The $scope object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8449" y="1552249"/>
            <a:ext cx="11159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In </a:t>
            </a:r>
            <a:r>
              <a:rPr lang="en-US" sz="2400" dirty="0" err="1"/>
              <a:t>AngularJS</a:t>
            </a:r>
            <a:r>
              <a:rPr lang="en-US" sz="2400" dirty="0"/>
              <a:t>, $scope is the application object (the owner of application variables and functions).</a:t>
            </a:r>
            <a:endParaRPr lang="en-US" sz="2400" dirty="0" smtClean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177" y="1967747"/>
            <a:ext cx="6293255" cy="48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3153" y="636614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Controllers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8449" y="1552249"/>
            <a:ext cx="111593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Use controllers to: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Set up the initial state of the $scope object.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Add behavior to the $scope object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Do not use controllers to: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Manipulate DOM — Controllers should contain only business logic. Putting any presentation logic into Controllers significantly affects its testability. Angular has </a:t>
            </a:r>
            <a:r>
              <a:rPr lang="en-US" sz="2000" dirty="0" err="1"/>
              <a:t>databinding</a:t>
            </a:r>
            <a:r>
              <a:rPr lang="en-US" sz="2000" dirty="0"/>
              <a:t> for most cases and directives to encapsulate manual DOM manipulation.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Format input — Use angular form controls instead.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Filter output — Use angular filters instead.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Share code or state across controllers — Use angular services instead.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Manage the life-cycle of other components (for example, to create service instances).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703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Directive: </a:t>
            </a:r>
            <a:r>
              <a:rPr lang="en-US" sz="4000" dirty="0" err="1" smtClean="0"/>
              <a:t>ng</a:t>
            </a:r>
            <a:r>
              <a:rPr lang="en-US" sz="4000" dirty="0" smtClean="0"/>
              <a:t>-bind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8783" y="2181844"/>
            <a:ext cx="10490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R</a:t>
            </a:r>
            <a:r>
              <a:rPr lang="en-US" sz="2400" dirty="0" smtClean="0"/>
              <a:t>eplace </a:t>
            </a:r>
            <a:r>
              <a:rPr lang="en-US" sz="2400" dirty="0"/>
              <a:t>the text content of the specified HTML element with the value of </a:t>
            </a:r>
            <a:r>
              <a:rPr lang="en-US" sz="2400" dirty="0" smtClean="0"/>
              <a:t>a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given expression, and </a:t>
            </a:r>
            <a:r>
              <a:rPr lang="en-US" sz="2400" dirty="0" smtClean="0"/>
              <a:t>updates </a:t>
            </a:r>
            <a:r>
              <a:rPr lang="en-US" sz="2400" dirty="0"/>
              <a:t>the text content when the value of </a:t>
            </a:r>
            <a:r>
              <a:rPr lang="en-US" sz="2400" dirty="0" smtClean="0"/>
              <a:t>that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expression changes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smtClean="0"/>
              <a:t>One Way Binding ($scope =&gt; View )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71" y="5035236"/>
            <a:ext cx="8693401" cy="10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ng</a:t>
            </a:r>
            <a:r>
              <a:rPr lang="en-US" sz="4000" dirty="0" smtClean="0"/>
              <a:t>-bind Alternative : the {{}} Expression</a:t>
            </a:r>
            <a:endParaRPr lang="en-US" sz="40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90" y="2203117"/>
            <a:ext cx="10066763" cy="2327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0690" y="5338549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Easy , Elegant but…with a Drawback 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9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Angular JS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78508" y="3004781"/>
            <a:ext cx="934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 Framework ( by Google) for HTML enhanced Web Applications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2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 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39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Modules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49590" y="2104028"/>
            <a:ext cx="10628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 </a:t>
            </a:r>
            <a:r>
              <a:rPr lang="en-US" sz="4000" dirty="0"/>
              <a:t>container for the different parts of your app – controllers, services, filters, directives, etc</a:t>
            </a:r>
            <a:r>
              <a:rPr lang="en-US" sz="4000" dirty="0" smtClean="0"/>
              <a:t>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Angular apps </a:t>
            </a:r>
            <a:r>
              <a:rPr lang="en-US" sz="4000" u="sng" dirty="0"/>
              <a:t>don't have a main method</a:t>
            </a:r>
            <a:r>
              <a:rPr lang="en-US" sz="4000" dirty="0"/>
              <a:t>. Instead modules declaratively specify how an application should be bootstrapped.</a:t>
            </a:r>
          </a:p>
        </p:txBody>
      </p:sp>
    </p:spTree>
    <p:extLst>
      <p:ext uri="{BB962C8B-B14F-4D97-AF65-F5344CB8AC3E}">
        <p14:creationId xmlns:p14="http://schemas.microsoft.com/office/powerpoint/2010/main" val="36734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5459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Modules - </a:t>
            </a:r>
            <a:r>
              <a:rPr lang="en-US" sz="4000" dirty="0"/>
              <a:t>A</a:t>
            </a:r>
            <a:r>
              <a:rPr lang="en-US" sz="4000" dirty="0" smtClean="0"/>
              <a:t>dvantages</a:t>
            </a:r>
            <a:r>
              <a:rPr lang="en-US" sz="4000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590" y="1663230"/>
            <a:ext cx="106289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The declarative process is easier to understand.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You can package code as reusable modules.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The modules can be loaded in any order (or even in parallel) because modules delay execution.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Unit tests only have to load relevant modules, which keeps them fast.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End-to-end tests can use modules to override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18943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5459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Module – How it works ?</a:t>
            </a:r>
            <a:r>
              <a:rPr lang="en-US" sz="4000" dirty="0"/>
              <a:t> 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86" y="1427115"/>
            <a:ext cx="8397353" cy="50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5459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Directive : </a:t>
            </a:r>
            <a:r>
              <a:rPr lang="en-US" sz="4000" dirty="0" err="1" smtClean="0"/>
              <a:t>ng</a:t>
            </a:r>
            <a:r>
              <a:rPr lang="en-US" sz="4000" dirty="0" smtClean="0"/>
              <a:t>-model</a:t>
            </a:r>
            <a:r>
              <a:rPr lang="en-US" sz="4000" dirty="0"/>
              <a:t> </a:t>
            </a:r>
          </a:p>
        </p:txBody>
      </p:sp>
      <p:sp>
        <p:nvSpPr>
          <p:cNvPr id="3" name="מלבן 2"/>
          <p:cNvSpPr/>
          <p:nvPr/>
        </p:nvSpPr>
        <p:spPr>
          <a:xfrm>
            <a:off x="720580" y="1797629"/>
            <a:ext cx="104869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ngModel</a:t>
            </a:r>
            <a:r>
              <a:rPr lang="en-US" sz="3600" dirty="0"/>
              <a:t> directive binds an </a:t>
            </a:r>
            <a:r>
              <a:rPr lang="en-US" sz="3600" dirty="0" err="1"/>
              <a:t>input,select</a:t>
            </a:r>
            <a:r>
              <a:rPr lang="en-US" sz="3600" dirty="0" smtClean="0"/>
              <a:t>,</a:t>
            </a:r>
          </a:p>
          <a:p>
            <a:r>
              <a:rPr lang="en-US" sz="3600" dirty="0" err="1" smtClean="0"/>
              <a:t>textarea</a:t>
            </a:r>
            <a:r>
              <a:rPr lang="en-US" sz="3600" dirty="0" smtClean="0"/>
              <a:t> </a:t>
            </a:r>
            <a:r>
              <a:rPr lang="en-US" sz="3600" dirty="0"/>
              <a:t>(or custom form control) to a </a:t>
            </a:r>
            <a:r>
              <a:rPr lang="en-US" sz="3600" dirty="0" smtClean="0"/>
              <a:t>property</a:t>
            </a:r>
          </a:p>
          <a:p>
            <a:r>
              <a:rPr lang="en-US" sz="3600" dirty="0" smtClean="0"/>
              <a:t>on </a:t>
            </a:r>
            <a:r>
              <a:rPr lang="en-US" sz="3600" dirty="0"/>
              <a:t>the scope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80" y="4095787"/>
            <a:ext cx="10629231" cy="19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63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 2 + 3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42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JSON - JavaScript Object 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222" y="2048919"/>
            <a:ext cx="10807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r>
              <a:rPr lang="en-US" sz="4000" dirty="0" smtClean="0"/>
              <a:t>-</a:t>
            </a:r>
            <a:r>
              <a:rPr lang="en-US" sz="4000" dirty="0"/>
              <a:t>A</a:t>
            </a:r>
            <a:r>
              <a:rPr lang="en-US" sz="4000" dirty="0" smtClean="0"/>
              <a:t> </a:t>
            </a:r>
            <a:r>
              <a:rPr lang="en-US" sz="4000" dirty="0"/>
              <a:t>syntax for storing and exchanging </a:t>
            </a:r>
            <a:r>
              <a:rPr lang="en-US" sz="4000" dirty="0" smtClean="0"/>
              <a:t>data</a:t>
            </a:r>
          </a:p>
          <a:p>
            <a:endParaRPr lang="en-US" sz="4000" dirty="0" smtClean="0"/>
          </a:p>
          <a:p>
            <a:r>
              <a:rPr lang="en-US" sz="4000" dirty="0" smtClean="0"/>
              <a:t>-an easier-to-use alternative to XML.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24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JSON Example</a:t>
            </a:r>
            <a:endParaRPr lang="en-US" sz="4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17" y="2535237"/>
            <a:ext cx="10060443" cy="26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Angular JS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82723" y="2349689"/>
            <a:ext cx="9985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Modern “Mechanism” for SPA (Single Page Applications) Development.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Simplify </a:t>
            </a:r>
            <a:r>
              <a:rPr lang="en-US" sz="2400" dirty="0" smtClean="0"/>
              <a:t>Development and Testing by a client side MVC Architecture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69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Cloning Data with JSON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2518819"/>
            <a:ext cx="111520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</a:t>
            </a:r>
            <a:r>
              <a:rPr lang="en-US" sz="4000" dirty="0" err="1" smtClean="0"/>
              <a:t>scope.originalData</a:t>
            </a:r>
            <a:r>
              <a:rPr lang="en-US" sz="4000" dirty="0" smtClean="0"/>
              <a:t> = {};</a:t>
            </a:r>
          </a:p>
          <a:p>
            <a:r>
              <a:rPr lang="en-US" sz="4000" dirty="0" smtClean="0"/>
              <a:t> </a:t>
            </a:r>
          </a:p>
          <a:p>
            <a:r>
              <a:rPr lang="en-US" sz="4000" dirty="0" smtClean="0"/>
              <a:t>$</a:t>
            </a:r>
            <a:r>
              <a:rPr lang="en-US" sz="4000" dirty="0" err="1"/>
              <a:t>scope.CopiedData</a:t>
            </a:r>
            <a:r>
              <a:rPr lang="en-US" sz="4000" dirty="0"/>
              <a:t> = </a:t>
            </a:r>
            <a:r>
              <a:rPr lang="en-US" sz="4000" b="1" dirty="0" err="1"/>
              <a:t>angular.copy</a:t>
            </a:r>
            <a:r>
              <a:rPr lang="en-US" sz="4000" dirty="0"/>
              <a:t>(</a:t>
            </a:r>
            <a:r>
              <a:rPr lang="en-US" sz="4000" dirty="0" err="1"/>
              <a:t>originalData</a:t>
            </a:r>
            <a:r>
              <a:rPr lang="en-US" sz="4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9810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4652" y="3067460"/>
            <a:ext cx="128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 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90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06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Directive : </a:t>
            </a:r>
            <a:r>
              <a:rPr lang="en-US" sz="4000" dirty="0" err="1" smtClean="0"/>
              <a:t>ng</a:t>
            </a:r>
            <a:r>
              <a:rPr lang="en-US" sz="4000" dirty="0" smtClean="0"/>
              <a:t>-repeat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19117" y="2347415"/>
            <a:ext cx="9689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</a:t>
            </a:r>
            <a:r>
              <a:rPr lang="en-US" sz="4000" u="sng" dirty="0" err="1"/>
              <a:t>ngRepeat</a:t>
            </a:r>
            <a:r>
              <a:rPr lang="en-US" sz="4000" dirty="0"/>
              <a:t> directive instantiates a template once per item from a collection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8" y="4257799"/>
            <a:ext cx="11443818" cy="10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 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08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Filters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19117" y="2347415"/>
            <a:ext cx="96899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filter formats the value of an expression for display to the </a:t>
            </a:r>
            <a:r>
              <a:rPr lang="en-US" sz="4000" dirty="0" smtClean="0"/>
              <a:t>user</a:t>
            </a:r>
          </a:p>
          <a:p>
            <a:pPr algn="ctr"/>
            <a:endParaRPr lang="en-US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Built in Filters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Custom Filters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97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Filters</a:t>
            </a:r>
            <a:endParaRPr lang="en-US" sz="40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74" y="2328862"/>
            <a:ext cx="8653815" cy="116378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425" y="4521103"/>
            <a:ext cx="9730494" cy="8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8" y="232012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Built in Filters</a:t>
            </a:r>
            <a:endParaRPr lang="en-US" sz="40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90" y="732911"/>
            <a:ext cx="8693622" cy="60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8690" y="278378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Built in Filters</a:t>
            </a:r>
            <a:endParaRPr lang="en-US" sz="4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90" y="986264"/>
            <a:ext cx="9867758" cy="57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MVC (Model-View-Controller) Pattern</a:t>
            </a:r>
            <a:endParaRPr lang="en-US" sz="40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098" y="1758003"/>
            <a:ext cx="5857947" cy="46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10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Custom Filters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19117" y="1718719"/>
            <a:ext cx="9689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Build our own custom filters by adding predefined “filter” methods to the Module</a:t>
            </a:r>
            <a:endParaRPr lang="en-US" sz="4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58" y="3206830"/>
            <a:ext cx="8295438" cy="34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49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 4 + 5 + 6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04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Services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69091" y="1612118"/>
            <a:ext cx="1065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singleton </a:t>
            </a:r>
            <a:r>
              <a:rPr lang="en-US" sz="2800" u="sng" dirty="0" smtClean="0"/>
              <a:t>stateless</a:t>
            </a:r>
            <a:r>
              <a:rPr lang="en-US" sz="2800" dirty="0" smtClean="0"/>
              <a:t> objects </a:t>
            </a:r>
            <a:r>
              <a:rPr lang="en-US" sz="2800" dirty="0"/>
              <a:t>or functions that carry out specific tasks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484" y="2425421"/>
            <a:ext cx="4689616" cy="42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Services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24691" y="2628118"/>
            <a:ext cx="10653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Built in Service ( $http , $window , $q etc…)</a:t>
            </a:r>
          </a:p>
          <a:p>
            <a:pPr algn="just"/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Custom Services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96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Built in Services</a:t>
            </a:r>
            <a:endParaRPr lang="en-US" sz="4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271712"/>
            <a:ext cx="11034756" cy="27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73300" y="614149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$timeout &amp; $interval Services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24691" y="2577318"/>
            <a:ext cx="10653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Executes client side functionality after a given time delay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$</a:t>
            </a:r>
            <a:r>
              <a:rPr lang="en-US" sz="2800" dirty="0" smtClean="0"/>
              <a:t>timeout – executes </a:t>
            </a:r>
            <a:r>
              <a:rPr lang="en-US" sz="2800" u="sng" dirty="0" smtClean="0"/>
              <a:t>ONCE</a:t>
            </a:r>
            <a:r>
              <a:rPr lang="en-US" sz="2800" dirty="0" smtClean="0"/>
              <a:t> after X time…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$interval– </a:t>
            </a:r>
            <a:r>
              <a:rPr lang="en-US" sz="2800" dirty="0"/>
              <a:t>executes </a:t>
            </a:r>
            <a:r>
              <a:rPr lang="en-US" sz="2800" u="sng" dirty="0" smtClean="0"/>
              <a:t>EVERY</a:t>
            </a:r>
            <a:r>
              <a:rPr lang="en-US" sz="2800" dirty="0" smtClean="0"/>
              <a:t> X </a:t>
            </a:r>
            <a:r>
              <a:rPr lang="en-US" sz="2800" dirty="0"/>
              <a:t>time…</a:t>
            </a:r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562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73300" y="614149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$timeout &amp; $interval Services</a:t>
            </a:r>
            <a:endParaRPr lang="en-US" sz="4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2173287"/>
            <a:ext cx="9801774" cy="3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11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14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MVC Benefits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87189" y="2322393"/>
            <a:ext cx="9985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Separation </a:t>
            </a:r>
            <a:r>
              <a:rPr lang="en-US" sz="2400" b="1" dirty="0"/>
              <a:t>of concerns</a:t>
            </a:r>
            <a:r>
              <a:rPr lang="en-US" sz="2400" b="1" dirty="0" smtClean="0"/>
              <a:t>:</a:t>
            </a:r>
          </a:p>
          <a:p>
            <a:pPr algn="just"/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/>
              <a:t>separation the three components, allows the re-use of the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business </a:t>
            </a:r>
            <a:r>
              <a:rPr lang="en-US" sz="2400" dirty="0"/>
              <a:t>logic across applications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Multiple </a:t>
            </a:r>
            <a:r>
              <a:rPr lang="en-US" sz="2400" dirty="0"/>
              <a:t>User Interfaces can be developed without concerning the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codebase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6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614149"/>
            <a:ext cx="833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Built in Services : The $http Service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67657" y="2526518"/>
            <a:ext cx="10653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facilitates communication with the remote HTTP servers via the browser's </a:t>
            </a:r>
            <a:r>
              <a:rPr lang="en-US" sz="2800" dirty="0" err="1"/>
              <a:t>XMLHttpRequest</a:t>
            </a:r>
            <a:r>
              <a:rPr lang="en-US" sz="2800" dirty="0"/>
              <a:t> object or via JSONP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In other words : AJAX 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16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614149"/>
            <a:ext cx="833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Built in Services : The $http Service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67657" y="1853418"/>
            <a:ext cx="10653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$http service has several functions you can use to send AJAX requests.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504008"/>
            <a:ext cx="8351838" cy="23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505688"/>
            <a:ext cx="833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$http Service – GET &amp; POST</a:t>
            </a:r>
            <a:endParaRPr lang="en-US" sz="40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" y="1525587"/>
            <a:ext cx="6942820" cy="356711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4" y="2857499"/>
            <a:ext cx="7959725" cy="38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3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614149"/>
            <a:ext cx="833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Also….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67657" y="2526518"/>
            <a:ext cx="10653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$q Service</a:t>
            </a:r>
          </a:p>
          <a:p>
            <a:pPr algn="just"/>
            <a:r>
              <a:rPr lang="en-US" sz="2800" dirty="0" smtClean="0"/>
              <a:t>$Window Service</a:t>
            </a:r>
          </a:p>
          <a:p>
            <a:pPr algn="just"/>
            <a:r>
              <a:rPr lang="en-US" sz="2800" dirty="0" smtClean="0"/>
              <a:t>$location Service</a:t>
            </a:r>
          </a:p>
          <a:p>
            <a:pPr algn="just"/>
            <a:r>
              <a:rPr lang="en-US" sz="2800" dirty="0" smtClean="0"/>
              <a:t>…</a:t>
            </a:r>
          </a:p>
          <a:p>
            <a:pPr algn="just"/>
            <a:r>
              <a:rPr lang="en-US" sz="2800" dirty="0" smtClean="0"/>
              <a:t>…</a:t>
            </a:r>
          </a:p>
          <a:p>
            <a:pPr algn="just"/>
            <a:r>
              <a:rPr lang="en-US" sz="2800" dirty="0" smtClean="0"/>
              <a:t>…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27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 8</a:t>
            </a:r>
          </a:p>
        </p:txBody>
      </p:sp>
    </p:spTree>
    <p:extLst>
      <p:ext uri="{BB962C8B-B14F-4D97-AF65-F5344CB8AC3E}">
        <p14:creationId xmlns:p14="http://schemas.microsoft.com/office/powerpoint/2010/main" val="4198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614149"/>
            <a:ext cx="833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Custom Service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67657" y="2170918"/>
            <a:ext cx="1065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Creation of service for your own (reusable ) usage</a:t>
            </a:r>
            <a:endParaRPr lang="en-US" sz="2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57" y="3543021"/>
            <a:ext cx="9492343" cy="21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76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 9</a:t>
            </a:r>
          </a:p>
        </p:txBody>
      </p:sp>
    </p:spTree>
    <p:extLst>
      <p:ext uri="{BB962C8B-B14F-4D97-AF65-F5344CB8AC3E}">
        <p14:creationId xmlns:p14="http://schemas.microsoft.com/office/powerpoint/2010/main" val="39443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Forms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05031" y="2199564"/>
            <a:ext cx="8648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Some background…</a:t>
            </a:r>
            <a:endParaRPr lang="en-US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60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MVC Benefits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87189" y="2322393"/>
            <a:ext cx="9985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Developer specialization and </a:t>
            </a:r>
            <a:r>
              <a:rPr lang="en-US" sz="2400" b="1" dirty="0" smtClean="0"/>
              <a:t>focus :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/>
              <a:t>developers of UI can focus exclusively on the UI screens without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bogged </a:t>
            </a:r>
            <a:r>
              <a:rPr lang="en-US" sz="2400" dirty="0"/>
              <a:t>down with business logic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/>
              <a:t>developer of Model / business can focus exclusively on </a:t>
            </a:r>
            <a:r>
              <a:rPr lang="en-US" sz="2400" dirty="0" smtClean="0"/>
              <a:t>the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business </a:t>
            </a:r>
            <a:r>
              <a:rPr lang="en-US" sz="2400" dirty="0"/>
              <a:t>logic implementations, </a:t>
            </a:r>
            <a:r>
              <a:rPr lang="en-US" sz="2400" dirty="0" smtClean="0"/>
              <a:t>modifications without    </a:t>
            </a:r>
          </a:p>
          <a:p>
            <a:pPr algn="just"/>
            <a:r>
              <a:rPr lang="en-US" sz="2400" dirty="0" smtClean="0"/>
              <a:t>    concerning </a:t>
            </a:r>
            <a:r>
              <a:rPr lang="en-US" sz="2400" dirty="0"/>
              <a:t>the look and feel and it has nothing to with business logic.</a:t>
            </a:r>
          </a:p>
        </p:txBody>
      </p:sp>
    </p:spTree>
    <p:extLst>
      <p:ext uri="{BB962C8B-B14F-4D97-AF65-F5344CB8AC3E}">
        <p14:creationId xmlns:p14="http://schemas.microsoft.com/office/powerpoint/2010/main" val="37879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Forms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05031" y="2199564"/>
            <a:ext cx="86484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An </a:t>
            </a:r>
            <a:r>
              <a:rPr lang="en-US" sz="2800" dirty="0" err="1"/>
              <a:t>AngularJS</a:t>
            </a:r>
            <a:r>
              <a:rPr lang="en-US" sz="2800" dirty="0"/>
              <a:t> form is a collection of input </a:t>
            </a:r>
            <a:r>
              <a:rPr lang="en-US" sz="2800" dirty="0" smtClean="0"/>
              <a:t>controls</a:t>
            </a:r>
          </a:p>
          <a:p>
            <a:pPr algn="just"/>
            <a:endParaRPr lang="en-US" sz="2800" dirty="0"/>
          </a:p>
          <a:p>
            <a:r>
              <a:rPr lang="en-US" sz="2800" dirty="0"/>
              <a:t>HTML input elements are called HTML controls: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input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select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button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textarea</a:t>
            </a:r>
            <a:r>
              <a:rPr lang="en-US" sz="2800" dirty="0"/>
              <a:t> </a:t>
            </a:r>
            <a:r>
              <a:rPr lang="en-US" sz="2800" dirty="0" smtClean="0"/>
              <a:t>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 validation services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34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Ng-submit Directive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19231" y="3025064"/>
            <a:ext cx="94630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prevents the default action (which for form means sending the request to the server and reloading the current page), but only if the form </a:t>
            </a:r>
            <a:r>
              <a:rPr lang="en-US" sz="2800" u="sng" dirty="0"/>
              <a:t>does not </a:t>
            </a:r>
            <a:r>
              <a:rPr lang="en-US" sz="2800" dirty="0"/>
              <a:t>contain </a:t>
            </a:r>
            <a:r>
              <a:rPr lang="en-US" sz="2800" dirty="0" smtClean="0"/>
              <a:t>action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Submit by code :</a:t>
            </a:r>
          </a:p>
          <a:p>
            <a:pPr algn="just"/>
            <a:r>
              <a:rPr lang="en-US" sz="2800" dirty="0" smtClean="0"/>
              <a:t>         $</a:t>
            </a:r>
            <a:r>
              <a:rPr lang="en-US" sz="2800" dirty="0" err="1" smtClean="0"/>
              <a:t>scope.submit</a:t>
            </a:r>
            <a:r>
              <a:rPr lang="en-US" sz="2800" dirty="0" smtClean="0"/>
              <a:t>();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1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12</a:t>
            </a:r>
          </a:p>
        </p:txBody>
      </p:sp>
    </p:spTree>
    <p:extLst>
      <p:ext uri="{BB962C8B-B14F-4D97-AF65-F5344CB8AC3E}">
        <p14:creationId xmlns:p14="http://schemas.microsoft.com/office/powerpoint/2010/main" val="41027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Form Validation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06" y="2275764"/>
            <a:ext cx="8648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 built-in mechanism for validating the form’s data before submitting !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NOT HTML 5 Validation !!!</a:t>
            </a:r>
            <a:endParaRPr lang="en-US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52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7100" y="614149"/>
            <a:ext cx="761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Input attributes</a:t>
            </a:r>
            <a:endParaRPr lang="en-US" sz="4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49" y="1671637"/>
            <a:ext cx="5626100" cy="48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NgPattern</a:t>
            </a:r>
            <a:r>
              <a:rPr lang="en-US" sz="4000" dirty="0" smtClean="0"/>
              <a:t> Directive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65331" y="1818564"/>
            <a:ext cx="8648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Validates an input’s value by a Regular Expression</a:t>
            </a:r>
            <a:endParaRPr lang="en-US" sz="2800" dirty="0"/>
          </a:p>
          <a:p>
            <a:pPr algn="just"/>
            <a:endParaRPr lang="en-US" sz="2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3462337"/>
            <a:ext cx="1046692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0" y="614149"/>
            <a:ext cx="7581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Form validation properties</a:t>
            </a:r>
            <a:endParaRPr lang="en-US" sz="4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087" y="1747837"/>
            <a:ext cx="1330325" cy="459701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12" y="1747837"/>
            <a:ext cx="6271323" cy="45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13</a:t>
            </a:r>
          </a:p>
        </p:txBody>
      </p:sp>
    </p:spTree>
    <p:extLst>
      <p:ext uri="{BB962C8B-B14F-4D97-AF65-F5344CB8AC3E}">
        <p14:creationId xmlns:p14="http://schemas.microsoft.com/office/powerpoint/2010/main" val="32328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Some more  </a:t>
            </a:r>
            <a:r>
              <a:rPr lang="en-US" sz="4000" dirty="0" err="1" smtClean="0"/>
              <a:t>ng’s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76301" y="2199564"/>
            <a:ext cx="1036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Ng-Required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Ng-disabled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Ng-show</a:t>
            </a:r>
            <a:endParaRPr lang="en-US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47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required vs. </a:t>
            </a:r>
            <a:r>
              <a:rPr lang="en-US" sz="4000" dirty="0" err="1" smtClean="0"/>
              <a:t>ng</a:t>
            </a:r>
            <a:r>
              <a:rPr lang="en-US" sz="4000" dirty="0" smtClean="0"/>
              <a:t>-required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76301" y="1628064"/>
            <a:ext cx="1036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&lt;input ….   required /&gt;  = &lt;input … </a:t>
            </a:r>
            <a:r>
              <a:rPr lang="en-US" sz="2800" dirty="0" err="1" smtClean="0"/>
              <a:t>ng</a:t>
            </a:r>
            <a:r>
              <a:rPr lang="en-US" sz="2800" dirty="0" smtClean="0"/>
              <a:t>-required=“true” /&gt;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So…. What is the difference  ???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err="1"/>
              <a:t>ng</a:t>
            </a:r>
            <a:r>
              <a:rPr lang="en-US" sz="2800" dirty="0"/>
              <a:t>-required allows set the required </a:t>
            </a:r>
            <a:r>
              <a:rPr lang="en-US" sz="2800" dirty="0" smtClean="0"/>
              <a:t>attribute </a:t>
            </a:r>
            <a:r>
              <a:rPr lang="en-US" sz="2800" u="sng" dirty="0"/>
              <a:t>depending</a:t>
            </a:r>
            <a:r>
              <a:rPr lang="en-US" sz="2800" dirty="0"/>
              <a:t> on a </a:t>
            </a:r>
            <a:r>
              <a:rPr lang="en-US" sz="2800" dirty="0" err="1"/>
              <a:t>boolean</a:t>
            </a:r>
            <a:r>
              <a:rPr lang="en-US" sz="2800" dirty="0"/>
              <a:t> test</a:t>
            </a:r>
          </a:p>
          <a:p>
            <a:pPr algn="just"/>
            <a:endParaRPr lang="en-US" sz="2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62" y="4736607"/>
            <a:ext cx="8777343" cy="16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MVC Benefits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91654" y="1899313"/>
            <a:ext cx="104905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 Parallel development by separate </a:t>
            </a:r>
            <a:r>
              <a:rPr lang="en-US" sz="2400" b="1" dirty="0" smtClean="0"/>
              <a:t>teams :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Business </a:t>
            </a:r>
            <a:r>
              <a:rPr lang="en-US" sz="2400" dirty="0"/>
              <a:t>logic developers can build the classes, while the UI developers can involve in designing UI screens simultaneously, resulting the interdependency issues and time conservation</a:t>
            </a:r>
            <a:r>
              <a:rPr lang="en-US" sz="24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UI </a:t>
            </a:r>
            <a:r>
              <a:rPr lang="en-US" sz="2400" dirty="0" err="1"/>
              <a:t>updations</a:t>
            </a:r>
            <a:r>
              <a:rPr lang="en-US" sz="2400" dirty="0"/>
              <a:t> can be made without slowing down the business logic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process</a:t>
            </a:r>
          </a:p>
          <a:p>
            <a:pPr algn="just"/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Business </a:t>
            </a:r>
            <a:r>
              <a:rPr lang="en-US" sz="2400" dirty="0"/>
              <a:t>logic rules changes are very less that needs the revision /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updations</a:t>
            </a:r>
            <a:r>
              <a:rPr lang="en-US" sz="2400" dirty="0" smtClean="0"/>
              <a:t> </a:t>
            </a:r>
            <a:r>
              <a:rPr lang="en-US" sz="2400" dirty="0"/>
              <a:t>of the UI.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637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Some more  </a:t>
            </a:r>
            <a:r>
              <a:rPr lang="en-US" sz="4000" dirty="0" err="1" smtClean="0"/>
              <a:t>ng’s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76301" y="2199564"/>
            <a:ext cx="1036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/>
          </a:p>
          <a:p>
            <a:pPr algn="just"/>
            <a:r>
              <a:rPr lang="en-US" sz="2800" dirty="0" err="1"/>
              <a:t>n</a:t>
            </a:r>
            <a:r>
              <a:rPr lang="en-US" sz="2800" dirty="0" err="1" smtClean="0"/>
              <a:t>g</a:t>
            </a:r>
            <a:r>
              <a:rPr lang="en-US" sz="2800" dirty="0" smtClean="0"/>
              <a:t>-disabled – Enabled\Disabled depends on…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err="1"/>
              <a:t>n</a:t>
            </a:r>
            <a:r>
              <a:rPr lang="en-US" sz="2800" dirty="0" err="1" smtClean="0"/>
              <a:t>g</a:t>
            </a:r>
            <a:r>
              <a:rPr lang="en-US" sz="2800" dirty="0" smtClean="0"/>
              <a:t>-show – Visible\Hidden depends on</a:t>
            </a:r>
            <a:endParaRPr lang="en-US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19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14</a:t>
            </a:r>
          </a:p>
        </p:txBody>
      </p:sp>
    </p:spTree>
    <p:extLst>
      <p:ext uri="{BB962C8B-B14F-4D97-AF65-F5344CB8AC3E}">
        <p14:creationId xmlns:p14="http://schemas.microsoft.com/office/powerpoint/2010/main" val="42417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Errors Specifications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87400" y="1869364"/>
            <a:ext cx="104266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Angular provides indication of the particular invalidation cause</a:t>
            </a: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1" y="4232575"/>
            <a:ext cx="12070139" cy="81944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7" y="3025665"/>
            <a:ext cx="11990923" cy="8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19</a:t>
            </a:r>
          </a:p>
        </p:txBody>
      </p:sp>
    </p:spTree>
    <p:extLst>
      <p:ext uri="{BB962C8B-B14F-4D97-AF65-F5344CB8AC3E}">
        <p14:creationId xmlns:p14="http://schemas.microsoft.com/office/powerpoint/2010/main" val="11570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 11</a:t>
            </a:r>
          </a:p>
        </p:txBody>
      </p:sp>
    </p:spTree>
    <p:extLst>
      <p:ext uri="{BB962C8B-B14F-4D97-AF65-F5344CB8AC3E}">
        <p14:creationId xmlns:p14="http://schemas.microsoft.com/office/powerpoint/2010/main" val="35580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Form vs. </a:t>
            </a:r>
            <a:r>
              <a:rPr lang="en-US" sz="4000" dirty="0" err="1" smtClean="0"/>
              <a:t>ngForm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93831" y="1869364"/>
            <a:ext cx="8648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(Regular) Forms – can NOT be nested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err="1" smtClean="0"/>
              <a:t>ng</a:t>
            </a:r>
            <a:r>
              <a:rPr lang="en-US" sz="2800" dirty="0" smtClean="0"/>
              <a:t>-forms – CAN be nested !!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With </a:t>
            </a:r>
            <a:r>
              <a:rPr lang="en-US" sz="2800" dirty="0" err="1" smtClean="0"/>
              <a:t>ng</a:t>
            </a:r>
            <a:r>
              <a:rPr lang="en-US" sz="2800" dirty="0" smtClean="0"/>
              <a:t>-forms – forms can be build dynamically !!</a:t>
            </a:r>
            <a:endParaRPr lang="en-US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15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Form Styling Classes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93831" y="1869364"/>
            <a:ext cx="8648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Angular already provides classes on our inputs and our forms based on if they are valid or </a:t>
            </a:r>
            <a:r>
              <a:rPr lang="en-US" sz="2800" dirty="0" smtClean="0"/>
              <a:t>not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Classes names :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err="1"/>
              <a:t>ng</a:t>
            </a:r>
            <a:r>
              <a:rPr lang="en-US" sz="2800" dirty="0"/>
              <a:t>-valid, </a:t>
            </a:r>
            <a:r>
              <a:rPr lang="en-US" sz="2800" dirty="0" err="1"/>
              <a:t>ng</a:t>
            </a:r>
            <a:r>
              <a:rPr lang="en-US" sz="2800" dirty="0"/>
              <a:t>-invalid, </a:t>
            </a:r>
            <a:r>
              <a:rPr lang="en-US" sz="2800" dirty="0" err="1"/>
              <a:t>ng</a:t>
            </a:r>
            <a:r>
              <a:rPr lang="en-US" sz="2800" dirty="0"/>
              <a:t>-pristine and </a:t>
            </a:r>
            <a:r>
              <a:rPr lang="en-US" sz="2800" dirty="0" err="1"/>
              <a:t>ng</a:t>
            </a:r>
            <a:r>
              <a:rPr lang="en-US" sz="2800" dirty="0"/>
              <a:t>-dirty</a:t>
            </a:r>
          </a:p>
        </p:txBody>
      </p:sp>
    </p:spTree>
    <p:extLst>
      <p:ext uri="{BB962C8B-B14F-4D97-AF65-F5344CB8AC3E}">
        <p14:creationId xmlns:p14="http://schemas.microsoft.com/office/powerpoint/2010/main" val="16957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6287" y="29752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 12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1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1565" y="614149"/>
            <a:ext cx="586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Form Styling Classes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93831" y="1869364"/>
            <a:ext cx="8648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Angular already provides classes on our inputs and our forms based on if they are valid or </a:t>
            </a:r>
            <a:r>
              <a:rPr lang="en-US" sz="2800" dirty="0" smtClean="0"/>
              <a:t>not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Classes names :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err="1"/>
              <a:t>ng</a:t>
            </a:r>
            <a:r>
              <a:rPr lang="en-US" sz="2800" dirty="0"/>
              <a:t>-valid, </a:t>
            </a:r>
            <a:r>
              <a:rPr lang="en-US" sz="2800" dirty="0" err="1"/>
              <a:t>ng</a:t>
            </a:r>
            <a:r>
              <a:rPr lang="en-US" sz="2800" dirty="0"/>
              <a:t>-invalid, </a:t>
            </a:r>
            <a:r>
              <a:rPr lang="en-US" sz="2800" dirty="0" err="1"/>
              <a:t>ng</a:t>
            </a:r>
            <a:r>
              <a:rPr lang="en-US" sz="2800" dirty="0"/>
              <a:t>-pristine and </a:t>
            </a:r>
            <a:r>
              <a:rPr lang="en-US" sz="2800" dirty="0" err="1"/>
              <a:t>ng</a:t>
            </a:r>
            <a:r>
              <a:rPr lang="en-US" sz="2800" dirty="0"/>
              <a:t>-dirty</a:t>
            </a:r>
          </a:p>
        </p:txBody>
      </p:sp>
    </p:spTree>
    <p:extLst>
      <p:ext uri="{BB962C8B-B14F-4D97-AF65-F5344CB8AC3E}">
        <p14:creationId xmlns:p14="http://schemas.microsoft.com/office/powerpoint/2010/main" val="10714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15</a:t>
            </a:r>
          </a:p>
        </p:txBody>
      </p:sp>
    </p:spTree>
    <p:extLst>
      <p:ext uri="{BB962C8B-B14F-4D97-AF65-F5344CB8AC3E}">
        <p14:creationId xmlns:p14="http://schemas.microsoft.com/office/powerpoint/2010/main" val="8817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Angular JS – Lets Begin…</a:t>
            </a:r>
            <a:endParaRPr lang="en-US" sz="4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8" y="2514031"/>
            <a:ext cx="11166853" cy="27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48" y="614149"/>
            <a:ext cx="797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Traditional Web Applications</a:t>
            </a:r>
            <a:endParaRPr lang="en-US" sz="4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96" y="1802499"/>
            <a:ext cx="7848795" cy="43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99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48" y="614149"/>
            <a:ext cx="797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SPA Applications</a:t>
            </a:r>
            <a:endParaRPr lang="en-US" sz="40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90" y="1667301"/>
            <a:ext cx="8256650" cy="44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840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9269" y="668740"/>
            <a:ext cx="797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SPA Benefits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87189" y="2322393"/>
            <a:ext cx="9985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smtClean="0"/>
              <a:t>Applications </a:t>
            </a:r>
            <a:r>
              <a:rPr lang="en-US" sz="2400" dirty="0"/>
              <a:t>are more fluid and responsive</a:t>
            </a:r>
            <a:endParaRPr lang="en-US" sz="2400" dirty="0" smtClean="0"/>
          </a:p>
          <a:p>
            <a:pPr algn="just"/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/>
              <a:t>(Sending </a:t>
            </a:r>
            <a:r>
              <a:rPr lang="en-US" sz="2400" dirty="0"/>
              <a:t>the app data as JSON </a:t>
            </a:r>
            <a:r>
              <a:rPr lang="en-US" sz="2400" dirty="0" smtClean="0"/>
              <a:t>) Creates </a:t>
            </a:r>
            <a:r>
              <a:rPr lang="en-US" sz="2400" dirty="0"/>
              <a:t>a separation between the </a:t>
            </a:r>
            <a:r>
              <a:rPr lang="en-US" sz="2400" dirty="0" smtClean="0"/>
              <a:t>   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presentation </a:t>
            </a:r>
            <a:r>
              <a:rPr lang="en-US" sz="2400" dirty="0"/>
              <a:t>(HTML markup) and application logic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- “Mobile alike” User </a:t>
            </a:r>
            <a:r>
              <a:rPr lang="en-US" sz="2400" dirty="0" smtClean="0"/>
              <a:t>Experience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29772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9269" y="668740"/>
            <a:ext cx="797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SPA with Routing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1789" y="1954093"/>
            <a:ext cx="9985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1 Application…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1 Page…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u="sng" dirty="0" smtClean="0"/>
              <a:t>Multiple</a:t>
            </a:r>
            <a:r>
              <a:rPr lang="en-US" sz="2400" dirty="0" smtClean="0"/>
              <a:t> Views !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Layout Template – A template  that  is common to ALL views 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20713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9269" y="668740"/>
            <a:ext cx="797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SPA Key Elements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17389" y="2246193"/>
            <a:ext cx="9985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/>
              <a:t>angular-route.min.js</a:t>
            </a:r>
            <a:r>
              <a:rPr lang="en-US" sz="2400" dirty="0" smtClean="0"/>
              <a:t>   - Angular Routing Library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ngRoute</a:t>
            </a:r>
            <a:r>
              <a:rPr lang="en-US" sz="2400" dirty="0" smtClean="0"/>
              <a:t> – Routing Module Injection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/>
              <a:t>$</a:t>
            </a:r>
            <a:r>
              <a:rPr lang="en-US" sz="2400" b="1" dirty="0" err="1" smtClean="0"/>
              <a:t>routeProvider</a:t>
            </a:r>
            <a:r>
              <a:rPr lang="en-US" sz="2400" dirty="0" smtClean="0"/>
              <a:t> - $Route Service provider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ng</a:t>
            </a:r>
            <a:r>
              <a:rPr lang="en-US" sz="2400" b="1" dirty="0" smtClean="0"/>
              <a:t>-view</a:t>
            </a:r>
            <a:r>
              <a:rPr lang="en-US" sz="2400" dirty="0" smtClean="0"/>
              <a:t> – Views Place holder Directive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7672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9269" y="668740"/>
            <a:ext cx="797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SPA with Routing</a:t>
            </a:r>
            <a:endParaRPr lang="en-US" sz="4000" dirty="0"/>
          </a:p>
        </p:txBody>
      </p:sp>
      <p:pic>
        <p:nvPicPr>
          <p:cNvPr id="2050" name="Picture 2" descr="http://2.bp.blogspot.com/-8pmCVAaE-Lw/U26QwRs0j8I/AAAAAAAAATA/68_m1k05GUA/s640/rou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55" y="1658937"/>
            <a:ext cx="6970720" cy="48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080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385" y="376640"/>
            <a:ext cx="797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SPA Routing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55489" y="1244128"/>
            <a:ext cx="998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/>
              <a:t>Registers “Routers” with .</a:t>
            </a:r>
            <a:r>
              <a:rPr lang="en-US" sz="2400" b="1" dirty="0" err="1" smtClean="0"/>
              <a:t>config</a:t>
            </a:r>
            <a:r>
              <a:rPr lang="en-US" sz="2400" b="1" dirty="0" smtClean="0"/>
              <a:t> &amp; $Route Service</a:t>
            </a: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62" y="1790699"/>
            <a:ext cx="7704138" cy="49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535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16 ( No Controllers)</a:t>
            </a:r>
          </a:p>
        </p:txBody>
      </p:sp>
    </p:spTree>
    <p:extLst>
      <p:ext uri="{BB962C8B-B14F-4D97-AF65-F5344CB8AC3E}">
        <p14:creationId xmlns:p14="http://schemas.microsoft.com/office/powerpoint/2010/main" val="33868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385" y="376640"/>
            <a:ext cx="797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SPA Routing Controllers</a:t>
            </a:r>
            <a:endParaRPr lang="en-US" sz="40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224226"/>
            <a:ext cx="7489845" cy="55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92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16 ( With Controllers)</a:t>
            </a:r>
          </a:p>
        </p:txBody>
      </p:sp>
    </p:spTree>
    <p:extLst>
      <p:ext uri="{BB962C8B-B14F-4D97-AF65-F5344CB8AC3E}">
        <p14:creationId xmlns:p14="http://schemas.microsoft.com/office/powerpoint/2010/main" val="35345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Directives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78006" y="1899312"/>
            <a:ext cx="104905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Markers </a:t>
            </a:r>
            <a:r>
              <a:rPr lang="en-US" sz="2400" dirty="0"/>
              <a:t>on a DOM element (such as an attribute, element name, comment or CSS class) that tell </a:t>
            </a:r>
            <a:r>
              <a:rPr lang="en-US" sz="2400" dirty="0" err="1"/>
              <a:t>AngularJS's</a:t>
            </a:r>
            <a:r>
              <a:rPr lang="en-US" sz="2400" dirty="0"/>
              <a:t> HTML compiler ($compile) to attach a specified behavior to that DOM element or even transform the DOM element and its children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Directives are HTML </a:t>
            </a:r>
            <a:r>
              <a:rPr lang="en-US" sz="2400" dirty="0"/>
              <a:t>attributes with an </a:t>
            </a:r>
            <a:r>
              <a:rPr lang="en-US" sz="2400" b="1" dirty="0" err="1"/>
              <a:t>ng</a:t>
            </a:r>
            <a:r>
              <a:rPr lang="en-US" sz="2400" dirty="0"/>
              <a:t> prefix.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Examples :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&lt;div </a:t>
            </a:r>
            <a:r>
              <a:rPr lang="en-US" sz="2400" dirty="0" err="1" smtClean="0">
                <a:solidFill>
                  <a:srgbClr val="FF0000"/>
                </a:solidFill>
              </a:rPr>
              <a:t>ng</a:t>
            </a:r>
            <a:r>
              <a:rPr lang="en-US" sz="2400" dirty="0" smtClean="0">
                <a:solidFill>
                  <a:srgbClr val="FF0000"/>
                </a:solidFill>
              </a:rPr>
              <a:t>-controller</a:t>
            </a:r>
            <a:r>
              <a:rPr lang="en-US" sz="2400" dirty="0" smtClean="0"/>
              <a:t>=“My Controller”&gt;</a:t>
            </a:r>
          </a:p>
          <a:p>
            <a:pPr algn="just"/>
            <a:r>
              <a:rPr lang="en-US" sz="2400" dirty="0" smtClean="0"/>
              <a:t>&lt;/div&gt; </a:t>
            </a:r>
          </a:p>
        </p:txBody>
      </p:sp>
    </p:spTree>
    <p:extLst>
      <p:ext uri="{BB962C8B-B14F-4D97-AF65-F5344CB8AC3E}">
        <p14:creationId xmlns:p14="http://schemas.microsoft.com/office/powerpoint/2010/main" val="31424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 13</a:t>
            </a:r>
          </a:p>
        </p:txBody>
      </p:sp>
    </p:spTree>
    <p:extLst>
      <p:ext uri="{BB962C8B-B14F-4D97-AF65-F5344CB8AC3E}">
        <p14:creationId xmlns:p14="http://schemas.microsoft.com/office/powerpoint/2010/main" val="18448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385" y="376640"/>
            <a:ext cx="797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Routing with Parameters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13425" y="1392309"/>
            <a:ext cx="998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/>
              <a:t>Pass Parameters : </a:t>
            </a: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46" y="2035790"/>
            <a:ext cx="9095170" cy="15827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46" y="4262009"/>
            <a:ext cx="9115210" cy="18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966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385" y="376640"/>
            <a:ext cx="797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Routing with Parameters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54725" y="1925709"/>
            <a:ext cx="998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/>
              <a:t>Retrieve Parameters  - With $</a:t>
            </a:r>
            <a:r>
              <a:rPr lang="en-US" sz="2400" b="1" dirty="0" err="1" smtClean="0"/>
              <a:t>routeParams</a:t>
            </a:r>
            <a:r>
              <a:rPr lang="en-US" sz="2400" b="1" dirty="0" smtClean="0"/>
              <a:t> Service </a:t>
            </a: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3063874"/>
            <a:ext cx="10435294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385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17</a:t>
            </a:r>
          </a:p>
        </p:txBody>
      </p:sp>
    </p:spTree>
    <p:extLst>
      <p:ext uri="{BB962C8B-B14F-4D97-AF65-F5344CB8AC3E}">
        <p14:creationId xmlns:p14="http://schemas.microsoft.com/office/powerpoint/2010/main" val="2724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 14</a:t>
            </a:r>
          </a:p>
        </p:txBody>
      </p:sp>
    </p:spTree>
    <p:extLst>
      <p:ext uri="{BB962C8B-B14F-4D97-AF65-F5344CB8AC3E}">
        <p14:creationId xmlns:p14="http://schemas.microsoft.com/office/powerpoint/2010/main" val="37650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Custom Directives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19117" y="2843093"/>
            <a:ext cx="9985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AngularJS</a:t>
            </a:r>
            <a:r>
              <a:rPr lang="en-US" sz="2400" dirty="0"/>
              <a:t> enables us to create new directives that we can encapsulate and simplify DOM manipulation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We can create directives that modify or even create totally new behavior in HTML</a:t>
            </a:r>
          </a:p>
        </p:txBody>
      </p:sp>
    </p:spTree>
    <p:extLst>
      <p:ext uri="{BB962C8B-B14F-4D97-AF65-F5344CB8AC3E}">
        <p14:creationId xmlns:p14="http://schemas.microsoft.com/office/powerpoint/2010/main" val="36929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17" y="2652712"/>
            <a:ext cx="10298680" cy="3100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Custom Directives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35966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Restrict Options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093793"/>
            <a:ext cx="11722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restrict option is used to specify how a directive can be invoked on the page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A (Attribute) -  &lt;div my-directive&gt;&lt;/div&gt;</a:t>
            </a:r>
          </a:p>
          <a:p>
            <a:pPr algn="just"/>
            <a:r>
              <a:rPr lang="en-US" sz="2400" dirty="0" smtClean="0"/>
              <a:t>E (Element)    - &lt;</a:t>
            </a:r>
            <a:r>
              <a:rPr lang="en-US" sz="2400" dirty="0"/>
              <a:t>my-directive&gt; </a:t>
            </a:r>
            <a:r>
              <a:rPr lang="en-US" sz="2400" dirty="0" smtClean="0"/>
              <a:t>&lt;/my-directive&gt;</a:t>
            </a:r>
          </a:p>
          <a:p>
            <a:pPr algn="just"/>
            <a:r>
              <a:rPr lang="en-US" sz="2400" dirty="0" smtClean="0"/>
              <a:t>C (Class )          &lt;span </a:t>
            </a:r>
            <a:r>
              <a:rPr lang="en-US" sz="2400" dirty="0"/>
              <a:t>class=“</a:t>
            </a:r>
            <a:r>
              <a:rPr lang="en-US" sz="2400" dirty="0" smtClean="0"/>
              <a:t>my-directive&gt;&lt;/span&gt;</a:t>
            </a:r>
          </a:p>
          <a:p>
            <a:pPr algn="just"/>
            <a:r>
              <a:rPr lang="en-US" sz="2400" dirty="0" smtClean="0"/>
              <a:t>M (Comment)  &lt;!– </a:t>
            </a:r>
            <a:r>
              <a:rPr lang="en-US" sz="2400" dirty="0"/>
              <a:t>directive : </a:t>
            </a:r>
            <a:r>
              <a:rPr lang="en-US" sz="2400" dirty="0" smtClean="0"/>
              <a:t>my-directive --&gt;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Can ne a combination :   restrict : ‘AE’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62685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7887" y="294981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20</a:t>
            </a:r>
          </a:p>
        </p:txBody>
      </p:sp>
    </p:spTree>
    <p:extLst>
      <p:ext uri="{BB962C8B-B14F-4D97-AF65-F5344CB8AC3E}">
        <p14:creationId xmlns:p14="http://schemas.microsoft.com/office/powerpoint/2010/main" val="25307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9117" y="846161"/>
            <a:ext cx="96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Animation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17389" y="1979493"/>
            <a:ext cx="99856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/>
              <a:t>Animating – </a:t>
            </a:r>
            <a:r>
              <a:rPr lang="en-US" sz="2400" dirty="0" smtClean="0"/>
              <a:t>Changing attribute(s) value during time interval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u="sng" dirty="0" smtClean="0"/>
              <a:t>Support CSS 3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b="1" dirty="0" smtClean="0"/>
              <a:t>Key Elements 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-</a:t>
            </a:r>
            <a:r>
              <a:rPr lang="en-US" sz="2400" b="1" dirty="0" smtClean="0"/>
              <a:t> </a:t>
            </a:r>
            <a:r>
              <a:rPr lang="en-US" sz="2400" dirty="0" smtClean="0"/>
              <a:t>angular-animate.min.js Library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- </a:t>
            </a:r>
            <a:r>
              <a:rPr lang="en-US" sz="2400" dirty="0" err="1" smtClean="0"/>
              <a:t>ngAnimate</a:t>
            </a:r>
            <a:r>
              <a:rPr lang="en-US" sz="2400" dirty="0" smtClean="0"/>
              <a:t> Module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99" y="4951412"/>
            <a:ext cx="7975413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34015</TotalTime>
  <Words>1730</Words>
  <Application>Microsoft Office PowerPoint</Application>
  <PresentationFormat>Widescreen</PresentationFormat>
  <Paragraphs>353</Paragraphs>
  <Slides>106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1" baseType="lpstr">
      <vt:lpstr>Arial</vt:lpstr>
      <vt:lpstr>Century Gothic</vt:lpstr>
      <vt:lpstr>Times New Roman</vt:lpstr>
      <vt:lpstr>Wingdings 3</vt:lpstr>
      <vt:lpstr>יונים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Yariv A</dc:creator>
  <cp:lastModifiedBy>Yaniv</cp:lastModifiedBy>
  <cp:revision>193</cp:revision>
  <dcterms:created xsi:type="dcterms:W3CDTF">2015-01-24T19:29:07Z</dcterms:created>
  <dcterms:modified xsi:type="dcterms:W3CDTF">2015-11-09T10:28:13Z</dcterms:modified>
</cp:coreProperties>
</file>