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70" r:id="rId15"/>
    <p:sldId id="259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B4DB2-0117-4877-A9A9-2F1DFA5FB02C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D29E0-5E2C-411B-A77F-B90F9DE6C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463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02461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1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7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defTabSz="584200">
              <a:lnSpc>
                <a:spcPct val="100000"/>
              </a:lnSpc>
              <a:defRPr sz="6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14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1pPr>
      <a:lvl2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2pPr>
      <a:lvl3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3pPr>
      <a:lvl4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4pPr>
      <a:lvl5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5pPr>
      <a:lvl6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6pPr>
      <a:lvl7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7pPr>
      <a:lvl8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8pPr>
      <a:lvl9pPr algn="ctr" defTabSz="457200">
        <a:lnSpc>
          <a:spcPct val="200000"/>
        </a:lnSpc>
        <a:defRPr sz="1400" b="1">
          <a:latin typeface="+mj-lt"/>
          <a:ea typeface="+mj-ea"/>
          <a:cs typeface="+mj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054100"/>
            <a:ext cx="10464800" cy="3302000"/>
          </a:xfrm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3600"/>
            </a:lvl1pPr>
          </a:lstStyle>
          <a:p>
            <a:pPr lvl="0">
              <a:defRPr sz="1800" b="0"/>
            </a:pPr>
            <a:r>
              <a:rPr sz="3600" b="1"/>
              <a:t>Shellshock: The Devastating Injection Hole In Linux Bash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371600" y="5422900"/>
            <a:ext cx="9618266" cy="1130300"/>
          </a:xfrm>
          <a:prstGeom prst="rect">
            <a:avLst/>
          </a:prstGeom>
        </p:spPr>
        <p:txBody>
          <a:bodyPr/>
          <a:lstStyle/>
          <a:p>
            <a:pPr lvl="0" algn="r">
              <a:defRPr sz="1800"/>
            </a:pPr>
            <a:r>
              <a:rPr sz="3200" dirty="0">
                <a:latin typeface="+mj-lt"/>
              </a:rPr>
              <a:t>Zhenghong Dong</a:t>
            </a:r>
          </a:p>
          <a:p>
            <a:pPr lvl="0" algn="r">
              <a:defRPr sz="1800"/>
            </a:pPr>
            <a:r>
              <a:rPr sz="3200" dirty="0">
                <a:latin typeface="+mj-lt"/>
              </a:rPr>
              <a:t>12-5-2014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742" y="-90338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 smtClean="0"/>
              <a:t>How could it happen?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82053" y="1813448"/>
            <a:ext cx="10951286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The classical test command for CVE-2014-6271: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2" y="2817345"/>
            <a:ext cx="11381501" cy="128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2053" y="5705168"/>
            <a:ext cx="9312445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Two requirements for exploitation: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 </a:t>
            </a:r>
          </a:p>
          <a:p>
            <a:pPr lvl="4" indent="0" algn="l" rtl="0" latinLnBrk="1" hangingPunct="0"/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1: Accept environmental </a:t>
            </a: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variables from remote side</a:t>
            </a: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4" indent="0" algn="l" rtl="0" latinLnBrk="1" hangingPunct="0"/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4" indent="0" algn="l" rtl="0" latinLnBrk="1" hangingPunct="0"/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		2: Subshell spawn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798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31" y="96504"/>
            <a:ext cx="11099800" cy="858089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programs/services are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</a:t>
            </a:r>
            <a:r>
              <a:rPr lang="en-US" altLang="zh-CN" sz="4000" dirty="0" smtClean="0"/>
              <a:t>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667" y="939845"/>
            <a:ext cx="10951286" cy="6381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Exploiting HTTP_USER_AGENT environment variables.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Exploiting OpenSSH server keys: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Exploiting DHCP server option variables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5" y="1769237"/>
            <a:ext cx="8303212" cy="964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980" r="5211"/>
          <a:stretch/>
        </p:blipFill>
        <p:spPr>
          <a:xfrm>
            <a:off x="2009955" y="3450566"/>
            <a:ext cx="8315864" cy="556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91" y="4166469"/>
            <a:ext cx="3968662" cy="558713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73476" y="6734689"/>
            <a:ext cx="985363" cy="267419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4985" t="52589" r="25762" b="34365"/>
          <a:stretch/>
        </p:blipFill>
        <p:spPr>
          <a:xfrm>
            <a:off x="1244154" y="5931791"/>
            <a:ext cx="5238774" cy="1389288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712015" y="7061151"/>
            <a:ext cx="2674189" cy="787545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82928" y="5923165"/>
            <a:ext cx="3903276" cy="112936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>
            <a:off x="1244154" y="7329705"/>
            <a:ext cx="6467861" cy="51899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2458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742" y="254718"/>
            <a:ext cx="11099800" cy="858089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programs/services are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</a:t>
            </a:r>
            <a:r>
              <a:rPr lang="en-US" altLang="zh-CN" sz="4000" dirty="0" smtClean="0"/>
              <a:t>? 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9" y="1733550"/>
            <a:ext cx="1231582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2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489" y="-46773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How to exploit</a:t>
            </a:r>
            <a:r>
              <a:rPr lang="en-US" altLang="zh-CN" sz="4000" dirty="0" smtClean="0"/>
              <a:t>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07932" y="1104614"/>
            <a:ext cx="10951286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Retrieving 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confidential </a:t>
            </a: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information: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Reconnaissance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Denial of Service: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Taking 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control of target </a:t>
            </a: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servers: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5412"/>
          <a:stretch/>
        </p:blipFill>
        <p:spPr>
          <a:xfrm>
            <a:off x="1430260" y="6018086"/>
            <a:ext cx="10793369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60" y="7192238"/>
            <a:ext cx="10772669" cy="1152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1342" r="6303"/>
          <a:stretch/>
        </p:blipFill>
        <p:spPr>
          <a:xfrm>
            <a:off x="1449238" y="1670916"/>
            <a:ext cx="10688128" cy="4381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817" r="6361"/>
          <a:stretch/>
        </p:blipFill>
        <p:spPr>
          <a:xfrm>
            <a:off x="1475116" y="2304593"/>
            <a:ext cx="10644997" cy="4381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l="1438" r="4539"/>
          <a:stretch/>
        </p:blipFill>
        <p:spPr>
          <a:xfrm>
            <a:off x="1440611" y="3526121"/>
            <a:ext cx="10722634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6020"/>
          <a:stretch/>
        </p:blipFill>
        <p:spPr>
          <a:xfrm>
            <a:off x="1448130" y="4097567"/>
            <a:ext cx="1071511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9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489" y="565702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How to fix</a:t>
            </a:r>
            <a:r>
              <a:rPr lang="en-US" altLang="zh-CN" sz="4000" dirty="0" smtClean="0"/>
              <a:t>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07932" y="2612717"/>
            <a:ext cx="10951286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Update Bash to latest version;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Switch to Shellshock invulnerable tsh, dash;</a:t>
            </a:r>
          </a:p>
          <a:p>
            <a:pPr algn="l" rtl="0" latinLnBrk="1" hangingPunct="0"/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Install patches;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Add rules in firewalls and IDS/IPS.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011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3911" y="3944923"/>
            <a:ext cx="951493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Thanks for your time and attention!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0845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810170"/>
            <a:ext cx="11099800" cy="17933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84200">
              <a:lnSpc>
                <a:spcPct val="100000"/>
              </a:lnSpc>
              <a:spcBef>
                <a:spcPts val="4200"/>
              </a:spcBef>
              <a:defRPr sz="36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000" b="1" dirty="0">
                <a:latin typeface="+mj-lt"/>
              </a:rPr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is it?</a:t>
            </a: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</a:t>
            </a: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severe is it?</a:t>
            </a: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is it so serious?</a:t>
            </a:r>
            <a:endParaRPr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could it happen?</a:t>
            </a:r>
            <a:endParaRPr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programs/services are targeted?</a:t>
            </a:r>
            <a:endParaRPr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to </a:t>
            </a:r>
            <a:r>
              <a:rPr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exploit</a:t>
            </a: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  <a:endParaRPr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lvl="0" indent="-457200">
              <a:buFont typeface="+mj-ea"/>
              <a:buAutoNum type="circleNumDbPlain"/>
              <a:defRPr sz="1800"/>
            </a:pPr>
            <a:r>
              <a:rPr 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to fix?</a:t>
            </a:r>
            <a:endParaRPr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5455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dirty="0" smtClean="0"/>
              <a:t>What is </a:t>
            </a:r>
            <a:r>
              <a:rPr lang="en-US" altLang="zh-CN" sz="4000" dirty="0"/>
              <a:t>it</a:t>
            </a:r>
            <a:r>
              <a:rPr lang="en-US" altLang="zh-CN" sz="4000" dirty="0" smtClean="0"/>
              <a:t>? 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49569" y="2013473"/>
            <a:ext cx="6832121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+mj-lt"/>
              </a:rPr>
              <a:t>A family of bugs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in 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</a:rPr>
              <a:t>Bash:</a:t>
            </a:r>
          </a:p>
          <a:p>
            <a:pPr rtl="0" latinLnBrk="1" hangingPunct="0"/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CVE-2014-6271</a:t>
            </a:r>
          </a:p>
          <a:p>
            <a:pPr rtl="0" latinLnBrk="1" hangingPunct="0"/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 CVE-2014-6277</a:t>
            </a:r>
          </a:p>
          <a:p>
            <a:pPr rtl="0" latinLnBrk="1" hangingPunct="0"/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 CVE-2014-6278</a:t>
            </a:r>
          </a:p>
          <a:p>
            <a:pPr rtl="0" latinLnBrk="1" hangingPunct="0"/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 CVE-2014-7169</a:t>
            </a:r>
          </a:p>
          <a:p>
            <a:pPr rtl="0" latinLnBrk="1" hangingPunct="0"/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 CVE-2014-7186 </a:t>
            </a:r>
          </a:p>
          <a:p>
            <a:pPr rtl="0" latinLnBrk="1" hangingPunct="0"/>
            <a:r>
              <a:rPr lang="en-US" altLang="zh-C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</a:rPr>
              <a:t>CVE-2014-7187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2702" y="4516722"/>
            <a:ext cx="69097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Disclosed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 on Sept 24,2014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2702" y="5552044"/>
            <a:ext cx="80225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It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 has been 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</a:rPr>
              <a:t>in existence for 22 years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 Light"/>
              </a:rPr>
              <a:t>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9569" y="7019971"/>
            <a:ext cx="9179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allowing an attacker to </a:t>
            </a:r>
            <a:r>
              <a:rPr lang="en-US" altLang="zh-CN" dirty="0" smtClean="0">
                <a:latin typeface="+mj-lt"/>
              </a:rPr>
              <a:t>execute </a:t>
            </a:r>
            <a:r>
              <a:rPr lang="en-US" altLang="zh-CN" dirty="0">
                <a:latin typeface="+mj-lt"/>
              </a:rPr>
              <a:t>arbitrary </a:t>
            </a:r>
            <a:r>
              <a:rPr lang="en-US" altLang="zh-CN" dirty="0" smtClean="0">
                <a:latin typeface="+mj-lt"/>
              </a:rPr>
              <a:t>commands remotely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18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5455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dirty="0"/>
              <a:t>How severe is it</a:t>
            </a:r>
            <a:r>
              <a:rPr lang="en-US" altLang="zh-CN" sz="4000" dirty="0" smtClean="0"/>
              <a:t>? (1)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905849"/>
            <a:ext cx="9881108" cy="3581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418840"/>
            <a:ext cx="10058400" cy="12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7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5455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dirty="0"/>
              <a:t>How severe is it</a:t>
            </a:r>
            <a:r>
              <a:rPr lang="en-US" altLang="zh-CN" sz="4000" dirty="0" smtClean="0"/>
              <a:t>? (2)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217948" y="1854188"/>
            <a:ext cx="51712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sym typeface="Helvetica Light"/>
              </a:rPr>
              <a:t>Striking Attack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sym typeface="Helvetica Light"/>
              </a:rPr>
              <a:t> Reports: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" panose="020B0604030504040204" pitchFamily="34" charset="-120"/>
              <a:ea typeface="Microsoft JhengHei" panose="020B0604030504040204" pitchFamily="34" charset="-120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443" y="2872045"/>
            <a:ext cx="639720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j-ea"/>
                <a:ea typeface="+mj-ea"/>
              </a:rPr>
              <a:t>Incapsula, in 4 days: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0680" y="3559413"/>
            <a:ext cx="53635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Attack attempts:	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 217,089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Affected domains:   4,115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442" y="4646890"/>
            <a:ext cx="78378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+mj-ea"/>
                <a:ea typeface="+mj-ea"/>
              </a:rPr>
              <a:t>Dell SecureWorks</a:t>
            </a:r>
            <a:r>
              <a:rPr lang="en-US" altLang="zh-CN" sz="3200" dirty="0" smtClean="0">
                <a:latin typeface="+mj-ea"/>
                <a:ea typeface="+mj-ea"/>
              </a:rPr>
              <a:t>, in 6 days: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93810" y="5466570"/>
            <a:ext cx="53635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Scans repelled:	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</a:rPr>
              <a:t>140,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000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4169" y="6270042"/>
            <a:ext cx="78378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 rtl="0" latinLnBrk="1" hangingPunct="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j-ea"/>
                <a:ea typeface="+mj-ea"/>
              </a:rPr>
              <a:t>Cloufare, in 7 days: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3810" y="7412069"/>
            <a:ext cx="53635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Attacks blocked:	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 1,100,000</a:t>
            </a:r>
          </a:p>
        </p:txBody>
      </p:sp>
    </p:spTree>
    <p:extLst>
      <p:ext uri="{BB962C8B-B14F-4D97-AF65-F5344CB8AC3E}">
        <p14:creationId xmlns:p14="http://schemas.microsoft.com/office/powerpoint/2010/main" val="733641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5455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dirty="0"/>
              <a:t>Why is it so serious</a:t>
            </a:r>
            <a:r>
              <a:rPr lang="en-US" altLang="zh-CN" sz="4000" dirty="0" smtClean="0"/>
              <a:t>? (1)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02891" y="2406770"/>
            <a:ext cx="96021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W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idespread existence; </a:t>
            </a:r>
          </a:p>
          <a:p>
            <a:pPr marL="742950" indent="-742950" algn="l">
              <a:buFont typeface="+mj-lt"/>
              <a:buAutoNum type="arabicPeriod"/>
            </a:pPr>
            <a:endParaRPr lang="en-US" altLang="zh-CN" dirty="0" smtClean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endParaRPr lang="en-US" altLang="zh-CN" dirty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endParaRPr lang="en-US" altLang="zh-CN" dirty="0" smtClean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E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asiness </a:t>
            </a: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of exploitation through 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network; </a:t>
            </a:r>
          </a:p>
          <a:p>
            <a:pPr marL="742950" indent="-742950" algn="l">
              <a:buFont typeface="+mj-lt"/>
              <a:buAutoNum type="arabicPeriod"/>
            </a:pPr>
            <a:endParaRPr lang="en-US" altLang="zh-CN" dirty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endParaRPr lang="en-US" altLang="zh-CN" dirty="0" smtClean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endParaRPr lang="en-US" altLang="zh-CN" dirty="0" smtClean="0"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H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igh </a:t>
            </a: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impact 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on </a:t>
            </a:r>
            <a:r>
              <a:rPr lang="en-US" altLang="zh-CN" dirty="0">
                <a:latin typeface="Helvetica" panose="020B0604020202020204" pitchFamily="34" charset="0"/>
                <a:ea typeface="Arial Unicode MS"/>
                <a:cs typeface="Arial Unicode MS"/>
              </a:rPr>
              <a:t>the entire security </a:t>
            </a:r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triad.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603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742" y="-90338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/>
              <a:t>Why is it so serious</a:t>
            </a:r>
            <a:r>
              <a:rPr lang="en-US" altLang="zh-CN" sz="4000" dirty="0" smtClean="0"/>
              <a:t>? (2)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95856" y="1148760"/>
            <a:ext cx="11741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Helvetica" panose="020B0604020202020204" pitchFamily="34" charset="0"/>
                <a:ea typeface="Arial Unicode MS"/>
                <a:cs typeface="Arial Unicode MS"/>
              </a:rPr>
              <a:t>Widely existed in:  </a:t>
            </a:r>
            <a:r>
              <a:rPr lang="en-US" altLang="zh-CN" sz="3200" dirty="0" smtClean="0">
                <a:latin typeface="Helvetica" panose="020B0604020202020204" pitchFamily="34" charset="0"/>
                <a:ea typeface="Arial Unicode MS"/>
                <a:cs typeface="Arial Unicode MS"/>
              </a:rPr>
              <a:t>Bash (version 1.14 to4.3, almost full-cover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7893" y="1882802"/>
            <a:ext cx="9545179" cy="8535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Linux,</a:t>
            </a:r>
            <a:r>
              <a:rPr kumimoji="0" lang="en-US" altLang="zh-CN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 Unix</a:t>
            </a:r>
          </a:p>
          <a:p>
            <a:pPr lvl="1" indent="0" algn="l" rtl="0" latinLnBrk="1" hangingPunct="0"/>
            <a:r>
              <a:rPr lang="en-US" altLang="zh-CN" sz="3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Market share in Web servers as high as:67.1%(W3Techs),71%(Netcraft),82%(Security Space) as for 2014</a:t>
            </a:r>
          </a:p>
          <a:p>
            <a:pPr lvl="1" indent="0" algn="l" rtl="0" latinLnBrk="1" hangingPunct="0"/>
            <a:endParaRPr kumimoji="0" lang="en-US" altLang="zh-CN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Mac</a:t>
            </a:r>
            <a:r>
              <a:rPr lang="en-US" altLang="zh-CN" sz="3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3200" baseline="0" dirty="0" smtClean="0">
                <a:solidFill>
                  <a:srgbClr val="000000"/>
                </a:solidFill>
                <a:latin typeface="+mj-ea"/>
                <a:ea typeface="+mj-ea"/>
              </a:rPr>
              <a:t>OS</a:t>
            </a: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 X series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3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Desktop market share: 7.05%(Net Applications) as for 2014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Windows</a:t>
            </a:r>
            <a:r>
              <a:rPr kumimoji="0" lang="en-US" altLang="zh-CN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 with Cygwin and similar products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Jail-broken iOS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zh-CN" sz="3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Customized Android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Most routers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zh-CN" sz="3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+mj-ea"/>
                <a:ea typeface="+mj-ea"/>
              </a:rPr>
              <a:t>Linux embeded devices</a:t>
            </a:r>
            <a:endParaRPr kumimoji="0" lang="en-US" altLang="zh-CN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538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742" y="-90338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 smtClean="0"/>
              <a:t>How could it happen?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73427" y="1676510"/>
            <a:ext cx="10951286" cy="7550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In Bash,one can define a local variale or function and “export” it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Helvetica Light"/>
              </a:rPr>
              <a:t>as environmental variable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“env” command can show and set environmental variables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To normally add an environmental function variable: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53" y="4999097"/>
            <a:ext cx="7083011" cy="15266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1"/>
          <a:stretch/>
        </p:blipFill>
        <p:spPr>
          <a:xfrm>
            <a:off x="2346853" y="6739216"/>
            <a:ext cx="7090445" cy="2620444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259457" y="8151963"/>
            <a:ext cx="978408" cy="484632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922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742" y="-90338"/>
            <a:ext cx="11099800" cy="115138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 smtClean="0"/>
              <a:t>How could it happen?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82053" y="1813448"/>
            <a:ext cx="10951286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+mj-ea"/>
                <a:ea typeface="+mj-ea"/>
              </a:rPr>
              <a:t>dd an abnormal environmental function variable: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65" y="2730847"/>
            <a:ext cx="10990976" cy="618463"/>
          </a:xfrm>
          <a:prstGeom prst="rect">
            <a:avLst/>
          </a:prstGeom>
          <a:ln w="19050">
            <a:solidFill>
              <a:schemeClr val="accent1">
                <a:alpha val="96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85"/>
          <a:stretch/>
        </p:blipFill>
        <p:spPr>
          <a:xfrm>
            <a:off x="1137765" y="3543903"/>
            <a:ext cx="11272953" cy="295041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60386" y="4166566"/>
            <a:ext cx="784082" cy="345056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36234" y="4097547"/>
            <a:ext cx="2708694" cy="414075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66" y="6987536"/>
            <a:ext cx="10990976" cy="6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4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343</Words>
  <Application>Microsoft Office PowerPoint</Application>
  <PresentationFormat>自定义</PresentationFormat>
  <Paragraphs>146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Helvetica Light</vt:lpstr>
      <vt:lpstr>Helvetica Neue</vt:lpstr>
      <vt:lpstr>Microsoft JhengHei</vt:lpstr>
      <vt:lpstr>宋体</vt:lpstr>
      <vt:lpstr>Arial</vt:lpstr>
      <vt:lpstr>Calibri</vt:lpstr>
      <vt:lpstr>Helvetica</vt:lpstr>
      <vt:lpstr>Wingdings</vt:lpstr>
      <vt:lpstr>White</vt:lpstr>
      <vt:lpstr>Shellshock: The Devastating Injection Hole In Linux Bash</vt:lpstr>
      <vt:lpstr>Outline</vt:lpstr>
      <vt:lpstr>What is it? </vt:lpstr>
      <vt:lpstr>How severe is it? (1)</vt:lpstr>
      <vt:lpstr>How severe is it? (2)</vt:lpstr>
      <vt:lpstr>Why is it so serious? (1)</vt:lpstr>
      <vt:lpstr>Why is it so serious? (2)</vt:lpstr>
      <vt:lpstr>How could it happen? </vt:lpstr>
      <vt:lpstr>How could it happen? </vt:lpstr>
      <vt:lpstr>How could it happen? </vt:lpstr>
      <vt:lpstr>What programs/services are targeted? </vt:lpstr>
      <vt:lpstr>What programs/services are targeted? </vt:lpstr>
      <vt:lpstr>How to exploit? </vt:lpstr>
      <vt:lpstr>How to fix?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Shellshock: The Devastating Injection Hole In Linux Bash</dc:title>
  <cp:lastModifiedBy>D M</cp:lastModifiedBy>
  <cp:revision>143</cp:revision>
  <dcterms:modified xsi:type="dcterms:W3CDTF">2014-12-05T14:06:06Z</dcterms:modified>
</cp:coreProperties>
</file>