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96" r:id="rId12"/>
    <p:sldId id="266" r:id="rId13"/>
    <p:sldId id="267" r:id="rId14"/>
    <p:sldId id="268" r:id="rId15"/>
    <p:sldId id="269" r:id="rId16"/>
    <p:sldId id="280" r:id="rId17"/>
    <p:sldId id="270" r:id="rId18"/>
    <p:sldId id="281" r:id="rId19"/>
    <p:sldId id="271" r:id="rId20"/>
    <p:sldId id="278" r:id="rId21"/>
    <p:sldId id="297" r:id="rId22"/>
    <p:sldId id="282" r:id="rId23"/>
    <p:sldId id="272" r:id="rId24"/>
    <p:sldId id="295" r:id="rId25"/>
    <p:sldId id="273" r:id="rId26"/>
    <p:sldId id="276" r:id="rId27"/>
    <p:sldId id="283" r:id="rId28"/>
    <p:sldId id="275" r:id="rId29"/>
    <p:sldId id="279" r:id="rId30"/>
    <p:sldId id="284" r:id="rId31"/>
    <p:sldId id="285" r:id="rId32"/>
    <p:sldId id="286" r:id="rId33"/>
    <p:sldId id="287" r:id="rId34"/>
    <p:sldId id="274" r:id="rId35"/>
    <p:sldId id="288" r:id="rId36"/>
    <p:sldId id="289" r:id="rId37"/>
    <p:sldId id="290" r:id="rId38"/>
    <p:sldId id="291" r:id="rId39"/>
    <p:sldId id="277" r:id="rId40"/>
    <p:sldId id="292" r:id="rId41"/>
    <p:sldId id="293" r:id="rId42"/>
    <p:sldId id="294"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09C7AC-CD34-E1BB-4D1F-DA954570CBBD}" v="485" dt="2021-07-23T15:57:51.250"/>
    <p1510:client id="{2453299E-4CF5-4A3B-A0E9-FA45A442F82D}" v="1" dt="2021-07-23T15:18:57.025"/>
    <p1510:client id="{50F73FB7-DF90-2548-984B-27639B85664D}" v="13" dt="2021-07-23T20:47:31.692"/>
    <p1510:client id="{6764F69D-1F88-988D-BEA5-2DE47AC53570}" v="90" dt="2021-07-24T01:31:43.448"/>
    <p1510:client id="{984F73A9-FAAC-5ECE-27D3-678FF8530682}" v="2" dt="2021-07-23T01:26:53.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7/23/2021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6261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7/23/2021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01420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7/23/2021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65855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7/23/2021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7017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7/23/2021</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02837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7/23/2021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1078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7/23/2021</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54019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7/23/2021</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42038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7/23/2021</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57208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7/23/2021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49330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7/23/2021</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03318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7/23/2021</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4044982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hyperlink" Target="https://dev.mysql.com/doc/refman/8.0/en/" TargetMode="External"/><Relationship Id="rId2" Type="http://schemas.openxmlformats.org/officeDocument/2006/relationships/hyperlink" Target="https://support.microsoft.com/en-us/excel" TargetMode="External"/><Relationship Id="rId1" Type="http://schemas.openxmlformats.org/officeDocument/2006/relationships/slideLayout" Target="../slideLayouts/slideLayout2.xml"/><Relationship Id="rId4" Type="http://schemas.openxmlformats.org/officeDocument/2006/relationships/hyperlink" Target="https://docs.python.org/3/"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linkedin.com/in/michaelzheng-" TargetMode="External"/><Relationship Id="rId2" Type="http://schemas.openxmlformats.org/officeDocument/2006/relationships/hyperlink" Target="https://github.com/michaelzheng6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41678" y="1576401"/>
            <a:ext cx="10049916" cy="2158339"/>
          </a:xfrm>
          <a:noFill/>
        </p:spPr>
        <p:txBody>
          <a:bodyPr anchor="ctr">
            <a:normAutofit/>
          </a:bodyPr>
          <a:lstStyle/>
          <a:p>
            <a:r>
              <a:rPr lang="en-US" sz="4000">
                <a:solidFill>
                  <a:schemeClr val="tx1">
                    <a:lumMod val="95000"/>
                  </a:schemeClr>
                </a:solidFill>
                <a:cs typeface="Calibri Light"/>
              </a:rPr>
              <a:t>Programming For Finance</a:t>
            </a:r>
            <a:r>
              <a:rPr lang="en-US" sz="5400">
                <a:solidFill>
                  <a:schemeClr val="tx1">
                    <a:lumMod val="95000"/>
                  </a:schemeClr>
                </a:solidFill>
                <a:cs typeface="Calibri Light"/>
              </a:rPr>
              <a:t> </a:t>
            </a:r>
            <a:endParaRPr lang="en-US" sz="5400">
              <a:solidFill>
                <a:schemeClr val="tx1">
                  <a:lumMod val="95000"/>
                </a:schemeClr>
              </a:solidFill>
              <a:cs typeface="Arial"/>
            </a:endParaRPr>
          </a:p>
        </p:txBody>
      </p:sp>
      <p:sp>
        <p:nvSpPr>
          <p:cNvPr id="3" name="Subtitle 2"/>
          <p:cNvSpPr>
            <a:spLocks noGrp="1"/>
          </p:cNvSpPr>
          <p:nvPr>
            <p:ph type="subTitle" idx="1"/>
          </p:nvPr>
        </p:nvSpPr>
        <p:spPr>
          <a:xfrm>
            <a:off x="5475953" y="4145543"/>
            <a:ext cx="3312734" cy="1141851"/>
          </a:xfrm>
          <a:noFill/>
        </p:spPr>
        <p:txBody>
          <a:bodyPr vert="horz" lIns="91440" tIns="45720" rIns="91440" bIns="45720" rtlCol="0">
            <a:normAutofit fontScale="85000" lnSpcReduction="10000"/>
          </a:bodyPr>
          <a:lstStyle/>
          <a:p>
            <a:r>
              <a:rPr lang="en-US" sz="2000">
                <a:solidFill>
                  <a:schemeClr val="tx1">
                    <a:lumMod val="95000"/>
                  </a:schemeClr>
                </a:solidFill>
                <a:cs typeface="Calibri"/>
              </a:rPr>
              <a:t>An introduction to Analyzing Financial Data Using common programming languages</a:t>
            </a:r>
            <a:endParaRPr lang="en-US" sz="2000">
              <a:solidFill>
                <a:schemeClr val="tx1">
                  <a:lumMod val="95000"/>
                </a:schemeClr>
              </a:solidFill>
              <a:cs typeface="Aria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EBA83-D66D-4863-ABB5-BBCBD6A7D557}"/>
              </a:ext>
            </a:extLst>
          </p:cNvPr>
          <p:cNvSpPr>
            <a:spLocks noGrp="1"/>
          </p:cNvSpPr>
          <p:nvPr>
            <p:ph type="title"/>
          </p:nvPr>
        </p:nvSpPr>
        <p:spPr>
          <a:xfrm>
            <a:off x="1743128" y="975696"/>
            <a:ext cx="7958331" cy="1077229"/>
          </a:xfrm>
        </p:spPr>
        <p:txBody>
          <a:bodyPr>
            <a:normAutofit/>
          </a:bodyPr>
          <a:lstStyle/>
          <a:p>
            <a:r>
              <a:rPr lang="en-US" sz="4800">
                <a:cs typeface="Calibri Light"/>
              </a:rPr>
              <a:t>Pivot tables &amp; Pivot charts </a:t>
            </a:r>
            <a:endParaRPr lang="en-US" sz="4800">
              <a:cs typeface="Arial"/>
            </a:endParaRPr>
          </a:p>
        </p:txBody>
      </p:sp>
      <p:sp>
        <p:nvSpPr>
          <p:cNvPr id="3" name="Content Placeholder 2">
            <a:extLst>
              <a:ext uri="{FF2B5EF4-FFF2-40B4-BE49-F238E27FC236}">
                <a16:creationId xmlns:a16="http://schemas.microsoft.com/office/drawing/2014/main" id="{35D2EFD0-C9AE-4CB7-B202-053671263044}"/>
              </a:ext>
            </a:extLst>
          </p:cNvPr>
          <p:cNvSpPr>
            <a:spLocks noGrp="1"/>
          </p:cNvSpPr>
          <p:nvPr>
            <p:ph idx="1"/>
          </p:nvPr>
        </p:nvSpPr>
        <p:spPr>
          <a:xfrm>
            <a:off x="2301159" y="1876856"/>
            <a:ext cx="7796540" cy="3997828"/>
          </a:xfrm>
        </p:spPr>
        <p:txBody>
          <a:bodyPr vert="horz" lIns="91440" tIns="45720" rIns="91440" bIns="45720" rtlCol="0" anchor="t">
            <a:normAutofit/>
          </a:bodyPr>
          <a:lstStyle/>
          <a:p>
            <a:pPr marL="344170" indent="-344170"/>
            <a:r>
              <a:rPr lang="en-US" sz="2500">
                <a:cs typeface="Calibri"/>
              </a:rPr>
              <a:t>Visualize the dataset you're working with by breaking it up into an organized table and corresponding chart </a:t>
            </a:r>
            <a:endParaRPr lang="en-US" sz="2500">
              <a:cs typeface="Arial" panose="020B0604020202020204"/>
            </a:endParaRPr>
          </a:p>
        </p:txBody>
      </p:sp>
    </p:spTree>
    <p:extLst>
      <p:ext uri="{BB962C8B-B14F-4D97-AF65-F5344CB8AC3E}">
        <p14:creationId xmlns:p14="http://schemas.microsoft.com/office/powerpoint/2010/main" val="170092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 table, Excel&#10;&#10;Description automatically generated">
            <a:extLst>
              <a:ext uri="{FF2B5EF4-FFF2-40B4-BE49-F238E27FC236}">
                <a16:creationId xmlns:a16="http://schemas.microsoft.com/office/drawing/2014/main" id="{2A04A3E7-3E76-4057-B526-E333277C1BD8}"/>
              </a:ext>
            </a:extLst>
          </p:cNvPr>
          <p:cNvPicPr>
            <a:picLocks noChangeAspect="1"/>
          </p:cNvPicPr>
          <p:nvPr/>
        </p:nvPicPr>
        <p:blipFill>
          <a:blip r:embed="rId2"/>
          <a:stretch>
            <a:fillRect/>
          </a:stretch>
        </p:blipFill>
        <p:spPr>
          <a:xfrm>
            <a:off x="2853567" y="268758"/>
            <a:ext cx="6344264" cy="2204701"/>
          </a:xfrm>
          <a:prstGeom prst="rect">
            <a:avLst/>
          </a:prstGeom>
        </p:spPr>
      </p:pic>
      <p:pic>
        <p:nvPicPr>
          <p:cNvPr id="3" name="Picture 3" descr="Chart&#10;&#10;Description automatically generated">
            <a:extLst>
              <a:ext uri="{FF2B5EF4-FFF2-40B4-BE49-F238E27FC236}">
                <a16:creationId xmlns:a16="http://schemas.microsoft.com/office/drawing/2014/main" id="{1331411D-7105-435A-B5F7-5BBBB4D379A6}"/>
              </a:ext>
            </a:extLst>
          </p:cNvPr>
          <p:cNvPicPr>
            <a:picLocks noChangeAspect="1"/>
          </p:cNvPicPr>
          <p:nvPr/>
        </p:nvPicPr>
        <p:blipFill>
          <a:blip r:embed="rId3"/>
          <a:stretch>
            <a:fillRect/>
          </a:stretch>
        </p:blipFill>
        <p:spPr>
          <a:xfrm>
            <a:off x="1966207" y="2670748"/>
            <a:ext cx="8261553" cy="3986858"/>
          </a:xfrm>
          <a:prstGeom prst="rect">
            <a:avLst/>
          </a:prstGeom>
        </p:spPr>
      </p:pic>
    </p:spTree>
    <p:extLst>
      <p:ext uri="{BB962C8B-B14F-4D97-AF65-F5344CB8AC3E}">
        <p14:creationId xmlns:p14="http://schemas.microsoft.com/office/powerpoint/2010/main" val="4127099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441C-8A2E-4704-AFA3-69A2269D4B1E}"/>
              </a:ext>
            </a:extLst>
          </p:cNvPr>
          <p:cNvSpPr>
            <a:spLocks noGrp="1"/>
          </p:cNvSpPr>
          <p:nvPr>
            <p:ph type="title"/>
          </p:nvPr>
        </p:nvSpPr>
        <p:spPr>
          <a:xfrm>
            <a:off x="-2005912" y="1036656"/>
            <a:ext cx="7958331" cy="1077229"/>
          </a:xfrm>
        </p:spPr>
        <p:txBody>
          <a:bodyPr>
            <a:normAutofit/>
          </a:bodyPr>
          <a:lstStyle/>
          <a:p>
            <a:r>
              <a:rPr lang="en-US" sz="4500">
                <a:cs typeface="Calibri Light"/>
              </a:rPr>
              <a:t>Power Query </a:t>
            </a:r>
            <a:endParaRPr lang="en-US" sz="4500">
              <a:cs typeface="Arial"/>
            </a:endParaRPr>
          </a:p>
        </p:txBody>
      </p:sp>
      <p:sp>
        <p:nvSpPr>
          <p:cNvPr id="3" name="Content Placeholder 2">
            <a:extLst>
              <a:ext uri="{FF2B5EF4-FFF2-40B4-BE49-F238E27FC236}">
                <a16:creationId xmlns:a16="http://schemas.microsoft.com/office/drawing/2014/main" id="{D4EA4E35-C0AB-4F9E-823C-9345001D3459}"/>
              </a:ext>
            </a:extLst>
          </p:cNvPr>
          <p:cNvSpPr>
            <a:spLocks noGrp="1"/>
          </p:cNvSpPr>
          <p:nvPr>
            <p:ph idx="1"/>
          </p:nvPr>
        </p:nvSpPr>
        <p:spPr>
          <a:xfrm>
            <a:off x="2270679" y="1914956"/>
            <a:ext cx="7796540" cy="3997828"/>
          </a:xfrm>
        </p:spPr>
        <p:txBody>
          <a:bodyPr vert="horz" lIns="91440" tIns="45720" rIns="91440" bIns="45720" rtlCol="0" anchor="t">
            <a:normAutofit/>
          </a:bodyPr>
          <a:lstStyle/>
          <a:p>
            <a:pPr marL="344170" indent="-344170"/>
            <a:r>
              <a:rPr lang="en-US" sz="2500">
                <a:cs typeface="Calibri"/>
              </a:rPr>
              <a:t>Allows user to directly manipulate the table that data is presented in</a:t>
            </a:r>
          </a:p>
          <a:p>
            <a:pPr marL="344170" indent="-344170"/>
            <a:r>
              <a:rPr lang="en-US" sz="2500">
                <a:cs typeface="Calibri"/>
              </a:rPr>
              <a:t>Can merge &amp; append multiple tables together, create custom columns on pre-existing tables, </a:t>
            </a:r>
            <a:r>
              <a:rPr lang="en-US" sz="2500" err="1">
                <a:cs typeface="Calibri"/>
              </a:rPr>
              <a:t>etc</a:t>
            </a:r>
            <a:endParaRPr lang="en-US" sz="2500">
              <a:cs typeface="Calibri"/>
            </a:endParaRPr>
          </a:p>
        </p:txBody>
      </p:sp>
    </p:spTree>
    <p:extLst>
      <p:ext uri="{BB962C8B-B14F-4D97-AF65-F5344CB8AC3E}">
        <p14:creationId xmlns:p14="http://schemas.microsoft.com/office/powerpoint/2010/main" val="2102655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3776-5354-475F-A94D-CF04820EAFA2}"/>
              </a:ext>
            </a:extLst>
          </p:cNvPr>
          <p:cNvSpPr>
            <a:spLocks noGrp="1"/>
          </p:cNvSpPr>
          <p:nvPr>
            <p:ph type="ctrTitle"/>
          </p:nvPr>
        </p:nvSpPr>
        <p:spPr>
          <a:xfrm>
            <a:off x="-1899232" y="2392678"/>
            <a:ext cx="5518066" cy="2268559"/>
          </a:xfrm>
        </p:spPr>
        <p:txBody>
          <a:bodyPr>
            <a:normAutofit/>
          </a:bodyPr>
          <a:lstStyle/>
          <a:p>
            <a:r>
              <a:rPr lang="en-US" sz="5000">
                <a:cs typeface="Calibri Light"/>
              </a:rPr>
              <a:t>SQL</a:t>
            </a:r>
            <a:endParaRPr lang="en-US" sz="4800">
              <a:cs typeface="Arial" panose="020B0604020202020204"/>
            </a:endParaRPr>
          </a:p>
        </p:txBody>
      </p:sp>
      <p:sp>
        <p:nvSpPr>
          <p:cNvPr id="3" name="Subtitle 2">
            <a:extLst>
              <a:ext uri="{FF2B5EF4-FFF2-40B4-BE49-F238E27FC236}">
                <a16:creationId xmlns:a16="http://schemas.microsoft.com/office/drawing/2014/main" id="{F9252F96-3A62-4354-ABF2-BC90EEBB596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573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B78C-5221-4EC7-9BA0-E14490BDE1E6}"/>
              </a:ext>
            </a:extLst>
          </p:cNvPr>
          <p:cNvSpPr>
            <a:spLocks noGrp="1"/>
          </p:cNvSpPr>
          <p:nvPr>
            <p:ph type="title"/>
          </p:nvPr>
        </p:nvSpPr>
        <p:spPr>
          <a:xfrm>
            <a:off x="-1960192" y="1021416"/>
            <a:ext cx="7958331" cy="1077229"/>
          </a:xfrm>
        </p:spPr>
        <p:txBody>
          <a:bodyPr>
            <a:normAutofit/>
          </a:bodyPr>
          <a:lstStyle/>
          <a:p>
            <a:r>
              <a:rPr lang="en-US" sz="4500">
                <a:cs typeface="Calibri Light"/>
              </a:rPr>
              <a:t>SQL vs. Excel</a:t>
            </a:r>
            <a:endParaRPr lang="en-US" sz="4500"/>
          </a:p>
        </p:txBody>
      </p:sp>
      <p:sp>
        <p:nvSpPr>
          <p:cNvPr id="3" name="Content Placeholder 2">
            <a:extLst>
              <a:ext uri="{FF2B5EF4-FFF2-40B4-BE49-F238E27FC236}">
                <a16:creationId xmlns:a16="http://schemas.microsoft.com/office/drawing/2014/main" id="{8C9175FF-0B2B-41B9-AD8A-A34E54CCD2A7}"/>
              </a:ext>
            </a:extLst>
          </p:cNvPr>
          <p:cNvSpPr>
            <a:spLocks noGrp="1"/>
          </p:cNvSpPr>
          <p:nvPr>
            <p:ph idx="1"/>
          </p:nvPr>
        </p:nvSpPr>
        <p:spPr>
          <a:xfrm>
            <a:off x="2270679" y="1991156"/>
            <a:ext cx="7796540" cy="3997828"/>
          </a:xfrm>
        </p:spPr>
        <p:txBody>
          <a:bodyPr vert="horz" lIns="91440" tIns="45720" rIns="91440" bIns="45720" rtlCol="0" anchor="t">
            <a:normAutofit/>
          </a:bodyPr>
          <a:lstStyle/>
          <a:p>
            <a:pPr marL="344170" indent="-344170"/>
            <a:r>
              <a:rPr lang="en-US" sz="2500">
                <a:cs typeface="Calibri"/>
              </a:rPr>
              <a:t>Different situations might require different uses </a:t>
            </a:r>
          </a:p>
          <a:p>
            <a:pPr marL="344170" indent="-344170"/>
            <a:r>
              <a:rPr lang="en-US" sz="2500">
                <a:cs typeface="Calibri"/>
              </a:rPr>
              <a:t>SQL may be useful on large datasets that make it slow to run in Excel, whereas Excel would work if you want to view granular data values</a:t>
            </a:r>
          </a:p>
          <a:p>
            <a:endParaRPr lang="en-US">
              <a:cs typeface="Calibri"/>
            </a:endParaRPr>
          </a:p>
        </p:txBody>
      </p:sp>
    </p:spTree>
    <p:extLst>
      <p:ext uri="{BB962C8B-B14F-4D97-AF65-F5344CB8AC3E}">
        <p14:creationId xmlns:p14="http://schemas.microsoft.com/office/powerpoint/2010/main" val="2412204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4C53-B0C5-43A9-AF2E-4C9A09DECBB9}"/>
              </a:ext>
            </a:extLst>
          </p:cNvPr>
          <p:cNvSpPr>
            <a:spLocks noGrp="1"/>
          </p:cNvSpPr>
          <p:nvPr>
            <p:ph type="title"/>
          </p:nvPr>
        </p:nvSpPr>
        <p:spPr>
          <a:xfrm>
            <a:off x="402008" y="1036656"/>
            <a:ext cx="7958331" cy="1077229"/>
          </a:xfrm>
        </p:spPr>
        <p:txBody>
          <a:bodyPr>
            <a:normAutofit/>
          </a:bodyPr>
          <a:lstStyle/>
          <a:p>
            <a:r>
              <a:rPr lang="en-US" sz="4800">
                <a:cs typeface="Calibri Light"/>
              </a:rPr>
              <a:t>Basic Query functions</a:t>
            </a:r>
            <a:endParaRPr lang="en-US" sz="4800">
              <a:cs typeface="Arial"/>
            </a:endParaRPr>
          </a:p>
        </p:txBody>
      </p:sp>
      <p:sp>
        <p:nvSpPr>
          <p:cNvPr id="3" name="Content Placeholder 2">
            <a:extLst>
              <a:ext uri="{FF2B5EF4-FFF2-40B4-BE49-F238E27FC236}">
                <a16:creationId xmlns:a16="http://schemas.microsoft.com/office/drawing/2014/main" id="{758B4748-D20C-485C-B578-F5EDEF209C63}"/>
              </a:ext>
            </a:extLst>
          </p:cNvPr>
          <p:cNvSpPr>
            <a:spLocks noGrp="1"/>
          </p:cNvSpPr>
          <p:nvPr>
            <p:ph idx="1"/>
          </p:nvPr>
        </p:nvSpPr>
        <p:spPr>
          <a:xfrm>
            <a:off x="2255439" y="1930196"/>
            <a:ext cx="8512820" cy="3997828"/>
          </a:xfrm>
        </p:spPr>
        <p:txBody>
          <a:bodyPr vert="horz" lIns="91440" tIns="45720" rIns="91440" bIns="45720" rtlCol="0" anchor="t">
            <a:noAutofit/>
          </a:bodyPr>
          <a:lstStyle/>
          <a:p>
            <a:pPr marL="344170" indent="-344170"/>
            <a:r>
              <a:rPr lang="en-US" sz="2400">
                <a:cs typeface="Calibri"/>
              </a:rPr>
              <a:t>Query searches can follow a format:</a:t>
            </a:r>
          </a:p>
          <a:p>
            <a:pPr marL="0" indent="0">
              <a:buNone/>
            </a:pPr>
            <a:r>
              <a:rPr lang="en-US" sz="2400">
                <a:cs typeface="Calibri"/>
              </a:rPr>
              <a:t>SELECT (data you need) FROM (specify database) WHERE (conditional statement)</a:t>
            </a:r>
          </a:p>
          <a:p>
            <a:pPr marL="0" indent="0">
              <a:buNone/>
            </a:pPr>
            <a:endParaRPr lang="en-US" sz="2400">
              <a:cs typeface="Calibri"/>
            </a:endParaRPr>
          </a:p>
          <a:p>
            <a:pPr marL="344170" indent="-344170"/>
            <a:r>
              <a:rPr lang="en-US" sz="2400">
                <a:cs typeface="Calibri"/>
              </a:rPr>
              <a:t>Essentially, this format allows you to select the specific data you need from the specific database you want to grab the data from with an optional WHERE statement that allows you to filter the data that's received </a:t>
            </a:r>
          </a:p>
        </p:txBody>
      </p:sp>
    </p:spTree>
    <p:extLst>
      <p:ext uri="{BB962C8B-B14F-4D97-AF65-F5344CB8AC3E}">
        <p14:creationId xmlns:p14="http://schemas.microsoft.com/office/powerpoint/2010/main" val="2674057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D7FD28-36AC-4769-9A42-5DA74A5B1F91}"/>
              </a:ext>
            </a:extLst>
          </p:cNvPr>
          <p:cNvSpPr txBox="1"/>
          <p:nvPr/>
        </p:nvSpPr>
        <p:spPr>
          <a:xfrm>
            <a:off x="1846498" y="486696"/>
            <a:ext cx="451300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mn-lt"/>
                <a:cs typeface="+mn-lt"/>
              </a:rPr>
              <a:t>SELECT stock_prices </a:t>
            </a:r>
            <a:endParaRPr lang="en-US" sz="2000">
              <a:cs typeface="Arial"/>
            </a:endParaRPr>
          </a:p>
          <a:p>
            <a:r>
              <a:rPr lang="en-US" sz="2000">
                <a:ea typeface="+mn-lt"/>
                <a:cs typeface="+mn-lt"/>
              </a:rPr>
              <a:t>FROM database </a:t>
            </a:r>
          </a:p>
          <a:p>
            <a:r>
              <a:rPr lang="en-US" sz="2000">
                <a:ea typeface="+mn-lt"/>
                <a:cs typeface="+mn-lt"/>
              </a:rPr>
              <a:t>WHERE stock_symbol="FB";</a:t>
            </a:r>
          </a:p>
          <a:p>
            <a:endParaRPr lang="en-US" sz="2000">
              <a:cs typeface="Calibri"/>
            </a:endParaRPr>
          </a:p>
          <a:p>
            <a:r>
              <a:rPr lang="en-US" sz="2000">
                <a:cs typeface="Calibri"/>
              </a:rPr>
              <a:t>Output: 352.65</a:t>
            </a:r>
          </a:p>
        </p:txBody>
      </p:sp>
      <p:graphicFrame>
        <p:nvGraphicFramePr>
          <p:cNvPr id="3" name="Table 3">
            <a:extLst>
              <a:ext uri="{FF2B5EF4-FFF2-40B4-BE49-F238E27FC236}">
                <a16:creationId xmlns:a16="http://schemas.microsoft.com/office/drawing/2014/main" id="{F4377536-18EB-4A62-A0D7-ADCD56CF92AB}"/>
              </a:ext>
            </a:extLst>
          </p:cNvPr>
          <p:cNvGraphicFramePr>
            <a:graphicFrameLocks noGrp="1"/>
          </p:cNvGraphicFramePr>
          <p:nvPr>
            <p:extLst>
              <p:ext uri="{D42A27DB-BD31-4B8C-83A1-F6EECF244321}">
                <p14:modId xmlns:p14="http://schemas.microsoft.com/office/powerpoint/2010/main" val="3746411989"/>
              </p:ext>
            </p:extLst>
          </p:nvPr>
        </p:nvGraphicFramePr>
        <p:xfrm>
          <a:off x="1974809" y="2406150"/>
          <a:ext cx="8168640" cy="309539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2178160712"/>
                    </a:ext>
                  </a:extLst>
                </a:gridCol>
                <a:gridCol w="4084320">
                  <a:extLst>
                    <a:ext uri="{9D8B030D-6E8A-4147-A177-3AD203B41FA5}">
                      <a16:colId xmlns:a16="http://schemas.microsoft.com/office/drawing/2014/main" val="3859641005"/>
                    </a:ext>
                  </a:extLst>
                </a:gridCol>
              </a:tblGrid>
              <a:tr h="619078">
                <a:tc>
                  <a:txBody>
                    <a:bodyPr/>
                    <a:lstStyle/>
                    <a:p>
                      <a:r>
                        <a:rPr lang="en-US"/>
                        <a:t>Stock_symbol</a:t>
                      </a:r>
                    </a:p>
                  </a:txBody>
                  <a:tcPr/>
                </a:tc>
                <a:tc>
                  <a:txBody>
                    <a:bodyPr/>
                    <a:lstStyle/>
                    <a:p>
                      <a:r>
                        <a:rPr lang="en-US" err="1"/>
                        <a:t>Stock_prices</a:t>
                      </a:r>
                    </a:p>
                  </a:txBody>
                  <a:tcPr/>
                </a:tc>
                <a:extLst>
                  <a:ext uri="{0D108BD9-81ED-4DB2-BD59-A6C34878D82A}">
                    <a16:rowId xmlns:a16="http://schemas.microsoft.com/office/drawing/2014/main" val="3031359761"/>
                  </a:ext>
                </a:extLst>
              </a:tr>
              <a:tr h="619078">
                <a:tc>
                  <a:txBody>
                    <a:bodyPr/>
                    <a:lstStyle/>
                    <a:p>
                      <a:r>
                        <a:rPr lang="en-US"/>
                        <a:t>MSFT</a:t>
                      </a:r>
                    </a:p>
                  </a:txBody>
                  <a:tcPr/>
                </a:tc>
                <a:tc>
                  <a:txBody>
                    <a:bodyPr/>
                    <a:lstStyle/>
                    <a:p>
                      <a:r>
                        <a:rPr lang="en-US"/>
                        <a:t>280.57</a:t>
                      </a:r>
                    </a:p>
                  </a:txBody>
                  <a:tcPr/>
                </a:tc>
                <a:extLst>
                  <a:ext uri="{0D108BD9-81ED-4DB2-BD59-A6C34878D82A}">
                    <a16:rowId xmlns:a16="http://schemas.microsoft.com/office/drawing/2014/main" val="2563869106"/>
                  </a:ext>
                </a:extLst>
              </a:tr>
              <a:tr h="619078">
                <a:tc>
                  <a:txBody>
                    <a:bodyPr/>
                    <a:lstStyle/>
                    <a:p>
                      <a:r>
                        <a:rPr lang="en-US"/>
                        <a:t>FB</a:t>
                      </a:r>
                    </a:p>
                  </a:txBody>
                  <a:tcPr/>
                </a:tc>
                <a:tc>
                  <a:txBody>
                    <a:bodyPr/>
                    <a:lstStyle/>
                    <a:p>
                      <a:r>
                        <a:rPr lang="en-US"/>
                        <a:t>352.65</a:t>
                      </a:r>
                    </a:p>
                  </a:txBody>
                  <a:tcPr/>
                </a:tc>
                <a:extLst>
                  <a:ext uri="{0D108BD9-81ED-4DB2-BD59-A6C34878D82A}">
                    <a16:rowId xmlns:a16="http://schemas.microsoft.com/office/drawing/2014/main" val="2989891775"/>
                  </a:ext>
                </a:extLst>
              </a:tr>
              <a:tr h="619078">
                <a:tc>
                  <a:txBody>
                    <a:bodyPr/>
                    <a:lstStyle/>
                    <a:p>
                      <a:r>
                        <a:rPr lang="en-US"/>
                        <a:t>AAPL</a:t>
                      </a:r>
                    </a:p>
                  </a:txBody>
                  <a:tcPr/>
                </a:tc>
                <a:tc>
                  <a:txBody>
                    <a:bodyPr/>
                    <a:lstStyle/>
                    <a:p>
                      <a:r>
                        <a:rPr lang="en-US"/>
                        <a:t>145.69</a:t>
                      </a:r>
                    </a:p>
                  </a:txBody>
                  <a:tcPr/>
                </a:tc>
                <a:extLst>
                  <a:ext uri="{0D108BD9-81ED-4DB2-BD59-A6C34878D82A}">
                    <a16:rowId xmlns:a16="http://schemas.microsoft.com/office/drawing/2014/main" val="3715255067"/>
                  </a:ext>
                </a:extLst>
              </a:tr>
              <a:tr h="619078">
                <a:tc>
                  <a:txBody>
                    <a:bodyPr/>
                    <a:lstStyle/>
                    <a:p>
                      <a:r>
                        <a:rPr lang="en-US"/>
                        <a:t>TSLA</a:t>
                      </a:r>
                    </a:p>
                  </a:txBody>
                  <a:tcPr/>
                </a:tc>
                <a:tc>
                  <a:txBody>
                    <a:bodyPr/>
                    <a:lstStyle/>
                    <a:p>
                      <a:r>
                        <a:rPr lang="en-US"/>
                        <a:t>671.16</a:t>
                      </a:r>
                    </a:p>
                  </a:txBody>
                  <a:tcPr/>
                </a:tc>
                <a:extLst>
                  <a:ext uri="{0D108BD9-81ED-4DB2-BD59-A6C34878D82A}">
                    <a16:rowId xmlns:a16="http://schemas.microsoft.com/office/drawing/2014/main" val="994819608"/>
                  </a:ext>
                </a:extLst>
              </a:tr>
            </a:tbl>
          </a:graphicData>
        </a:graphic>
      </p:graphicFrame>
    </p:spTree>
    <p:extLst>
      <p:ext uri="{BB962C8B-B14F-4D97-AF65-F5344CB8AC3E}">
        <p14:creationId xmlns:p14="http://schemas.microsoft.com/office/powerpoint/2010/main" val="3120644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ACF2-F94A-4BB3-970E-78E318CF41CF}"/>
              </a:ext>
            </a:extLst>
          </p:cNvPr>
          <p:cNvSpPr>
            <a:spLocks noGrp="1"/>
          </p:cNvSpPr>
          <p:nvPr>
            <p:ph type="title"/>
          </p:nvPr>
        </p:nvSpPr>
        <p:spPr>
          <a:xfrm>
            <a:off x="-1396312" y="1097616"/>
            <a:ext cx="7958331" cy="1077229"/>
          </a:xfrm>
        </p:spPr>
        <p:txBody>
          <a:bodyPr>
            <a:normAutofit/>
          </a:bodyPr>
          <a:lstStyle/>
          <a:p>
            <a:r>
              <a:rPr lang="en-US" sz="4800">
                <a:cs typeface="Calibri Light"/>
              </a:rPr>
              <a:t>Math functions </a:t>
            </a:r>
            <a:endParaRPr lang="en-US" sz="4800">
              <a:cs typeface="Arial"/>
            </a:endParaRPr>
          </a:p>
        </p:txBody>
      </p:sp>
      <p:sp>
        <p:nvSpPr>
          <p:cNvPr id="3" name="Content Placeholder 2">
            <a:extLst>
              <a:ext uri="{FF2B5EF4-FFF2-40B4-BE49-F238E27FC236}">
                <a16:creationId xmlns:a16="http://schemas.microsoft.com/office/drawing/2014/main" id="{9EE3BC78-4BE1-4D01-B302-765A81AD2247}"/>
              </a:ext>
            </a:extLst>
          </p:cNvPr>
          <p:cNvSpPr>
            <a:spLocks noGrp="1"/>
          </p:cNvSpPr>
          <p:nvPr>
            <p:ph idx="1"/>
          </p:nvPr>
        </p:nvSpPr>
        <p:spPr>
          <a:xfrm>
            <a:off x="2285919" y="2082596"/>
            <a:ext cx="7796540" cy="3997828"/>
          </a:xfrm>
        </p:spPr>
        <p:txBody>
          <a:bodyPr vert="horz" lIns="91440" tIns="45720" rIns="91440" bIns="45720" rtlCol="0" anchor="t">
            <a:normAutofit/>
          </a:bodyPr>
          <a:lstStyle/>
          <a:p>
            <a:pPr marL="344170" indent="-344170"/>
            <a:r>
              <a:rPr lang="en-US" sz="2500">
                <a:cs typeface="Calibri"/>
              </a:rPr>
              <a:t>ABS, AVG, COUNT, FLOOR, MAX/MIN</a:t>
            </a:r>
          </a:p>
          <a:p>
            <a:pPr marL="344170" indent="-344170"/>
            <a:r>
              <a:rPr lang="en-US" sz="2500">
                <a:cs typeface="Calibri"/>
              </a:rPr>
              <a:t>Can do calculations while data is retrieved</a:t>
            </a:r>
            <a:r>
              <a:rPr lang="en-US">
                <a:cs typeface="Calibri"/>
              </a:rPr>
              <a:t> </a:t>
            </a:r>
          </a:p>
        </p:txBody>
      </p:sp>
    </p:spTree>
    <p:extLst>
      <p:ext uri="{BB962C8B-B14F-4D97-AF65-F5344CB8AC3E}">
        <p14:creationId xmlns:p14="http://schemas.microsoft.com/office/powerpoint/2010/main" val="2061454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B0AD24-5D0A-4898-A75E-70A5F0E6F98C}"/>
              </a:ext>
            </a:extLst>
          </p:cNvPr>
          <p:cNvSpPr txBox="1"/>
          <p:nvPr/>
        </p:nvSpPr>
        <p:spPr>
          <a:xfrm>
            <a:off x="1676154" y="438026"/>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SELECT AVG(</a:t>
            </a:r>
            <a:r>
              <a:rPr lang="en-US" err="1">
                <a:ea typeface="+mn-lt"/>
                <a:cs typeface="+mn-lt"/>
              </a:rPr>
              <a:t>stock_dividends</a:t>
            </a:r>
            <a:r>
              <a:rPr lang="en-US">
                <a:ea typeface="+mn-lt"/>
                <a:cs typeface="+mn-lt"/>
              </a:rPr>
              <a:t>) FROM database</a:t>
            </a:r>
          </a:p>
          <a:p>
            <a:endParaRPr lang="en-US">
              <a:cs typeface="Calibri" panose="020F0502020204030204"/>
            </a:endParaRPr>
          </a:p>
          <a:p>
            <a:r>
              <a:rPr lang="en-US">
                <a:cs typeface="Calibri" panose="020F0502020204030204"/>
              </a:rPr>
              <a:t>Output: 1.20</a:t>
            </a:r>
          </a:p>
        </p:txBody>
      </p:sp>
      <p:graphicFrame>
        <p:nvGraphicFramePr>
          <p:cNvPr id="3" name="Table 3">
            <a:extLst>
              <a:ext uri="{FF2B5EF4-FFF2-40B4-BE49-F238E27FC236}">
                <a16:creationId xmlns:a16="http://schemas.microsoft.com/office/drawing/2014/main" id="{2D8E4CDA-9F97-4CCB-91F5-6A2813B5292A}"/>
              </a:ext>
            </a:extLst>
          </p:cNvPr>
          <p:cNvGraphicFramePr>
            <a:graphicFrameLocks noGrp="1"/>
          </p:cNvGraphicFramePr>
          <p:nvPr>
            <p:extLst>
              <p:ext uri="{D42A27DB-BD31-4B8C-83A1-F6EECF244321}">
                <p14:modId xmlns:p14="http://schemas.microsoft.com/office/powerpoint/2010/main" val="3817323319"/>
              </p:ext>
            </p:extLst>
          </p:nvPr>
        </p:nvGraphicFramePr>
        <p:xfrm>
          <a:off x="1806186" y="2236052"/>
          <a:ext cx="8168640" cy="3848424"/>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612183728"/>
                    </a:ext>
                  </a:extLst>
                </a:gridCol>
              </a:tblGrid>
              <a:tr h="641404">
                <a:tc>
                  <a:txBody>
                    <a:bodyPr/>
                    <a:lstStyle/>
                    <a:p>
                      <a:r>
                        <a:rPr lang="en-US" err="1"/>
                        <a:t>Stock_dividends</a:t>
                      </a:r>
                    </a:p>
                  </a:txBody>
                  <a:tcPr/>
                </a:tc>
                <a:extLst>
                  <a:ext uri="{0D108BD9-81ED-4DB2-BD59-A6C34878D82A}">
                    <a16:rowId xmlns:a16="http://schemas.microsoft.com/office/drawing/2014/main" val="922906859"/>
                  </a:ext>
                </a:extLst>
              </a:tr>
              <a:tr h="641404">
                <a:tc>
                  <a:txBody>
                    <a:bodyPr/>
                    <a:lstStyle/>
                    <a:p>
                      <a:r>
                        <a:rPr lang="en-US"/>
                        <a:t>1.67</a:t>
                      </a:r>
                    </a:p>
                  </a:txBody>
                  <a:tcPr/>
                </a:tc>
                <a:extLst>
                  <a:ext uri="{0D108BD9-81ED-4DB2-BD59-A6C34878D82A}">
                    <a16:rowId xmlns:a16="http://schemas.microsoft.com/office/drawing/2014/main" val="1565266844"/>
                  </a:ext>
                </a:extLst>
              </a:tr>
              <a:tr h="641404">
                <a:tc>
                  <a:txBody>
                    <a:bodyPr/>
                    <a:lstStyle/>
                    <a:p>
                      <a:r>
                        <a:rPr lang="en-US"/>
                        <a:t>1.25</a:t>
                      </a:r>
                    </a:p>
                  </a:txBody>
                  <a:tcPr/>
                </a:tc>
                <a:extLst>
                  <a:ext uri="{0D108BD9-81ED-4DB2-BD59-A6C34878D82A}">
                    <a16:rowId xmlns:a16="http://schemas.microsoft.com/office/drawing/2014/main" val="21637219"/>
                  </a:ext>
                </a:extLst>
              </a:tr>
              <a:tr h="641404">
                <a:tc>
                  <a:txBody>
                    <a:bodyPr/>
                    <a:lstStyle/>
                    <a:p>
                      <a:r>
                        <a:rPr lang="en-US"/>
                        <a:t>1.08</a:t>
                      </a:r>
                    </a:p>
                  </a:txBody>
                  <a:tcPr/>
                </a:tc>
                <a:extLst>
                  <a:ext uri="{0D108BD9-81ED-4DB2-BD59-A6C34878D82A}">
                    <a16:rowId xmlns:a16="http://schemas.microsoft.com/office/drawing/2014/main" val="1247356710"/>
                  </a:ext>
                </a:extLst>
              </a:tr>
              <a:tr h="641404">
                <a:tc>
                  <a:txBody>
                    <a:bodyPr/>
                    <a:lstStyle/>
                    <a:p>
                      <a:r>
                        <a:rPr lang="en-US"/>
                        <a:t>0.97</a:t>
                      </a:r>
                    </a:p>
                  </a:txBody>
                  <a:tcPr/>
                </a:tc>
                <a:extLst>
                  <a:ext uri="{0D108BD9-81ED-4DB2-BD59-A6C34878D82A}">
                    <a16:rowId xmlns:a16="http://schemas.microsoft.com/office/drawing/2014/main" val="1439116594"/>
                  </a:ext>
                </a:extLst>
              </a:tr>
              <a:tr h="641404">
                <a:tc>
                  <a:txBody>
                    <a:bodyPr/>
                    <a:lstStyle/>
                    <a:p>
                      <a:r>
                        <a:rPr lang="en-US"/>
                        <a:t>1.05</a:t>
                      </a:r>
                    </a:p>
                  </a:txBody>
                  <a:tcPr/>
                </a:tc>
                <a:extLst>
                  <a:ext uri="{0D108BD9-81ED-4DB2-BD59-A6C34878D82A}">
                    <a16:rowId xmlns:a16="http://schemas.microsoft.com/office/drawing/2014/main" val="672405793"/>
                  </a:ext>
                </a:extLst>
              </a:tr>
            </a:tbl>
          </a:graphicData>
        </a:graphic>
      </p:graphicFrame>
    </p:spTree>
    <p:extLst>
      <p:ext uri="{BB962C8B-B14F-4D97-AF65-F5344CB8AC3E}">
        <p14:creationId xmlns:p14="http://schemas.microsoft.com/office/powerpoint/2010/main" val="2468683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6254-79F1-475D-9F7D-3B1E619E21BC}"/>
              </a:ext>
            </a:extLst>
          </p:cNvPr>
          <p:cNvSpPr>
            <a:spLocks noGrp="1"/>
          </p:cNvSpPr>
          <p:nvPr>
            <p:ph type="title"/>
          </p:nvPr>
        </p:nvSpPr>
        <p:spPr>
          <a:xfrm>
            <a:off x="-756232" y="1021416"/>
            <a:ext cx="7958331" cy="1077229"/>
          </a:xfrm>
        </p:spPr>
        <p:txBody>
          <a:bodyPr>
            <a:normAutofit/>
          </a:bodyPr>
          <a:lstStyle/>
          <a:p>
            <a:r>
              <a:rPr lang="en-US" sz="4800">
                <a:cs typeface="Calibri Light"/>
              </a:rPr>
              <a:t>Pattern searching</a:t>
            </a:r>
            <a:endParaRPr lang="en-US" sz="4800">
              <a:cs typeface="Arial"/>
            </a:endParaRPr>
          </a:p>
        </p:txBody>
      </p:sp>
      <p:sp>
        <p:nvSpPr>
          <p:cNvPr id="3" name="Content Placeholder 2">
            <a:extLst>
              <a:ext uri="{FF2B5EF4-FFF2-40B4-BE49-F238E27FC236}">
                <a16:creationId xmlns:a16="http://schemas.microsoft.com/office/drawing/2014/main" id="{116B02B5-B444-4DDD-A625-1249571F382A}"/>
              </a:ext>
            </a:extLst>
          </p:cNvPr>
          <p:cNvSpPr>
            <a:spLocks noGrp="1"/>
          </p:cNvSpPr>
          <p:nvPr>
            <p:ph idx="1"/>
          </p:nvPr>
        </p:nvSpPr>
        <p:spPr>
          <a:xfrm>
            <a:off x="2255439" y="2006396"/>
            <a:ext cx="7796540" cy="3997828"/>
          </a:xfrm>
        </p:spPr>
        <p:txBody>
          <a:bodyPr vert="horz" lIns="91440" tIns="45720" rIns="91440" bIns="45720" rtlCol="0" anchor="t">
            <a:normAutofit/>
          </a:bodyPr>
          <a:lstStyle/>
          <a:p>
            <a:pPr marL="344170" indent="-344170"/>
            <a:r>
              <a:rPr lang="en-US" sz="2500">
                <a:cs typeface="Calibri"/>
              </a:rPr>
              <a:t>Adding onto the ability of the WHERE statement </a:t>
            </a:r>
          </a:p>
          <a:p>
            <a:pPr marL="344170" indent="-344170"/>
            <a:r>
              <a:rPr lang="en-US" sz="2500">
                <a:cs typeface="Calibri"/>
              </a:rPr>
              <a:t>Using Wildcards, can filter data based on certain pattern that all data points have </a:t>
            </a:r>
          </a:p>
          <a:p>
            <a:endParaRPr lang="en-US">
              <a:cs typeface="Calibri"/>
            </a:endParaRPr>
          </a:p>
          <a:p>
            <a:pPr marL="0" indent="0">
              <a:buNone/>
            </a:pPr>
            <a:endParaRPr lang="en-US">
              <a:cs typeface="Calibri"/>
            </a:endParaRPr>
          </a:p>
        </p:txBody>
      </p:sp>
    </p:spTree>
    <p:extLst>
      <p:ext uri="{BB962C8B-B14F-4D97-AF65-F5344CB8AC3E}">
        <p14:creationId xmlns:p14="http://schemas.microsoft.com/office/powerpoint/2010/main" val="2615686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1E27-F087-4D47-87B0-99DAADA87537}"/>
              </a:ext>
            </a:extLst>
          </p:cNvPr>
          <p:cNvSpPr>
            <a:spLocks noGrp="1"/>
          </p:cNvSpPr>
          <p:nvPr>
            <p:ph type="title"/>
          </p:nvPr>
        </p:nvSpPr>
        <p:spPr>
          <a:xfrm>
            <a:off x="-1807792" y="1112856"/>
            <a:ext cx="7958331" cy="1077229"/>
          </a:xfrm>
        </p:spPr>
        <p:txBody>
          <a:bodyPr>
            <a:normAutofit/>
          </a:bodyPr>
          <a:lstStyle/>
          <a:p>
            <a:r>
              <a:rPr lang="en-US" sz="3600">
                <a:cs typeface="Calibri Light"/>
              </a:rPr>
              <a:t>Table of Contents </a:t>
            </a:r>
            <a:endParaRPr lang="en-US" sz="3600">
              <a:cs typeface="Arial"/>
            </a:endParaRPr>
          </a:p>
        </p:txBody>
      </p:sp>
      <p:sp>
        <p:nvSpPr>
          <p:cNvPr id="3" name="Content Placeholder 2">
            <a:extLst>
              <a:ext uri="{FF2B5EF4-FFF2-40B4-BE49-F238E27FC236}">
                <a16:creationId xmlns:a16="http://schemas.microsoft.com/office/drawing/2014/main" id="{D301ADC5-85FB-4D20-AE8B-4361448E6627}"/>
              </a:ext>
            </a:extLst>
          </p:cNvPr>
          <p:cNvSpPr>
            <a:spLocks noGrp="1"/>
          </p:cNvSpPr>
          <p:nvPr>
            <p:ph idx="1"/>
          </p:nvPr>
        </p:nvSpPr>
        <p:spPr>
          <a:xfrm>
            <a:off x="2362119" y="1853996"/>
            <a:ext cx="7796540" cy="3997828"/>
          </a:xfrm>
        </p:spPr>
        <p:txBody>
          <a:bodyPr vert="horz" lIns="91440" tIns="45720" rIns="91440" bIns="45720" rtlCol="0" anchor="t">
            <a:normAutofit/>
          </a:bodyPr>
          <a:lstStyle/>
          <a:p>
            <a:pPr marL="344170" indent="-344170"/>
            <a:r>
              <a:rPr lang="en-US" sz="2500">
                <a:cs typeface="Calibri"/>
              </a:rPr>
              <a:t>Introduction</a:t>
            </a:r>
          </a:p>
          <a:p>
            <a:pPr marL="344170" indent="-344170"/>
            <a:r>
              <a:rPr lang="en-US" sz="2500">
                <a:cs typeface="Calibri"/>
              </a:rPr>
              <a:t>Functions in Excel </a:t>
            </a:r>
          </a:p>
          <a:p>
            <a:pPr marL="344170" indent="-344170"/>
            <a:r>
              <a:rPr lang="en-US" sz="2500">
                <a:cs typeface="Calibri"/>
              </a:rPr>
              <a:t>SQL for data manipulation</a:t>
            </a:r>
          </a:p>
          <a:p>
            <a:pPr marL="344170" indent="-344170"/>
            <a:r>
              <a:rPr lang="en-US" sz="2500">
                <a:cs typeface="Calibri"/>
              </a:rPr>
              <a:t>Financial data analysis in Python (w/ Yahoo Finance API)</a:t>
            </a:r>
          </a:p>
        </p:txBody>
      </p:sp>
    </p:spTree>
    <p:extLst>
      <p:ext uri="{BB962C8B-B14F-4D97-AF65-F5344CB8AC3E}">
        <p14:creationId xmlns:p14="http://schemas.microsoft.com/office/powerpoint/2010/main" val="3774765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4C90-9B14-4E2D-BC7E-CD1DD74DBFE5}"/>
              </a:ext>
            </a:extLst>
          </p:cNvPr>
          <p:cNvSpPr>
            <a:spLocks noGrp="1"/>
          </p:cNvSpPr>
          <p:nvPr>
            <p:ph type="title"/>
          </p:nvPr>
        </p:nvSpPr>
        <p:spPr>
          <a:xfrm>
            <a:off x="1392608" y="1051896"/>
            <a:ext cx="7958331" cy="1077229"/>
          </a:xfrm>
        </p:spPr>
        <p:txBody>
          <a:bodyPr>
            <a:normAutofit/>
          </a:bodyPr>
          <a:lstStyle/>
          <a:p>
            <a:r>
              <a:rPr lang="en-US" sz="4500">
                <a:cs typeface="Calibri Light"/>
              </a:rPr>
              <a:t>Pattern Searching Symbols</a:t>
            </a:r>
            <a:endParaRPr lang="en-US" sz="4500">
              <a:cs typeface="Arial"/>
            </a:endParaRPr>
          </a:p>
        </p:txBody>
      </p:sp>
      <p:pic>
        <p:nvPicPr>
          <p:cNvPr id="2052" name="Picture 4" descr="Like Operator WildCard Pattern In SQL Server">
            <a:extLst>
              <a:ext uri="{FF2B5EF4-FFF2-40B4-BE49-F238E27FC236}">
                <a16:creationId xmlns:a16="http://schemas.microsoft.com/office/drawing/2014/main" id="{BED652B4-1F7A-1D47-98D9-3BCC330E82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0" y="2027237"/>
            <a:ext cx="7874000" cy="443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687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04C90-9B14-4E2D-BC7E-CD1DD74DBFE5}"/>
              </a:ext>
            </a:extLst>
          </p:cNvPr>
          <p:cNvSpPr>
            <a:spLocks noGrp="1"/>
          </p:cNvSpPr>
          <p:nvPr>
            <p:ph type="title"/>
          </p:nvPr>
        </p:nvSpPr>
        <p:spPr>
          <a:xfrm>
            <a:off x="1392608" y="1051896"/>
            <a:ext cx="7958331" cy="1077229"/>
          </a:xfrm>
        </p:spPr>
        <p:txBody>
          <a:bodyPr>
            <a:normAutofit/>
          </a:bodyPr>
          <a:lstStyle/>
          <a:p>
            <a:r>
              <a:rPr lang="en-US" sz="4500">
                <a:cs typeface="Calibri Light"/>
              </a:rPr>
              <a:t>Pattern Searching Symbols</a:t>
            </a:r>
            <a:endParaRPr lang="en-US" sz="4500">
              <a:cs typeface="Arial"/>
            </a:endParaRPr>
          </a:p>
        </p:txBody>
      </p:sp>
      <p:sp>
        <p:nvSpPr>
          <p:cNvPr id="3" name="Content Placeholder 2">
            <a:extLst>
              <a:ext uri="{FF2B5EF4-FFF2-40B4-BE49-F238E27FC236}">
                <a16:creationId xmlns:a16="http://schemas.microsoft.com/office/drawing/2014/main" id="{AF9515FD-93C0-4812-849C-449E668386C3}"/>
              </a:ext>
            </a:extLst>
          </p:cNvPr>
          <p:cNvSpPr>
            <a:spLocks noGrp="1"/>
          </p:cNvSpPr>
          <p:nvPr>
            <p:ph idx="1"/>
          </p:nvPr>
        </p:nvSpPr>
        <p:spPr>
          <a:xfrm>
            <a:off x="2270679" y="1991156"/>
            <a:ext cx="7796540" cy="3997828"/>
          </a:xfrm>
        </p:spPr>
        <p:txBody>
          <a:bodyPr vert="horz" lIns="91440" tIns="45720" rIns="91440" bIns="45720" rtlCol="0" anchor="t">
            <a:normAutofit/>
          </a:bodyPr>
          <a:lstStyle/>
          <a:p>
            <a:pPr marL="344170" indent="-344170"/>
            <a:r>
              <a:rPr lang="en-US" sz="2500">
                <a:cs typeface="Calibri"/>
              </a:rPr>
              <a:t>'%' signals that the rest of the pattern can be composed of whatever</a:t>
            </a:r>
          </a:p>
          <a:p>
            <a:pPr marL="344170" indent="-344170"/>
            <a:r>
              <a:rPr lang="en-US" sz="2500">
                <a:cs typeface="Calibri"/>
              </a:rPr>
              <a:t>'_' specifies that data must be in certain location</a:t>
            </a:r>
          </a:p>
          <a:p>
            <a:pPr marL="344170" indent="-344170"/>
            <a:r>
              <a:rPr lang="en-US" sz="2500">
                <a:cs typeface="Calibri"/>
              </a:rPr>
              <a:t>'|' gives pattern matching alternative choices</a:t>
            </a:r>
          </a:p>
          <a:p>
            <a:pPr marL="344170" indent="-344170"/>
            <a:r>
              <a:rPr lang="en-US" sz="2500">
                <a:cs typeface="Calibri"/>
              </a:rPr>
              <a:t>Can use Regex to get very specific search results </a:t>
            </a:r>
          </a:p>
        </p:txBody>
      </p:sp>
    </p:spTree>
    <p:extLst>
      <p:ext uri="{BB962C8B-B14F-4D97-AF65-F5344CB8AC3E}">
        <p14:creationId xmlns:p14="http://schemas.microsoft.com/office/powerpoint/2010/main" val="259937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01091F-9C23-455B-81CB-787924A63815}"/>
              </a:ext>
            </a:extLst>
          </p:cNvPr>
          <p:cNvSpPr txBox="1"/>
          <p:nvPr/>
        </p:nvSpPr>
        <p:spPr>
          <a:xfrm>
            <a:off x="1747192" y="639587"/>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SELECT ticker </a:t>
            </a:r>
          </a:p>
          <a:p>
            <a:r>
              <a:rPr lang="en-US">
                <a:ea typeface="+mn-lt"/>
                <a:cs typeface="+mn-lt"/>
              </a:rPr>
              <a:t>FROM database </a:t>
            </a:r>
          </a:p>
          <a:p>
            <a:r>
              <a:rPr lang="en-US">
                <a:ea typeface="+mn-lt"/>
                <a:cs typeface="+mn-lt"/>
              </a:rPr>
              <a:t>WHERE ticker LIKE 'A%'</a:t>
            </a:r>
          </a:p>
          <a:p>
            <a:endParaRPr lang="en-US">
              <a:cs typeface="Calibri"/>
            </a:endParaRPr>
          </a:p>
          <a:p>
            <a:r>
              <a:rPr lang="en-US">
                <a:cs typeface="Calibri"/>
              </a:rPr>
              <a:t>Output: AMZN, AMD</a:t>
            </a:r>
          </a:p>
        </p:txBody>
      </p:sp>
      <p:graphicFrame>
        <p:nvGraphicFramePr>
          <p:cNvPr id="3" name="Table 3">
            <a:extLst>
              <a:ext uri="{FF2B5EF4-FFF2-40B4-BE49-F238E27FC236}">
                <a16:creationId xmlns:a16="http://schemas.microsoft.com/office/drawing/2014/main" id="{3BD56D14-7B1E-486F-AB90-DDDA67C4C628}"/>
              </a:ext>
            </a:extLst>
          </p:cNvPr>
          <p:cNvGraphicFramePr>
            <a:graphicFrameLocks noGrp="1"/>
          </p:cNvGraphicFramePr>
          <p:nvPr>
            <p:extLst>
              <p:ext uri="{D42A27DB-BD31-4B8C-83A1-F6EECF244321}">
                <p14:modId xmlns:p14="http://schemas.microsoft.com/office/powerpoint/2010/main" val="2190696798"/>
              </p:ext>
            </p:extLst>
          </p:nvPr>
        </p:nvGraphicFramePr>
        <p:xfrm>
          <a:off x="1901067" y="2676537"/>
          <a:ext cx="8168640" cy="2225040"/>
        </p:xfrm>
        <a:graphic>
          <a:graphicData uri="http://schemas.openxmlformats.org/drawingml/2006/table">
            <a:tbl>
              <a:tblPr firstRow="1" bandRow="1">
                <a:tableStyleId>{5C22544A-7EE6-4342-B048-85BDC9FD1C3A}</a:tableStyleId>
              </a:tblPr>
              <a:tblGrid>
                <a:gridCol w="8168640">
                  <a:extLst>
                    <a:ext uri="{9D8B030D-6E8A-4147-A177-3AD203B41FA5}">
                      <a16:colId xmlns:a16="http://schemas.microsoft.com/office/drawing/2014/main" val="2006510463"/>
                    </a:ext>
                  </a:extLst>
                </a:gridCol>
              </a:tblGrid>
              <a:tr h="370840">
                <a:tc>
                  <a:txBody>
                    <a:bodyPr/>
                    <a:lstStyle/>
                    <a:p>
                      <a:r>
                        <a:rPr lang="en-US"/>
                        <a:t>ticker</a:t>
                      </a:r>
                    </a:p>
                  </a:txBody>
                  <a:tcPr/>
                </a:tc>
                <a:extLst>
                  <a:ext uri="{0D108BD9-81ED-4DB2-BD59-A6C34878D82A}">
                    <a16:rowId xmlns:a16="http://schemas.microsoft.com/office/drawing/2014/main" val="1396935793"/>
                  </a:ext>
                </a:extLst>
              </a:tr>
              <a:tr h="370840">
                <a:tc>
                  <a:txBody>
                    <a:bodyPr/>
                    <a:lstStyle/>
                    <a:p>
                      <a:r>
                        <a:rPr lang="en-US"/>
                        <a:t>AMZN</a:t>
                      </a:r>
                    </a:p>
                  </a:txBody>
                  <a:tcPr/>
                </a:tc>
                <a:extLst>
                  <a:ext uri="{0D108BD9-81ED-4DB2-BD59-A6C34878D82A}">
                    <a16:rowId xmlns:a16="http://schemas.microsoft.com/office/drawing/2014/main" val="3522304257"/>
                  </a:ext>
                </a:extLst>
              </a:tr>
              <a:tr h="370840">
                <a:tc>
                  <a:txBody>
                    <a:bodyPr/>
                    <a:lstStyle/>
                    <a:p>
                      <a:r>
                        <a:rPr lang="en-US"/>
                        <a:t>AMD</a:t>
                      </a:r>
                    </a:p>
                  </a:txBody>
                  <a:tcPr/>
                </a:tc>
                <a:extLst>
                  <a:ext uri="{0D108BD9-81ED-4DB2-BD59-A6C34878D82A}">
                    <a16:rowId xmlns:a16="http://schemas.microsoft.com/office/drawing/2014/main" val="4031692771"/>
                  </a:ext>
                </a:extLst>
              </a:tr>
              <a:tr h="370840">
                <a:tc>
                  <a:txBody>
                    <a:bodyPr/>
                    <a:lstStyle/>
                    <a:p>
                      <a:r>
                        <a:rPr lang="en-US"/>
                        <a:t>BBY</a:t>
                      </a:r>
                    </a:p>
                  </a:txBody>
                  <a:tcPr/>
                </a:tc>
                <a:extLst>
                  <a:ext uri="{0D108BD9-81ED-4DB2-BD59-A6C34878D82A}">
                    <a16:rowId xmlns:a16="http://schemas.microsoft.com/office/drawing/2014/main" val="537606595"/>
                  </a:ext>
                </a:extLst>
              </a:tr>
              <a:tr h="370840">
                <a:tc>
                  <a:txBody>
                    <a:bodyPr/>
                    <a:lstStyle/>
                    <a:p>
                      <a:r>
                        <a:rPr lang="en-US"/>
                        <a:t>ZM</a:t>
                      </a:r>
                    </a:p>
                  </a:txBody>
                  <a:tcPr/>
                </a:tc>
                <a:extLst>
                  <a:ext uri="{0D108BD9-81ED-4DB2-BD59-A6C34878D82A}">
                    <a16:rowId xmlns:a16="http://schemas.microsoft.com/office/drawing/2014/main" val="1645559544"/>
                  </a:ext>
                </a:extLst>
              </a:tr>
              <a:tr h="370840">
                <a:tc>
                  <a:txBody>
                    <a:bodyPr/>
                    <a:lstStyle/>
                    <a:p>
                      <a:r>
                        <a:rPr lang="en-US"/>
                        <a:t>INTC</a:t>
                      </a:r>
                    </a:p>
                  </a:txBody>
                  <a:tcPr/>
                </a:tc>
                <a:extLst>
                  <a:ext uri="{0D108BD9-81ED-4DB2-BD59-A6C34878D82A}">
                    <a16:rowId xmlns:a16="http://schemas.microsoft.com/office/drawing/2014/main" val="1975982676"/>
                  </a:ext>
                </a:extLst>
              </a:tr>
            </a:tbl>
          </a:graphicData>
        </a:graphic>
      </p:graphicFrame>
    </p:spTree>
    <p:extLst>
      <p:ext uri="{BB962C8B-B14F-4D97-AF65-F5344CB8AC3E}">
        <p14:creationId xmlns:p14="http://schemas.microsoft.com/office/powerpoint/2010/main" val="1089712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57EC-7E72-4C9F-B8C7-9ED577A46128}"/>
              </a:ext>
            </a:extLst>
          </p:cNvPr>
          <p:cNvSpPr>
            <a:spLocks noGrp="1"/>
          </p:cNvSpPr>
          <p:nvPr>
            <p:ph type="title"/>
          </p:nvPr>
        </p:nvSpPr>
        <p:spPr>
          <a:xfrm>
            <a:off x="-2264992" y="1082376"/>
            <a:ext cx="7958331" cy="1077229"/>
          </a:xfrm>
        </p:spPr>
        <p:txBody>
          <a:bodyPr>
            <a:normAutofit/>
          </a:bodyPr>
          <a:lstStyle/>
          <a:p>
            <a:r>
              <a:rPr lang="en-US" sz="4500">
                <a:cs typeface="Calibri Light"/>
              </a:rPr>
              <a:t>Table JOINS</a:t>
            </a:r>
            <a:endParaRPr lang="en-US" sz="4500">
              <a:cs typeface="Arial"/>
            </a:endParaRPr>
          </a:p>
        </p:txBody>
      </p:sp>
      <p:sp>
        <p:nvSpPr>
          <p:cNvPr id="3" name="Content Placeholder 2">
            <a:extLst>
              <a:ext uri="{FF2B5EF4-FFF2-40B4-BE49-F238E27FC236}">
                <a16:creationId xmlns:a16="http://schemas.microsoft.com/office/drawing/2014/main" id="{66F567BA-5B12-4A67-94BF-1D889463743D}"/>
              </a:ext>
            </a:extLst>
          </p:cNvPr>
          <p:cNvSpPr>
            <a:spLocks noGrp="1"/>
          </p:cNvSpPr>
          <p:nvPr>
            <p:ph idx="1"/>
          </p:nvPr>
        </p:nvSpPr>
        <p:spPr>
          <a:xfrm>
            <a:off x="2423079" y="2006396"/>
            <a:ext cx="8421380" cy="3997828"/>
          </a:xfrm>
        </p:spPr>
        <p:txBody>
          <a:bodyPr vert="horz" lIns="91440" tIns="45720" rIns="91440" bIns="45720" rtlCol="0" anchor="t">
            <a:normAutofit/>
          </a:bodyPr>
          <a:lstStyle/>
          <a:p>
            <a:pPr marL="344170" indent="-344170"/>
            <a:r>
              <a:rPr lang="en-US" sz="2500">
                <a:cs typeface="Calibri"/>
              </a:rPr>
              <a:t>Ability to join two tables together in a variety of ways </a:t>
            </a:r>
          </a:p>
          <a:p>
            <a:pPr marL="344170" indent="-344170"/>
            <a:r>
              <a:rPr lang="en-US" sz="2500">
                <a:cs typeface="Calibri"/>
              </a:rPr>
              <a:t>Inner, left, right, and outer join </a:t>
            </a:r>
          </a:p>
          <a:p>
            <a:pPr marL="0" indent="0">
              <a:buNone/>
            </a:pPr>
            <a:endParaRPr lang="en-US">
              <a:cs typeface="Calibri"/>
            </a:endParaRPr>
          </a:p>
        </p:txBody>
      </p:sp>
    </p:spTree>
    <p:extLst>
      <p:ext uri="{BB962C8B-B14F-4D97-AF65-F5344CB8AC3E}">
        <p14:creationId xmlns:p14="http://schemas.microsoft.com/office/powerpoint/2010/main" val="4076052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 table&#10;&#10;Description automatically generated">
            <a:extLst>
              <a:ext uri="{FF2B5EF4-FFF2-40B4-BE49-F238E27FC236}">
                <a16:creationId xmlns:a16="http://schemas.microsoft.com/office/drawing/2014/main" id="{BE8C2D9E-6E3D-4058-BA72-B517EB568D50}"/>
              </a:ext>
            </a:extLst>
          </p:cNvPr>
          <p:cNvPicPr>
            <a:picLocks noChangeAspect="1"/>
          </p:cNvPicPr>
          <p:nvPr/>
        </p:nvPicPr>
        <p:blipFill>
          <a:blip r:embed="rId2"/>
          <a:stretch>
            <a:fillRect/>
          </a:stretch>
        </p:blipFill>
        <p:spPr>
          <a:xfrm>
            <a:off x="4344382" y="1628077"/>
            <a:ext cx="3492908" cy="4132786"/>
          </a:xfrm>
          <a:prstGeom prst="rect">
            <a:avLst/>
          </a:prstGeom>
        </p:spPr>
      </p:pic>
      <p:sp>
        <p:nvSpPr>
          <p:cNvPr id="3" name="TextBox 2">
            <a:extLst>
              <a:ext uri="{FF2B5EF4-FFF2-40B4-BE49-F238E27FC236}">
                <a16:creationId xmlns:a16="http://schemas.microsoft.com/office/drawing/2014/main" id="{3F1E3041-B1B7-44E8-B56C-3406D9BB214B}"/>
              </a:ext>
            </a:extLst>
          </p:cNvPr>
          <p:cNvSpPr txBox="1"/>
          <p:nvPr/>
        </p:nvSpPr>
        <p:spPr>
          <a:xfrm>
            <a:off x="1437477" y="487679"/>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SELECT * FROM Table_1</a:t>
            </a:r>
          </a:p>
          <a:p>
            <a:r>
              <a:rPr lang="en-US">
                <a:cs typeface="Calibri"/>
              </a:rPr>
              <a:t>INNER JOIN Table_2</a:t>
            </a:r>
          </a:p>
          <a:p>
            <a:r>
              <a:rPr lang="en-US">
                <a:cs typeface="Calibri"/>
              </a:rPr>
              <a:t>ON Table_1.id = Table_2.id</a:t>
            </a:r>
          </a:p>
        </p:txBody>
      </p:sp>
    </p:spTree>
    <p:extLst>
      <p:ext uri="{BB962C8B-B14F-4D97-AF65-F5344CB8AC3E}">
        <p14:creationId xmlns:p14="http://schemas.microsoft.com/office/powerpoint/2010/main" val="135863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0292-8270-4146-B5D6-A49EB8BE1C0D}"/>
              </a:ext>
            </a:extLst>
          </p:cNvPr>
          <p:cNvSpPr>
            <a:spLocks noGrp="1"/>
          </p:cNvSpPr>
          <p:nvPr>
            <p:ph type="ctrTitle"/>
          </p:nvPr>
        </p:nvSpPr>
        <p:spPr>
          <a:xfrm>
            <a:off x="-1289632" y="2293618"/>
            <a:ext cx="5518066" cy="2268559"/>
          </a:xfrm>
        </p:spPr>
        <p:txBody>
          <a:bodyPr>
            <a:normAutofit/>
          </a:bodyPr>
          <a:lstStyle/>
          <a:p>
            <a:r>
              <a:rPr lang="en-US" sz="4800">
                <a:cs typeface="Calibri Light"/>
              </a:rPr>
              <a:t>Python</a:t>
            </a:r>
            <a:endParaRPr lang="en-US" sz="4800"/>
          </a:p>
        </p:txBody>
      </p:sp>
      <p:sp>
        <p:nvSpPr>
          <p:cNvPr id="3" name="Subtitle 2">
            <a:extLst>
              <a:ext uri="{FF2B5EF4-FFF2-40B4-BE49-F238E27FC236}">
                <a16:creationId xmlns:a16="http://schemas.microsoft.com/office/drawing/2014/main" id="{D4A95427-BF8A-4A77-8E28-797910F49F8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90386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A8DF-DBD6-4F97-A4E8-FB752E5452C0}"/>
              </a:ext>
            </a:extLst>
          </p:cNvPr>
          <p:cNvSpPr>
            <a:spLocks noGrp="1"/>
          </p:cNvSpPr>
          <p:nvPr>
            <p:ph type="title"/>
          </p:nvPr>
        </p:nvSpPr>
        <p:spPr>
          <a:xfrm>
            <a:off x="-695272" y="1097616"/>
            <a:ext cx="7958331" cy="1077229"/>
          </a:xfrm>
        </p:spPr>
        <p:txBody>
          <a:bodyPr>
            <a:normAutofit/>
          </a:bodyPr>
          <a:lstStyle/>
          <a:p>
            <a:r>
              <a:rPr lang="en-US" sz="4500">
                <a:cs typeface="Calibri Light"/>
              </a:rPr>
              <a:t>Yahoo Finance API</a:t>
            </a:r>
            <a:endParaRPr lang="en-US" sz="4500">
              <a:cs typeface="Arial"/>
            </a:endParaRPr>
          </a:p>
        </p:txBody>
      </p:sp>
      <p:sp>
        <p:nvSpPr>
          <p:cNvPr id="3" name="Content Placeholder 2">
            <a:extLst>
              <a:ext uri="{FF2B5EF4-FFF2-40B4-BE49-F238E27FC236}">
                <a16:creationId xmlns:a16="http://schemas.microsoft.com/office/drawing/2014/main" id="{E6FBA9F6-92D4-4476-8D23-30C663B7B78E}"/>
              </a:ext>
            </a:extLst>
          </p:cNvPr>
          <p:cNvSpPr>
            <a:spLocks noGrp="1"/>
          </p:cNvSpPr>
          <p:nvPr>
            <p:ph idx="1"/>
          </p:nvPr>
        </p:nvSpPr>
        <p:spPr>
          <a:xfrm>
            <a:off x="2346879" y="2006396"/>
            <a:ext cx="8665220" cy="3997828"/>
          </a:xfrm>
        </p:spPr>
        <p:txBody>
          <a:bodyPr vert="horz" lIns="91440" tIns="45720" rIns="91440" bIns="45720" rtlCol="0" anchor="t">
            <a:noAutofit/>
          </a:bodyPr>
          <a:lstStyle/>
          <a:p>
            <a:pPr marL="344170" indent="-344170"/>
            <a:r>
              <a:rPr lang="en-US" sz="2500">
                <a:cs typeface="Calibri"/>
              </a:rPr>
              <a:t>Multiple APIs online for market data and stock analysis </a:t>
            </a:r>
            <a:endParaRPr lang="en-US">
              <a:cs typeface="Arial" panose="020B0604020202020204"/>
            </a:endParaRPr>
          </a:p>
          <a:p>
            <a:pPr marL="344170" indent="-344170"/>
            <a:r>
              <a:rPr lang="en-US" sz="2500" err="1">
                <a:cs typeface="Calibri"/>
              </a:rPr>
              <a:t>Yfinance</a:t>
            </a:r>
            <a:r>
              <a:rPr lang="en-US" sz="2500">
                <a:cs typeface="Calibri"/>
              </a:rPr>
              <a:t> is an API that allows users to download historical market data from Yahoo Finance</a:t>
            </a:r>
          </a:p>
          <a:p>
            <a:pPr marL="0" indent="0">
              <a:buNone/>
            </a:pPr>
            <a:endParaRPr lang="en-US" sz="2500">
              <a:cs typeface="Calibri"/>
            </a:endParaRPr>
          </a:p>
          <a:p>
            <a:pPr marL="0" indent="0">
              <a:buNone/>
            </a:pPr>
            <a:r>
              <a:rPr lang="en-US" sz="2500">
                <a:cs typeface="Calibri"/>
              </a:rPr>
              <a:t>     From terminal, pip install </a:t>
            </a:r>
            <a:r>
              <a:rPr lang="en-US" sz="2500" err="1">
                <a:cs typeface="Calibri"/>
              </a:rPr>
              <a:t>yfinance</a:t>
            </a:r>
            <a:r>
              <a:rPr lang="en-US" sz="2500">
                <a:cs typeface="Calibri"/>
              </a:rPr>
              <a:t> </a:t>
            </a:r>
          </a:p>
          <a:p>
            <a:pPr marL="0" indent="0">
              <a:buNone/>
            </a:pPr>
            <a:r>
              <a:rPr lang="en-US" sz="2500">
                <a:cs typeface="Calibri"/>
              </a:rPr>
              <a:t>     To use API, write "import </a:t>
            </a:r>
            <a:r>
              <a:rPr lang="en-US" sz="2500" err="1">
                <a:cs typeface="Calibri"/>
              </a:rPr>
              <a:t>yfinance</a:t>
            </a:r>
            <a:r>
              <a:rPr lang="en-US" sz="2500">
                <a:cs typeface="Calibri"/>
              </a:rPr>
              <a:t> as </a:t>
            </a:r>
            <a:r>
              <a:rPr lang="en-US" sz="2500" err="1">
                <a:cs typeface="Calibri"/>
              </a:rPr>
              <a:t>yf</a:t>
            </a:r>
            <a:r>
              <a:rPr lang="en-US" sz="2500">
                <a:cs typeface="Calibri"/>
              </a:rPr>
              <a:t>" at top of python script</a:t>
            </a:r>
          </a:p>
          <a:p>
            <a:pPr marL="0" indent="0">
              <a:buNone/>
            </a:pPr>
            <a:endParaRPr lang="en-US">
              <a:cs typeface="Calibri"/>
            </a:endParaRPr>
          </a:p>
        </p:txBody>
      </p:sp>
    </p:spTree>
    <p:extLst>
      <p:ext uri="{BB962C8B-B14F-4D97-AF65-F5344CB8AC3E}">
        <p14:creationId xmlns:p14="http://schemas.microsoft.com/office/powerpoint/2010/main" val="146826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 email&#10;&#10;Description automatically generated">
            <a:extLst>
              <a:ext uri="{FF2B5EF4-FFF2-40B4-BE49-F238E27FC236}">
                <a16:creationId xmlns:a16="http://schemas.microsoft.com/office/drawing/2014/main" id="{D387ED37-889D-4058-83E7-EB2D5A650E12}"/>
              </a:ext>
            </a:extLst>
          </p:cNvPr>
          <p:cNvPicPr>
            <a:picLocks noChangeAspect="1"/>
          </p:cNvPicPr>
          <p:nvPr/>
        </p:nvPicPr>
        <p:blipFill>
          <a:blip r:embed="rId2"/>
          <a:stretch>
            <a:fillRect/>
          </a:stretch>
        </p:blipFill>
        <p:spPr>
          <a:xfrm>
            <a:off x="1023045" y="1934805"/>
            <a:ext cx="10330261" cy="2486698"/>
          </a:xfrm>
          <a:prstGeom prst="rect">
            <a:avLst/>
          </a:prstGeom>
        </p:spPr>
      </p:pic>
    </p:spTree>
    <p:extLst>
      <p:ext uri="{BB962C8B-B14F-4D97-AF65-F5344CB8AC3E}">
        <p14:creationId xmlns:p14="http://schemas.microsoft.com/office/powerpoint/2010/main" val="2523718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AB93-F8F5-4BA0-8A7C-8337CA48FD1E}"/>
              </a:ext>
            </a:extLst>
          </p:cNvPr>
          <p:cNvSpPr>
            <a:spLocks noGrp="1"/>
          </p:cNvSpPr>
          <p:nvPr>
            <p:ph type="title"/>
          </p:nvPr>
        </p:nvSpPr>
        <p:spPr>
          <a:xfrm>
            <a:off x="-3484192" y="1082376"/>
            <a:ext cx="7958331" cy="1077229"/>
          </a:xfrm>
        </p:spPr>
        <p:txBody>
          <a:bodyPr>
            <a:normAutofit/>
          </a:bodyPr>
          <a:lstStyle/>
          <a:p>
            <a:r>
              <a:rPr lang="en-US" sz="4800">
                <a:cs typeface="Calibri Light"/>
              </a:rPr>
              <a:t>Pandas</a:t>
            </a:r>
            <a:endParaRPr lang="en-US" sz="4800"/>
          </a:p>
        </p:txBody>
      </p:sp>
      <p:sp>
        <p:nvSpPr>
          <p:cNvPr id="3" name="Content Placeholder 2">
            <a:extLst>
              <a:ext uri="{FF2B5EF4-FFF2-40B4-BE49-F238E27FC236}">
                <a16:creationId xmlns:a16="http://schemas.microsoft.com/office/drawing/2014/main" id="{1F2C6A2B-4624-43D1-9A7D-FF167F0B8F7F}"/>
              </a:ext>
            </a:extLst>
          </p:cNvPr>
          <p:cNvSpPr>
            <a:spLocks noGrp="1"/>
          </p:cNvSpPr>
          <p:nvPr>
            <p:ph idx="1"/>
          </p:nvPr>
        </p:nvSpPr>
        <p:spPr>
          <a:xfrm>
            <a:off x="2202099" y="2021636"/>
            <a:ext cx="9046220" cy="3997828"/>
          </a:xfrm>
        </p:spPr>
        <p:txBody>
          <a:bodyPr vert="horz" lIns="91440" tIns="45720" rIns="91440" bIns="45720" rtlCol="0" anchor="t">
            <a:normAutofit/>
          </a:bodyPr>
          <a:lstStyle/>
          <a:p>
            <a:pPr marL="344170" indent="-344170"/>
            <a:r>
              <a:rPr lang="en-US" sz="2500">
                <a:cs typeface="Calibri"/>
              </a:rPr>
              <a:t>"Python Data Analysis Library"</a:t>
            </a:r>
          </a:p>
          <a:p>
            <a:pPr marL="344170" indent="-344170"/>
            <a:r>
              <a:rPr lang="en-US" sz="2500">
                <a:cs typeface="Calibri"/>
              </a:rPr>
              <a:t>Used for data analysis. Allows importing of data into python from various formats such as csv files, JSON, and SQL</a:t>
            </a:r>
            <a:endParaRPr lang="en-US" sz="2500">
              <a:cs typeface="Arial"/>
            </a:endParaRPr>
          </a:p>
          <a:p>
            <a:pPr marL="344170" indent="-344170"/>
            <a:r>
              <a:rPr lang="en-US" sz="2500">
                <a:cs typeface="Calibri"/>
              </a:rPr>
              <a:t>Can also be used for data manipulation </a:t>
            </a:r>
          </a:p>
        </p:txBody>
      </p:sp>
    </p:spTree>
    <p:extLst>
      <p:ext uri="{BB962C8B-B14F-4D97-AF65-F5344CB8AC3E}">
        <p14:creationId xmlns:p14="http://schemas.microsoft.com/office/powerpoint/2010/main" val="302652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1E4E-CDB8-4350-816B-241925BE205A}"/>
              </a:ext>
            </a:extLst>
          </p:cNvPr>
          <p:cNvSpPr>
            <a:spLocks noGrp="1"/>
          </p:cNvSpPr>
          <p:nvPr>
            <p:ph type="title"/>
          </p:nvPr>
        </p:nvSpPr>
        <p:spPr>
          <a:xfrm>
            <a:off x="-2371672" y="1173816"/>
            <a:ext cx="7958331" cy="1077229"/>
          </a:xfrm>
        </p:spPr>
        <p:txBody>
          <a:bodyPr>
            <a:normAutofit/>
          </a:bodyPr>
          <a:lstStyle/>
          <a:p>
            <a:r>
              <a:rPr lang="en-US" sz="4800">
                <a:cs typeface="Calibri Light"/>
              </a:rPr>
              <a:t>Introduction</a:t>
            </a:r>
            <a:endParaRPr lang="en-US" sz="4800">
              <a:cs typeface="Arial"/>
            </a:endParaRPr>
          </a:p>
        </p:txBody>
      </p:sp>
      <p:sp>
        <p:nvSpPr>
          <p:cNvPr id="3" name="Content Placeholder 2">
            <a:extLst>
              <a:ext uri="{FF2B5EF4-FFF2-40B4-BE49-F238E27FC236}">
                <a16:creationId xmlns:a16="http://schemas.microsoft.com/office/drawing/2014/main" id="{AAD7CE61-D9D3-4865-8AAE-AA667C6A049B}"/>
              </a:ext>
            </a:extLst>
          </p:cNvPr>
          <p:cNvSpPr>
            <a:spLocks noGrp="1"/>
          </p:cNvSpPr>
          <p:nvPr>
            <p:ph idx="1"/>
          </p:nvPr>
        </p:nvSpPr>
        <p:spPr>
          <a:xfrm>
            <a:off x="2255439" y="2036876"/>
            <a:ext cx="7796540" cy="3997828"/>
          </a:xfrm>
        </p:spPr>
        <p:txBody>
          <a:bodyPr vert="horz" lIns="91440" tIns="45720" rIns="91440" bIns="45720" rtlCol="0" anchor="t">
            <a:normAutofit/>
          </a:bodyPr>
          <a:lstStyle/>
          <a:p>
            <a:pPr marL="344170" indent="-344170"/>
            <a:r>
              <a:rPr lang="en-US" sz="2300">
                <a:cs typeface="Calibri" panose="020F0502020204030204"/>
              </a:rPr>
              <a:t>Pip install pandas</a:t>
            </a:r>
            <a:endParaRPr lang="en-US" sz="2300">
              <a:cs typeface="Arial" panose="020B0604020202020204"/>
            </a:endParaRPr>
          </a:p>
          <a:p>
            <a:pPr marL="344170" indent="-344170"/>
            <a:r>
              <a:rPr lang="en-US" sz="2300">
                <a:cs typeface="Calibri" panose="020F0502020204030204"/>
              </a:rPr>
              <a:t>Import pandas as pd</a:t>
            </a:r>
          </a:p>
          <a:p>
            <a:pPr marL="0" indent="0">
              <a:buNone/>
            </a:pP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75233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0661-2D9A-4AEB-AE2F-6B7086F3CEB2}"/>
              </a:ext>
            </a:extLst>
          </p:cNvPr>
          <p:cNvSpPr>
            <a:spLocks noGrp="1"/>
          </p:cNvSpPr>
          <p:nvPr>
            <p:ph type="ctrTitle"/>
          </p:nvPr>
        </p:nvSpPr>
        <p:spPr>
          <a:xfrm>
            <a:off x="-215212" y="2392678"/>
            <a:ext cx="5518066" cy="2268559"/>
          </a:xfrm>
        </p:spPr>
        <p:txBody>
          <a:bodyPr>
            <a:normAutofit/>
          </a:bodyPr>
          <a:lstStyle/>
          <a:p>
            <a:r>
              <a:rPr lang="en-US" sz="4500">
                <a:cs typeface="Calibri Light"/>
              </a:rPr>
              <a:t>Introduction</a:t>
            </a:r>
            <a:endParaRPr lang="en-US" sz="4500"/>
          </a:p>
        </p:txBody>
      </p:sp>
      <p:sp>
        <p:nvSpPr>
          <p:cNvPr id="3" name="Subtitle 2">
            <a:extLst>
              <a:ext uri="{FF2B5EF4-FFF2-40B4-BE49-F238E27FC236}">
                <a16:creationId xmlns:a16="http://schemas.microsoft.com/office/drawing/2014/main" id="{33C1932C-C2AB-4B37-80B4-374387C2D5CC}"/>
              </a:ext>
            </a:extLst>
          </p:cNvPr>
          <p:cNvSpPr>
            <a:spLocks noGrp="1"/>
          </p:cNvSpPr>
          <p:nvPr>
            <p:ph type="subTitle" idx="1"/>
          </p:nvPr>
        </p:nvSpPr>
        <p:spPr>
          <a:xfrm>
            <a:off x="3328534" y="4280466"/>
            <a:ext cx="5357600" cy="1160213"/>
          </a:xfrm>
        </p:spPr>
        <p:txBody>
          <a:bodyPr vert="horz" lIns="91440" tIns="45720" rIns="91440" bIns="45720" rtlCol="0" anchor="t">
            <a:normAutofit/>
          </a:bodyPr>
          <a:lstStyle/>
          <a:p>
            <a:r>
              <a:rPr lang="en-US" sz="2000">
                <a:cs typeface="Calibri"/>
              </a:rPr>
              <a:t>Uses of software in finance</a:t>
            </a:r>
            <a:endParaRPr lang="en-US" sz="2000">
              <a:cs typeface="Arial"/>
            </a:endParaRPr>
          </a:p>
        </p:txBody>
      </p:sp>
    </p:spTree>
    <p:extLst>
      <p:ext uri="{BB962C8B-B14F-4D97-AF65-F5344CB8AC3E}">
        <p14:creationId xmlns:p14="http://schemas.microsoft.com/office/powerpoint/2010/main" val="2943035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9D598191-4DD7-45DC-AD04-AC599AEFAD22}"/>
              </a:ext>
            </a:extLst>
          </p:cNvPr>
          <p:cNvPicPr>
            <a:picLocks noChangeAspect="1"/>
          </p:cNvPicPr>
          <p:nvPr/>
        </p:nvPicPr>
        <p:blipFill>
          <a:blip r:embed="rId2"/>
          <a:stretch>
            <a:fillRect/>
          </a:stretch>
        </p:blipFill>
        <p:spPr>
          <a:xfrm>
            <a:off x="1031402" y="1263441"/>
            <a:ext cx="10333458" cy="1949498"/>
          </a:xfrm>
          <a:prstGeom prst="rect">
            <a:avLst/>
          </a:prstGeom>
        </p:spPr>
      </p:pic>
      <p:sp>
        <p:nvSpPr>
          <p:cNvPr id="3" name="TextBox 2">
            <a:extLst>
              <a:ext uri="{FF2B5EF4-FFF2-40B4-BE49-F238E27FC236}">
                <a16:creationId xmlns:a16="http://schemas.microsoft.com/office/drawing/2014/main" id="{27A3C492-6BE4-4CFB-9D63-084F90040218}"/>
              </a:ext>
            </a:extLst>
          </p:cNvPr>
          <p:cNvSpPr txBox="1"/>
          <p:nvPr/>
        </p:nvSpPr>
        <p:spPr>
          <a:xfrm>
            <a:off x="984701" y="436551"/>
            <a:ext cx="35420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Selecting Rows and Columns</a:t>
            </a:r>
          </a:p>
        </p:txBody>
      </p:sp>
      <p:pic>
        <p:nvPicPr>
          <p:cNvPr id="4" name="Picture 4" descr="Graphical user interface, text, application&#10;&#10;Description automatically generated">
            <a:extLst>
              <a:ext uri="{FF2B5EF4-FFF2-40B4-BE49-F238E27FC236}">
                <a16:creationId xmlns:a16="http://schemas.microsoft.com/office/drawing/2014/main" id="{6EA499BF-4F15-4661-AFCB-9074A3A234E3}"/>
              </a:ext>
            </a:extLst>
          </p:cNvPr>
          <p:cNvPicPr>
            <a:picLocks noChangeAspect="1"/>
          </p:cNvPicPr>
          <p:nvPr/>
        </p:nvPicPr>
        <p:blipFill rotWithShape="1">
          <a:blip r:embed="rId3"/>
          <a:srcRect t="38697" r="-110" b="383"/>
          <a:stretch/>
        </p:blipFill>
        <p:spPr>
          <a:xfrm>
            <a:off x="1028207" y="3880022"/>
            <a:ext cx="10343539" cy="1789223"/>
          </a:xfrm>
          <a:prstGeom prst="rect">
            <a:avLst/>
          </a:prstGeom>
        </p:spPr>
      </p:pic>
    </p:spTree>
    <p:extLst>
      <p:ext uri="{BB962C8B-B14F-4D97-AF65-F5344CB8AC3E}">
        <p14:creationId xmlns:p14="http://schemas.microsoft.com/office/powerpoint/2010/main" val="2731757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2D1411-D120-4C34-8653-051DC4A811B0}"/>
              </a:ext>
            </a:extLst>
          </p:cNvPr>
          <p:cNvSpPr txBox="1"/>
          <p:nvPr/>
        </p:nvSpPr>
        <p:spPr>
          <a:xfrm>
            <a:off x="2318938" y="844098"/>
            <a:ext cx="406908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t>Selecting using logic</a:t>
            </a:r>
          </a:p>
        </p:txBody>
      </p:sp>
      <p:pic>
        <p:nvPicPr>
          <p:cNvPr id="4" name="Picture 4">
            <a:extLst>
              <a:ext uri="{FF2B5EF4-FFF2-40B4-BE49-F238E27FC236}">
                <a16:creationId xmlns:a16="http://schemas.microsoft.com/office/drawing/2014/main" id="{1BC0713E-B0E6-41D0-BBD4-9E7B5B5D77ED}"/>
              </a:ext>
            </a:extLst>
          </p:cNvPr>
          <p:cNvPicPr>
            <a:picLocks noChangeAspect="1"/>
          </p:cNvPicPr>
          <p:nvPr/>
        </p:nvPicPr>
        <p:blipFill>
          <a:blip r:embed="rId2"/>
          <a:stretch>
            <a:fillRect/>
          </a:stretch>
        </p:blipFill>
        <p:spPr>
          <a:xfrm>
            <a:off x="1559396" y="2305993"/>
            <a:ext cx="9667566" cy="1126119"/>
          </a:xfrm>
          <a:prstGeom prst="rect">
            <a:avLst/>
          </a:prstGeom>
        </p:spPr>
      </p:pic>
    </p:spTree>
    <p:extLst>
      <p:ext uri="{BB962C8B-B14F-4D97-AF65-F5344CB8AC3E}">
        <p14:creationId xmlns:p14="http://schemas.microsoft.com/office/powerpoint/2010/main" val="366533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CF2357-793D-4BA6-8757-93F6D3A35F78}"/>
              </a:ext>
            </a:extLst>
          </p:cNvPr>
          <p:cNvSpPr txBox="1"/>
          <p:nvPr/>
        </p:nvSpPr>
        <p:spPr>
          <a:xfrm>
            <a:off x="2429059" y="664168"/>
            <a:ext cx="352044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t>Adding Columns</a:t>
            </a:r>
            <a:endParaRPr lang="en-US" sz="3000">
              <a:cs typeface="Arial"/>
            </a:endParaRPr>
          </a:p>
          <a:p>
            <a:pPr algn="l"/>
            <a:endParaRPr lang="en-US">
              <a:cs typeface="Calibri"/>
            </a:endParaRPr>
          </a:p>
        </p:txBody>
      </p:sp>
      <p:pic>
        <p:nvPicPr>
          <p:cNvPr id="4" name="Picture 4">
            <a:extLst>
              <a:ext uri="{FF2B5EF4-FFF2-40B4-BE49-F238E27FC236}">
                <a16:creationId xmlns:a16="http://schemas.microsoft.com/office/drawing/2014/main" id="{275E75C1-37F4-4326-8999-4339AE211AAC}"/>
              </a:ext>
            </a:extLst>
          </p:cNvPr>
          <p:cNvPicPr>
            <a:picLocks noChangeAspect="1"/>
          </p:cNvPicPr>
          <p:nvPr/>
        </p:nvPicPr>
        <p:blipFill>
          <a:blip r:embed="rId2"/>
          <a:stretch>
            <a:fillRect/>
          </a:stretch>
        </p:blipFill>
        <p:spPr>
          <a:xfrm>
            <a:off x="1187982" y="1562719"/>
            <a:ext cx="9822426" cy="2800466"/>
          </a:xfrm>
          <a:prstGeom prst="rect">
            <a:avLst/>
          </a:prstGeom>
        </p:spPr>
      </p:pic>
      <p:pic>
        <p:nvPicPr>
          <p:cNvPr id="6" name="Picture 6" descr="Graphical user interface, text, application&#10;&#10;Description automatically generated">
            <a:extLst>
              <a:ext uri="{FF2B5EF4-FFF2-40B4-BE49-F238E27FC236}">
                <a16:creationId xmlns:a16="http://schemas.microsoft.com/office/drawing/2014/main" id="{14E2CB9E-7E32-4952-90E7-8102F2F2F753}"/>
              </a:ext>
            </a:extLst>
          </p:cNvPr>
          <p:cNvPicPr>
            <a:picLocks noChangeAspect="1"/>
          </p:cNvPicPr>
          <p:nvPr/>
        </p:nvPicPr>
        <p:blipFill>
          <a:blip r:embed="rId3"/>
          <a:stretch>
            <a:fillRect/>
          </a:stretch>
        </p:blipFill>
        <p:spPr>
          <a:xfrm>
            <a:off x="1174954" y="4805762"/>
            <a:ext cx="9838895" cy="1325880"/>
          </a:xfrm>
          <a:prstGeom prst="rect">
            <a:avLst/>
          </a:prstGeom>
        </p:spPr>
      </p:pic>
    </p:spTree>
    <p:extLst>
      <p:ext uri="{BB962C8B-B14F-4D97-AF65-F5344CB8AC3E}">
        <p14:creationId xmlns:p14="http://schemas.microsoft.com/office/powerpoint/2010/main" val="497334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980F4-B089-44A0-8E3F-26903027DBCD}"/>
              </a:ext>
            </a:extLst>
          </p:cNvPr>
          <p:cNvSpPr txBox="1"/>
          <p:nvPr/>
        </p:nvSpPr>
        <p:spPr>
          <a:xfrm>
            <a:off x="1049594" y="667609"/>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cs typeface="Calibri"/>
              </a:rPr>
              <a:t>Renaming Columns</a:t>
            </a:r>
          </a:p>
        </p:txBody>
      </p:sp>
      <p:pic>
        <p:nvPicPr>
          <p:cNvPr id="3" name="Picture 3" descr="Graphical user interface, text, application&#10;&#10;Description automatically generated">
            <a:extLst>
              <a:ext uri="{FF2B5EF4-FFF2-40B4-BE49-F238E27FC236}">
                <a16:creationId xmlns:a16="http://schemas.microsoft.com/office/drawing/2014/main" id="{9B828F58-CA1C-4DC2-9815-30639F65C756}"/>
              </a:ext>
            </a:extLst>
          </p:cNvPr>
          <p:cNvPicPr>
            <a:picLocks noChangeAspect="1"/>
          </p:cNvPicPr>
          <p:nvPr/>
        </p:nvPicPr>
        <p:blipFill>
          <a:blip r:embed="rId2"/>
          <a:stretch>
            <a:fillRect/>
          </a:stretch>
        </p:blipFill>
        <p:spPr>
          <a:xfrm>
            <a:off x="1052789" y="1710717"/>
            <a:ext cx="10205883" cy="3273104"/>
          </a:xfrm>
          <a:prstGeom prst="rect">
            <a:avLst/>
          </a:prstGeom>
        </p:spPr>
      </p:pic>
    </p:spTree>
    <p:extLst>
      <p:ext uri="{BB962C8B-B14F-4D97-AF65-F5344CB8AC3E}">
        <p14:creationId xmlns:p14="http://schemas.microsoft.com/office/powerpoint/2010/main" val="1569339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E04AC-10C4-4A22-A4B3-036B8A55EB33}"/>
              </a:ext>
            </a:extLst>
          </p:cNvPr>
          <p:cNvSpPr>
            <a:spLocks noGrp="1"/>
          </p:cNvSpPr>
          <p:nvPr>
            <p:ph type="title"/>
          </p:nvPr>
        </p:nvSpPr>
        <p:spPr>
          <a:xfrm>
            <a:off x="-3529912" y="1036656"/>
            <a:ext cx="7958331" cy="1077229"/>
          </a:xfrm>
        </p:spPr>
        <p:txBody>
          <a:bodyPr>
            <a:normAutofit/>
          </a:bodyPr>
          <a:lstStyle/>
          <a:p>
            <a:r>
              <a:rPr lang="en-US" sz="4800">
                <a:cs typeface="Calibri Light"/>
              </a:rPr>
              <a:t>NumPy</a:t>
            </a:r>
            <a:endParaRPr lang="en-US" sz="4800" err="1"/>
          </a:p>
        </p:txBody>
      </p:sp>
      <p:sp>
        <p:nvSpPr>
          <p:cNvPr id="3" name="Content Placeholder 2">
            <a:extLst>
              <a:ext uri="{FF2B5EF4-FFF2-40B4-BE49-F238E27FC236}">
                <a16:creationId xmlns:a16="http://schemas.microsoft.com/office/drawing/2014/main" id="{F717C40C-E889-4B30-AF18-FE9C45EC428F}"/>
              </a:ext>
            </a:extLst>
          </p:cNvPr>
          <p:cNvSpPr>
            <a:spLocks noGrp="1"/>
          </p:cNvSpPr>
          <p:nvPr>
            <p:ph idx="1"/>
          </p:nvPr>
        </p:nvSpPr>
        <p:spPr>
          <a:xfrm>
            <a:off x="2255439" y="2006396"/>
            <a:ext cx="7796540" cy="3997828"/>
          </a:xfrm>
        </p:spPr>
        <p:txBody>
          <a:bodyPr vert="horz" lIns="91440" tIns="45720" rIns="91440" bIns="45720" rtlCol="0" anchor="t">
            <a:normAutofit/>
          </a:bodyPr>
          <a:lstStyle/>
          <a:p>
            <a:pPr marL="457200" indent="-457200"/>
            <a:r>
              <a:rPr lang="en-US" sz="2500">
                <a:cs typeface="Calibri"/>
              </a:rPr>
              <a:t>Stands for Numerical Python </a:t>
            </a:r>
          </a:p>
          <a:p>
            <a:pPr marL="457200" indent="-457200"/>
            <a:r>
              <a:rPr lang="en-US" sz="2500">
                <a:cs typeface="Calibri"/>
              </a:rPr>
              <a:t>Library for python that supports large, multi-dimensional arrays and matrices </a:t>
            </a:r>
          </a:p>
          <a:p>
            <a:pPr marL="457200" indent="-457200"/>
            <a:r>
              <a:rPr lang="en-US" sz="2500">
                <a:cs typeface="Calibri"/>
              </a:rPr>
              <a:t>Use Case Example: Storing asset prices into matrix form for later use </a:t>
            </a:r>
            <a:endParaRPr lang="en-US" sz="2500"/>
          </a:p>
        </p:txBody>
      </p:sp>
    </p:spTree>
    <p:extLst>
      <p:ext uri="{BB962C8B-B14F-4D97-AF65-F5344CB8AC3E}">
        <p14:creationId xmlns:p14="http://schemas.microsoft.com/office/powerpoint/2010/main" val="4406542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B352C0-7013-481D-BA1B-436CAA6A1F67}"/>
              </a:ext>
            </a:extLst>
          </p:cNvPr>
          <p:cNvSpPr txBox="1"/>
          <p:nvPr/>
        </p:nvSpPr>
        <p:spPr>
          <a:xfrm>
            <a:off x="1098755" y="593867"/>
            <a:ext cx="3718560"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a:t>Creating a NumPy Array </a:t>
            </a:r>
            <a:endParaRPr lang="en-US" sz="2300">
              <a:cs typeface="Calibri"/>
            </a:endParaRPr>
          </a:p>
        </p:txBody>
      </p:sp>
      <p:pic>
        <p:nvPicPr>
          <p:cNvPr id="3" name="Picture 3" descr="Graphical user interface, text&#10;&#10;Description automatically generated">
            <a:extLst>
              <a:ext uri="{FF2B5EF4-FFF2-40B4-BE49-F238E27FC236}">
                <a16:creationId xmlns:a16="http://schemas.microsoft.com/office/drawing/2014/main" id="{D94D8855-4C09-470F-92BB-797AF0CE14B9}"/>
              </a:ext>
            </a:extLst>
          </p:cNvPr>
          <p:cNvPicPr>
            <a:picLocks noChangeAspect="1"/>
          </p:cNvPicPr>
          <p:nvPr/>
        </p:nvPicPr>
        <p:blipFill>
          <a:blip r:embed="rId2"/>
          <a:stretch>
            <a:fillRect/>
          </a:stretch>
        </p:blipFill>
        <p:spPr>
          <a:xfrm>
            <a:off x="1102545" y="1394387"/>
            <a:ext cx="10100040" cy="1436518"/>
          </a:xfrm>
          <a:prstGeom prst="rect">
            <a:avLst/>
          </a:prstGeom>
        </p:spPr>
      </p:pic>
    </p:spTree>
    <p:extLst>
      <p:ext uri="{BB962C8B-B14F-4D97-AF65-F5344CB8AC3E}">
        <p14:creationId xmlns:p14="http://schemas.microsoft.com/office/powerpoint/2010/main" val="3950808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C2962B76-79B1-4D7F-97EF-9DC06BC5FB9C}"/>
              </a:ext>
            </a:extLst>
          </p:cNvPr>
          <p:cNvPicPr>
            <a:picLocks noChangeAspect="1"/>
          </p:cNvPicPr>
          <p:nvPr/>
        </p:nvPicPr>
        <p:blipFill>
          <a:blip r:embed="rId2"/>
          <a:stretch>
            <a:fillRect/>
          </a:stretch>
        </p:blipFill>
        <p:spPr>
          <a:xfrm>
            <a:off x="1110307" y="1648092"/>
            <a:ext cx="10294865" cy="1186835"/>
          </a:xfrm>
          <a:prstGeom prst="rect">
            <a:avLst/>
          </a:prstGeom>
        </p:spPr>
      </p:pic>
      <p:sp>
        <p:nvSpPr>
          <p:cNvPr id="3" name="TextBox 2">
            <a:extLst>
              <a:ext uri="{FF2B5EF4-FFF2-40B4-BE49-F238E27FC236}">
                <a16:creationId xmlns:a16="http://schemas.microsoft.com/office/drawing/2014/main" id="{A164A3A6-D75E-4543-9915-AD168E4A4BBF}"/>
              </a:ext>
            </a:extLst>
          </p:cNvPr>
          <p:cNvSpPr txBox="1"/>
          <p:nvPr/>
        </p:nvSpPr>
        <p:spPr>
          <a:xfrm>
            <a:off x="1110554" y="444417"/>
            <a:ext cx="4389120"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a:t>Sorting elements in array</a:t>
            </a:r>
            <a:endParaRPr lang="en-US" sz="2300">
              <a:cs typeface="Arial"/>
            </a:endParaRPr>
          </a:p>
        </p:txBody>
      </p:sp>
    </p:spTree>
    <p:extLst>
      <p:ext uri="{BB962C8B-B14F-4D97-AF65-F5344CB8AC3E}">
        <p14:creationId xmlns:p14="http://schemas.microsoft.com/office/powerpoint/2010/main" val="2705697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03F4BA-AEBE-49FD-9353-AC33ED8F9C50}"/>
              </a:ext>
            </a:extLst>
          </p:cNvPr>
          <p:cNvSpPr txBox="1"/>
          <p:nvPr/>
        </p:nvSpPr>
        <p:spPr>
          <a:xfrm>
            <a:off x="1050085" y="533891"/>
            <a:ext cx="5339407" cy="4462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300"/>
              <a:t>Concatenating two arrays together</a:t>
            </a:r>
          </a:p>
        </p:txBody>
      </p:sp>
      <p:pic>
        <p:nvPicPr>
          <p:cNvPr id="3" name="Picture 3" descr="Graphical user interface, application&#10;&#10;Description automatically generated">
            <a:extLst>
              <a:ext uri="{FF2B5EF4-FFF2-40B4-BE49-F238E27FC236}">
                <a16:creationId xmlns:a16="http://schemas.microsoft.com/office/drawing/2014/main" id="{C8D00A02-3618-4FF8-915E-626017810B2A}"/>
              </a:ext>
            </a:extLst>
          </p:cNvPr>
          <p:cNvPicPr>
            <a:picLocks noChangeAspect="1"/>
          </p:cNvPicPr>
          <p:nvPr/>
        </p:nvPicPr>
        <p:blipFill>
          <a:blip r:embed="rId2"/>
          <a:stretch>
            <a:fillRect/>
          </a:stretch>
        </p:blipFill>
        <p:spPr>
          <a:xfrm>
            <a:off x="1097280" y="1348357"/>
            <a:ext cx="10144431" cy="2264153"/>
          </a:xfrm>
          <a:prstGeom prst="rect">
            <a:avLst/>
          </a:prstGeom>
        </p:spPr>
      </p:pic>
    </p:spTree>
    <p:extLst>
      <p:ext uri="{BB962C8B-B14F-4D97-AF65-F5344CB8AC3E}">
        <p14:creationId xmlns:p14="http://schemas.microsoft.com/office/powerpoint/2010/main" val="2678291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62E27B-56EA-4ED6-ADC9-D4CE41F79B5C}"/>
              </a:ext>
            </a:extLst>
          </p:cNvPr>
          <p:cNvSpPr txBox="1"/>
          <p:nvPr/>
        </p:nvSpPr>
        <p:spPr>
          <a:xfrm>
            <a:off x="1098017" y="725128"/>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t>Getting info on array</a:t>
            </a:r>
          </a:p>
        </p:txBody>
      </p:sp>
      <p:pic>
        <p:nvPicPr>
          <p:cNvPr id="3" name="Picture 3">
            <a:extLst>
              <a:ext uri="{FF2B5EF4-FFF2-40B4-BE49-F238E27FC236}">
                <a16:creationId xmlns:a16="http://schemas.microsoft.com/office/drawing/2014/main" id="{208040C2-36E0-48F0-ADDE-327E95A77017}"/>
              </a:ext>
            </a:extLst>
          </p:cNvPr>
          <p:cNvPicPr>
            <a:picLocks noChangeAspect="1"/>
          </p:cNvPicPr>
          <p:nvPr/>
        </p:nvPicPr>
        <p:blipFill>
          <a:blip r:embed="rId2"/>
          <a:stretch>
            <a:fillRect/>
          </a:stretch>
        </p:blipFill>
        <p:spPr>
          <a:xfrm>
            <a:off x="1094330" y="1512050"/>
            <a:ext cx="10006289" cy="1428437"/>
          </a:xfrm>
          <a:prstGeom prst="rect">
            <a:avLst/>
          </a:prstGeom>
        </p:spPr>
      </p:pic>
    </p:spTree>
    <p:extLst>
      <p:ext uri="{BB962C8B-B14F-4D97-AF65-F5344CB8AC3E}">
        <p14:creationId xmlns:p14="http://schemas.microsoft.com/office/powerpoint/2010/main" val="42112269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CB20-22E9-44D3-B8F7-B56035EE024B}"/>
              </a:ext>
            </a:extLst>
          </p:cNvPr>
          <p:cNvSpPr>
            <a:spLocks noGrp="1"/>
          </p:cNvSpPr>
          <p:nvPr>
            <p:ph type="title"/>
          </p:nvPr>
        </p:nvSpPr>
        <p:spPr>
          <a:xfrm>
            <a:off x="-2889832" y="1082376"/>
            <a:ext cx="7958331" cy="1077229"/>
          </a:xfrm>
        </p:spPr>
        <p:txBody>
          <a:bodyPr>
            <a:normAutofit/>
          </a:bodyPr>
          <a:lstStyle/>
          <a:p>
            <a:r>
              <a:rPr lang="en-US" sz="4800">
                <a:cs typeface="Calibri Light"/>
              </a:rPr>
              <a:t>Matplotlib</a:t>
            </a:r>
            <a:endParaRPr lang="en-US" sz="4800">
              <a:cs typeface="Arial"/>
            </a:endParaRPr>
          </a:p>
        </p:txBody>
      </p:sp>
      <p:sp>
        <p:nvSpPr>
          <p:cNvPr id="3" name="Content Placeholder 2">
            <a:extLst>
              <a:ext uri="{FF2B5EF4-FFF2-40B4-BE49-F238E27FC236}">
                <a16:creationId xmlns:a16="http://schemas.microsoft.com/office/drawing/2014/main" id="{774675A0-47A4-4E9A-9979-60114A8786F9}"/>
              </a:ext>
            </a:extLst>
          </p:cNvPr>
          <p:cNvSpPr>
            <a:spLocks noGrp="1"/>
          </p:cNvSpPr>
          <p:nvPr>
            <p:ph idx="1"/>
          </p:nvPr>
        </p:nvSpPr>
        <p:spPr>
          <a:xfrm>
            <a:off x="2316399" y="1975916"/>
            <a:ext cx="8299460" cy="3997828"/>
          </a:xfrm>
        </p:spPr>
        <p:txBody>
          <a:bodyPr vert="horz" lIns="91440" tIns="45720" rIns="91440" bIns="45720" rtlCol="0" anchor="t">
            <a:normAutofit/>
          </a:bodyPr>
          <a:lstStyle/>
          <a:p>
            <a:pPr marL="344170" indent="-344170"/>
            <a:r>
              <a:rPr lang="en-US" sz="2300">
                <a:cs typeface="Calibri"/>
              </a:rPr>
              <a:t>Data visualization library for Python</a:t>
            </a:r>
          </a:p>
          <a:p>
            <a:pPr marL="344170" indent="-344170"/>
            <a:r>
              <a:rPr lang="en-US" sz="2300">
                <a:cs typeface="Calibri"/>
              </a:rPr>
              <a:t>Can be used with NumPy in order to plot different datasets </a:t>
            </a:r>
          </a:p>
        </p:txBody>
      </p:sp>
    </p:spTree>
    <p:extLst>
      <p:ext uri="{BB962C8B-B14F-4D97-AF65-F5344CB8AC3E}">
        <p14:creationId xmlns:p14="http://schemas.microsoft.com/office/powerpoint/2010/main" val="412786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3071-FD0F-4EB1-B6C7-949F4C5CDDF6}"/>
              </a:ext>
            </a:extLst>
          </p:cNvPr>
          <p:cNvSpPr>
            <a:spLocks noGrp="1"/>
          </p:cNvSpPr>
          <p:nvPr>
            <p:ph type="title"/>
          </p:nvPr>
        </p:nvSpPr>
        <p:spPr>
          <a:xfrm>
            <a:off x="1872668" y="1006176"/>
            <a:ext cx="7958331" cy="1077229"/>
          </a:xfrm>
        </p:spPr>
        <p:txBody>
          <a:bodyPr>
            <a:normAutofit fontScale="90000"/>
          </a:bodyPr>
          <a:lstStyle/>
          <a:p>
            <a:r>
              <a:rPr lang="en-US" sz="4800">
                <a:cs typeface="Calibri Light"/>
              </a:rPr>
              <a:t>Software for financial analysis</a:t>
            </a:r>
            <a:r>
              <a:rPr lang="en-US">
                <a:cs typeface="Calibri Light"/>
              </a:rPr>
              <a:t> </a:t>
            </a:r>
            <a:endParaRPr lang="en-US"/>
          </a:p>
        </p:txBody>
      </p:sp>
      <p:sp>
        <p:nvSpPr>
          <p:cNvPr id="3" name="Content Placeholder 2">
            <a:extLst>
              <a:ext uri="{FF2B5EF4-FFF2-40B4-BE49-F238E27FC236}">
                <a16:creationId xmlns:a16="http://schemas.microsoft.com/office/drawing/2014/main" id="{DF0768AE-E158-44B0-9D00-935FED697B18}"/>
              </a:ext>
            </a:extLst>
          </p:cNvPr>
          <p:cNvSpPr>
            <a:spLocks noGrp="1"/>
          </p:cNvSpPr>
          <p:nvPr>
            <p:ph idx="1"/>
          </p:nvPr>
        </p:nvSpPr>
        <p:spPr>
          <a:xfrm>
            <a:off x="2369739" y="2006396"/>
            <a:ext cx="7796540" cy="3997828"/>
          </a:xfrm>
        </p:spPr>
        <p:txBody>
          <a:bodyPr vert="horz" lIns="91440" tIns="45720" rIns="91440" bIns="45720" rtlCol="0" anchor="t">
            <a:normAutofit/>
          </a:bodyPr>
          <a:lstStyle/>
          <a:p>
            <a:pPr marL="344170" indent="-344170"/>
            <a:r>
              <a:rPr lang="en-US" sz="2500">
                <a:cs typeface="Calibri"/>
              </a:rPr>
              <a:t>Microsoft suite (Excel, PowerPoint, Word) Utilized to build data models (e.g. DCF) and to present analytics to stakeholders</a:t>
            </a:r>
          </a:p>
          <a:p>
            <a:pPr marL="344170" indent="-344170"/>
            <a:r>
              <a:rPr lang="en-US" sz="2500">
                <a:cs typeface="Calibri"/>
              </a:rPr>
              <a:t>Python and C++ to create financial analysis products for a variety of uses. Specifically utilized due to simplicity and speed / efficiency </a:t>
            </a:r>
          </a:p>
        </p:txBody>
      </p:sp>
    </p:spTree>
    <p:extLst>
      <p:ext uri="{BB962C8B-B14F-4D97-AF65-F5344CB8AC3E}">
        <p14:creationId xmlns:p14="http://schemas.microsoft.com/office/powerpoint/2010/main" val="838766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7C127582-CE64-4563-8685-2A1731C1A0C3}"/>
              </a:ext>
            </a:extLst>
          </p:cNvPr>
          <p:cNvPicPr>
            <a:picLocks noChangeAspect="1"/>
          </p:cNvPicPr>
          <p:nvPr/>
        </p:nvPicPr>
        <p:blipFill>
          <a:blip r:embed="rId2"/>
          <a:stretch>
            <a:fillRect/>
          </a:stretch>
        </p:blipFill>
        <p:spPr>
          <a:xfrm>
            <a:off x="1147916" y="945695"/>
            <a:ext cx="7819102" cy="1820286"/>
          </a:xfrm>
          <a:prstGeom prst="rect">
            <a:avLst/>
          </a:prstGeom>
        </p:spPr>
      </p:pic>
      <p:sp>
        <p:nvSpPr>
          <p:cNvPr id="3" name="TextBox 2">
            <a:extLst>
              <a:ext uri="{FF2B5EF4-FFF2-40B4-BE49-F238E27FC236}">
                <a16:creationId xmlns:a16="http://schemas.microsoft.com/office/drawing/2014/main" id="{795AAE3D-ABC3-4202-A9EE-F07A8E32D817}"/>
              </a:ext>
            </a:extLst>
          </p:cNvPr>
          <p:cNvSpPr txBox="1"/>
          <p:nvPr/>
        </p:nvSpPr>
        <p:spPr>
          <a:xfrm>
            <a:off x="1098755" y="496528"/>
            <a:ext cx="44023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Creating arrays to be plotted</a:t>
            </a:r>
          </a:p>
        </p:txBody>
      </p:sp>
      <p:pic>
        <p:nvPicPr>
          <p:cNvPr id="4" name="Picture 4" descr="A picture containing graphical user interface&#10;&#10;Description automatically generated">
            <a:extLst>
              <a:ext uri="{FF2B5EF4-FFF2-40B4-BE49-F238E27FC236}">
                <a16:creationId xmlns:a16="http://schemas.microsoft.com/office/drawing/2014/main" id="{3B4AADF7-B9F6-4C00-99A0-0CF8B5E1B908}"/>
              </a:ext>
            </a:extLst>
          </p:cNvPr>
          <p:cNvPicPr>
            <a:picLocks noChangeAspect="1"/>
          </p:cNvPicPr>
          <p:nvPr/>
        </p:nvPicPr>
        <p:blipFill>
          <a:blip r:embed="rId3"/>
          <a:stretch>
            <a:fillRect/>
          </a:stretch>
        </p:blipFill>
        <p:spPr>
          <a:xfrm>
            <a:off x="1098509" y="3326803"/>
            <a:ext cx="7425812" cy="3037068"/>
          </a:xfrm>
          <a:prstGeom prst="rect">
            <a:avLst/>
          </a:prstGeom>
        </p:spPr>
      </p:pic>
      <p:sp>
        <p:nvSpPr>
          <p:cNvPr id="5" name="TextBox 4">
            <a:extLst>
              <a:ext uri="{FF2B5EF4-FFF2-40B4-BE49-F238E27FC236}">
                <a16:creationId xmlns:a16="http://schemas.microsoft.com/office/drawing/2014/main" id="{9663461A-958D-4EF5-B63B-542C128AAC3B}"/>
              </a:ext>
            </a:extLst>
          </p:cNvPr>
          <p:cNvSpPr txBox="1"/>
          <p:nvPr/>
        </p:nvSpPr>
        <p:spPr>
          <a:xfrm>
            <a:off x="1098755" y="280710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Plotting the data</a:t>
            </a:r>
          </a:p>
        </p:txBody>
      </p:sp>
    </p:spTree>
    <p:extLst>
      <p:ext uri="{BB962C8B-B14F-4D97-AF65-F5344CB8AC3E}">
        <p14:creationId xmlns:p14="http://schemas.microsoft.com/office/powerpoint/2010/main" val="3873359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BA26B35-078D-47BB-BBFA-31CA3A14FD96}"/>
              </a:ext>
            </a:extLst>
          </p:cNvPr>
          <p:cNvPicPr>
            <a:picLocks noChangeAspect="1"/>
          </p:cNvPicPr>
          <p:nvPr/>
        </p:nvPicPr>
        <p:blipFill>
          <a:blip r:embed="rId2"/>
          <a:stretch>
            <a:fillRect/>
          </a:stretch>
        </p:blipFill>
        <p:spPr>
          <a:xfrm>
            <a:off x="1408718" y="1311773"/>
            <a:ext cx="8458198" cy="3868695"/>
          </a:xfrm>
          <a:prstGeom prst="rect">
            <a:avLst/>
          </a:prstGeom>
        </p:spPr>
      </p:pic>
      <p:sp>
        <p:nvSpPr>
          <p:cNvPr id="3" name="TextBox 2">
            <a:extLst>
              <a:ext uri="{FF2B5EF4-FFF2-40B4-BE49-F238E27FC236}">
                <a16:creationId xmlns:a16="http://schemas.microsoft.com/office/drawing/2014/main" id="{8F78286D-12A0-472B-BA10-F53870347F8C}"/>
              </a:ext>
            </a:extLst>
          </p:cNvPr>
          <p:cNvSpPr txBox="1"/>
          <p:nvPr/>
        </p:nvSpPr>
        <p:spPr>
          <a:xfrm>
            <a:off x="1406013" y="533399"/>
            <a:ext cx="43778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More object-oriented approach</a:t>
            </a:r>
          </a:p>
        </p:txBody>
      </p:sp>
    </p:spTree>
    <p:extLst>
      <p:ext uri="{BB962C8B-B14F-4D97-AF65-F5344CB8AC3E}">
        <p14:creationId xmlns:p14="http://schemas.microsoft.com/office/powerpoint/2010/main" val="1844895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F121-CDCC-4579-9A63-F32C5B0A4F21}"/>
              </a:ext>
            </a:extLst>
          </p:cNvPr>
          <p:cNvSpPr>
            <a:spLocks noGrp="1"/>
          </p:cNvSpPr>
          <p:nvPr>
            <p:ph type="title"/>
          </p:nvPr>
        </p:nvSpPr>
        <p:spPr>
          <a:xfrm>
            <a:off x="-2554552" y="1173816"/>
            <a:ext cx="7958331" cy="1077229"/>
          </a:xfrm>
        </p:spPr>
        <p:txBody>
          <a:bodyPr>
            <a:normAutofit/>
          </a:bodyPr>
          <a:lstStyle/>
          <a:p>
            <a:r>
              <a:rPr lang="en-US" sz="4800">
                <a:cs typeface="Calibri Light"/>
              </a:rPr>
              <a:t>Conclusion</a:t>
            </a:r>
            <a:endParaRPr lang="en-US" sz="4800">
              <a:cs typeface="Arial"/>
            </a:endParaRPr>
          </a:p>
        </p:txBody>
      </p:sp>
    </p:spTree>
    <p:extLst>
      <p:ext uri="{BB962C8B-B14F-4D97-AF65-F5344CB8AC3E}">
        <p14:creationId xmlns:p14="http://schemas.microsoft.com/office/powerpoint/2010/main" val="113336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CE7E-22C0-4C56-94B5-D2508BF0FD8E}"/>
              </a:ext>
            </a:extLst>
          </p:cNvPr>
          <p:cNvSpPr>
            <a:spLocks noGrp="1"/>
          </p:cNvSpPr>
          <p:nvPr>
            <p:ph type="title"/>
          </p:nvPr>
        </p:nvSpPr>
        <p:spPr/>
        <p:txBody>
          <a:bodyPr/>
          <a:lstStyle/>
          <a:p>
            <a:pPr algn="l"/>
            <a:r>
              <a:rPr lang="en-US" dirty="0">
                <a:cs typeface="Arial"/>
              </a:rPr>
              <a:t>Documentation</a:t>
            </a:r>
          </a:p>
        </p:txBody>
      </p:sp>
      <p:sp>
        <p:nvSpPr>
          <p:cNvPr id="3" name="Content Placeholder 2">
            <a:extLst>
              <a:ext uri="{FF2B5EF4-FFF2-40B4-BE49-F238E27FC236}">
                <a16:creationId xmlns:a16="http://schemas.microsoft.com/office/drawing/2014/main" id="{775CAC65-D4D4-48F0-BF07-44B59A654E8A}"/>
              </a:ext>
            </a:extLst>
          </p:cNvPr>
          <p:cNvSpPr>
            <a:spLocks noGrp="1"/>
          </p:cNvSpPr>
          <p:nvPr>
            <p:ph idx="1"/>
          </p:nvPr>
        </p:nvSpPr>
        <p:spPr/>
        <p:txBody>
          <a:bodyPr/>
          <a:lstStyle/>
          <a:p>
            <a:pPr marL="344170" indent="-344170"/>
            <a:r>
              <a:rPr lang="en-US" dirty="0">
                <a:ea typeface="+mn-lt"/>
                <a:cs typeface="+mn-lt"/>
                <a:hlinkClick r:id="rId2"/>
              </a:rPr>
              <a:t>https://support.microsoft.com/en-us/excel</a:t>
            </a:r>
            <a:endParaRPr lang="en-US">
              <a:ea typeface="+mn-lt"/>
              <a:cs typeface="+mn-lt"/>
            </a:endParaRPr>
          </a:p>
          <a:p>
            <a:pPr marL="344170" indent="-344170"/>
            <a:r>
              <a:rPr lang="en-US" dirty="0">
                <a:ea typeface="+mn-lt"/>
                <a:cs typeface="+mn-lt"/>
                <a:hlinkClick r:id="rId3"/>
              </a:rPr>
              <a:t>https://dev.mysql.com/doc/refman/8.0/en/</a:t>
            </a:r>
            <a:endParaRPr lang="en-US" dirty="0">
              <a:ea typeface="+mn-lt"/>
              <a:cs typeface="+mn-lt"/>
            </a:endParaRPr>
          </a:p>
          <a:p>
            <a:pPr marL="344170" indent="-344170"/>
            <a:r>
              <a:rPr lang="en-US" dirty="0">
                <a:ea typeface="+mn-lt"/>
                <a:cs typeface="+mn-lt"/>
                <a:hlinkClick r:id="rId4"/>
              </a:rPr>
              <a:t>https://docs.python.org/3/</a:t>
            </a:r>
            <a:endParaRPr lang="en-US" dirty="0">
              <a:ea typeface="+mn-lt"/>
              <a:cs typeface="+mn-lt"/>
            </a:endParaRPr>
          </a:p>
          <a:p>
            <a:pPr marL="0" indent="0">
              <a:buNone/>
            </a:pPr>
            <a:endParaRPr lang="en-US" dirty="0">
              <a:cs typeface="Arial" panose="020B0604020202020204"/>
            </a:endParaRPr>
          </a:p>
        </p:txBody>
      </p:sp>
    </p:spTree>
    <p:extLst>
      <p:ext uri="{BB962C8B-B14F-4D97-AF65-F5344CB8AC3E}">
        <p14:creationId xmlns:p14="http://schemas.microsoft.com/office/powerpoint/2010/main" val="1945586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1542-6BC4-4D5C-B336-8939850A03AA}"/>
              </a:ext>
            </a:extLst>
          </p:cNvPr>
          <p:cNvSpPr>
            <a:spLocks noGrp="1"/>
          </p:cNvSpPr>
          <p:nvPr>
            <p:ph type="title"/>
          </p:nvPr>
        </p:nvSpPr>
        <p:spPr/>
        <p:txBody>
          <a:bodyPr/>
          <a:lstStyle/>
          <a:p>
            <a:pPr algn="l"/>
            <a:r>
              <a:rPr lang="en-US" dirty="0">
                <a:cs typeface="Arial"/>
              </a:rPr>
              <a:t>Created by:</a:t>
            </a:r>
          </a:p>
        </p:txBody>
      </p:sp>
      <p:sp>
        <p:nvSpPr>
          <p:cNvPr id="3" name="Content Placeholder 2">
            <a:extLst>
              <a:ext uri="{FF2B5EF4-FFF2-40B4-BE49-F238E27FC236}">
                <a16:creationId xmlns:a16="http://schemas.microsoft.com/office/drawing/2014/main" id="{B3CF93E6-AE9D-4BC6-940D-FAA7BF2DA6B5}"/>
              </a:ext>
            </a:extLst>
          </p:cNvPr>
          <p:cNvSpPr>
            <a:spLocks noGrp="1"/>
          </p:cNvSpPr>
          <p:nvPr>
            <p:ph idx="1"/>
          </p:nvPr>
        </p:nvSpPr>
        <p:spPr/>
        <p:txBody>
          <a:bodyPr/>
          <a:lstStyle/>
          <a:p>
            <a:pPr marL="344170" indent="-344170"/>
            <a:r>
              <a:rPr lang="en-US" dirty="0">
                <a:ea typeface="+mn-lt"/>
                <a:cs typeface="+mn-lt"/>
                <a:hlinkClick r:id="rId2"/>
              </a:rPr>
              <a:t>https://github.com/michaelzheng67</a:t>
            </a:r>
            <a:endParaRPr lang="en-US">
              <a:ea typeface="+mn-lt"/>
              <a:cs typeface="+mn-lt"/>
            </a:endParaRPr>
          </a:p>
          <a:p>
            <a:pPr marL="344170" indent="-344170"/>
            <a:r>
              <a:rPr lang="en-US" dirty="0">
                <a:ea typeface="+mn-lt"/>
                <a:cs typeface="+mn-lt"/>
                <a:hlinkClick r:id="rId3"/>
              </a:rPr>
              <a:t>www.linkedin.com/in/michaelzheng-</a:t>
            </a:r>
            <a:endParaRPr lang="en-US" dirty="0">
              <a:cs typeface="Arial" panose="020B0604020202020204"/>
            </a:endParaRPr>
          </a:p>
        </p:txBody>
      </p:sp>
    </p:spTree>
    <p:extLst>
      <p:ext uri="{BB962C8B-B14F-4D97-AF65-F5344CB8AC3E}">
        <p14:creationId xmlns:p14="http://schemas.microsoft.com/office/powerpoint/2010/main" val="55980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B3AD8-177B-4634-80F1-0EE9C6BEF36C}"/>
              </a:ext>
            </a:extLst>
          </p:cNvPr>
          <p:cNvSpPr>
            <a:spLocks noGrp="1"/>
          </p:cNvSpPr>
          <p:nvPr>
            <p:ph type="title"/>
          </p:nvPr>
        </p:nvSpPr>
        <p:spPr>
          <a:xfrm>
            <a:off x="767768" y="1021416"/>
            <a:ext cx="7958331" cy="1077229"/>
          </a:xfrm>
        </p:spPr>
        <p:txBody>
          <a:bodyPr>
            <a:normAutofit/>
          </a:bodyPr>
          <a:lstStyle/>
          <a:p>
            <a:r>
              <a:rPr lang="en-US" sz="4800">
                <a:cs typeface="Calibri Light"/>
              </a:rPr>
              <a:t>Sell-Side Software Use</a:t>
            </a:r>
            <a:endParaRPr lang="en-US" sz="4800">
              <a:cs typeface="Arial"/>
            </a:endParaRPr>
          </a:p>
        </p:txBody>
      </p:sp>
      <p:sp>
        <p:nvSpPr>
          <p:cNvPr id="3" name="Content Placeholder 2">
            <a:extLst>
              <a:ext uri="{FF2B5EF4-FFF2-40B4-BE49-F238E27FC236}">
                <a16:creationId xmlns:a16="http://schemas.microsoft.com/office/drawing/2014/main" id="{FF1D6D5A-7F5C-44F0-850C-EF346DF4DACD}"/>
              </a:ext>
            </a:extLst>
          </p:cNvPr>
          <p:cNvSpPr>
            <a:spLocks noGrp="1"/>
          </p:cNvSpPr>
          <p:nvPr>
            <p:ph idx="1"/>
          </p:nvPr>
        </p:nvSpPr>
        <p:spPr>
          <a:xfrm>
            <a:off x="2346879" y="1930196"/>
            <a:ext cx="7796540" cy="3997828"/>
          </a:xfrm>
        </p:spPr>
        <p:txBody>
          <a:bodyPr vert="horz" lIns="91440" tIns="45720" rIns="91440" bIns="45720" rtlCol="0" anchor="t">
            <a:normAutofit/>
          </a:bodyPr>
          <a:lstStyle/>
          <a:p>
            <a:pPr marL="344170" indent="-344170"/>
            <a:r>
              <a:rPr lang="en-US" sz="2500">
                <a:cs typeface="Calibri"/>
              </a:rPr>
              <a:t>Deals with creation, promotion, and selling of traded securities to the public </a:t>
            </a:r>
          </a:p>
          <a:p>
            <a:pPr marL="344170" indent="-344170"/>
            <a:r>
              <a:rPr lang="en-US" sz="2500">
                <a:cs typeface="Calibri"/>
              </a:rPr>
              <a:t>Example: Market Makers that provide liquidity in markets</a:t>
            </a:r>
          </a:p>
          <a:p>
            <a:pPr marL="344170" indent="-344170"/>
            <a:r>
              <a:rPr lang="en-US" sz="2500">
                <a:cs typeface="Calibri"/>
              </a:rPr>
              <a:t>Technology used to execute trades, keep track of markets, price financial products</a:t>
            </a:r>
          </a:p>
        </p:txBody>
      </p:sp>
    </p:spTree>
    <p:extLst>
      <p:ext uri="{BB962C8B-B14F-4D97-AF65-F5344CB8AC3E}">
        <p14:creationId xmlns:p14="http://schemas.microsoft.com/office/powerpoint/2010/main" val="99528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1112-297B-49FD-9B7B-E3998C64E83D}"/>
              </a:ext>
            </a:extLst>
          </p:cNvPr>
          <p:cNvSpPr>
            <a:spLocks noGrp="1"/>
          </p:cNvSpPr>
          <p:nvPr>
            <p:ph type="title"/>
          </p:nvPr>
        </p:nvSpPr>
        <p:spPr>
          <a:xfrm>
            <a:off x="1621208" y="1074756"/>
            <a:ext cx="7958331" cy="1077229"/>
          </a:xfrm>
        </p:spPr>
        <p:txBody>
          <a:bodyPr/>
          <a:lstStyle/>
          <a:p>
            <a:r>
              <a:rPr lang="en-US" sz="4800">
                <a:cs typeface="Calibri Light"/>
              </a:rPr>
              <a:t>Hedge funds, Quants, etc.</a:t>
            </a:r>
            <a:endParaRPr lang="en-US" sz="4800">
              <a:cs typeface="Arial"/>
            </a:endParaRPr>
          </a:p>
        </p:txBody>
      </p:sp>
      <p:sp>
        <p:nvSpPr>
          <p:cNvPr id="3" name="Content Placeholder 2">
            <a:extLst>
              <a:ext uri="{FF2B5EF4-FFF2-40B4-BE49-F238E27FC236}">
                <a16:creationId xmlns:a16="http://schemas.microsoft.com/office/drawing/2014/main" id="{76C2BE78-773F-4603-A937-148E07013F4D}"/>
              </a:ext>
            </a:extLst>
          </p:cNvPr>
          <p:cNvSpPr>
            <a:spLocks noGrp="1"/>
          </p:cNvSpPr>
          <p:nvPr>
            <p:ph idx="1"/>
          </p:nvPr>
        </p:nvSpPr>
        <p:spPr>
          <a:xfrm>
            <a:off x="2331639" y="2006396"/>
            <a:ext cx="7796540" cy="3997828"/>
          </a:xfrm>
        </p:spPr>
        <p:txBody>
          <a:bodyPr vert="horz" lIns="91440" tIns="45720" rIns="91440" bIns="45720" rtlCol="0" anchor="t">
            <a:normAutofit/>
          </a:bodyPr>
          <a:lstStyle/>
          <a:p>
            <a:pPr marL="344170" indent="-344170"/>
            <a:r>
              <a:rPr lang="en-US" sz="2500">
                <a:cs typeface="Calibri"/>
              </a:rPr>
              <a:t>Buy-Side firms that try and make money in markets</a:t>
            </a:r>
          </a:p>
          <a:p>
            <a:pPr marL="344170" indent="-344170"/>
            <a:r>
              <a:rPr lang="en-US" sz="2500">
                <a:cs typeface="Calibri"/>
              </a:rPr>
              <a:t>Use software to track market trends, notify traders of opportunities, execute strategies</a:t>
            </a:r>
          </a:p>
        </p:txBody>
      </p:sp>
    </p:spTree>
    <p:extLst>
      <p:ext uri="{BB962C8B-B14F-4D97-AF65-F5344CB8AC3E}">
        <p14:creationId xmlns:p14="http://schemas.microsoft.com/office/powerpoint/2010/main" val="2082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5E50-CBA2-4EB6-BDCF-881BCAA88743}"/>
              </a:ext>
            </a:extLst>
          </p:cNvPr>
          <p:cNvSpPr>
            <a:spLocks noGrp="1"/>
          </p:cNvSpPr>
          <p:nvPr>
            <p:ph type="ctrTitle"/>
          </p:nvPr>
        </p:nvSpPr>
        <p:spPr>
          <a:xfrm>
            <a:off x="-1685872" y="2453638"/>
            <a:ext cx="5518066" cy="2268559"/>
          </a:xfrm>
        </p:spPr>
        <p:txBody>
          <a:bodyPr>
            <a:normAutofit/>
          </a:bodyPr>
          <a:lstStyle/>
          <a:p>
            <a:r>
              <a:rPr lang="en-US" sz="4800">
                <a:cs typeface="Calibri Light"/>
              </a:rPr>
              <a:t>Excel</a:t>
            </a:r>
            <a:endParaRPr lang="en-US" sz="4800"/>
          </a:p>
        </p:txBody>
      </p:sp>
      <p:sp>
        <p:nvSpPr>
          <p:cNvPr id="3" name="Subtitle 2">
            <a:extLst>
              <a:ext uri="{FF2B5EF4-FFF2-40B4-BE49-F238E27FC236}">
                <a16:creationId xmlns:a16="http://schemas.microsoft.com/office/drawing/2014/main" id="{22BC68C5-2E31-4804-A99E-A45760C868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927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5F34-0CDE-4FD7-8626-81EFBBF83F9A}"/>
              </a:ext>
            </a:extLst>
          </p:cNvPr>
          <p:cNvSpPr>
            <a:spLocks noGrp="1"/>
          </p:cNvSpPr>
          <p:nvPr>
            <p:ph type="title"/>
          </p:nvPr>
        </p:nvSpPr>
        <p:spPr>
          <a:xfrm>
            <a:off x="-1411552" y="1051896"/>
            <a:ext cx="7958331" cy="1077229"/>
          </a:xfrm>
        </p:spPr>
        <p:txBody>
          <a:bodyPr/>
          <a:lstStyle/>
          <a:p>
            <a:r>
              <a:rPr lang="en-US" sz="4800">
                <a:cs typeface="Calibri Light"/>
              </a:rPr>
              <a:t>A few formulas</a:t>
            </a:r>
            <a:r>
              <a:rPr lang="en-US">
                <a:cs typeface="Calibri Light"/>
              </a:rPr>
              <a:t> </a:t>
            </a:r>
            <a:endParaRPr lang="en-US"/>
          </a:p>
        </p:txBody>
      </p:sp>
      <p:sp>
        <p:nvSpPr>
          <p:cNvPr id="3" name="Content Placeholder 2">
            <a:extLst>
              <a:ext uri="{FF2B5EF4-FFF2-40B4-BE49-F238E27FC236}">
                <a16:creationId xmlns:a16="http://schemas.microsoft.com/office/drawing/2014/main" id="{03605E22-1122-4D9E-94A2-69430835E2B2}"/>
              </a:ext>
            </a:extLst>
          </p:cNvPr>
          <p:cNvSpPr>
            <a:spLocks noGrp="1"/>
          </p:cNvSpPr>
          <p:nvPr>
            <p:ph idx="1"/>
          </p:nvPr>
        </p:nvSpPr>
        <p:spPr>
          <a:xfrm>
            <a:off x="2270679" y="1853996"/>
            <a:ext cx="7796540" cy="3997828"/>
          </a:xfrm>
        </p:spPr>
        <p:txBody>
          <a:bodyPr vert="horz" lIns="91440" tIns="45720" rIns="91440" bIns="45720" rtlCol="0" anchor="t">
            <a:normAutofit/>
          </a:bodyPr>
          <a:lstStyle/>
          <a:p>
            <a:pPr marL="344170" indent="-344170"/>
            <a:r>
              <a:rPr lang="en-US" sz="2500">
                <a:cs typeface="Calibri"/>
              </a:rPr>
              <a:t>Sum, Count, Average, Min, Max</a:t>
            </a:r>
          </a:p>
          <a:p>
            <a:pPr marL="0" indent="0">
              <a:buNone/>
            </a:pPr>
            <a:r>
              <a:rPr lang="en-US" sz="2500">
                <a:cs typeface="Calibri"/>
              </a:rPr>
              <a:t>     = ___(Range)</a:t>
            </a:r>
          </a:p>
          <a:p>
            <a:pPr marL="0" indent="0">
              <a:buNone/>
            </a:pPr>
            <a:endParaRPr lang="en-US">
              <a:cs typeface="Calibri"/>
            </a:endParaRPr>
          </a:p>
          <a:p>
            <a:pPr marL="0" indent="0">
              <a:buNone/>
            </a:pPr>
            <a:endParaRPr lang="en-US">
              <a:cs typeface="Calibri"/>
            </a:endParaRPr>
          </a:p>
        </p:txBody>
      </p:sp>
      <p:pic>
        <p:nvPicPr>
          <p:cNvPr id="4" name="Picture 4" descr="Application, table, Excel&#10;&#10;Description automatically generated">
            <a:extLst>
              <a:ext uri="{FF2B5EF4-FFF2-40B4-BE49-F238E27FC236}">
                <a16:creationId xmlns:a16="http://schemas.microsoft.com/office/drawing/2014/main" id="{B33F6785-856B-4780-A512-CDB9322C8403}"/>
              </a:ext>
            </a:extLst>
          </p:cNvPr>
          <p:cNvPicPr>
            <a:picLocks noChangeAspect="1"/>
          </p:cNvPicPr>
          <p:nvPr/>
        </p:nvPicPr>
        <p:blipFill>
          <a:blip r:embed="rId2"/>
          <a:stretch>
            <a:fillRect/>
          </a:stretch>
        </p:blipFill>
        <p:spPr>
          <a:xfrm>
            <a:off x="4267200" y="3429955"/>
            <a:ext cx="3791809" cy="3066736"/>
          </a:xfrm>
          <a:prstGeom prst="rect">
            <a:avLst/>
          </a:prstGeom>
        </p:spPr>
      </p:pic>
    </p:spTree>
    <p:extLst>
      <p:ext uri="{BB962C8B-B14F-4D97-AF65-F5344CB8AC3E}">
        <p14:creationId xmlns:p14="http://schemas.microsoft.com/office/powerpoint/2010/main" val="197704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AA9A-08B7-486C-B3F3-034ABEDC7C95}"/>
              </a:ext>
            </a:extLst>
          </p:cNvPr>
          <p:cNvSpPr>
            <a:spLocks noGrp="1"/>
          </p:cNvSpPr>
          <p:nvPr>
            <p:ph type="title"/>
          </p:nvPr>
        </p:nvSpPr>
        <p:spPr>
          <a:xfrm>
            <a:off x="-2508832" y="1021416"/>
            <a:ext cx="7958331" cy="1077229"/>
          </a:xfrm>
        </p:spPr>
        <p:txBody>
          <a:bodyPr>
            <a:normAutofit/>
          </a:bodyPr>
          <a:lstStyle/>
          <a:p>
            <a:r>
              <a:rPr lang="en-US" sz="4800">
                <a:cs typeface="Calibri Light"/>
              </a:rPr>
              <a:t>VLOOKUP</a:t>
            </a:r>
            <a:endParaRPr lang="en-US" sz="4800"/>
          </a:p>
        </p:txBody>
      </p:sp>
      <p:sp>
        <p:nvSpPr>
          <p:cNvPr id="3" name="Content Placeholder 2">
            <a:extLst>
              <a:ext uri="{FF2B5EF4-FFF2-40B4-BE49-F238E27FC236}">
                <a16:creationId xmlns:a16="http://schemas.microsoft.com/office/drawing/2014/main" id="{4F90B209-D263-4B05-B834-68C17AA678B1}"/>
              </a:ext>
            </a:extLst>
          </p:cNvPr>
          <p:cNvSpPr>
            <a:spLocks noGrp="1"/>
          </p:cNvSpPr>
          <p:nvPr>
            <p:ph idx="1"/>
          </p:nvPr>
        </p:nvSpPr>
        <p:spPr>
          <a:xfrm>
            <a:off x="2400219" y="1808276"/>
            <a:ext cx="8893820" cy="2991988"/>
          </a:xfrm>
        </p:spPr>
        <p:txBody>
          <a:bodyPr vert="horz" lIns="91440" tIns="45720" rIns="91440" bIns="45720" rtlCol="0" anchor="t">
            <a:normAutofit/>
          </a:bodyPr>
          <a:lstStyle/>
          <a:p>
            <a:pPr marL="344170" indent="-344170"/>
            <a:r>
              <a:rPr lang="en-US" sz="2200">
                <a:cs typeface="Calibri"/>
              </a:rPr>
              <a:t>Find what you need within a range of values </a:t>
            </a:r>
          </a:p>
          <a:p>
            <a:pPr marL="344170" indent="-344170"/>
            <a:r>
              <a:rPr lang="en-US" sz="2200">
                <a:cs typeface="Calibri"/>
              </a:rPr>
              <a:t>=VLOOKUP(value you want, range to look for it, return column number, optional: exact or approximate match)</a:t>
            </a:r>
          </a:p>
        </p:txBody>
      </p:sp>
      <p:pic>
        <p:nvPicPr>
          <p:cNvPr id="4" name="Picture 4" descr="Graphical user interface, application, table, Excel&#10;&#10;Description automatically generated">
            <a:extLst>
              <a:ext uri="{FF2B5EF4-FFF2-40B4-BE49-F238E27FC236}">
                <a16:creationId xmlns:a16="http://schemas.microsoft.com/office/drawing/2014/main" id="{C9332AFF-E322-49D1-B917-4AAB1C17B562}"/>
              </a:ext>
            </a:extLst>
          </p:cNvPr>
          <p:cNvPicPr>
            <a:picLocks noChangeAspect="1"/>
          </p:cNvPicPr>
          <p:nvPr/>
        </p:nvPicPr>
        <p:blipFill>
          <a:blip r:embed="rId2"/>
          <a:stretch>
            <a:fillRect/>
          </a:stretch>
        </p:blipFill>
        <p:spPr>
          <a:xfrm>
            <a:off x="3484307" y="3644622"/>
            <a:ext cx="5225106" cy="2801602"/>
          </a:xfrm>
          <a:prstGeom prst="rect">
            <a:avLst/>
          </a:prstGeom>
        </p:spPr>
      </p:pic>
    </p:spTree>
    <p:extLst>
      <p:ext uri="{BB962C8B-B14F-4D97-AF65-F5344CB8AC3E}">
        <p14:creationId xmlns:p14="http://schemas.microsoft.com/office/powerpoint/2010/main" val="3560232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44</Slides>
  <Notes>0</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Madison</vt:lpstr>
      <vt:lpstr>Programming For Finance </vt:lpstr>
      <vt:lpstr>Table of Contents </vt:lpstr>
      <vt:lpstr>Introduction</vt:lpstr>
      <vt:lpstr>Software for financial analysis </vt:lpstr>
      <vt:lpstr>Sell-Side Software Use</vt:lpstr>
      <vt:lpstr>Hedge funds, Quants, etc.</vt:lpstr>
      <vt:lpstr>Excel</vt:lpstr>
      <vt:lpstr>A few formulas </vt:lpstr>
      <vt:lpstr>VLOOKUP</vt:lpstr>
      <vt:lpstr>Pivot tables &amp; Pivot charts </vt:lpstr>
      <vt:lpstr>PowerPoint Presentation</vt:lpstr>
      <vt:lpstr>Power Query </vt:lpstr>
      <vt:lpstr>SQL</vt:lpstr>
      <vt:lpstr>SQL vs. Excel</vt:lpstr>
      <vt:lpstr>Basic Query functions</vt:lpstr>
      <vt:lpstr>PowerPoint Presentation</vt:lpstr>
      <vt:lpstr>Math functions </vt:lpstr>
      <vt:lpstr>PowerPoint Presentation</vt:lpstr>
      <vt:lpstr>Pattern searching</vt:lpstr>
      <vt:lpstr>Pattern Searching Symbols</vt:lpstr>
      <vt:lpstr>Pattern Searching Symbols</vt:lpstr>
      <vt:lpstr>PowerPoint Presentation</vt:lpstr>
      <vt:lpstr>Table JOINS</vt:lpstr>
      <vt:lpstr>PowerPoint Presentation</vt:lpstr>
      <vt:lpstr>Python</vt:lpstr>
      <vt:lpstr>Yahoo Finance API</vt:lpstr>
      <vt:lpstr>PowerPoint Presentation</vt:lpstr>
      <vt:lpstr>Pandas</vt:lpstr>
      <vt:lpstr>Introduction</vt:lpstr>
      <vt:lpstr>PowerPoint Presentation</vt:lpstr>
      <vt:lpstr>PowerPoint Presentation</vt:lpstr>
      <vt:lpstr>PowerPoint Presentation</vt:lpstr>
      <vt:lpstr>PowerPoint Presentation</vt:lpstr>
      <vt:lpstr>NumPy</vt:lpstr>
      <vt:lpstr>PowerPoint Presentation</vt:lpstr>
      <vt:lpstr>PowerPoint Presentation</vt:lpstr>
      <vt:lpstr>PowerPoint Presentation</vt:lpstr>
      <vt:lpstr>PowerPoint Presentation</vt:lpstr>
      <vt:lpstr>Matplotlib</vt:lpstr>
      <vt:lpstr>PowerPoint Presentation</vt:lpstr>
      <vt:lpstr>PowerPoint Presentation</vt:lpstr>
      <vt:lpstr>Conclusion</vt:lpstr>
      <vt:lpstr>Documentation</vt:lpstr>
      <vt:lpstr>Created by: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22</cp:revision>
  <dcterms:created xsi:type="dcterms:W3CDTF">2021-07-07T00:16:23Z</dcterms:created>
  <dcterms:modified xsi:type="dcterms:W3CDTF">2021-07-24T01:34:00Z</dcterms:modified>
</cp:coreProperties>
</file>