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15"/>
  </p:notesMasterIdLst>
  <p:handoutMasterIdLst>
    <p:handoutMasterId r:id="rId16"/>
  </p:handoutMasterIdLst>
  <p:sldIdLst>
    <p:sldId id="256" r:id="rId2"/>
    <p:sldId id="258" r:id="rId3"/>
    <p:sldId id="260" r:id="rId4"/>
    <p:sldId id="259" r:id="rId5"/>
    <p:sldId id="263" r:id="rId6"/>
    <p:sldId id="261" r:id="rId7"/>
    <p:sldId id="265" r:id="rId8"/>
    <p:sldId id="264" r:id="rId9"/>
    <p:sldId id="270" r:id="rId10"/>
    <p:sldId id="266" r:id="rId11"/>
    <p:sldId id="267" r:id="rId12"/>
    <p:sldId id="268" r:id="rId13"/>
    <p:sldId id="269" r:id="rId14"/>
  </p:sldIdLst>
  <p:sldSz cx="9144000" cy="6858000" type="screen4x3"/>
  <p:notesSz cx="6797675" cy="9926638"/>
  <p:defaultTextStyle>
    <a:defPPr>
      <a:defRPr lang="de-DE"/>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4" autoAdjust="0"/>
  </p:normalViewPr>
  <p:slideViewPr>
    <p:cSldViewPr snapToGrid="0">
      <p:cViewPr varScale="1">
        <p:scale>
          <a:sx n="103" d="100"/>
          <a:sy n="103" d="100"/>
        </p:scale>
        <p:origin x="-20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45659" cy="49805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50443" y="1"/>
            <a:ext cx="2945659" cy="498056"/>
          </a:xfrm>
          <a:prstGeom prst="rect">
            <a:avLst/>
          </a:prstGeom>
        </p:spPr>
        <p:txBody>
          <a:bodyPr vert="horz" lIns="91440" tIns="45720" rIns="91440" bIns="45720" rtlCol="0"/>
          <a:lstStyle>
            <a:lvl1pPr algn="r">
              <a:defRPr sz="1200"/>
            </a:lvl1pPr>
          </a:lstStyle>
          <a:p>
            <a:fld id="{48064D2F-855B-44A6-97CF-D65971798EF5}" type="datetimeFigureOut">
              <a:rPr lang="de-DE" smtClean="0"/>
              <a:t>23.11.2016</a:t>
            </a:fld>
            <a:endParaRPr lang="de-DE"/>
          </a:p>
        </p:txBody>
      </p:sp>
      <p:sp>
        <p:nvSpPr>
          <p:cNvPr id="4" name="Fußzeilenplatzhalt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4CC51120-A1D8-4491-A5C7-49244292B527}" type="slidenum">
              <a:rPr lang="de-DE" smtClean="0"/>
              <a:t>‹Nr.›</a:t>
            </a:fld>
            <a:endParaRPr lang="de-DE"/>
          </a:p>
        </p:txBody>
      </p:sp>
    </p:spTree>
    <p:extLst>
      <p:ext uri="{BB962C8B-B14F-4D97-AF65-F5344CB8AC3E}">
        <p14:creationId xmlns:p14="http://schemas.microsoft.com/office/powerpoint/2010/main" val="41823910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Arial" charset="0"/>
              </a:defRPr>
            </a:lvl1pPr>
          </a:lstStyle>
          <a:p>
            <a:pPr>
              <a:defRPr/>
            </a:pPr>
            <a:endParaRPr lang="de-DE"/>
          </a:p>
        </p:txBody>
      </p:sp>
      <p:sp>
        <p:nvSpPr>
          <p:cNvPr id="17411" name="Rectangle 3"/>
          <p:cNvSpPr>
            <a:spLocks noGrp="1" noChangeArrowheads="1"/>
          </p:cNvSpPr>
          <p:nvPr>
            <p:ph type="dt"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Arial" charset="0"/>
              </a:defRPr>
            </a:lvl1pPr>
          </a:lstStyle>
          <a:p>
            <a:pPr>
              <a:defRPr/>
            </a:pPr>
            <a:endParaRPr lang="de-DE"/>
          </a:p>
        </p:txBody>
      </p:sp>
      <p:sp>
        <p:nvSpPr>
          <p:cNvPr id="307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679768" y="4715153"/>
            <a:ext cx="5438140" cy="44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17414" name="Rectangle 6"/>
          <p:cNvSpPr>
            <a:spLocks noGrp="1" noChangeArrowheads="1"/>
          </p:cNvSpPr>
          <p:nvPr>
            <p:ph type="ftr" sz="quarter" idx="4"/>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spcBef>
                <a:spcPct val="0"/>
              </a:spcBef>
              <a:defRPr sz="1200">
                <a:latin typeface="Arial" charset="0"/>
              </a:defRPr>
            </a:lvl1pPr>
          </a:lstStyle>
          <a:p>
            <a:pPr>
              <a:defRPr/>
            </a:pPr>
            <a:endParaRPr lang="de-DE"/>
          </a:p>
        </p:txBody>
      </p:sp>
      <p:sp>
        <p:nvSpPr>
          <p:cNvPr id="17415" name="Rectangle 7"/>
          <p:cNvSpPr>
            <a:spLocks noGrp="1" noChangeArrowheads="1"/>
          </p:cNvSpPr>
          <p:nvPr>
            <p:ph type="sldNum" sz="quarter" idx="5"/>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sz="1200"/>
            </a:lvl1pPr>
          </a:lstStyle>
          <a:p>
            <a:pPr>
              <a:defRPr/>
            </a:pPr>
            <a:fld id="{264FC684-90E8-4604-BCD2-EA45F896AD3F}" type="slidenum">
              <a:rPr lang="de-DE" altLang="de-DE"/>
              <a:pPr>
                <a:defRPr/>
              </a:pPr>
              <a:t>‹Nr.›</a:t>
            </a:fld>
            <a:endParaRPr lang="de-DE" altLang="de-DE"/>
          </a:p>
        </p:txBody>
      </p:sp>
    </p:spTree>
    <p:extLst>
      <p:ext uri="{BB962C8B-B14F-4D97-AF65-F5344CB8AC3E}">
        <p14:creationId xmlns:p14="http://schemas.microsoft.com/office/powerpoint/2010/main" val="26431239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4A02BC31-01BF-4F3A-817C-3033FF110A73}" type="slidenum">
              <a:rPr lang="de-DE" altLang="de-DE" sz="1200" smtClean="0"/>
              <a:pPr/>
              <a:t>1</a:t>
            </a:fld>
            <a:endParaRPr lang="de-DE" altLang="de-DE" sz="1200"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de-DE" altLang="de-DE" smtClean="0">
              <a:latin typeface="Arial" panose="020B0604020202020204" pitchFamily="34" charset="0"/>
            </a:endParaRPr>
          </a:p>
        </p:txBody>
      </p:sp>
    </p:spTree>
    <p:extLst>
      <p:ext uri="{BB962C8B-B14F-4D97-AF65-F5344CB8AC3E}">
        <p14:creationId xmlns:p14="http://schemas.microsoft.com/office/powerpoint/2010/main" val="2715845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0" y="6583363"/>
            <a:ext cx="4241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50000"/>
              </a:spcBef>
              <a:spcAft>
                <a:spcPct val="0"/>
              </a:spcAft>
              <a:defRPr sz="2400">
                <a:solidFill>
                  <a:schemeClr val="tx1"/>
                </a:solidFill>
                <a:latin typeface="Arial" charset="0"/>
              </a:defRPr>
            </a:lvl6pPr>
            <a:lvl7pPr marL="2971800" indent="-228600" eaLnBrk="0" fontAlgn="base" hangingPunct="0">
              <a:spcBef>
                <a:spcPct val="50000"/>
              </a:spcBef>
              <a:spcAft>
                <a:spcPct val="0"/>
              </a:spcAft>
              <a:defRPr sz="2400">
                <a:solidFill>
                  <a:schemeClr val="tx1"/>
                </a:solidFill>
                <a:latin typeface="Arial" charset="0"/>
              </a:defRPr>
            </a:lvl7pPr>
            <a:lvl8pPr marL="3429000" indent="-228600" eaLnBrk="0" fontAlgn="base" hangingPunct="0">
              <a:spcBef>
                <a:spcPct val="50000"/>
              </a:spcBef>
              <a:spcAft>
                <a:spcPct val="0"/>
              </a:spcAft>
              <a:defRPr sz="2400">
                <a:solidFill>
                  <a:schemeClr val="tx1"/>
                </a:solidFill>
                <a:latin typeface="Arial" charset="0"/>
              </a:defRPr>
            </a:lvl8pPr>
            <a:lvl9pPr marL="3886200" indent="-228600" eaLnBrk="0" fontAlgn="base" hangingPunct="0">
              <a:spcBef>
                <a:spcPct val="50000"/>
              </a:spcBef>
              <a:spcAft>
                <a:spcPct val="0"/>
              </a:spcAft>
              <a:defRPr sz="2400">
                <a:solidFill>
                  <a:schemeClr val="tx1"/>
                </a:solidFill>
                <a:latin typeface="Arial" charset="0"/>
              </a:defRPr>
            </a:lvl9pPr>
          </a:lstStyle>
          <a:p>
            <a:pPr>
              <a:spcBef>
                <a:spcPct val="50000"/>
              </a:spcBef>
              <a:defRPr/>
            </a:pPr>
            <a:r>
              <a:rPr lang="de-DE" sz="1200" b="1" dirty="0" err="1" smtClean="0">
                <a:solidFill>
                  <a:schemeClr val="tx2"/>
                </a:solidFill>
                <a:latin typeface="Times New Roman" pitchFamily="18" charset="0"/>
              </a:rPr>
              <a:t>J.Mango</a:t>
            </a:r>
            <a:endParaRPr lang="de-DE" sz="1200" b="1" dirty="0" smtClean="0">
              <a:solidFill>
                <a:schemeClr val="tx2"/>
              </a:solidFill>
              <a:latin typeface="Times New Roman" pitchFamily="18" charset="0"/>
            </a:endParaRPr>
          </a:p>
        </p:txBody>
      </p:sp>
      <p:sp>
        <p:nvSpPr>
          <p:cNvPr id="5" name="Rectangle 5"/>
          <p:cNvSpPr>
            <a:spLocks noChangeArrowheads="1"/>
          </p:cNvSpPr>
          <p:nvPr/>
        </p:nvSpPr>
        <p:spPr bwMode="auto">
          <a:xfrm flipH="1">
            <a:off x="244475" y="6065838"/>
            <a:ext cx="8640763" cy="119062"/>
          </a:xfrm>
          <a:prstGeom prst="rect">
            <a:avLst/>
          </a:prstGeom>
          <a:gradFill rotWithShape="1">
            <a:gsLst>
              <a:gs pos="0">
                <a:schemeClr val="hlink"/>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spcBef>
                <a:spcPct val="50000"/>
              </a:spcBef>
              <a:defRPr/>
            </a:pPr>
            <a:endParaRPr lang="de-DE" altLang="de-DE" smtClean="0"/>
          </a:p>
        </p:txBody>
      </p:sp>
      <p:sp>
        <p:nvSpPr>
          <p:cNvPr id="6" name="Rectangle 6"/>
          <p:cNvSpPr>
            <a:spLocks noChangeArrowheads="1"/>
          </p:cNvSpPr>
          <p:nvPr/>
        </p:nvSpPr>
        <p:spPr bwMode="auto">
          <a:xfrm>
            <a:off x="244475" y="792163"/>
            <a:ext cx="8640763" cy="119062"/>
          </a:xfrm>
          <a:prstGeom prst="rect">
            <a:avLst/>
          </a:prstGeom>
          <a:gradFill rotWithShape="1">
            <a:gsLst>
              <a:gs pos="0">
                <a:schemeClr val="hlink"/>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spcBef>
                <a:spcPct val="50000"/>
              </a:spcBef>
              <a:defRPr/>
            </a:pPr>
            <a:endParaRPr lang="de-DE" altLang="de-DE" smtClean="0"/>
          </a:p>
        </p:txBody>
      </p:sp>
      <p:pic>
        <p:nvPicPr>
          <p:cNvPr id="7" name="Picture 7" descr="java_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3683000"/>
            <a:ext cx="14763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130425"/>
            <a:ext cx="7772400" cy="1470025"/>
          </a:xfrm>
        </p:spPr>
        <p:txBody>
          <a:bodyPr/>
          <a:lstStyle>
            <a:lvl1pPr>
              <a:defRPr sz="4400"/>
            </a:lvl1pPr>
          </a:lstStyle>
          <a:p>
            <a:pPr lvl="0"/>
            <a:r>
              <a:rPr lang="de-DE" noProof="0" smtClean="0"/>
              <a:t>Titelmasterformat durch Klicken bearbeiten</a:t>
            </a:r>
          </a:p>
        </p:txBody>
      </p:sp>
      <p:sp>
        <p:nvSpPr>
          <p:cNvPr id="5123" name="Rectangle 3"/>
          <p:cNvSpPr>
            <a:spLocks noGrp="1" noChangeArrowheads="1"/>
          </p:cNvSpPr>
          <p:nvPr>
            <p:ph type="subTitle" idx="1"/>
          </p:nvPr>
        </p:nvSpPr>
        <p:spPr>
          <a:xfrm>
            <a:off x="1371600" y="3886200"/>
            <a:ext cx="6400800" cy="1752600"/>
          </a:xfrm>
        </p:spPr>
        <p:txBody>
          <a:bodyPr/>
          <a:lstStyle>
            <a:lvl1pPr algn="ctr">
              <a:defRPr sz="2800"/>
            </a:lvl1pPr>
          </a:lstStyle>
          <a:p>
            <a:pPr lvl="0"/>
            <a:r>
              <a:rPr lang="de-DE" noProof="0" smtClean="0"/>
              <a:t>Formatvorlage des Untertitelmasters durch Klicken bearbeiten</a:t>
            </a:r>
          </a:p>
        </p:txBody>
      </p:sp>
    </p:spTree>
    <p:extLst>
      <p:ext uri="{BB962C8B-B14F-4D97-AF65-F5344CB8AC3E}">
        <p14:creationId xmlns:p14="http://schemas.microsoft.com/office/powerpoint/2010/main" val="370708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pPr>
              <a:defRPr/>
            </a:pPr>
            <a:fld id="{C99E3DDD-3783-4ADF-8454-EFA5A2A9D0B1}" type="slidenum">
              <a:rPr lang="en-US" altLang="de-DE"/>
              <a:pPr>
                <a:defRPr/>
              </a:pPr>
              <a:t>‹Nr.›</a:t>
            </a:fld>
            <a:endParaRPr lang="en-US" altLang="de-DE"/>
          </a:p>
        </p:txBody>
      </p:sp>
    </p:spTree>
    <p:extLst>
      <p:ext uri="{BB962C8B-B14F-4D97-AF65-F5344CB8AC3E}">
        <p14:creationId xmlns:p14="http://schemas.microsoft.com/office/powerpoint/2010/main" val="894165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515100" y="0"/>
            <a:ext cx="1943100" cy="651827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685800" y="0"/>
            <a:ext cx="5676900" cy="65182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pPr>
              <a:defRPr/>
            </a:pPr>
            <a:fld id="{9CCC037B-D801-47D9-9939-B64908165662}" type="slidenum">
              <a:rPr lang="en-US" altLang="de-DE"/>
              <a:pPr>
                <a:defRPr/>
              </a:pPr>
              <a:t>‹Nr.›</a:t>
            </a:fld>
            <a:endParaRPr lang="en-US" altLang="de-DE"/>
          </a:p>
        </p:txBody>
      </p:sp>
    </p:spTree>
    <p:extLst>
      <p:ext uri="{BB962C8B-B14F-4D97-AF65-F5344CB8AC3E}">
        <p14:creationId xmlns:p14="http://schemas.microsoft.com/office/powerpoint/2010/main" val="284278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4"/>
          <p:cNvSpPr>
            <a:spLocks noGrp="1" noChangeArrowheads="1"/>
          </p:cNvSpPr>
          <p:nvPr>
            <p:ph type="sldNum" sz="quarter" idx="10"/>
          </p:nvPr>
        </p:nvSpPr>
        <p:spPr>
          <a:ln/>
        </p:spPr>
        <p:txBody>
          <a:bodyPr/>
          <a:lstStyle>
            <a:lvl1pPr>
              <a:defRPr/>
            </a:lvl1pPr>
          </a:lstStyle>
          <a:p>
            <a:pPr>
              <a:defRPr/>
            </a:pPr>
            <a:fld id="{D45F8099-6882-4319-BA4B-36309C8B2BE5}" type="slidenum">
              <a:rPr lang="en-US" altLang="de-DE"/>
              <a:pPr>
                <a:defRPr/>
              </a:pPr>
              <a:t>‹Nr.›</a:t>
            </a:fld>
            <a:endParaRPr lang="en-US" altLang="de-DE"/>
          </a:p>
        </p:txBody>
      </p:sp>
    </p:spTree>
    <p:extLst>
      <p:ext uri="{BB962C8B-B14F-4D97-AF65-F5344CB8AC3E}">
        <p14:creationId xmlns:p14="http://schemas.microsoft.com/office/powerpoint/2010/main" val="233187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Rectangle 4"/>
          <p:cNvSpPr>
            <a:spLocks noGrp="1" noChangeArrowheads="1"/>
          </p:cNvSpPr>
          <p:nvPr>
            <p:ph type="sldNum" sz="quarter" idx="10"/>
          </p:nvPr>
        </p:nvSpPr>
        <p:spPr>
          <a:ln/>
        </p:spPr>
        <p:txBody>
          <a:bodyPr/>
          <a:lstStyle>
            <a:lvl1pPr>
              <a:defRPr/>
            </a:lvl1pPr>
          </a:lstStyle>
          <a:p>
            <a:pPr>
              <a:defRPr/>
            </a:pPr>
            <a:fld id="{8FC7D342-48F6-4D6D-9C0A-55DFBC709DE8}" type="slidenum">
              <a:rPr lang="en-US" altLang="de-DE"/>
              <a:pPr>
                <a:defRPr/>
              </a:pPr>
              <a:t>‹Nr.›</a:t>
            </a:fld>
            <a:endParaRPr lang="en-US" altLang="de-DE"/>
          </a:p>
        </p:txBody>
      </p:sp>
    </p:spTree>
    <p:extLst>
      <p:ext uri="{BB962C8B-B14F-4D97-AF65-F5344CB8AC3E}">
        <p14:creationId xmlns:p14="http://schemas.microsoft.com/office/powerpoint/2010/main" val="85463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85800" y="1217613"/>
            <a:ext cx="3810000" cy="530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217613"/>
            <a:ext cx="3810000" cy="5300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4"/>
          <p:cNvSpPr>
            <a:spLocks noGrp="1" noChangeArrowheads="1"/>
          </p:cNvSpPr>
          <p:nvPr>
            <p:ph type="sldNum" sz="quarter" idx="10"/>
          </p:nvPr>
        </p:nvSpPr>
        <p:spPr>
          <a:ln/>
        </p:spPr>
        <p:txBody>
          <a:bodyPr/>
          <a:lstStyle>
            <a:lvl1pPr>
              <a:defRPr/>
            </a:lvl1pPr>
          </a:lstStyle>
          <a:p>
            <a:pPr>
              <a:defRPr/>
            </a:pPr>
            <a:fld id="{2E8536DE-6614-4787-B93A-7EF007DD3CD7}" type="slidenum">
              <a:rPr lang="en-US" altLang="de-DE"/>
              <a:pPr>
                <a:defRPr/>
              </a:pPr>
              <a:t>‹Nr.›</a:t>
            </a:fld>
            <a:endParaRPr lang="en-US" altLang="de-DE"/>
          </a:p>
        </p:txBody>
      </p:sp>
    </p:spTree>
    <p:extLst>
      <p:ext uri="{BB962C8B-B14F-4D97-AF65-F5344CB8AC3E}">
        <p14:creationId xmlns:p14="http://schemas.microsoft.com/office/powerpoint/2010/main" val="54309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4"/>
          <p:cNvSpPr>
            <a:spLocks noGrp="1" noChangeArrowheads="1"/>
          </p:cNvSpPr>
          <p:nvPr>
            <p:ph type="sldNum" sz="quarter" idx="10"/>
          </p:nvPr>
        </p:nvSpPr>
        <p:spPr>
          <a:ln/>
        </p:spPr>
        <p:txBody>
          <a:bodyPr/>
          <a:lstStyle>
            <a:lvl1pPr>
              <a:defRPr/>
            </a:lvl1pPr>
          </a:lstStyle>
          <a:p>
            <a:pPr>
              <a:defRPr/>
            </a:pPr>
            <a:fld id="{E005F42D-A6BE-413A-A605-2846DE6CC1D0}" type="slidenum">
              <a:rPr lang="en-US" altLang="de-DE"/>
              <a:pPr>
                <a:defRPr/>
              </a:pPr>
              <a:t>‹Nr.›</a:t>
            </a:fld>
            <a:endParaRPr lang="en-US" altLang="de-DE"/>
          </a:p>
        </p:txBody>
      </p:sp>
    </p:spTree>
    <p:extLst>
      <p:ext uri="{BB962C8B-B14F-4D97-AF65-F5344CB8AC3E}">
        <p14:creationId xmlns:p14="http://schemas.microsoft.com/office/powerpoint/2010/main" val="3154082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4"/>
          <p:cNvSpPr>
            <a:spLocks noGrp="1" noChangeArrowheads="1"/>
          </p:cNvSpPr>
          <p:nvPr>
            <p:ph type="sldNum" sz="quarter" idx="10"/>
          </p:nvPr>
        </p:nvSpPr>
        <p:spPr>
          <a:ln/>
        </p:spPr>
        <p:txBody>
          <a:bodyPr/>
          <a:lstStyle>
            <a:lvl1pPr>
              <a:defRPr/>
            </a:lvl1pPr>
          </a:lstStyle>
          <a:p>
            <a:pPr>
              <a:defRPr/>
            </a:pPr>
            <a:fld id="{99DE6129-18A1-4FC1-8780-E09F31CBFA8B}" type="slidenum">
              <a:rPr lang="en-US" altLang="de-DE"/>
              <a:pPr>
                <a:defRPr/>
              </a:pPr>
              <a:t>‹Nr.›</a:t>
            </a:fld>
            <a:endParaRPr lang="en-US" altLang="de-DE"/>
          </a:p>
        </p:txBody>
      </p:sp>
    </p:spTree>
    <p:extLst>
      <p:ext uri="{BB962C8B-B14F-4D97-AF65-F5344CB8AC3E}">
        <p14:creationId xmlns:p14="http://schemas.microsoft.com/office/powerpoint/2010/main" val="251275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0F587F3-5390-411A-9407-302749B8952E}" type="slidenum">
              <a:rPr lang="en-US" altLang="de-DE"/>
              <a:pPr>
                <a:defRPr/>
              </a:pPr>
              <a:t>‹Nr.›</a:t>
            </a:fld>
            <a:endParaRPr lang="en-US" altLang="de-DE"/>
          </a:p>
        </p:txBody>
      </p:sp>
    </p:spTree>
    <p:extLst>
      <p:ext uri="{BB962C8B-B14F-4D97-AF65-F5344CB8AC3E}">
        <p14:creationId xmlns:p14="http://schemas.microsoft.com/office/powerpoint/2010/main" val="132581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sldNum" sz="quarter" idx="10"/>
          </p:nvPr>
        </p:nvSpPr>
        <p:spPr>
          <a:ln/>
        </p:spPr>
        <p:txBody>
          <a:bodyPr/>
          <a:lstStyle>
            <a:lvl1pPr>
              <a:defRPr/>
            </a:lvl1pPr>
          </a:lstStyle>
          <a:p>
            <a:pPr>
              <a:defRPr/>
            </a:pPr>
            <a:fld id="{DA48805F-751B-4CF1-88E9-3D5C7F5B0FD5}" type="slidenum">
              <a:rPr lang="en-US" altLang="de-DE"/>
              <a:pPr>
                <a:defRPr/>
              </a:pPr>
              <a:t>‹Nr.›</a:t>
            </a:fld>
            <a:endParaRPr lang="en-US" altLang="de-DE"/>
          </a:p>
        </p:txBody>
      </p:sp>
    </p:spTree>
    <p:extLst>
      <p:ext uri="{BB962C8B-B14F-4D97-AF65-F5344CB8AC3E}">
        <p14:creationId xmlns:p14="http://schemas.microsoft.com/office/powerpoint/2010/main" val="4155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Rectangle 4"/>
          <p:cNvSpPr>
            <a:spLocks noGrp="1" noChangeArrowheads="1"/>
          </p:cNvSpPr>
          <p:nvPr>
            <p:ph type="sldNum" sz="quarter" idx="10"/>
          </p:nvPr>
        </p:nvSpPr>
        <p:spPr>
          <a:ln/>
        </p:spPr>
        <p:txBody>
          <a:bodyPr/>
          <a:lstStyle>
            <a:lvl1pPr>
              <a:defRPr/>
            </a:lvl1pPr>
          </a:lstStyle>
          <a:p>
            <a:pPr>
              <a:defRPr/>
            </a:pPr>
            <a:fld id="{4A9D8B59-B27D-445E-B1AD-713ED278BAFA}" type="slidenum">
              <a:rPr lang="en-US" altLang="de-DE"/>
              <a:pPr>
                <a:defRPr/>
              </a:pPr>
              <a:t>‹Nr.›</a:t>
            </a:fld>
            <a:endParaRPr lang="en-US" altLang="de-DE"/>
          </a:p>
        </p:txBody>
      </p:sp>
    </p:spTree>
    <p:extLst>
      <p:ext uri="{BB962C8B-B14F-4D97-AF65-F5344CB8AC3E}">
        <p14:creationId xmlns:p14="http://schemas.microsoft.com/office/powerpoint/2010/main" val="333796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de-DE" smtClean="0"/>
              <a:t>Hier klicken, um Master-Titelformat zu bearbeiten.</a:t>
            </a:r>
          </a:p>
        </p:txBody>
      </p:sp>
      <p:sp>
        <p:nvSpPr>
          <p:cNvPr id="1027" name="Rectangle 3"/>
          <p:cNvSpPr>
            <a:spLocks noGrp="1" noChangeArrowheads="1"/>
          </p:cNvSpPr>
          <p:nvPr>
            <p:ph type="body" idx="1"/>
          </p:nvPr>
        </p:nvSpPr>
        <p:spPr bwMode="auto">
          <a:xfrm>
            <a:off x="685800" y="1217613"/>
            <a:ext cx="7772400"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de-DE" smtClean="0"/>
              <a:t>Hier klicken, um Master-Textformat zu bearbeiten.</a:t>
            </a:r>
          </a:p>
          <a:p>
            <a:pPr lvl="1"/>
            <a:r>
              <a:rPr lang="en-US" altLang="de-DE" smtClean="0"/>
              <a:t>Zweite Ebene</a:t>
            </a:r>
          </a:p>
          <a:p>
            <a:pPr lvl="2"/>
            <a:r>
              <a:rPr lang="en-US" altLang="de-DE" smtClean="0"/>
              <a:t>Dritte Ebene</a:t>
            </a:r>
          </a:p>
          <a:p>
            <a:pPr lvl="3"/>
            <a:r>
              <a:rPr lang="en-US" altLang="de-DE" smtClean="0"/>
              <a:t>Vierte Ebene</a:t>
            </a:r>
          </a:p>
          <a:p>
            <a:pPr lvl="4"/>
            <a:r>
              <a:rPr lang="en-US" altLang="de-DE" smtClean="0"/>
              <a:t>Fünfte Ebene</a:t>
            </a:r>
          </a:p>
        </p:txBody>
      </p:sp>
      <p:sp>
        <p:nvSpPr>
          <p:cNvPr id="4100" name="Rectangle 4"/>
          <p:cNvSpPr>
            <a:spLocks noGrp="1" noChangeArrowheads="1"/>
          </p:cNvSpPr>
          <p:nvPr>
            <p:ph type="sldNum" sz="quarter" idx="4"/>
          </p:nvPr>
        </p:nvSpPr>
        <p:spPr bwMode="auto">
          <a:xfrm>
            <a:off x="7010400" y="6584950"/>
            <a:ext cx="2133600" cy="27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a:latin typeface="Times New Roman" panose="02020603050405020304" pitchFamily="18" charset="0"/>
              </a:defRPr>
            </a:lvl1pPr>
          </a:lstStyle>
          <a:p>
            <a:pPr>
              <a:defRPr/>
            </a:pPr>
            <a:fld id="{40D97A1C-AC4E-4744-A670-16539244A698}" type="slidenum">
              <a:rPr lang="en-US" altLang="de-DE"/>
              <a:pPr>
                <a:defRPr/>
              </a:pPr>
              <a:t>‹Nr.›</a:t>
            </a:fld>
            <a:endParaRPr lang="en-US" altLang="de-DE"/>
          </a:p>
        </p:txBody>
      </p:sp>
      <p:sp>
        <p:nvSpPr>
          <p:cNvPr id="1029" name="Text Box 5"/>
          <p:cNvSpPr txBox="1">
            <a:spLocks noChangeArrowheads="1"/>
          </p:cNvSpPr>
          <p:nvPr/>
        </p:nvSpPr>
        <p:spPr bwMode="auto">
          <a:xfrm>
            <a:off x="0" y="6583363"/>
            <a:ext cx="31877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50000"/>
              </a:spcBef>
              <a:spcAft>
                <a:spcPct val="0"/>
              </a:spcAft>
              <a:defRPr sz="2400">
                <a:solidFill>
                  <a:schemeClr val="tx1"/>
                </a:solidFill>
                <a:latin typeface="Arial" charset="0"/>
              </a:defRPr>
            </a:lvl6pPr>
            <a:lvl7pPr marL="2971800" indent="-228600" eaLnBrk="0" fontAlgn="base" hangingPunct="0">
              <a:spcBef>
                <a:spcPct val="50000"/>
              </a:spcBef>
              <a:spcAft>
                <a:spcPct val="0"/>
              </a:spcAft>
              <a:defRPr sz="2400">
                <a:solidFill>
                  <a:schemeClr val="tx1"/>
                </a:solidFill>
                <a:latin typeface="Arial" charset="0"/>
              </a:defRPr>
            </a:lvl7pPr>
            <a:lvl8pPr marL="3429000" indent="-228600" eaLnBrk="0" fontAlgn="base" hangingPunct="0">
              <a:spcBef>
                <a:spcPct val="50000"/>
              </a:spcBef>
              <a:spcAft>
                <a:spcPct val="0"/>
              </a:spcAft>
              <a:defRPr sz="2400">
                <a:solidFill>
                  <a:schemeClr val="tx1"/>
                </a:solidFill>
                <a:latin typeface="Arial" charset="0"/>
              </a:defRPr>
            </a:lvl8pPr>
            <a:lvl9pPr marL="3886200" indent="-228600" eaLnBrk="0" fontAlgn="base" hangingPunct="0">
              <a:spcBef>
                <a:spcPct val="50000"/>
              </a:spcBef>
              <a:spcAft>
                <a:spcPct val="0"/>
              </a:spcAft>
              <a:defRPr sz="2400">
                <a:solidFill>
                  <a:schemeClr val="tx1"/>
                </a:solidFill>
                <a:latin typeface="Arial" charset="0"/>
              </a:defRPr>
            </a:lvl9pPr>
          </a:lstStyle>
          <a:p>
            <a:pPr>
              <a:spcBef>
                <a:spcPct val="50000"/>
              </a:spcBef>
              <a:defRPr/>
            </a:pPr>
            <a:r>
              <a:rPr lang="de-DE" sz="1200" b="1" baseline="0" dirty="0" err="1" smtClean="0">
                <a:solidFill>
                  <a:schemeClr val="tx2"/>
                </a:solidFill>
                <a:latin typeface="Times New Roman" pitchFamily="18" charset="0"/>
              </a:rPr>
              <a:t>J.Mango</a:t>
            </a:r>
            <a:endParaRPr lang="de-DE" sz="1200" b="1" dirty="0" smtClean="0">
              <a:solidFill>
                <a:schemeClr val="tx2"/>
              </a:solidFill>
              <a:latin typeface="Times New Roman" pitchFamily="18" charset="0"/>
            </a:endParaRPr>
          </a:p>
        </p:txBody>
      </p:sp>
      <p:pic>
        <p:nvPicPr>
          <p:cNvPr id="1030" name="Picture 6" descr="logo_scurvejava"/>
          <p:cNvPicPr>
            <a:picLocks noChangeAspect="1" noChangeArrowheads="1"/>
          </p:cNvPicPr>
          <p:nvPr/>
        </p:nvPicPr>
        <p:blipFill>
          <a:blip r:embed="rId13">
            <a:extLst>
              <a:ext uri="{28A0092B-C50C-407E-A947-70E740481C1C}">
                <a14:useLocalDpi xmlns:a14="http://schemas.microsoft.com/office/drawing/2010/main" val="0"/>
              </a:ext>
            </a:extLst>
          </a:blip>
          <a:srcRect r="57259" b="33795"/>
          <a:stretch>
            <a:fillRect/>
          </a:stretch>
        </p:blipFill>
        <p:spPr bwMode="auto">
          <a:xfrm>
            <a:off x="179388" y="0"/>
            <a:ext cx="5048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7"/>
          <p:cNvSpPr>
            <a:spLocks noChangeArrowheads="1"/>
          </p:cNvSpPr>
          <p:nvPr/>
        </p:nvSpPr>
        <p:spPr bwMode="auto">
          <a:xfrm>
            <a:off x="244475" y="866775"/>
            <a:ext cx="8640763" cy="88900"/>
          </a:xfrm>
          <a:prstGeom prst="rect">
            <a:avLst/>
          </a:prstGeom>
          <a:gradFill rotWithShape="1">
            <a:gsLst>
              <a:gs pos="0">
                <a:schemeClr val="hlink"/>
              </a:gs>
              <a:gs pos="100000">
                <a:schemeClr val="tx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50000"/>
              </a:spcBef>
              <a:spcAft>
                <a:spcPct val="0"/>
              </a:spcAft>
              <a:defRPr sz="2400">
                <a:solidFill>
                  <a:schemeClr val="tx1"/>
                </a:solidFill>
                <a:latin typeface="Arial" panose="020B0604020202020204" pitchFamily="34" charset="0"/>
              </a:defRPr>
            </a:lvl6pPr>
            <a:lvl7pPr marL="2971800" indent="-228600" eaLnBrk="0" fontAlgn="base" hangingPunct="0">
              <a:spcBef>
                <a:spcPct val="50000"/>
              </a:spcBef>
              <a:spcAft>
                <a:spcPct val="0"/>
              </a:spcAft>
              <a:defRPr sz="2400">
                <a:solidFill>
                  <a:schemeClr val="tx1"/>
                </a:solidFill>
                <a:latin typeface="Arial" panose="020B0604020202020204" pitchFamily="34" charset="0"/>
              </a:defRPr>
            </a:lvl7pPr>
            <a:lvl8pPr marL="3429000" indent="-228600" eaLnBrk="0" fontAlgn="base" hangingPunct="0">
              <a:spcBef>
                <a:spcPct val="50000"/>
              </a:spcBef>
              <a:spcAft>
                <a:spcPct val="0"/>
              </a:spcAft>
              <a:defRPr sz="2400">
                <a:solidFill>
                  <a:schemeClr val="tx1"/>
                </a:solidFill>
                <a:latin typeface="Arial" panose="020B0604020202020204" pitchFamily="34" charset="0"/>
              </a:defRPr>
            </a:lvl8pPr>
            <a:lvl9pPr marL="3886200" indent="-228600" eaLnBrk="0" fontAlgn="base" hangingPunct="0">
              <a:spcBef>
                <a:spcPct val="50000"/>
              </a:spcBef>
              <a:spcAft>
                <a:spcPct val="0"/>
              </a:spcAft>
              <a:defRPr sz="2400">
                <a:solidFill>
                  <a:schemeClr val="tx1"/>
                </a:solidFill>
                <a:latin typeface="Arial" panose="020B0604020202020204" pitchFamily="34" charset="0"/>
              </a:defRPr>
            </a:lvl9pPr>
          </a:lstStyle>
          <a:p>
            <a:pPr>
              <a:spcBef>
                <a:spcPct val="50000"/>
              </a:spcBef>
              <a:defRPr/>
            </a:pPr>
            <a:endParaRPr lang="de-DE" altLang="de-DE" smtClean="0"/>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defRPr>
      </a:lvl2pPr>
      <a:lvl3pPr algn="ctr" rtl="0" eaLnBrk="0" fontAlgn="base" hangingPunct="0">
        <a:spcBef>
          <a:spcPct val="0"/>
        </a:spcBef>
        <a:spcAft>
          <a:spcPct val="0"/>
        </a:spcAft>
        <a:defRPr sz="3600" b="1">
          <a:solidFill>
            <a:schemeClr val="tx2"/>
          </a:solidFill>
          <a:latin typeface="Arial" charset="0"/>
        </a:defRPr>
      </a:lvl3pPr>
      <a:lvl4pPr algn="ctr" rtl="0" eaLnBrk="0" fontAlgn="base" hangingPunct="0">
        <a:spcBef>
          <a:spcPct val="0"/>
        </a:spcBef>
        <a:spcAft>
          <a:spcPct val="0"/>
        </a:spcAft>
        <a:defRPr sz="3600" b="1">
          <a:solidFill>
            <a:schemeClr val="tx2"/>
          </a:solidFill>
          <a:latin typeface="Arial" charset="0"/>
        </a:defRPr>
      </a:lvl4pPr>
      <a:lvl5pPr algn="ctr" rtl="0" eaLnBrk="0" fontAlgn="base" hangingPunct="0">
        <a:spcBef>
          <a:spcPct val="0"/>
        </a:spcBef>
        <a:spcAft>
          <a:spcPct val="0"/>
        </a:spcAft>
        <a:defRPr sz="3600" b="1">
          <a:solidFill>
            <a:schemeClr val="tx2"/>
          </a:solidFill>
          <a:latin typeface="Arial" charset="0"/>
        </a:defRPr>
      </a:lvl5pPr>
      <a:lvl6pPr marL="457200" algn="ctr" rtl="0" eaLnBrk="0" fontAlgn="base" hangingPunct="0">
        <a:spcBef>
          <a:spcPct val="0"/>
        </a:spcBef>
        <a:spcAft>
          <a:spcPct val="0"/>
        </a:spcAft>
        <a:defRPr sz="3600" b="1">
          <a:solidFill>
            <a:schemeClr val="tx2"/>
          </a:solidFill>
          <a:latin typeface="Arial" charset="0"/>
        </a:defRPr>
      </a:lvl6pPr>
      <a:lvl7pPr marL="914400" algn="ctr" rtl="0" eaLnBrk="0" fontAlgn="base" hangingPunct="0">
        <a:spcBef>
          <a:spcPct val="0"/>
        </a:spcBef>
        <a:spcAft>
          <a:spcPct val="0"/>
        </a:spcAft>
        <a:defRPr sz="3600" b="1">
          <a:solidFill>
            <a:schemeClr val="tx2"/>
          </a:solidFill>
          <a:latin typeface="Arial" charset="0"/>
        </a:defRPr>
      </a:lvl7pPr>
      <a:lvl8pPr marL="1371600" algn="ctr" rtl="0" eaLnBrk="0" fontAlgn="base" hangingPunct="0">
        <a:spcBef>
          <a:spcPct val="0"/>
        </a:spcBef>
        <a:spcAft>
          <a:spcPct val="0"/>
        </a:spcAft>
        <a:defRPr sz="3600" b="1">
          <a:solidFill>
            <a:schemeClr val="tx2"/>
          </a:solidFill>
          <a:latin typeface="Arial" charset="0"/>
        </a:defRPr>
      </a:lvl8pPr>
      <a:lvl9pPr marL="1828800" algn="ctr" rtl="0" eaLnBrk="0" fontAlgn="base" hangingPunct="0">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defRPr sz="3200">
          <a:solidFill>
            <a:schemeClr val="tx1"/>
          </a:solidFill>
          <a:latin typeface="+mn-lt"/>
          <a:ea typeface="+mn-ea"/>
          <a:cs typeface="+mn-cs"/>
        </a:defRPr>
      </a:lvl1pPr>
      <a:lvl2pPr marL="820738" indent="-285750" algn="l" rtl="0" eaLnBrk="0" fontAlgn="base" hangingPunct="0">
        <a:spcBef>
          <a:spcPct val="20000"/>
        </a:spcBef>
        <a:spcAft>
          <a:spcPct val="0"/>
        </a:spcAft>
        <a:buChar char="–"/>
        <a:defRPr sz="2800">
          <a:solidFill>
            <a:schemeClr val="tx1"/>
          </a:solidFill>
          <a:latin typeface="+mn-lt"/>
        </a:defRPr>
      </a:lvl2pPr>
      <a:lvl3pPr marL="1228725" indent="-228600" algn="l" rtl="0" eaLnBrk="0" fontAlgn="base" hangingPunct="0">
        <a:spcBef>
          <a:spcPct val="20000"/>
        </a:spcBef>
        <a:spcAft>
          <a:spcPct val="0"/>
        </a:spcAft>
        <a:buChar char="•"/>
        <a:defRPr sz="2400">
          <a:solidFill>
            <a:schemeClr val="tx1"/>
          </a:solidFill>
          <a:latin typeface="+mn-lt"/>
        </a:defRPr>
      </a:lvl3pPr>
      <a:lvl4pPr marL="1636713"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479550"/>
            <a:ext cx="7772400" cy="1470025"/>
          </a:xfrm>
        </p:spPr>
        <p:txBody>
          <a:bodyPr/>
          <a:lstStyle/>
          <a:p>
            <a:r>
              <a:rPr lang="de-DE" altLang="de-DE" dirty="0" smtClean="0"/>
              <a:t>(öffentliche, statische) Funktionen</a:t>
            </a:r>
          </a:p>
        </p:txBody>
      </p:sp>
      <p:sp>
        <p:nvSpPr>
          <p:cNvPr id="4100" name="Text Box 5"/>
          <p:cNvSpPr txBox="1">
            <a:spLocks noChangeArrowheads="1"/>
          </p:cNvSpPr>
          <p:nvPr/>
        </p:nvSpPr>
        <p:spPr bwMode="auto">
          <a:xfrm>
            <a:off x="5049838" y="6302375"/>
            <a:ext cx="409416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01700" indent="-901700">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pPr>
            <a:r>
              <a:rPr lang="de-DE" altLang="de-DE" sz="1600" dirty="0">
                <a:latin typeface="Comic Sans MS" panose="030F0702030302020204" pitchFamily="66" charset="0"/>
              </a:rPr>
              <a:t>Quelle</a:t>
            </a:r>
            <a:r>
              <a:rPr lang="de-DE" altLang="de-DE" sz="1800" dirty="0">
                <a:latin typeface="Comic Sans MS" panose="030F0702030302020204" pitchFamily="66" charset="0"/>
              </a:rPr>
              <a:t>: 	</a:t>
            </a:r>
            <a:r>
              <a:rPr lang="de-DE" altLang="de-DE" sz="1800" dirty="0" err="1">
                <a:latin typeface="Comic Sans MS" panose="030F0702030302020204" pitchFamily="66" charset="0"/>
              </a:rPr>
              <a:t>Ullenboom</a:t>
            </a:r>
            <a:r>
              <a:rPr lang="de-DE" altLang="de-DE" sz="1800" dirty="0">
                <a:latin typeface="Comic Sans MS" panose="030F0702030302020204" pitchFamily="66" charset="0"/>
              </a:rPr>
              <a:t>: Java ist auch eine Insel, Kapitel </a:t>
            </a:r>
            <a:r>
              <a:rPr lang="de-DE" altLang="de-DE" sz="1800" dirty="0" smtClean="0">
                <a:latin typeface="Comic Sans MS" panose="030F0702030302020204" pitchFamily="66" charset="0"/>
              </a:rPr>
              <a:t>2</a:t>
            </a:r>
            <a:endParaRPr lang="de-DE" altLang="de-DE" sz="1800"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Aufgaben</a:t>
            </a:r>
          </a:p>
        </p:txBody>
      </p:sp>
      <p:sp>
        <p:nvSpPr>
          <p:cNvPr id="3" name="Inhaltsplatzhalter 2"/>
          <p:cNvSpPr>
            <a:spLocks noGrp="1"/>
          </p:cNvSpPr>
          <p:nvPr>
            <p:ph idx="1"/>
          </p:nvPr>
        </p:nvSpPr>
        <p:spPr/>
        <p:txBody>
          <a:bodyPr/>
          <a:lstStyle/>
          <a:p>
            <a:r>
              <a:rPr lang="de-DE" altLang="de-DE" sz="1400" b="1" dirty="0"/>
              <a:t>Aufgabe </a:t>
            </a:r>
            <a:r>
              <a:rPr lang="de-DE" altLang="de-DE" sz="1400" b="1" dirty="0" smtClean="0"/>
              <a:t>2:</a:t>
            </a:r>
          </a:p>
          <a:p>
            <a:r>
              <a:rPr lang="de-DE" altLang="de-DE" sz="1400" dirty="0" smtClean="0"/>
              <a:t>Arrayverarbeitung: Setzen Sie folgendes Struktogramm </a:t>
            </a:r>
            <a:r>
              <a:rPr lang="de-DE" altLang="de-DE" sz="1400" dirty="0" smtClean="0"/>
              <a:t>um</a:t>
            </a:r>
            <a:r>
              <a:rPr lang="de-DE" altLang="de-DE" sz="1400" dirty="0" smtClean="0">
                <a:sym typeface="Wingdings" pitchFamily="2" charset="2"/>
              </a:rPr>
              <a:t></a:t>
            </a:r>
            <a:endParaRPr lang="de-DE" altLang="de-DE" sz="1400" dirty="0"/>
          </a:p>
          <a:p>
            <a:r>
              <a:rPr lang="de-DE" altLang="de-DE" sz="1400" b="1" dirty="0" smtClean="0"/>
              <a:t>Wozu dient der Algorithmus?</a:t>
            </a:r>
          </a:p>
          <a:p>
            <a:r>
              <a:rPr lang="de-DE" altLang="de-DE" sz="1400" dirty="0" smtClean="0"/>
              <a:t>S10_AS</a:t>
            </a:r>
            <a:endParaRPr lang="de-DE" altLang="de-DE" sz="1400" dirty="0"/>
          </a:p>
          <a:p>
            <a:endParaRPr lang="de-DE" sz="1400" dirty="0"/>
          </a:p>
        </p:txBody>
      </p:sp>
      <p:pic>
        <p:nvPicPr>
          <p:cNvPr id="4" name="Grafik 3"/>
          <p:cNvPicPr>
            <a:picLocks noChangeAspect="1"/>
          </p:cNvPicPr>
          <p:nvPr/>
        </p:nvPicPr>
        <p:blipFill>
          <a:blip r:embed="rId2"/>
          <a:stretch>
            <a:fillRect/>
          </a:stretch>
        </p:blipFill>
        <p:spPr>
          <a:xfrm>
            <a:off x="5650549" y="802662"/>
            <a:ext cx="3301679" cy="3065282"/>
          </a:xfrm>
          <a:prstGeom prst="rect">
            <a:avLst/>
          </a:prstGeom>
        </p:spPr>
      </p:pic>
      <p:sp>
        <p:nvSpPr>
          <p:cNvPr id="5" name="Rechteck 4"/>
          <p:cNvSpPr/>
          <p:nvPr/>
        </p:nvSpPr>
        <p:spPr>
          <a:xfrm>
            <a:off x="685799" y="3058780"/>
            <a:ext cx="4938711" cy="3754874"/>
          </a:xfrm>
          <a:prstGeom prst="rect">
            <a:avLst/>
          </a:prstGeom>
        </p:spPr>
        <p:txBody>
          <a:bodyPr wrap="square">
            <a:spAutoFit/>
          </a:bodyPr>
          <a:lstStyle/>
          <a:p>
            <a:endParaRPr lang="de-DE" altLang="de-DE" sz="1400" b="1" dirty="0" smtClean="0"/>
          </a:p>
          <a:p>
            <a:endParaRPr lang="de-DE" altLang="de-DE" sz="1400" b="1" dirty="0"/>
          </a:p>
          <a:p>
            <a:endParaRPr lang="de-DE" altLang="de-DE" sz="1400" b="1" dirty="0" smtClean="0"/>
          </a:p>
          <a:p>
            <a:endParaRPr lang="de-DE" altLang="de-DE" sz="1400" b="1" dirty="0"/>
          </a:p>
          <a:p>
            <a:r>
              <a:rPr lang="de-DE" altLang="de-DE" sz="1400" b="1" dirty="0" smtClean="0"/>
              <a:t>Aufgabe 3:</a:t>
            </a:r>
            <a:endParaRPr lang="de-DE" altLang="de-DE" sz="1400" b="1" dirty="0"/>
          </a:p>
          <a:p>
            <a:r>
              <a:rPr lang="de-DE" sz="1400" dirty="0" smtClean="0"/>
              <a:t>Für </a:t>
            </a:r>
            <a:r>
              <a:rPr lang="de-DE" sz="1400" dirty="0"/>
              <a:t>ein Mahnprogramm ist die Verarbeitungslogik zu entwerfen. Die Mahnung wird</a:t>
            </a:r>
          </a:p>
          <a:p>
            <a:r>
              <a:rPr lang="de-DE" sz="1400" dirty="0"/>
              <a:t>generell erst im auf den Fälligkeitsmonat folgenden Monat ausgelöst. d. h. der genaue</a:t>
            </a:r>
          </a:p>
          <a:p>
            <a:r>
              <a:rPr lang="de-DE" sz="1400" dirty="0"/>
              <a:t>Fälligkeitstag wird bei der Verarbeitung nicht berücksichtigt. Es werden folgende</a:t>
            </a:r>
          </a:p>
          <a:p>
            <a:r>
              <a:rPr lang="de-DE" sz="1400" dirty="0"/>
              <a:t>Variablen verwendet: AJ = Aktuelles Jahr, AM = Aktueller Monat, FJ = Fälligkeitsjahr,</a:t>
            </a:r>
          </a:p>
          <a:p>
            <a:r>
              <a:rPr lang="de-DE" sz="1400" dirty="0"/>
              <a:t>FM = Fälligkeitsmonat.</a:t>
            </a:r>
          </a:p>
          <a:p>
            <a:r>
              <a:rPr lang="de-DE" sz="1400" dirty="0"/>
              <a:t>Überprüfen Sie, ob das folgende Struktogramm das Problem korrekt löst und verbessern</a:t>
            </a:r>
          </a:p>
          <a:p>
            <a:r>
              <a:rPr lang="de-DE" sz="1400" dirty="0"/>
              <a:t>Sie es gegebenenfalls</a:t>
            </a:r>
            <a:r>
              <a:rPr lang="de-DE" sz="1400" dirty="0" smtClean="0"/>
              <a:t>.		</a:t>
            </a:r>
            <a:r>
              <a:rPr lang="de-DE" altLang="de-DE" sz="1400" b="1" dirty="0" smtClean="0"/>
              <a:t>S10_Mahnung</a:t>
            </a:r>
            <a:endParaRPr lang="de-DE" altLang="de-DE" sz="1400" b="1" dirty="0"/>
          </a:p>
        </p:txBody>
      </p:sp>
      <p:pic>
        <p:nvPicPr>
          <p:cNvPr id="6" name="Grafik 5"/>
          <p:cNvPicPr>
            <a:picLocks noChangeAspect="1"/>
          </p:cNvPicPr>
          <p:nvPr/>
        </p:nvPicPr>
        <p:blipFill>
          <a:blip r:embed="rId3"/>
          <a:stretch>
            <a:fillRect/>
          </a:stretch>
        </p:blipFill>
        <p:spPr>
          <a:xfrm>
            <a:off x="5676587" y="3835400"/>
            <a:ext cx="3249601" cy="3022600"/>
          </a:xfrm>
          <a:prstGeom prst="rect">
            <a:avLst/>
          </a:prstGeom>
        </p:spPr>
      </p:pic>
    </p:spTree>
    <p:extLst>
      <p:ext uri="{BB962C8B-B14F-4D97-AF65-F5344CB8AC3E}">
        <p14:creationId xmlns:p14="http://schemas.microsoft.com/office/powerpoint/2010/main" val="24667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a:t>
            </a:r>
            <a:endParaRPr lang="de-DE" dirty="0"/>
          </a:p>
        </p:txBody>
      </p:sp>
      <p:sp>
        <p:nvSpPr>
          <p:cNvPr id="3" name="Inhaltsplatzhalter 2"/>
          <p:cNvSpPr>
            <a:spLocks noGrp="1"/>
          </p:cNvSpPr>
          <p:nvPr>
            <p:ph idx="1"/>
          </p:nvPr>
        </p:nvSpPr>
        <p:spPr/>
        <p:txBody>
          <a:bodyPr/>
          <a:lstStyle/>
          <a:p>
            <a:r>
              <a:rPr lang="de-DE" altLang="de-DE" sz="1400" b="1" dirty="0"/>
              <a:t>Aufgabe 4</a:t>
            </a:r>
            <a:r>
              <a:rPr lang="de-DE" altLang="de-DE" sz="1400" b="1" dirty="0" smtClean="0"/>
              <a:t>:</a:t>
            </a:r>
            <a:endParaRPr lang="de-DE" altLang="de-DE" sz="1400" b="1" dirty="0"/>
          </a:p>
          <a:p>
            <a:r>
              <a:rPr lang="de-DE" sz="1400" dirty="0" smtClean="0"/>
              <a:t>Die </a:t>
            </a:r>
            <a:r>
              <a:rPr lang="de-DE" sz="1400" dirty="0"/>
              <a:t>neue Werkzeugmaschine soll linear über die Nutzungsdauer abgeschrieben </a:t>
            </a:r>
            <a:r>
              <a:rPr lang="de-DE" sz="1400" dirty="0" smtClean="0"/>
              <a:t>werden. Es soll ein </a:t>
            </a:r>
            <a:r>
              <a:rPr lang="de-DE" sz="1400" dirty="0"/>
              <a:t>Programm zur Erstellung eines Abschreibungsplans erstellt </a:t>
            </a:r>
            <a:r>
              <a:rPr lang="de-DE" sz="1400" dirty="0" smtClean="0"/>
              <a:t>werden. Anschaffungswert </a:t>
            </a:r>
            <a:r>
              <a:rPr lang="de-DE" sz="1400" dirty="0"/>
              <a:t>sowie die Nutzungsdauer werden vom Benutzer eingegeben</a:t>
            </a:r>
            <a:r>
              <a:rPr lang="de-DE" sz="1400" dirty="0" smtClean="0"/>
              <a:t>. Die Höhe der Abschreibung errechnet sich aus dem Anschaffungswert dividiert durch die Nutzungsdauer. Die Ausgabe </a:t>
            </a:r>
            <a:r>
              <a:rPr lang="de-DE" sz="1400" dirty="0"/>
              <a:t>soll wie folgt aussehen:</a:t>
            </a:r>
          </a:p>
          <a:p>
            <a:endParaRPr lang="de-DE" sz="1400" dirty="0" smtClean="0"/>
          </a:p>
          <a:p>
            <a:r>
              <a:rPr lang="de-DE" sz="1400" dirty="0" smtClean="0"/>
              <a:t>Anschaffungswert</a:t>
            </a:r>
            <a:r>
              <a:rPr lang="de-DE" sz="1400" dirty="0"/>
              <a:t>: </a:t>
            </a:r>
            <a:r>
              <a:rPr lang="de-DE" sz="1400" dirty="0" smtClean="0"/>
              <a:t>	10000,00</a:t>
            </a:r>
            <a:endParaRPr lang="de-DE" sz="1400" dirty="0"/>
          </a:p>
          <a:p>
            <a:r>
              <a:rPr lang="de-DE" sz="1400" dirty="0"/>
              <a:t>Nutzungsdauer: </a:t>
            </a:r>
            <a:r>
              <a:rPr lang="de-DE" sz="1400" dirty="0" smtClean="0"/>
              <a:t>	10 Jahre</a:t>
            </a:r>
            <a:endParaRPr lang="de-DE" sz="1400" dirty="0"/>
          </a:p>
          <a:p>
            <a:r>
              <a:rPr lang="de-DE" sz="1400" dirty="0"/>
              <a:t>Nutzungsjahr </a:t>
            </a:r>
            <a:r>
              <a:rPr lang="de-DE" sz="1400" dirty="0" smtClean="0"/>
              <a:t>	Anfangswert 	Abschreibung 	Restwert</a:t>
            </a:r>
            <a:endParaRPr lang="de-DE" sz="1400" dirty="0"/>
          </a:p>
          <a:p>
            <a:r>
              <a:rPr lang="de-DE" sz="1400" dirty="0"/>
              <a:t>1 </a:t>
            </a:r>
            <a:r>
              <a:rPr lang="de-DE" sz="1400" dirty="0" smtClean="0"/>
              <a:t>			10000,00 		1000,00 		9000,00</a:t>
            </a:r>
            <a:endParaRPr lang="de-DE" sz="1400" dirty="0"/>
          </a:p>
          <a:p>
            <a:r>
              <a:rPr lang="de-DE" sz="1400" dirty="0" smtClean="0"/>
              <a:t>2 			9000,00 		1000,00 		8000,00</a:t>
            </a:r>
          </a:p>
          <a:p>
            <a:r>
              <a:rPr lang="de-DE" altLang="de-DE" sz="1400" b="1" dirty="0" smtClean="0"/>
              <a:t>S10_Abschreibung</a:t>
            </a:r>
            <a:endParaRPr lang="de-DE" altLang="de-DE" sz="1400" b="1" dirty="0" smtClean="0"/>
          </a:p>
          <a:p>
            <a:endParaRPr lang="de-DE" altLang="de-DE" sz="1400" b="1" dirty="0" smtClean="0"/>
          </a:p>
          <a:p>
            <a:r>
              <a:rPr lang="de-DE" altLang="de-DE" sz="1400" b="1" dirty="0"/>
              <a:t>Aufgabe </a:t>
            </a:r>
            <a:r>
              <a:rPr lang="de-DE" altLang="de-DE" sz="1400" b="1" dirty="0" smtClean="0"/>
              <a:t>5:</a:t>
            </a:r>
            <a:endParaRPr lang="de-DE" altLang="de-DE" sz="1400" b="1" dirty="0"/>
          </a:p>
          <a:p>
            <a:r>
              <a:rPr lang="de-DE" altLang="de-DE" sz="1400" dirty="0" smtClean="0"/>
              <a:t>Füllen Sie ein Array mit 10 Zufallszahlen. Sortieren Sie die Zahlen anschließend im Array der Größe nach aufsteigend!</a:t>
            </a:r>
          </a:p>
          <a:p>
            <a:r>
              <a:rPr lang="de-DE" altLang="de-DE" sz="1400" b="1" dirty="0" smtClean="0"/>
              <a:t>S10_Sort</a:t>
            </a:r>
            <a:endParaRPr lang="de-DE" altLang="de-DE" sz="1400" b="1" dirty="0"/>
          </a:p>
          <a:p>
            <a:endParaRPr lang="de-DE" altLang="de-DE" sz="1400" dirty="0"/>
          </a:p>
        </p:txBody>
      </p:sp>
    </p:spTree>
    <p:extLst>
      <p:ext uri="{BB962C8B-B14F-4D97-AF65-F5344CB8AC3E}">
        <p14:creationId xmlns:p14="http://schemas.microsoft.com/office/powerpoint/2010/main" val="122375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a:t>
            </a:r>
            <a:endParaRPr lang="de-DE" dirty="0"/>
          </a:p>
        </p:txBody>
      </p:sp>
      <p:sp>
        <p:nvSpPr>
          <p:cNvPr id="3" name="Inhaltsplatzhalter 2"/>
          <p:cNvSpPr>
            <a:spLocks noGrp="1"/>
          </p:cNvSpPr>
          <p:nvPr>
            <p:ph idx="1"/>
          </p:nvPr>
        </p:nvSpPr>
        <p:spPr/>
        <p:txBody>
          <a:bodyPr/>
          <a:lstStyle/>
          <a:p>
            <a:r>
              <a:rPr lang="de-DE" altLang="de-DE" sz="1400" b="1" dirty="0"/>
              <a:t>Aufgabe </a:t>
            </a:r>
            <a:r>
              <a:rPr lang="de-DE" altLang="de-DE" sz="1400" b="1" dirty="0" smtClean="0"/>
              <a:t>6:</a:t>
            </a:r>
            <a:endParaRPr lang="de-DE" altLang="de-DE" sz="1400" b="1" dirty="0"/>
          </a:p>
          <a:p>
            <a:r>
              <a:rPr lang="de-DE" sz="1400" dirty="0"/>
              <a:t>Die CARTRONIC GmbH hat mit fünf unterschiedlichen Tankstellen Verträge</a:t>
            </a:r>
          </a:p>
          <a:p>
            <a:r>
              <a:rPr lang="de-DE" sz="1400" dirty="0"/>
              <a:t>abgeschlossen, nach denen die Kundefahrzeuge ihren Treibstoff per Tankkarte bezahlen</a:t>
            </a:r>
          </a:p>
          <a:p>
            <a:r>
              <a:rPr lang="de-DE" sz="1400" dirty="0"/>
              <a:t>können. Am Jahresende werden die Rechnungssummen der fünf Tankstellen in zwei</a:t>
            </a:r>
          </a:p>
          <a:p>
            <a:r>
              <a:rPr lang="de-DE" sz="1400" dirty="0"/>
              <a:t>Arrays gespeichert. Das Array TNAMEN enthält die Namen der Tankstellen, das Array</a:t>
            </a:r>
          </a:p>
          <a:p>
            <a:r>
              <a:rPr lang="de-DE" sz="1400" dirty="0"/>
              <a:t>TUMS enthält die Umsätze. Die Reihenfolge ist in beiden Arrays gleich, d. h. der Umsatz</a:t>
            </a:r>
          </a:p>
          <a:p>
            <a:r>
              <a:rPr lang="de-DE" sz="1400" dirty="0"/>
              <a:t>an einer bestimmten Position des Arrays TUMS gehört zur Tankstelle an der gleichen</a:t>
            </a:r>
          </a:p>
          <a:p>
            <a:r>
              <a:rPr lang="de-DE" sz="1400" dirty="0"/>
              <a:t>Position des Arrays TNAMEN.</a:t>
            </a:r>
            <a:endParaRPr lang="de-DE" altLang="de-DE" sz="1400" b="1" dirty="0"/>
          </a:p>
          <a:p>
            <a:pPr marL="534988" lvl="1" indent="0">
              <a:buNone/>
            </a:pPr>
            <a:r>
              <a:rPr lang="de-DE" sz="1000" b="1" dirty="0"/>
              <a:t>TNAMEN </a:t>
            </a:r>
            <a:r>
              <a:rPr lang="de-DE" sz="1000" b="1" dirty="0" smtClean="0"/>
              <a:t>			TUMS</a:t>
            </a:r>
            <a:endParaRPr lang="de-DE" sz="1000" b="1" dirty="0"/>
          </a:p>
          <a:p>
            <a:pPr marL="534988" lvl="1" indent="0">
              <a:buNone/>
            </a:pPr>
            <a:r>
              <a:rPr lang="de-DE" sz="1000" dirty="0"/>
              <a:t>AGIP </a:t>
            </a:r>
            <a:r>
              <a:rPr lang="de-DE" sz="1000" dirty="0" smtClean="0"/>
              <a:t>				11.200,10</a:t>
            </a:r>
            <a:endParaRPr lang="de-DE" sz="1000" dirty="0"/>
          </a:p>
          <a:p>
            <a:pPr marL="534988" lvl="1" indent="0">
              <a:buNone/>
            </a:pPr>
            <a:r>
              <a:rPr lang="de-DE" sz="1000" dirty="0"/>
              <a:t>BP </a:t>
            </a:r>
            <a:r>
              <a:rPr lang="de-DE" sz="1000" dirty="0" smtClean="0"/>
              <a:t>				23.433,20</a:t>
            </a:r>
            <a:endParaRPr lang="de-DE" sz="1000" dirty="0"/>
          </a:p>
          <a:p>
            <a:pPr marL="534988" lvl="1" indent="0">
              <a:buNone/>
            </a:pPr>
            <a:r>
              <a:rPr lang="de-DE" sz="1000" dirty="0"/>
              <a:t>SHELL </a:t>
            </a:r>
            <a:r>
              <a:rPr lang="de-DE" sz="1000" dirty="0" smtClean="0"/>
              <a:t>			7.134,90</a:t>
            </a:r>
            <a:endParaRPr lang="de-DE" sz="1000" dirty="0"/>
          </a:p>
          <a:p>
            <a:pPr marL="534988" lvl="1" indent="0">
              <a:buNone/>
            </a:pPr>
            <a:r>
              <a:rPr lang="de-DE" sz="1000" dirty="0"/>
              <a:t>ESSO </a:t>
            </a:r>
            <a:r>
              <a:rPr lang="de-DE" sz="1000" dirty="0" smtClean="0"/>
              <a:t>			14.655,00</a:t>
            </a:r>
            <a:endParaRPr lang="de-DE" sz="1000" dirty="0"/>
          </a:p>
          <a:p>
            <a:pPr marL="534988" lvl="1" indent="0">
              <a:buNone/>
            </a:pPr>
            <a:r>
              <a:rPr lang="de-DE" sz="1000" dirty="0"/>
              <a:t>TOTAL </a:t>
            </a:r>
            <a:r>
              <a:rPr lang="de-DE" sz="1000" dirty="0" smtClean="0"/>
              <a:t>			4.175,80</a:t>
            </a:r>
            <a:endParaRPr lang="de-DE" sz="1000" dirty="0"/>
          </a:p>
          <a:p>
            <a:r>
              <a:rPr lang="de-DE" sz="1400" dirty="0"/>
              <a:t>Erstellen Sie ein Struktogramm, welches die Tankstelle mit dem höchsten</a:t>
            </a:r>
          </a:p>
          <a:p>
            <a:r>
              <a:rPr lang="de-DE" sz="1400" dirty="0"/>
              <a:t>Umsatz ermittelt und bei dem der Umsatz und der </a:t>
            </a:r>
            <a:r>
              <a:rPr lang="de-DE" sz="1400" dirty="0" smtClean="0"/>
              <a:t>Name </a:t>
            </a:r>
            <a:r>
              <a:rPr lang="de-DE" sz="1400" dirty="0"/>
              <a:t>der Tankstelle ausgegeben</a:t>
            </a:r>
          </a:p>
          <a:p>
            <a:r>
              <a:rPr lang="de-DE" sz="1400" dirty="0"/>
              <a:t>werden</a:t>
            </a:r>
            <a:r>
              <a:rPr lang="de-DE" sz="1400" dirty="0" smtClean="0"/>
              <a:t>.</a:t>
            </a:r>
          </a:p>
          <a:p>
            <a:r>
              <a:rPr lang="de-DE" altLang="de-DE" sz="1400" b="1" dirty="0" smtClean="0"/>
              <a:t>S10_Tankstellen</a:t>
            </a:r>
            <a:endParaRPr lang="de-DE" altLang="de-DE" sz="1400" b="1" dirty="0"/>
          </a:p>
          <a:p>
            <a:endParaRPr lang="de-DE" sz="1400" dirty="0"/>
          </a:p>
        </p:txBody>
      </p:sp>
    </p:spTree>
    <p:extLst>
      <p:ext uri="{BB962C8B-B14F-4D97-AF65-F5344CB8AC3E}">
        <p14:creationId xmlns:p14="http://schemas.microsoft.com/office/powerpoint/2010/main" val="633239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a:t>
            </a:r>
            <a:endParaRPr lang="de-DE" dirty="0"/>
          </a:p>
        </p:txBody>
      </p:sp>
      <p:sp>
        <p:nvSpPr>
          <p:cNvPr id="3" name="Inhaltsplatzhalter 2"/>
          <p:cNvSpPr>
            <a:spLocks noGrp="1"/>
          </p:cNvSpPr>
          <p:nvPr>
            <p:ph idx="1"/>
          </p:nvPr>
        </p:nvSpPr>
        <p:spPr/>
        <p:txBody>
          <a:bodyPr/>
          <a:lstStyle/>
          <a:p>
            <a:r>
              <a:rPr lang="de-DE" altLang="de-DE" sz="1400" b="1" dirty="0"/>
              <a:t>Aufgabe </a:t>
            </a:r>
            <a:r>
              <a:rPr lang="de-DE" altLang="de-DE" sz="1400" b="1" dirty="0" smtClean="0"/>
              <a:t>7:</a:t>
            </a:r>
            <a:endParaRPr lang="de-DE" altLang="de-DE" sz="1400" b="1" dirty="0"/>
          </a:p>
          <a:p>
            <a:r>
              <a:rPr lang="de-DE" sz="1400" dirty="0" smtClean="0"/>
              <a:t>Sie erhalten den Auftrag die Niederschlagsmessungen einer Wetterstation auszuwerten.</a:t>
            </a:r>
          </a:p>
          <a:p>
            <a:r>
              <a:rPr lang="de-DE" sz="1400" dirty="0" smtClean="0"/>
              <a:t>Jeden Tag eines Jahres (365 Tage) werden die Niederschlagsmengen jeweils zur selben</a:t>
            </a:r>
          </a:p>
          <a:p>
            <a:r>
              <a:rPr lang="de-DE" sz="1400" dirty="0" smtClean="0"/>
              <a:t>Uhrzeit gemessen und in der Tabelle </a:t>
            </a:r>
            <a:r>
              <a:rPr lang="de-DE" sz="1400" i="1" dirty="0" err="1" smtClean="0"/>
              <a:t>niederschlaege</a:t>
            </a:r>
            <a:r>
              <a:rPr lang="de-DE" sz="1400" i="1" dirty="0" smtClean="0"/>
              <a:t> </a:t>
            </a:r>
            <a:r>
              <a:rPr lang="de-DE" sz="1400" dirty="0" smtClean="0"/>
              <a:t>gespeichert. Die Tabelle liegt in</a:t>
            </a:r>
          </a:p>
          <a:p>
            <a:r>
              <a:rPr lang="de-DE" sz="1400" dirty="0" smtClean="0"/>
              <a:t>Form eines eindimensionalen Arrays vor und hat folgendes Aussehen:</a:t>
            </a:r>
          </a:p>
          <a:p>
            <a:r>
              <a:rPr lang="nn-NO" sz="1400" dirty="0" smtClean="0"/>
              <a:t>Element 		0 	1	 2 	3	 4	 5	 6</a:t>
            </a:r>
          </a:p>
          <a:p>
            <a:r>
              <a:rPr lang="de-DE" sz="1400" dirty="0" smtClean="0"/>
              <a:t>Messwert(mm)	24 	0 	13 	0 	47 	55 	0</a:t>
            </a:r>
          </a:p>
          <a:p>
            <a:r>
              <a:rPr lang="de-DE" sz="1400" dirty="0" smtClean="0"/>
              <a:t>Die Auswertung soll den höchsten Niederschlagswert des Jahres ermitteln, die gesamte</a:t>
            </a:r>
          </a:p>
          <a:p>
            <a:r>
              <a:rPr lang="de-DE" sz="1400" dirty="0" smtClean="0"/>
              <a:t>Niederschlagsmenge des Jahres berechnen und den täglichen Durchschnitt berechnen.</a:t>
            </a:r>
          </a:p>
          <a:p>
            <a:r>
              <a:rPr lang="de-DE" sz="1400" dirty="0" smtClean="0"/>
              <a:t>Alle drei Ergebnisse sollen am Ende ausgegeben werden.</a:t>
            </a:r>
          </a:p>
          <a:p>
            <a:r>
              <a:rPr lang="de-DE" altLang="de-DE" sz="1400" b="1" dirty="0" smtClean="0"/>
              <a:t>S10_Niederschlag</a:t>
            </a:r>
            <a:endParaRPr lang="de-DE" altLang="de-DE" sz="1400" b="1" dirty="0"/>
          </a:p>
          <a:p>
            <a:endParaRPr lang="de-DE" sz="1400" dirty="0"/>
          </a:p>
        </p:txBody>
      </p:sp>
    </p:spTree>
    <p:extLst>
      <p:ext uri="{BB962C8B-B14F-4D97-AF65-F5344CB8AC3E}">
        <p14:creationId xmlns:p14="http://schemas.microsoft.com/office/powerpoint/2010/main" val="4207787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de-DE" altLang="de-DE" dirty="0" smtClean="0"/>
              <a:t>Code-Beispiel</a:t>
            </a:r>
          </a:p>
        </p:txBody>
      </p:sp>
      <p:sp>
        <p:nvSpPr>
          <p:cNvPr id="4" name="Rechteckige Legende 3"/>
          <p:cNvSpPr/>
          <p:nvPr/>
        </p:nvSpPr>
        <p:spPr bwMode="auto">
          <a:xfrm>
            <a:off x="2124891" y="3762103"/>
            <a:ext cx="914400" cy="612648"/>
          </a:xfrm>
          <a:prstGeom prst="wedgeRectCallout">
            <a:avLst>
              <a:gd name="adj1" fmla="val -77976"/>
              <a:gd name="adj2" fmla="val 142102"/>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lgn="ctr">
                <a:solidFill>
                  <a:schemeClr val="hlink"/>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de-DE" sz="2400" b="0" i="0" u="none" strike="noStrike" cap="none" normalizeH="0" baseline="0" smtClean="0">
              <a:ln>
                <a:noFill/>
              </a:ln>
              <a:solidFill>
                <a:schemeClr val="tx1"/>
              </a:solidFill>
              <a:effectLst/>
              <a:latin typeface="Arial" charset="0"/>
            </a:endParaRPr>
          </a:p>
        </p:txBody>
      </p:sp>
      <p:sp>
        <p:nvSpPr>
          <p:cNvPr id="3" name="Rechteck 2"/>
          <p:cNvSpPr/>
          <p:nvPr/>
        </p:nvSpPr>
        <p:spPr>
          <a:xfrm>
            <a:off x="729841" y="981512"/>
            <a:ext cx="7743039" cy="5940088"/>
          </a:xfrm>
          <a:prstGeom prst="rect">
            <a:avLst/>
          </a:prstGeom>
        </p:spPr>
        <p:txBody>
          <a:bodyPr wrap="square">
            <a:spAutoFit/>
          </a:bodyPr>
          <a:lstStyle/>
          <a:p>
            <a:r>
              <a:rPr lang="de-DE" sz="2000" b="1" dirty="0" err="1"/>
              <a:t>public</a:t>
            </a:r>
            <a:r>
              <a:rPr lang="de-DE" sz="2000" b="1" dirty="0"/>
              <a:t> </a:t>
            </a:r>
            <a:r>
              <a:rPr lang="de-DE" sz="2000" b="1" dirty="0" err="1"/>
              <a:t>class</a:t>
            </a:r>
            <a:r>
              <a:rPr lang="de-DE" sz="2000" b="1" dirty="0"/>
              <a:t> Funktionen {</a:t>
            </a:r>
          </a:p>
          <a:p>
            <a:endParaRPr lang="de-DE" sz="2000" dirty="0"/>
          </a:p>
          <a:p>
            <a:r>
              <a:rPr lang="en-US" sz="2000" b="1" dirty="0"/>
              <a:t>public static void main(String</a:t>
            </a:r>
            <a:r>
              <a:rPr lang="en-US" sz="2000" b="1" dirty="0" smtClean="0"/>
              <a:t>[ ] </a:t>
            </a:r>
            <a:r>
              <a:rPr lang="en-US" sz="2000" b="1" dirty="0" err="1"/>
              <a:t>args</a:t>
            </a:r>
            <a:r>
              <a:rPr lang="en-US" sz="2000" b="1" dirty="0"/>
              <a:t>) {</a:t>
            </a:r>
          </a:p>
          <a:p>
            <a:endParaRPr lang="de-DE" sz="2000" dirty="0" smtClean="0"/>
          </a:p>
          <a:p>
            <a:r>
              <a:rPr lang="de-DE" sz="2000" dirty="0" err="1" smtClean="0"/>
              <a:t>int</a:t>
            </a:r>
            <a:r>
              <a:rPr lang="de-DE" sz="2000" dirty="0" smtClean="0"/>
              <a:t> </a:t>
            </a:r>
            <a:r>
              <a:rPr lang="de-DE" sz="2000" dirty="0" err="1"/>
              <a:t>ergebnis_der_summe</a:t>
            </a:r>
            <a:r>
              <a:rPr lang="de-DE" sz="2000" dirty="0"/>
              <a:t>;</a:t>
            </a:r>
          </a:p>
          <a:p>
            <a:endParaRPr lang="de-DE" sz="2000" dirty="0" smtClean="0"/>
          </a:p>
          <a:p>
            <a:r>
              <a:rPr lang="de-DE" sz="2000" dirty="0" err="1" smtClean="0"/>
              <a:t>ergebnis_der_summe</a:t>
            </a:r>
            <a:r>
              <a:rPr lang="de-DE" sz="2000" dirty="0" smtClean="0"/>
              <a:t> </a:t>
            </a:r>
            <a:r>
              <a:rPr lang="de-DE" sz="2000" dirty="0"/>
              <a:t>= </a:t>
            </a:r>
            <a:r>
              <a:rPr lang="de-DE" sz="2000" i="1" dirty="0"/>
              <a:t>summe </a:t>
            </a:r>
            <a:r>
              <a:rPr lang="de-DE" sz="2000" i="1" dirty="0" smtClean="0"/>
              <a:t>(19, 23);</a:t>
            </a:r>
            <a:endParaRPr lang="de-DE" sz="2000" i="1" dirty="0"/>
          </a:p>
          <a:p>
            <a:r>
              <a:rPr lang="de-DE" sz="2000" dirty="0" err="1" smtClean="0"/>
              <a:t>Console.WriteLine</a:t>
            </a:r>
            <a:r>
              <a:rPr lang="de-DE" sz="2000" i="1" dirty="0" smtClean="0"/>
              <a:t>(</a:t>
            </a:r>
            <a:r>
              <a:rPr lang="de-DE" sz="2000" i="1" dirty="0" err="1" smtClean="0"/>
              <a:t>ergebnis_der_summe</a:t>
            </a:r>
            <a:r>
              <a:rPr lang="de-DE" sz="2000" i="1" dirty="0"/>
              <a:t>);</a:t>
            </a:r>
            <a:endParaRPr lang="de-DE" sz="2000" dirty="0"/>
          </a:p>
          <a:p>
            <a:r>
              <a:rPr lang="de-DE" sz="2000" dirty="0"/>
              <a:t>}</a:t>
            </a:r>
          </a:p>
          <a:p>
            <a:endParaRPr lang="de-DE" sz="2000" dirty="0"/>
          </a:p>
          <a:p>
            <a:r>
              <a:rPr lang="en-US" sz="2000" b="1" dirty="0" smtClean="0"/>
              <a:t>public static </a:t>
            </a:r>
            <a:r>
              <a:rPr lang="en-US" sz="2000" b="1" dirty="0" err="1"/>
              <a:t>int</a:t>
            </a:r>
            <a:r>
              <a:rPr lang="en-US" sz="2000" b="1" dirty="0"/>
              <a:t> </a:t>
            </a:r>
            <a:r>
              <a:rPr lang="en-US" sz="2000" b="1" dirty="0" err="1"/>
              <a:t>summe</a:t>
            </a:r>
            <a:r>
              <a:rPr lang="en-US" sz="2000" b="1" dirty="0"/>
              <a:t> (</a:t>
            </a:r>
            <a:r>
              <a:rPr lang="en-US" sz="2000" b="1" dirty="0" err="1"/>
              <a:t>int</a:t>
            </a:r>
            <a:r>
              <a:rPr lang="en-US" sz="2000" b="1" dirty="0"/>
              <a:t> summand1, </a:t>
            </a:r>
            <a:r>
              <a:rPr lang="en-US" sz="2000" b="1" dirty="0" err="1"/>
              <a:t>int</a:t>
            </a:r>
            <a:r>
              <a:rPr lang="en-US" sz="2000" b="1" dirty="0"/>
              <a:t> summand2)</a:t>
            </a:r>
          </a:p>
          <a:p>
            <a:r>
              <a:rPr lang="de-DE" sz="2000" dirty="0"/>
              <a:t>{</a:t>
            </a:r>
          </a:p>
          <a:p>
            <a:r>
              <a:rPr lang="de-DE" sz="2000" dirty="0" err="1"/>
              <a:t>int</a:t>
            </a:r>
            <a:r>
              <a:rPr lang="de-DE" sz="2000" dirty="0"/>
              <a:t> </a:t>
            </a:r>
            <a:r>
              <a:rPr lang="de-DE" sz="2000" dirty="0" err="1"/>
              <a:t>ergebnis</a:t>
            </a:r>
            <a:r>
              <a:rPr lang="de-DE" sz="2000" dirty="0"/>
              <a:t>;</a:t>
            </a:r>
          </a:p>
          <a:p>
            <a:endParaRPr lang="de-DE" sz="2000" dirty="0"/>
          </a:p>
          <a:p>
            <a:r>
              <a:rPr lang="de-DE" sz="2000" dirty="0" err="1"/>
              <a:t>ergebnis</a:t>
            </a:r>
            <a:r>
              <a:rPr lang="de-DE" sz="2000" dirty="0"/>
              <a:t> = summand1 + summand2;</a:t>
            </a:r>
          </a:p>
          <a:p>
            <a:r>
              <a:rPr lang="de-DE" sz="2000" dirty="0" err="1"/>
              <a:t>return</a:t>
            </a:r>
            <a:r>
              <a:rPr lang="de-DE" sz="2000" dirty="0"/>
              <a:t> </a:t>
            </a:r>
            <a:r>
              <a:rPr lang="de-DE" sz="2000" dirty="0" err="1"/>
              <a:t>ergebnis</a:t>
            </a:r>
            <a:r>
              <a:rPr lang="de-DE" sz="2000" dirty="0"/>
              <a:t>;</a:t>
            </a:r>
          </a:p>
          <a:p>
            <a:r>
              <a:rPr lang="de-DE" sz="2000" dirty="0"/>
              <a:t>}</a:t>
            </a:r>
          </a:p>
          <a:p>
            <a:endParaRPr lang="de-DE" sz="2000" dirty="0"/>
          </a:p>
          <a:p>
            <a:r>
              <a:rPr lang="de-DE" sz="2000" dirty="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Warum Funktionen?</a:t>
            </a:r>
            <a:endParaRPr lang="de-DE" dirty="0"/>
          </a:p>
        </p:txBody>
      </p:sp>
      <p:sp>
        <p:nvSpPr>
          <p:cNvPr id="3" name="Inhaltsplatzhalter 2"/>
          <p:cNvSpPr>
            <a:spLocks noGrp="1"/>
          </p:cNvSpPr>
          <p:nvPr>
            <p:ph idx="1"/>
          </p:nvPr>
        </p:nvSpPr>
        <p:spPr/>
        <p:txBody>
          <a:bodyPr/>
          <a:lstStyle/>
          <a:p>
            <a:pPr marL="457200" indent="-457200">
              <a:buFont typeface="Arial" panose="020B0604020202020204" pitchFamily="34" charset="0"/>
              <a:buChar char="•"/>
            </a:pPr>
            <a:r>
              <a:rPr lang="de-DE" sz="2400" dirty="0"/>
              <a:t>Wiederkehrende Programmteile sollen nicht immer wieder programmiert, sondern an einer Stelle </a:t>
            </a:r>
            <a:r>
              <a:rPr lang="de-DE" sz="2400" dirty="0" smtClean="0"/>
              <a:t>zum wiederverwenden angeboten </a:t>
            </a:r>
            <a:r>
              <a:rPr lang="de-DE" sz="2400" dirty="0"/>
              <a:t>werden</a:t>
            </a:r>
            <a:r>
              <a:rPr lang="de-DE" sz="2400" dirty="0" smtClean="0"/>
              <a:t>.</a:t>
            </a:r>
          </a:p>
          <a:p>
            <a:pPr marL="457200" indent="-457200">
              <a:buFont typeface="Arial" panose="020B0604020202020204" pitchFamily="34" charset="0"/>
              <a:buChar char="•"/>
            </a:pPr>
            <a:endParaRPr lang="de-DE" sz="2400" dirty="0" smtClean="0"/>
          </a:p>
          <a:p>
            <a:pPr marL="457200" indent="-457200">
              <a:buFont typeface="Arial" panose="020B0604020202020204" pitchFamily="34" charset="0"/>
              <a:buChar char="•"/>
            </a:pPr>
            <a:r>
              <a:rPr lang="de-DE" sz="2400" dirty="0" smtClean="0"/>
              <a:t>Wartungen/Änderungen </a:t>
            </a:r>
            <a:r>
              <a:rPr lang="de-DE" sz="2400" dirty="0"/>
              <a:t>an der Funktionalität lassen sich </a:t>
            </a:r>
            <a:r>
              <a:rPr lang="de-DE" sz="2400" dirty="0" smtClean="0"/>
              <a:t>leichter </a:t>
            </a:r>
            <a:r>
              <a:rPr lang="de-DE" sz="2400" dirty="0"/>
              <a:t>durchführen, wenn der Code </a:t>
            </a:r>
            <a:r>
              <a:rPr lang="de-DE" sz="2400" dirty="0" smtClean="0"/>
              <a:t>„zusammengefasst“ </a:t>
            </a:r>
            <a:r>
              <a:rPr lang="de-DE" sz="2400" dirty="0"/>
              <a:t>ist</a:t>
            </a:r>
            <a:r>
              <a:rPr lang="de-DE" sz="2400" dirty="0" smtClean="0"/>
              <a:t>.</a:t>
            </a:r>
          </a:p>
          <a:p>
            <a:pPr marL="457200" indent="-457200">
              <a:buFont typeface="Arial" panose="020B0604020202020204" pitchFamily="34" charset="0"/>
              <a:buChar char="•"/>
            </a:pPr>
            <a:endParaRPr lang="de-DE" sz="2400" dirty="0" smtClean="0"/>
          </a:p>
          <a:p>
            <a:pPr marL="457200" indent="-457200">
              <a:buFont typeface="Arial" panose="020B0604020202020204" pitchFamily="34" charset="0"/>
              <a:buChar char="•"/>
            </a:pPr>
            <a:r>
              <a:rPr lang="de-DE" sz="2400" dirty="0" smtClean="0"/>
              <a:t>Komplexe </a:t>
            </a:r>
            <a:r>
              <a:rPr lang="de-DE" sz="2400" dirty="0"/>
              <a:t>Programme werden in kleine Teilprogramme zerlegt, damit die Komplexität des Programms </a:t>
            </a:r>
            <a:r>
              <a:rPr lang="de-DE" sz="2400" dirty="0" smtClean="0"/>
              <a:t>verringert wird</a:t>
            </a:r>
            <a:r>
              <a:rPr lang="de-DE" sz="2400" dirty="0"/>
              <a:t>. Damit ist der Kontrollfluss leichter zu erkennen</a:t>
            </a:r>
            <a:r>
              <a:rPr lang="de-DE" sz="2400" dirty="0" smtClean="0"/>
              <a:t>.</a:t>
            </a:r>
          </a:p>
          <a:p>
            <a:pPr marL="935038" lvl="1" indent="-457200">
              <a:buFont typeface="Arial" panose="020B0604020202020204" pitchFamily="34" charset="0"/>
              <a:buChar char="•"/>
            </a:pPr>
            <a:r>
              <a:rPr lang="de-DE" sz="2000" dirty="0" smtClean="0"/>
              <a:t>Siehe auch: </a:t>
            </a:r>
          </a:p>
          <a:p>
            <a:pPr marL="1343025" lvl="2" indent="-457200">
              <a:buFont typeface="Arial" panose="020B0604020202020204" pitchFamily="34" charset="0"/>
              <a:buChar char="•"/>
            </a:pPr>
            <a:r>
              <a:rPr lang="de-DE" sz="1600" dirty="0" smtClean="0"/>
              <a:t>Top-Down-Ansatz</a:t>
            </a:r>
          </a:p>
          <a:p>
            <a:pPr marL="1343025" lvl="2" indent="-457200">
              <a:buFont typeface="Arial" panose="020B0604020202020204" pitchFamily="34" charset="0"/>
              <a:buChar char="•"/>
            </a:pPr>
            <a:r>
              <a:rPr lang="de-DE" sz="1600" dirty="0" err="1" smtClean="0"/>
              <a:t>Bottom</a:t>
            </a:r>
            <a:r>
              <a:rPr lang="de-DE" sz="1600" dirty="0" smtClean="0"/>
              <a:t>-</a:t>
            </a:r>
            <a:r>
              <a:rPr lang="de-DE" sz="1600" dirty="0" err="1" smtClean="0"/>
              <a:t>Up</a:t>
            </a:r>
            <a:r>
              <a:rPr lang="de-DE" sz="1600" dirty="0" smtClean="0"/>
              <a:t>-Ansatz</a:t>
            </a:r>
            <a:endParaRPr lang="de-DE" sz="1600" dirty="0"/>
          </a:p>
        </p:txBody>
      </p:sp>
    </p:spTree>
    <p:extLst>
      <p:ext uri="{BB962C8B-B14F-4D97-AF65-F5344CB8AC3E}">
        <p14:creationId xmlns:p14="http://schemas.microsoft.com/office/powerpoint/2010/main" val="407112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Bestandteile von Funktionen</a:t>
            </a:r>
            <a:endParaRPr lang="de-DE" dirty="0"/>
          </a:p>
        </p:txBody>
      </p:sp>
      <p:sp>
        <p:nvSpPr>
          <p:cNvPr id="3" name="Inhaltsplatzhalter 2"/>
          <p:cNvSpPr>
            <a:spLocks noGrp="1"/>
          </p:cNvSpPr>
          <p:nvPr>
            <p:ph idx="1"/>
          </p:nvPr>
        </p:nvSpPr>
        <p:spPr/>
        <p:txBody>
          <a:bodyPr/>
          <a:lstStyle/>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r>
              <a:rPr lang="de-DE" sz="2000" dirty="0" smtClean="0"/>
              <a:t>Eine </a:t>
            </a:r>
            <a:r>
              <a:rPr lang="de-DE" sz="2000" dirty="0"/>
              <a:t>Funktion besteht aus mehreren Bestandteilen. Dazu gehören der Methodenkopf (</a:t>
            </a:r>
            <a:r>
              <a:rPr lang="de-DE" sz="2000" dirty="0" smtClean="0"/>
              <a:t>kurz: </a:t>
            </a:r>
            <a:r>
              <a:rPr lang="de-DE" sz="2000" dirty="0"/>
              <a:t>Kopf) und der Methodenrumpf (</a:t>
            </a:r>
            <a:r>
              <a:rPr lang="de-DE" sz="2000" dirty="0" smtClean="0"/>
              <a:t>kurz: </a:t>
            </a:r>
            <a:r>
              <a:rPr lang="de-DE" sz="2000" dirty="0"/>
              <a:t>Rumpf). Der Kopf besteht aus einem Rückgabetyp (auch Ergebnistyp genannt), dem Funktionsnamen und einer optionalen Parameterliste</a:t>
            </a:r>
            <a:r>
              <a:rPr lang="de-DE" sz="2000" dirty="0" smtClean="0"/>
              <a:t>.</a:t>
            </a:r>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r>
              <a:rPr lang="de-DE" sz="2000" dirty="0" smtClean="0"/>
              <a:t>Der </a:t>
            </a:r>
            <a:r>
              <a:rPr lang="de-DE" sz="2000" dirty="0"/>
              <a:t>Methodenname und die Parameterliste bestimmen die </a:t>
            </a:r>
            <a:r>
              <a:rPr lang="de-DE" sz="2000" b="1" dirty="0"/>
              <a:t>Signatur einer Methode</a:t>
            </a:r>
            <a:r>
              <a:rPr lang="de-DE" sz="2000" dirty="0"/>
              <a:t>; der Rückgabetyp gehört nicht dazu. Die Parameterliste ist durch die Anzahl Parameter, die Reihenfolge und Typen der Parameter beschrieben. Pro Klasse darf es nur eine Methode mit derselben Signatur geben, sonst meldet der Compiler einen Fehler. </a:t>
            </a:r>
            <a:endParaRPr lang="de-DE" sz="2000" dirty="0" smtClean="0"/>
          </a:p>
          <a:p>
            <a:pPr marL="457200" indent="-457200">
              <a:buFont typeface="Arial" panose="020B0604020202020204" pitchFamily="34" charset="0"/>
              <a:buChar char="•"/>
            </a:pPr>
            <a:endParaRPr lang="de-DE" sz="2000" dirty="0" smtClean="0"/>
          </a:p>
          <a:p>
            <a:pPr marL="457200" indent="-457200">
              <a:buFont typeface="Arial" panose="020B0604020202020204" pitchFamily="34" charset="0"/>
              <a:buChar char="•"/>
            </a:pPr>
            <a:r>
              <a:rPr lang="de-DE" sz="2000" dirty="0" smtClean="0"/>
              <a:t>Die </a:t>
            </a:r>
            <a:r>
              <a:rPr lang="de-DE" sz="2000" dirty="0"/>
              <a:t>im </a:t>
            </a:r>
            <a:r>
              <a:rPr lang="de-DE" sz="2000" dirty="0" smtClean="0"/>
              <a:t>Funktionskopf deklarierten </a:t>
            </a:r>
            <a:r>
              <a:rPr lang="de-DE" sz="2000" dirty="0"/>
              <a:t>Parameter sind letztendlich lokale Variablen </a:t>
            </a:r>
            <a:r>
              <a:rPr lang="de-DE" sz="2000" dirty="0" smtClean="0"/>
              <a:t>innerhalb </a:t>
            </a:r>
            <a:r>
              <a:rPr lang="de-DE" sz="2000" dirty="0"/>
              <a:t>der Funktion.</a:t>
            </a:r>
          </a:p>
        </p:txBody>
      </p:sp>
    </p:spTree>
    <p:extLst>
      <p:ext uri="{BB962C8B-B14F-4D97-AF65-F5344CB8AC3E}">
        <p14:creationId xmlns:p14="http://schemas.microsoft.com/office/powerpoint/2010/main" val="162533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Aufruf einer Funktion</a:t>
            </a:r>
            <a:endParaRPr lang="de-DE" dirty="0"/>
          </a:p>
        </p:txBody>
      </p:sp>
      <p:sp>
        <p:nvSpPr>
          <p:cNvPr id="3" name="Inhaltsplatzhalter 2"/>
          <p:cNvSpPr>
            <a:spLocks noGrp="1"/>
          </p:cNvSpPr>
          <p:nvPr>
            <p:ph idx="1"/>
          </p:nvPr>
        </p:nvSpPr>
        <p:spPr/>
        <p:txBody>
          <a:bodyPr/>
          <a:lstStyle/>
          <a:p>
            <a:pPr marL="457200" indent="-457200">
              <a:buFont typeface="Arial" panose="020B0604020202020204" pitchFamily="34" charset="0"/>
              <a:buChar char="•"/>
            </a:pPr>
            <a:r>
              <a:rPr lang="de-DE" sz="2000" dirty="0"/>
              <a:t>Der Aufrufer der </a:t>
            </a:r>
            <a:r>
              <a:rPr lang="de-DE" sz="2000" dirty="0" smtClean="0"/>
              <a:t>Funktion muss </a:t>
            </a:r>
            <a:r>
              <a:rPr lang="de-DE" sz="2000" dirty="0"/>
              <a:t>für </a:t>
            </a:r>
            <a:r>
              <a:rPr lang="de-DE" sz="2000" b="1" dirty="0"/>
              <a:t>jeden</a:t>
            </a:r>
            <a:r>
              <a:rPr lang="de-DE" sz="2000" dirty="0"/>
              <a:t> Parameter ein </a:t>
            </a:r>
            <a:r>
              <a:rPr lang="de-DE" sz="2000" b="1" dirty="0"/>
              <a:t>Argument</a:t>
            </a:r>
            <a:r>
              <a:rPr lang="de-DE" sz="2000" dirty="0"/>
              <a:t> </a:t>
            </a:r>
            <a:r>
              <a:rPr lang="de-DE" sz="2000" dirty="0" smtClean="0"/>
              <a:t>angeben!</a:t>
            </a:r>
          </a:p>
          <a:p>
            <a:pPr marL="457200" indent="-457200">
              <a:buFont typeface="Arial" panose="020B0604020202020204" pitchFamily="34" charset="0"/>
              <a:buChar char="•"/>
            </a:pPr>
            <a:r>
              <a:rPr lang="de-DE" sz="2000" dirty="0"/>
              <a:t>Rufen wir unsere parametrisierte </a:t>
            </a:r>
            <a:r>
              <a:rPr lang="de-DE" sz="2000" dirty="0" smtClean="0"/>
              <a:t>Funktion etwa mit den Argumenten 19 und 23 [… </a:t>
            </a:r>
            <a:r>
              <a:rPr lang="de-DE" sz="2000" i="1" dirty="0" smtClean="0"/>
              <a:t>summe (19, 23) …] </a:t>
            </a:r>
            <a:r>
              <a:rPr lang="de-DE" sz="2000" dirty="0" smtClean="0"/>
              <a:t>auf</a:t>
            </a:r>
            <a:r>
              <a:rPr lang="de-DE" sz="2000" dirty="0"/>
              <a:t>, </a:t>
            </a:r>
            <a:r>
              <a:rPr lang="de-DE" sz="2000" dirty="0" smtClean="0"/>
              <a:t>so werden die Werte der Argumente in die Parameter </a:t>
            </a:r>
            <a:r>
              <a:rPr lang="de-DE" sz="2000" b="1" dirty="0" smtClean="0"/>
              <a:t>hineinkopiert</a:t>
            </a:r>
            <a:r>
              <a:rPr lang="de-DE" sz="2000" dirty="0" smtClean="0"/>
              <a:t>!</a:t>
            </a:r>
          </a:p>
          <a:p>
            <a:pPr marL="457200" indent="-457200">
              <a:buFont typeface="Arial" panose="020B0604020202020204" pitchFamily="34" charset="0"/>
              <a:buChar char="•"/>
            </a:pPr>
            <a:r>
              <a:rPr lang="de-DE" sz="2000" dirty="0" smtClean="0"/>
              <a:t>Falls statt eines festen Wertes eine Variable als Argument an die Funktion </a:t>
            </a:r>
            <a:r>
              <a:rPr lang="de-DE" sz="2000" dirty="0"/>
              <a:t>übergeben </a:t>
            </a:r>
            <a:r>
              <a:rPr lang="de-DE" sz="2000" dirty="0" smtClean="0"/>
              <a:t>wird, hat dieses Vorgehen einen großen Vorteil: Der Aufrufer gibt keine </a:t>
            </a:r>
            <a:r>
              <a:rPr lang="de-DE" sz="2000" dirty="0"/>
              <a:t>Informationen über den Speicherbereich </a:t>
            </a:r>
            <a:r>
              <a:rPr lang="de-DE" sz="2000" dirty="0" smtClean="0"/>
              <a:t>der Argument-Variablen an </a:t>
            </a:r>
            <a:r>
              <a:rPr lang="de-DE" sz="2000" dirty="0"/>
              <a:t>die Funktion </a:t>
            </a:r>
            <a:r>
              <a:rPr lang="de-DE" sz="2000" dirty="0" smtClean="0"/>
              <a:t>weiter (da ja nur der Wert des Arguments in den Parameter der Funktion hineinkopiert wird)</a:t>
            </a:r>
          </a:p>
          <a:p>
            <a:pPr marL="457200" indent="-457200">
              <a:buFont typeface="Arial" panose="020B0604020202020204" pitchFamily="34" charset="0"/>
              <a:buChar char="•"/>
            </a:pPr>
            <a:r>
              <a:rPr lang="de-DE" sz="2000" dirty="0" smtClean="0"/>
              <a:t>Dieser Wertübergabemechanismus nennt sich „</a:t>
            </a:r>
            <a:r>
              <a:rPr lang="de-DE" sz="2000" dirty="0" err="1" smtClean="0"/>
              <a:t>call</a:t>
            </a:r>
            <a:r>
              <a:rPr lang="de-DE" sz="2000" dirty="0" smtClean="0"/>
              <a:t> </a:t>
            </a:r>
            <a:r>
              <a:rPr lang="de-DE" sz="2000" dirty="0" err="1" smtClean="0"/>
              <a:t>by</a:t>
            </a:r>
            <a:r>
              <a:rPr lang="de-DE" sz="2000" dirty="0" smtClean="0"/>
              <a:t> </a:t>
            </a:r>
            <a:r>
              <a:rPr lang="de-DE" sz="2000" dirty="0" err="1" smtClean="0"/>
              <a:t>value</a:t>
            </a:r>
            <a:r>
              <a:rPr lang="de-DE" sz="2000" dirty="0" smtClean="0"/>
              <a:t>“</a:t>
            </a:r>
          </a:p>
          <a:p>
            <a:pPr marL="457200" indent="-457200">
              <a:buFont typeface="Arial" panose="020B0604020202020204" pitchFamily="34" charset="0"/>
              <a:buChar char="•"/>
            </a:pPr>
            <a:r>
              <a:rPr lang="de-DE" sz="2000" dirty="0"/>
              <a:t>Der Aufrufer weiß </a:t>
            </a:r>
            <a:r>
              <a:rPr lang="de-DE" sz="2000" dirty="0" smtClean="0"/>
              <a:t>im Regelfall </a:t>
            </a:r>
            <a:r>
              <a:rPr lang="de-DE" sz="2000" dirty="0" err="1" smtClean="0"/>
              <a:t>nichteinmal</a:t>
            </a:r>
            <a:r>
              <a:rPr lang="de-DE" sz="2000" dirty="0" smtClean="0"/>
              <a:t>, </a:t>
            </a:r>
            <a:r>
              <a:rPr lang="de-DE" sz="2000" dirty="0"/>
              <a:t>wie </a:t>
            </a:r>
            <a:r>
              <a:rPr lang="de-DE" sz="2000" dirty="0" smtClean="0"/>
              <a:t>die Parametervariablen </a:t>
            </a:r>
            <a:r>
              <a:rPr lang="de-DE" sz="2000" dirty="0"/>
              <a:t>heißen.</a:t>
            </a:r>
          </a:p>
        </p:txBody>
      </p:sp>
    </p:spTree>
    <p:extLst>
      <p:ext uri="{BB962C8B-B14F-4D97-AF65-F5344CB8AC3E}">
        <p14:creationId xmlns:p14="http://schemas.microsoft.com/office/powerpoint/2010/main" val="555312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zu klären</a:t>
            </a:r>
            <a:endParaRPr lang="de-DE" dirty="0"/>
          </a:p>
        </p:txBody>
      </p:sp>
      <p:sp>
        <p:nvSpPr>
          <p:cNvPr id="3" name="Inhaltsplatzhalter 2"/>
          <p:cNvSpPr>
            <a:spLocks noGrp="1"/>
          </p:cNvSpPr>
          <p:nvPr>
            <p:ph idx="1"/>
          </p:nvPr>
        </p:nvSpPr>
        <p:spPr/>
        <p:txBody>
          <a:bodyPr/>
          <a:lstStyle/>
          <a:p>
            <a:pPr marL="457200" indent="-457200">
              <a:buFont typeface="Arial" panose="020B0604020202020204" pitchFamily="34" charset="0"/>
              <a:buChar char="•"/>
            </a:pPr>
            <a:r>
              <a:rPr lang="de-DE" dirty="0"/>
              <a:t>Lebensdauer / Sichtbarkeit der </a:t>
            </a:r>
            <a:r>
              <a:rPr lang="de-DE" dirty="0" smtClean="0"/>
              <a:t>Variablen, Argumente, Parameter</a:t>
            </a:r>
            <a:endParaRPr lang="de-DE" dirty="0"/>
          </a:p>
          <a:p>
            <a:pPr marL="457200" indent="-457200">
              <a:buFont typeface="Arial" panose="020B0604020202020204" pitchFamily="34" charset="0"/>
              <a:buChar char="•"/>
            </a:pPr>
            <a:r>
              <a:rPr lang="de-DE" dirty="0" smtClean="0"/>
              <a:t>Strukturierung des Programmcodes</a:t>
            </a:r>
          </a:p>
          <a:p>
            <a:pPr marL="935038" lvl="1" indent="-457200">
              <a:buFont typeface="Arial" panose="020B0604020202020204" pitchFamily="34" charset="0"/>
              <a:buChar char="•"/>
            </a:pPr>
            <a:r>
              <a:rPr lang="de-DE" dirty="0" smtClean="0"/>
              <a:t>Bitte oben im Code immer einen Block mit allen genutzten Variablen vorsehen!</a:t>
            </a:r>
            <a:endParaRPr lang="de-DE" dirty="0"/>
          </a:p>
        </p:txBody>
      </p:sp>
    </p:spTree>
    <p:extLst>
      <p:ext uri="{BB962C8B-B14F-4D97-AF65-F5344CB8AC3E}">
        <p14:creationId xmlns:p14="http://schemas.microsoft.com/office/powerpoint/2010/main" val="35614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Beispiele für Funktionen</a:t>
            </a:r>
            <a:endParaRPr lang="de-DE" dirty="0"/>
          </a:p>
        </p:txBody>
      </p:sp>
      <p:graphicFrame>
        <p:nvGraphicFramePr>
          <p:cNvPr id="5" name="Tabelle 4"/>
          <p:cNvGraphicFramePr>
            <a:graphicFrameLocks noGrp="1"/>
          </p:cNvGraphicFramePr>
          <p:nvPr>
            <p:extLst>
              <p:ext uri="{D42A27DB-BD31-4B8C-83A1-F6EECF244321}">
                <p14:modId xmlns:p14="http://schemas.microsoft.com/office/powerpoint/2010/main" val="857264893"/>
              </p:ext>
            </p:extLst>
          </p:nvPr>
        </p:nvGraphicFramePr>
        <p:xfrm>
          <a:off x="217715" y="1379581"/>
          <a:ext cx="8534400" cy="2267044"/>
        </p:xfrm>
        <a:graphic>
          <a:graphicData uri="http://schemas.openxmlformats.org/drawingml/2006/table">
            <a:tbl>
              <a:tblPr firstRow="1" bandRow="1">
                <a:tableStyleId>{073A0DAA-6AF3-43AB-8588-CEC1D06C72B9}</a:tableStyleId>
              </a:tblPr>
              <a:tblGrid>
                <a:gridCol w="2246811"/>
                <a:gridCol w="2255520"/>
                <a:gridCol w="4032069"/>
              </a:tblGrid>
              <a:tr h="684350">
                <a:tc>
                  <a:txBody>
                    <a:bodyPr/>
                    <a:lstStyle/>
                    <a:p>
                      <a:r>
                        <a:rPr lang="de-DE" dirty="0" smtClean="0"/>
                        <a:t>Funktion</a:t>
                      </a:r>
                      <a:endParaRPr lang="de-DE" dirty="0"/>
                    </a:p>
                  </a:txBody>
                  <a:tcPr/>
                </a:tc>
                <a:tc>
                  <a:txBody>
                    <a:bodyPr/>
                    <a:lstStyle/>
                    <a:p>
                      <a:r>
                        <a:rPr lang="de-DE" dirty="0" smtClean="0"/>
                        <a:t>ohne Rückgabewert</a:t>
                      </a:r>
                      <a:endParaRPr lang="de-DE" dirty="0"/>
                    </a:p>
                  </a:txBody>
                  <a:tcPr/>
                </a:tc>
                <a:tc>
                  <a:txBody>
                    <a:bodyPr/>
                    <a:lstStyle/>
                    <a:p>
                      <a:r>
                        <a:rPr lang="de-DE" dirty="0" smtClean="0"/>
                        <a:t>mit Rückgabewert</a:t>
                      </a:r>
                      <a:endParaRPr lang="de-DE" dirty="0"/>
                    </a:p>
                  </a:txBody>
                  <a:tcPr/>
                </a:tc>
              </a:tr>
              <a:tr h="791347">
                <a:tc>
                  <a:txBody>
                    <a:bodyPr/>
                    <a:lstStyle/>
                    <a:p>
                      <a:r>
                        <a:rPr lang="de-DE" sz="1800" b="1" kern="1200" dirty="0" smtClean="0">
                          <a:solidFill>
                            <a:schemeClr val="lt1"/>
                          </a:solidFill>
                          <a:latin typeface="+mn-lt"/>
                          <a:ea typeface="+mn-ea"/>
                          <a:cs typeface="+mn-cs"/>
                        </a:rPr>
                        <a:t>ohne Parameter</a:t>
                      </a:r>
                      <a:endParaRPr lang="de-DE" sz="1800" b="1" kern="1200" dirty="0">
                        <a:solidFill>
                          <a:schemeClr val="lt1"/>
                        </a:solidFill>
                        <a:latin typeface="+mn-lt"/>
                        <a:ea typeface="+mn-ea"/>
                        <a:cs typeface="+mn-cs"/>
                      </a:endParaRPr>
                    </a:p>
                  </a:txBody>
                  <a:tcPr/>
                </a:tc>
                <a:tc>
                  <a:txBody>
                    <a:bodyPr/>
                    <a:lstStyle/>
                    <a:p>
                      <a:r>
                        <a:rPr lang="de-DE" dirty="0" err="1" smtClean="0"/>
                        <a:t>Console.WriteLine</a:t>
                      </a:r>
                      <a:r>
                        <a:rPr lang="de-DE" dirty="0" smtClean="0"/>
                        <a:t>();</a:t>
                      </a:r>
                      <a:endParaRPr lang="de-DE" dirty="0"/>
                    </a:p>
                  </a:txBody>
                  <a:tcPr/>
                </a:tc>
                <a:tc>
                  <a:txBody>
                    <a:bodyPr/>
                    <a:lstStyle/>
                    <a:p>
                      <a:r>
                        <a:rPr lang="de-DE" sz="1800" b="1" kern="1200" dirty="0" err="1" smtClean="0">
                          <a:solidFill>
                            <a:schemeClr val="dk1"/>
                          </a:solidFill>
                          <a:latin typeface="+mn-lt"/>
                          <a:ea typeface="+mn-ea"/>
                          <a:cs typeface="+mn-cs"/>
                        </a:rPr>
                        <a:t>int</a:t>
                      </a:r>
                      <a:r>
                        <a:rPr lang="de-DE" sz="1800" b="1" kern="1200" dirty="0" smtClean="0">
                          <a:solidFill>
                            <a:schemeClr val="dk1"/>
                          </a:solidFill>
                          <a:latin typeface="+mn-lt"/>
                          <a:ea typeface="+mn-ea"/>
                          <a:cs typeface="+mn-cs"/>
                        </a:rPr>
                        <a:t> zufallszahl = (</a:t>
                      </a:r>
                      <a:r>
                        <a:rPr lang="de-DE" sz="1800" b="1" kern="1200" dirty="0" err="1" smtClean="0">
                          <a:solidFill>
                            <a:schemeClr val="dk1"/>
                          </a:solidFill>
                          <a:latin typeface="+mn-lt"/>
                          <a:ea typeface="+mn-ea"/>
                          <a:cs typeface="+mn-cs"/>
                        </a:rPr>
                        <a:t>int</a:t>
                      </a:r>
                      <a:r>
                        <a:rPr lang="de-DE" sz="1800" b="1" kern="1200" dirty="0" smtClean="0">
                          <a:solidFill>
                            <a:schemeClr val="dk1"/>
                          </a:solidFill>
                          <a:latin typeface="+mn-lt"/>
                          <a:ea typeface="+mn-ea"/>
                          <a:cs typeface="+mn-cs"/>
                        </a:rPr>
                        <a:t>) (</a:t>
                      </a:r>
                      <a:r>
                        <a:rPr lang="de-DE" sz="1800" b="1" kern="1200" dirty="0" err="1" smtClean="0">
                          <a:solidFill>
                            <a:schemeClr val="dk1"/>
                          </a:solidFill>
                          <a:latin typeface="+mn-lt"/>
                          <a:ea typeface="+mn-ea"/>
                          <a:cs typeface="+mn-cs"/>
                        </a:rPr>
                        <a:t>Math.</a:t>
                      </a:r>
                      <a:r>
                        <a:rPr lang="de-DE" sz="1800" b="1" i="1" kern="1200" dirty="0" err="1" smtClean="0">
                          <a:solidFill>
                            <a:schemeClr val="dk1"/>
                          </a:solidFill>
                          <a:latin typeface="+mn-lt"/>
                          <a:ea typeface="+mn-ea"/>
                          <a:cs typeface="+mn-cs"/>
                        </a:rPr>
                        <a:t>random</a:t>
                      </a:r>
                      <a:r>
                        <a:rPr lang="de-DE" sz="1800" b="1" i="1" kern="1200" dirty="0" smtClean="0">
                          <a:solidFill>
                            <a:schemeClr val="dk1"/>
                          </a:solidFill>
                          <a:latin typeface="+mn-lt"/>
                          <a:ea typeface="+mn-ea"/>
                          <a:cs typeface="+mn-cs"/>
                        </a:rPr>
                        <a:t>() * (100 - (0 - 1)) + 0);</a:t>
                      </a:r>
                      <a:endParaRPr lang="de-DE" dirty="0"/>
                    </a:p>
                  </a:txBody>
                  <a:tcPr/>
                </a:tc>
              </a:tr>
              <a:tr h="791347">
                <a:tc>
                  <a:txBody>
                    <a:bodyPr/>
                    <a:lstStyle/>
                    <a:p>
                      <a:r>
                        <a:rPr lang="de-DE" sz="1800" b="1" kern="1200" dirty="0" smtClean="0">
                          <a:solidFill>
                            <a:schemeClr val="lt1"/>
                          </a:solidFill>
                          <a:latin typeface="+mn-lt"/>
                          <a:ea typeface="+mn-ea"/>
                          <a:cs typeface="+mn-cs"/>
                        </a:rPr>
                        <a:t>mit Parameter</a:t>
                      </a:r>
                      <a:endParaRPr lang="de-DE" sz="1800" b="1" kern="1200" dirty="0">
                        <a:solidFill>
                          <a:schemeClr val="lt1"/>
                        </a:solidFill>
                        <a:latin typeface="+mn-lt"/>
                        <a:ea typeface="+mn-ea"/>
                        <a:cs typeface="+mn-cs"/>
                      </a:endParaRPr>
                    </a:p>
                  </a:txBody>
                  <a:tcPr/>
                </a:tc>
                <a:tc>
                  <a:txBody>
                    <a:bodyPr/>
                    <a:lstStyle/>
                    <a:p>
                      <a:r>
                        <a:rPr lang="de-DE" smtClean="0"/>
                        <a:t>Console.WriteLine</a:t>
                      </a:r>
                      <a:endParaRPr lang="de-DE" dirty="0" smtClean="0"/>
                    </a:p>
                    <a:p>
                      <a:r>
                        <a:rPr lang="de-DE" dirty="0" smtClean="0"/>
                        <a:t>(„Argument“);</a:t>
                      </a:r>
                      <a:endParaRPr lang="de-DE" dirty="0"/>
                    </a:p>
                  </a:txBody>
                  <a:tcPr/>
                </a:tc>
                <a:tc>
                  <a:txBody>
                    <a:bodyPr/>
                    <a:lstStyle/>
                    <a:p>
                      <a:r>
                        <a:rPr lang="de-DE" dirty="0" err="1" smtClean="0"/>
                        <a:t>int</a:t>
                      </a:r>
                      <a:r>
                        <a:rPr lang="de-DE" dirty="0" smtClean="0"/>
                        <a:t> </a:t>
                      </a:r>
                      <a:r>
                        <a:rPr lang="de-DE" dirty="0" err="1" smtClean="0"/>
                        <a:t>max</a:t>
                      </a:r>
                      <a:r>
                        <a:rPr lang="de-DE" dirty="0" smtClean="0"/>
                        <a:t> = </a:t>
                      </a:r>
                      <a:r>
                        <a:rPr lang="de-DE" dirty="0" err="1" smtClean="0"/>
                        <a:t>Math.max</a:t>
                      </a:r>
                      <a:r>
                        <a:rPr lang="de-DE" dirty="0" smtClean="0"/>
                        <a:t>(12, 33);</a:t>
                      </a:r>
                      <a:endParaRPr lang="de-DE" dirty="0"/>
                    </a:p>
                  </a:txBody>
                  <a:tcPr/>
                </a:tc>
              </a:tr>
            </a:tbl>
          </a:graphicData>
        </a:graphic>
      </p:graphicFrame>
    </p:spTree>
    <p:extLst>
      <p:ext uri="{BB962C8B-B14F-4D97-AF65-F5344CB8AC3E}">
        <p14:creationId xmlns:p14="http://schemas.microsoft.com/office/powerpoint/2010/main" val="2217173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a:t>
            </a:r>
            <a:endParaRPr lang="de-DE" dirty="0"/>
          </a:p>
        </p:txBody>
      </p:sp>
      <p:sp>
        <p:nvSpPr>
          <p:cNvPr id="3" name="Inhaltsplatzhalter 2"/>
          <p:cNvSpPr>
            <a:spLocks noGrp="1"/>
          </p:cNvSpPr>
          <p:nvPr>
            <p:ph idx="1"/>
          </p:nvPr>
        </p:nvSpPr>
        <p:spPr/>
        <p:txBody>
          <a:bodyPr/>
          <a:lstStyle/>
          <a:p>
            <a:pPr marL="0" indent="0">
              <a:lnSpc>
                <a:spcPct val="80000"/>
              </a:lnSpc>
            </a:pPr>
            <a:r>
              <a:rPr lang="de-DE" altLang="de-DE" sz="1600" b="1" dirty="0"/>
              <a:t>Aufgabe </a:t>
            </a:r>
            <a:r>
              <a:rPr lang="de-DE" altLang="de-DE" sz="1600" b="1" dirty="0" smtClean="0"/>
              <a:t>0:</a:t>
            </a:r>
          </a:p>
          <a:p>
            <a:pPr marL="0" indent="0">
              <a:lnSpc>
                <a:spcPct val="80000"/>
              </a:lnSpc>
            </a:pPr>
            <a:endParaRPr lang="de-DE" altLang="de-DE" sz="1600" b="1" dirty="0"/>
          </a:p>
          <a:p>
            <a:pPr marL="0" indent="0">
              <a:lnSpc>
                <a:spcPct val="80000"/>
              </a:lnSpc>
            </a:pPr>
            <a:r>
              <a:rPr lang="de-DE" altLang="de-DE" sz="1600" b="1" dirty="0" smtClean="0"/>
              <a:t>Erstellen Sie auf einem Blatt Papier 3 minimale, syntaktisch korrekte Funktionen und deren Aufruf aus der main-Methode</a:t>
            </a:r>
          </a:p>
          <a:p>
            <a:pPr>
              <a:lnSpc>
                <a:spcPct val="80000"/>
              </a:lnSpc>
              <a:buFont typeface="+mj-lt"/>
              <a:buAutoNum type="arabicPeriod"/>
            </a:pPr>
            <a:r>
              <a:rPr lang="de-DE" altLang="de-DE" sz="1600" b="1" dirty="0" smtClean="0"/>
              <a:t>Mit keinem Rückgabewert und keinem Parameter</a:t>
            </a:r>
          </a:p>
          <a:p>
            <a:pPr>
              <a:lnSpc>
                <a:spcPct val="80000"/>
              </a:lnSpc>
              <a:buFont typeface="+mj-lt"/>
              <a:buAutoNum type="arabicPeriod"/>
            </a:pPr>
            <a:r>
              <a:rPr lang="de-DE" altLang="de-DE" sz="1600" b="1" dirty="0" smtClean="0"/>
              <a:t>Mit einem Rückgabewert vom Datentyp </a:t>
            </a:r>
            <a:r>
              <a:rPr lang="de-DE" altLang="de-DE" sz="1600" b="1" dirty="0" err="1" smtClean="0"/>
              <a:t>int</a:t>
            </a:r>
            <a:r>
              <a:rPr lang="de-DE" altLang="de-DE" sz="1600" b="1" dirty="0" smtClean="0"/>
              <a:t> und einem String Parameter</a:t>
            </a:r>
          </a:p>
          <a:p>
            <a:pPr>
              <a:lnSpc>
                <a:spcPct val="80000"/>
              </a:lnSpc>
              <a:buFont typeface="+mj-lt"/>
              <a:buAutoNum type="arabicPeriod"/>
            </a:pPr>
            <a:r>
              <a:rPr lang="de-DE" altLang="de-DE" sz="1600" b="1" dirty="0" smtClean="0"/>
              <a:t>Mit einem Rückgabewert vom Datentyp String[] und zwei double Parametern</a:t>
            </a:r>
          </a:p>
          <a:p>
            <a:pPr>
              <a:lnSpc>
                <a:spcPct val="80000"/>
              </a:lnSpc>
              <a:buFont typeface="+mj-lt"/>
              <a:buAutoNum type="arabicPeriod"/>
            </a:pPr>
            <a:endParaRPr lang="de-DE" altLang="de-DE" sz="1600" b="1" dirty="0"/>
          </a:p>
          <a:p>
            <a:pPr marL="0" indent="0">
              <a:lnSpc>
                <a:spcPct val="80000"/>
              </a:lnSpc>
            </a:pPr>
            <a:r>
              <a:rPr lang="de-DE" altLang="de-DE" sz="1600" b="1" dirty="0" smtClean="0"/>
              <a:t>Beschriften Sie die letzte </a:t>
            </a:r>
            <a:r>
              <a:rPr lang="de-DE" altLang="de-DE" sz="1600" b="1" smtClean="0"/>
              <a:t>Funktion/den Aufruf </a:t>
            </a:r>
            <a:r>
              <a:rPr lang="de-DE" altLang="de-DE" sz="1600" b="1" dirty="0" smtClean="0"/>
              <a:t>mit den </a:t>
            </a:r>
            <a:r>
              <a:rPr lang="de-DE" altLang="de-DE" sz="1600" b="1" smtClean="0"/>
              <a:t>passenden Fachbegriffen!</a:t>
            </a:r>
            <a:endParaRPr lang="de-DE" altLang="de-DE" sz="1600" b="1" dirty="0" smtClean="0"/>
          </a:p>
        </p:txBody>
      </p:sp>
    </p:spTree>
    <p:extLst>
      <p:ext uri="{BB962C8B-B14F-4D97-AF65-F5344CB8AC3E}">
        <p14:creationId xmlns:p14="http://schemas.microsoft.com/office/powerpoint/2010/main" val="270955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Aufgaben</a:t>
            </a:r>
            <a:endParaRPr lang="de-DE" dirty="0"/>
          </a:p>
        </p:txBody>
      </p:sp>
      <p:sp>
        <p:nvSpPr>
          <p:cNvPr id="3" name="Inhaltsplatzhalter 2"/>
          <p:cNvSpPr>
            <a:spLocks noGrp="1"/>
          </p:cNvSpPr>
          <p:nvPr>
            <p:ph idx="1"/>
          </p:nvPr>
        </p:nvSpPr>
        <p:spPr/>
        <p:txBody>
          <a:bodyPr/>
          <a:lstStyle/>
          <a:p>
            <a:pPr marL="0" indent="0">
              <a:lnSpc>
                <a:spcPct val="80000"/>
              </a:lnSpc>
            </a:pPr>
            <a:r>
              <a:rPr lang="de-DE" altLang="de-DE" sz="1100" b="1" dirty="0"/>
              <a:t>Aufgabe 1:</a:t>
            </a:r>
          </a:p>
          <a:p>
            <a:pPr marL="0" indent="0">
              <a:lnSpc>
                <a:spcPct val="80000"/>
              </a:lnSpc>
            </a:pPr>
            <a:r>
              <a:rPr lang="de-DE" altLang="de-DE" sz="1100" dirty="0" smtClean="0"/>
              <a:t>Rückzahlung von Kapital an die Bank: Ermitteln </a:t>
            </a:r>
            <a:r>
              <a:rPr lang="de-DE" altLang="de-DE" sz="1100" dirty="0"/>
              <a:t>Sie </a:t>
            </a:r>
            <a:r>
              <a:rPr lang="de-DE" altLang="de-DE" sz="1100" dirty="0" smtClean="0"/>
              <a:t>mit der </a:t>
            </a:r>
            <a:r>
              <a:rPr lang="de-DE" altLang="de-DE" sz="1100" dirty="0"/>
              <a:t>entsprechenden </a:t>
            </a:r>
            <a:r>
              <a:rPr lang="de-DE" altLang="de-DE" sz="1100" dirty="0" smtClean="0"/>
              <a:t>Formel, das </a:t>
            </a:r>
            <a:r>
              <a:rPr lang="de-DE" altLang="de-DE" sz="1100" dirty="0"/>
              <a:t>Jahr, indem das Kapital zurückgezahlt </a:t>
            </a:r>
            <a:r>
              <a:rPr lang="de-DE" altLang="de-DE" sz="1100" dirty="0" smtClean="0"/>
              <a:t>ist</a:t>
            </a:r>
            <a:r>
              <a:rPr lang="de-DE" altLang="de-DE" sz="1100" dirty="0"/>
              <a:t>. Formel: (Rest)    Kapital=</a:t>
            </a:r>
            <a:r>
              <a:rPr lang="de-DE" altLang="de-DE" sz="1100" dirty="0" err="1"/>
              <a:t>Kapital+Kapital</a:t>
            </a:r>
            <a:r>
              <a:rPr lang="de-DE" altLang="de-DE" sz="1100" dirty="0"/>
              <a:t>*Zinssatz-Rate</a:t>
            </a:r>
            <a:endParaRPr lang="de-DE" altLang="de-DE" sz="1100" dirty="0" smtClean="0"/>
          </a:p>
          <a:p>
            <a:pPr marL="0" indent="0">
              <a:lnSpc>
                <a:spcPct val="80000"/>
              </a:lnSpc>
            </a:pPr>
            <a:r>
              <a:rPr lang="de-DE" altLang="de-DE" sz="1100" dirty="0" smtClean="0"/>
              <a:t>Eingaben per Konsole (Beispiel): </a:t>
            </a:r>
          </a:p>
          <a:p>
            <a:pPr marL="0" indent="0">
              <a:lnSpc>
                <a:spcPct val="80000"/>
              </a:lnSpc>
            </a:pPr>
            <a:r>
              <a:rPr lang="de-DE" altLang="de-DE" sz="1100" dirty="0" smtClean="0"/>
              <a:t>	Kapital (K</a:t>
            </a:r>
            <a:r>
              <a:rPr lang="de-DE" altLang="de-DE" sz="1100" dirty="0"/>
              <a:t>) : </a:t>
            </a:r>
            <a:r>
              <a:rPr lang="de-DE" altLang="de-DE" sz="1100" dirty="0" smtClean="0"/>
              <a:t>		100000 </a:t>
            </a:r>
            <a:r>
              <a:rPr lang="de-DE" altLang="de-DE" sz="1100" dirty="0"/>
              <a:t>Euro</a:t>
            </a:r>
          </a:p>
          <a:p>
            <a:pPr marL="0" indent="0">
              <a:lnSpc>
                <a:spcPct val="80000"/>
              </a:lnSpc>
            </a:pPr>
            <a:r>
              <a:rPr lang="de-DE" altLang="de-DE" sz="1100" dirty="0"/>
              <a:t>	</a:t>
            </a:r>
            <a:r>
              <a:rPr lang="de-DE" altLang="de-DE" sz="1100" dirty="0" smtClean="0"/>
              <a:t>Jahresrate (R) :   	8000 </a:t>
            </a:r>
            <a:r>
              <a:rPr lang="de-DE" altLang="de-DE" sz="1100" dirty="0"/>
              <a:t>Euro </a:t>
            </a:r>
          </a:p>
          <a:p>
            <a:pPr marL="0" indent="0">
              <a:lnSpc>
                <a:spcPct val="80000"/>
              </a:lnSpc>
            </a:pPr>
            <a:r>
              <a:rPr lang="de-DE" altLang="de-DE" sz="1100" dirty="0"/>
              <a:t>	</a:t>
            </a:r>
            <a:r>
              <a:rPr lang="de-DE" altLang="de-DE" sz="1100" dirty="0" smtClean="0"/>
              <a:t>Zinssatz (Z</a:t>
            </a:r>
            <a:r>
              <a:rPr lang="de-DE" altLang="de-DE" sz="1100" dirty="0"/>
              <a:t>) </a:t>
            </a:r>
            <a:r>
              <a:rPr lang="de-DE" altLang="de-DE" sz="1100" dirty="0" smtClean="0"/>
              <a:t>:      	7 </a:t>
            </a:r>
            <a:r>
              <a:rPr lang="de-DE" altLang="de-DE" sz="1100" dirty="0"/>
              <a:t>%</a:t>
            </a:r>
            <a:endParaRPr lang="de-DE" altLang="de-DE" sz="1100" dirty="0" smtClean="0"/>
          </a:p>
          <a:p>
            <a:pPr marL="0" indent="0">
              <a:lnSpc>
                <a:spcPct val="80000"/>
              </a:lnSpc>
            </a:pPr>
            <a:r>
              <a:rPr lang="de-DE" altLang="de-DE" sz="1100" b="1" dirty="0" smtClean="0"/>
              <a:t>						</a:t>
            </a:r>
            <a:r>
              <a:rPr lang="de-DE" altLang="de-DE" sz="1100" b="1" dirty="0" smtClean="0"/>
              <a:t>S10_Kapital</a:t>
            </a:r>
            <a:endParaRPr lang="de-DE" altLang="de-DE" sz="1100" b="1" dirty="0" smtClean="0"/>
          </a:p>
          <a:p>
            <a:pPr marL="0" indent="0">
              <a:lnSpc>
                <a:spcPct val="80000"/>
              </a:lnSpc>
            </a:pPr>
            <a:r>
              <a:rPr lang="de-DE" altLang="de-DE" sz="1100" b="1" dirty="0" smtClean="0"/>
              <a:t>Ausgabe:</a:t>
            </a:r>
            <a:endParaRPr lang="de-DE" altLang="de-DE" sz="1100" b="1" dirty="0"/>
          </a:p>
          <a:p>
            <a:pPr marL="0" indent="0"/>
            <a:r>
              <a:rPr lang="de-DE" sz="1050" dirty="0"/>
              <a:t>1. Jahr : 99000,00 Euro</a:t>
            </a:r>
          </a:p>
          <a:p>
            <a:pPr marL="0" indent="0"/>
            <a:r>
              <a:rPr lang="de-DE" sz="1050" dirty="0"/>
              <a:t>2. Jahr : 97930,00 Euro</a:t>
            </a:r>
          </a:p>
          <a:p>
            <a:pPr marL="0" indent="0"/>
            <a:r>
              <a:rPr lang="de-DE" sz="1050" dirty="0"/>
              <a:t>3. Jahr : 96785,10 Euro</a:t>
            </a:r>
          </a:p>
          <a:p>
            <a:pPr marL="0" indent="0"/>
            <a:r>
              <a:rPr lang="de-DE" sz="1050" dirty="0"/>
              <a:t>4. Jahr : 95560,06 Euro</a:t>
            </a:r>
          </a:p>
          <a:p>
            <a:pPr marL="0" indent="0"/>
            <a:r>
              <a:rPr lang="de-DE" sz="1050" dirty="0"/>
              <a:t>5. Jahr : 94249,26 Euro</a:t>
            </a:r>
          </a:p>
          <a:p>
            <a:pPr marL="0" indent="0"/>
            <a:r>
              <a:rPr lang="de-DE" sz="1050" dirty="0"/>
              <a:t>6. Jahr : 92846,71 Euro</a:t>
            </a:r>
          </a:p>
          <a:p>
            <a:pPr marL="0" indent="0"/>
            <a:r>
              <a:rPr lang="de-DE" sz="1050" dirty="0"/>
              <a:t>7. Jahr : 91345,98 Euro</a:t>
            </a:r>
          </a:p>
          <a:p>
            <a:pPr marL="0" indent="0"/>
            <a:r>
              <a:rPr lang="de-DE" sz="1050" dirty="0"/>
              <a:t>8. Jahr : 89740,20 Euro</a:t>
            </a:r>
          </a:p>
          <a:p>
            <a:pPr marL="0" indent="0"/>
            <a:r>
              <a:rPr lang="de-DE" sz="1050" dirty="0"/>
              <a:t>9. Jahr : 88022,01 Euro</a:t>
            </a:r>
          </a:p>
          <a:p>
            <a:pPr marL="0" indent="0"/>
            <a:r>
              <a:rPr lang="de-DE" sz="1050" dirty="0"/>
              <a:t>10. Jahr : 86183,55 Euro</a:t>
            </a:r>
          </a:p>
          <a:p>
            <a:pPr marL="0" indent="0"/>
            <a:r>
              <a:rPr lang="de-DE" sz="1050" dirty="0"/>
              <a:t>...</a:t>
            </a:r>
          </a:p>
          <a:p>
            <a:pPr marL="0" indent="0"/>
            <a:r>
              <a:rPr lang="de-DE" sz="1050" dirty="0"/>
              <a:t>..</a:t>
            </a:r>
          </a:p>
          <a:p>
            <a:pPr marL="0" indent="0"/>
            <a:r>
              <a:rPr lang="de-DE" sz="1050" dirty="0"/>
              <a:t>27. Jahr : 25516,18 Euro</a:t>
            </a:r>
          </a:p>
          <a:p>
            <a:pPr marL="0" indent="0"/>
            <a:r>
              <a:rPr lang="de-DE" sz="1050" dirty="0"/>
              <a:t>28. Jahr : 19302,31 Euro</a:t>
            </a:r>
          </a:p>
          <a:p>
            <a:pPr marL="0" indent="0"/>
            <a:r>
              <a:rPr lang="de-DE" sz="1050" dirty="0"/>
              <a:t>29. Jahr : 12653,47 Euro</a:t>
            </a:r>
          </a:p>
          <a:p>
            <a:pPr marL="0" indent="0"/>
            <a:r>
              <a:rPr lang="de-DE" sz="1050" dirty="0"/>
              <a:t>30. Jahr : 5539,21 Euro</a:t>
            </a:r>
          </a:p>
          <a:p>
            <a:pPr marL="0" indent="0"/>
            <a:endParaRPr lang="de-DE" sz="1050" dirty="0"/>
          </a:p>
          <a:p>
            <a:pPr marL="0" indent="0"/>
            <a:r>
              <a:rPr lang="de-DE" sz="1050" dirty="0" smtClean="0"/>
              <a:t>*************************************************</a:t>
            </a:r>
            <a:endParaRPr lang="de-DE" sz="1050" dirty="0"/>
          </a:p>
          <a:p>
            <a:pPr marL="0" indent="0"/>
            <a:r>
              <a:rPr lang="de-DE" sz="1050" dirty="0"/>
              <a:t>* Im 31. Jahr ist das Kapital </a:t>
            </a:r>
            <a:r>
              <a:rPr lang="de-DE" sz="1050" dirty="0" smtClean="0"/>
              <a:t>zurückgezahlt</a:t>
            </a:r>
            <a:r>
              <a:rPr lang="de-DE" sz="1050" dirty="0"/>
              <a:t>!*</a:t>
            </a:r>
          </a:p>
          <a:p>
            <a:pPr marL="0" indent="0"/>
            <a:r>
              <a:rPr lang="de-DE" sz="1050" dirty="0" smtClean="0"/>
              <a:t>*************************************************</a:t>
            </a:r>
            <a:endParaRPr lang="de-DE" sz="1050" dirty="0"/>
          </a:p>
        </p:txBody>
      </p:sp>
    </p:spTree>
    <p:extLst>
      <p:ext uri="{BB962C8B-B14F-4D97-AF65-F5344CB8AC3E}">
        <p14:creationId xmlns:p14="http://schemas.microsoft.com/office/powerpoint/2010/main" val="401732267"/>
      </p:ext>
    </p:extLst>
  </p:cSld>
  <p:clrMapOvr>
    <a:masterClrMapping/>
  </p:clrMapOvr>
</p:sld>
</file>

<file path=ppt/theme/theme1.xml><?xml version="1.0" encoding="utf-8"?>
<a:theme xmlns:a="http://schemas.openxmlformats.org/drawingml/2006/main" name="schule">
  <a:themeElements>
    <a:clrScheme name="Benutzerdefiniert 1">
      <a:dk1>
        <a:srgbClr val="000000"/>
      </a:dk1>
      <a:lt1>
        <a:srgbClr val="FFFFFF"/>
      </a:lt1>
      <a:dk2>
        <a:srgbClr val="2965A7"/>
      </a:dk2>
      <a:lt2>
        <a:srgbClr val="9FB6FF"/>
      </a:lt2>
      <a:accent1>
        <a:srgbClr val="FFFFFF"/>
      </a:accent1>
      <a:accent2>
        <a:srgbClr val="A24200"/>
      </a:accent2>
      <a:accent3>
        <a:srgbClr val="FFFFFF"/>
      </a:accent3>
      <a:accent4>
        <a:srgbClr val="000000"/>
      </a:accent4>
      <a:accent5>
        <a:srgbClr val="FFFFFF"/>
      </a:accent5>
      <a:accent6>
        <a:srgbClr val="FF5D15"/>
      </a:accent6>
      <a:hlink>
        <a:srgbClr val="FF5D15"/>
      </a:hlink>
      <a:folHlink>
        <a:srgbClr val="6990C5"/>
      </a:folHlink>
    </a:clrScheme>
    <a:fontScheme name="schule">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lgn="ctr">
              <a:solidFill>
                <a:schemeClr val="hlink"/>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lgn="ctr">
              <a:solidFill>
                <a:schemeClr val="hlink"/>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de-DE" sz="2400" b="0" i="0" u="none" strike="noStrike" cap="none" normalizeH="0" baseline="0" smtClean="0">
            <a:ln>
              <a:noFill/>
            </a:ln>
            <a:solidFill>
              <a:schemeClr val="tx1"/>
            </a:solidFill>
            <a:effectLst/>
            <a:latin typeface="Arial" charset="0"/>
          </a:defRPr>
        </a:defPPr>
      </a:lstStyle>
    </a:lnDef>
  </a:objectDefaults>
  <a:extraClrSchemeLst>
    <a:extraClrScheme>
      <a:clrScheme name="schul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chul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chul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chul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chu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chu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chu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chule 8">
        <a:dk1>
          <a:srgbClr val="000000"/>
        </a:dk1>
        <a:lt1>
          <a:srgbClr val="FFFFCC"/>
        </a:lt1>
        <a:dk2>
          <a:srgbClr val="2965A7"/>
        </a:dk2>
        <a:lt2>
          <a:srgbClr val="FFFFD9"/>
        </a:lt2>
        <a:accent1>
          <a:srgbClr val="FFFFE5"/>
        </a:accent1>
        <a:accent2>
          <a:srgbClr val="FFFFF3"/>
        </a:accent2>
        <a:accent3>
          <a:srgbClr val="FFFFE2"/>
        </a:accent3>
        <a:accent4>
          <a:srgbClr val="000000"/>
        </a:accent4>
        <a:accent5>
          <a:srgbClr val="FFFFF0"/>
        </a:accent5>
        <a:accent6>
          <a:srgbClr val="E7E7DC"/>
        </a:accent6>
        <a:hlink>
          <a:srgbClr val="FF0000"/>
        </a:hlink>
        <a:folHlink>
          <a:srgbClr val="9FB6FF"/>
        </a:folHlink>
      </a:clrScheme>
      <a:clrMap bg1="lt1" tx1="dk1" bg2="lt2" tx2="dk2" accent1="accent1" accent2="accent2" accent3="accent3" accent4="accent4" accent5="accent5" accent6="accent6" hlink="hlink" folHlink="folHlink"/>
    </a:extraClrScheme>
    <a:extraClrScheme>
      <a:clrScheme name="schule 9">
        <a:dk1>
          <a:srgbClr val="000000"/>
        </a:dk1>
        <a:lt1>
          <a:srgbClr val="FFFFCC"/>
        </a:lt1>
        <a:dk2>
          <a:srgbClr val="2965A7"/>
        </a:dk2>
        <a:lt2>
          <a:srgbClr val="FFFFD9"/>
        </a:lt2>
        <a:accent1>
          <a:srgbClr val="FFFFE5"/>
        </a:accent1>
        <a:accent2>
          <a:srgbClr val="A24200"/>
        </a:accent2>
        <a:accent3>
          <a:srgbClr val="FFFFE2"/>
        </a:accent3>
        <a:accent4>
          <a:srgbClr val="000000"/>
        </a:accent4>
        <a:accent5>
          <a:srgbClr val="FFFFF0"/>
        </a:accent5>
        <a:accent6>
          <a:srgbClr val="923B00"/>
        </a:accent6>
        <a:hlink>
          <a:srgbClr val="FF5D15"/>
        </a:hlink>
        <a:folHlink>
          <a:srgbClr val="9FB6FF"/>
        </a:folHlink>
      </a:clrScheme>
      <a:clrMap bg1="lt1" tx1="dk1" bg2="lt2" tx2="dk2" accent1="accent1" accent2="accent2" accent3="accent3" accent4="accent4" accent5="accent5" accent6="accent6" hlink="hlink" folHlink="folHlink"/>
    </a:extraClrScheme>
    <a:extraClrScheme>
      <a:clrScheme name="schule 10">
        <a:dk1>
          <a:srgbClr val="000000"/>
        </a:dk1>
        <a:lt1>
          <a:srgbClr val="FFFFFF"/>
        </a:lt1>
        <a:dk2>
          <a:srgbClr val="2965A7"/>
        </a:dk2>
        <a:lt2>
          <a:srgbClr val="FFFFD9"/>
        </a:lt2>
        <a:accent1>
          <a:srgbClr val="FFFFFF"/>
        </a:accent1>
        <a:accent2>
          <a:srgbClr val="A24200"/>
        </a:accent2>
        <a:accent3>
          <a:srgbClr val="FFFFFF"/>
        </a:accent3>
        <a:accent4>
          <a:srgbClr val="000000"/>
        </a:accent4>
        <a:accent5>
          <a:srgbClr val="FFFFFF"/>
        </a:accent5>
        <a:accent6>
          <a:srgbClr val="923B00"/>
        </a:accent6>
        <a:hlink>
          <a:srgbClr val="FF5D15"/>
        </a:hlink>
        <a:folHlink>
          <a:srgbClr val="9FB6FF"/>
        </a:folHlink>
      </a:clrScheme>
      <a:clrMap bg1="lt1" tx1="dk1" bg2="lt2" tx2="dk2" accent1="accent1" accent2="accent2" accent3="accent3" accent4="accent4" accent5="accent5" accent6="accent6" hlink="hlink" folHlink="folHlink"/>
    </a:extraClrScheme>
    <a:extraClrScheme>
      <a:clrScheme name="schule 11">
        <a:dk1>
          <a:srgbClr val="000000"/>
        </a:dk1>
        <a:lt1>
          <a:srgbClr val="FFFFFF"/>
        </a:lt1>
        <a:dk2>
          <a:srgbClr val="2965A7"/>
        </a:dk2>
        <a:lt2>
          <a:srgbClr val="9FB6FF"/>
        </a:lt2>
        <a:accent1>
          <a:srgbClr val="FFFFFF"/>
        </a:accent1>
        <a:accent2>
          <a:srgbClr val="A24200"/>
        </a:accent2>
        <a:accent3>
          <a:srgbClr val="FFFFFF"/>
        </a:accent3>
        <a:accent4>
          <a:srgbClr val="000000"/>
        </a:accent4>
        <a:accent5>
          <a:srgbClr val="FFFFFF"/>
        </a:accent5>
        <a:accent6>
          <a:srgbClr val="923B00"/>
        </a:accent6>
        <a:hlink>
          <a:srgbClr val="FF5D15"/>
        </a:hlink>
        <a:folHlink>
          <a:srgbClr val="6990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JavaSchule</Template>
  <TotalTime>0</TotalTime>
  <Words>828</Words>
  <Application>Microsoft Office PowerPoint</Application>
  <PresentationFormat>Bildschirmpräsentation (4:3)</PresentationFormat>
  <Paragraphs>160</Paragraphs>
  <Slides>13</Slides>
  <Notes>1</Notes>
  <HiddenSlides>0</HiddenSlides>
  <MMClips>0</MMClips>
  <ScaleCrop>false</ScaleCrop>
  <HeadingPairs>
    <vt:vector size="4" baseType="variant">
      <vt:variant>
        <vt:lpstr>Design</vt:lpstr>
      </vt:variant>
      <vt:variant>
        <vt:i4>1</vt:i4>
      </vt:variant>
      <vt:variant>
        <vt:lpstr>Folientitel</vt:lpstr>
      </vt:variant>
      <vt:variant>
        <vt:i4>13</vt:i4>
      </vt:variant>
    </vt:vector>
  </HeadingPairs>
  <TitlesOfParts>
    <vt:vector size="14" baseType="lpstr">
      <vt:lpstr>schule</vt:lpstr>
      <vt:lpstr>(öffentliche, statische) Funktionen</vt:lpstr>
      <vt:lpstr>Code-Beispiel</vt:lpstr>
      <vt:lpstr>Warum Funktionen?</vt:lpstr>
      <vt:lpstr>Bestandteile von Funktionen</vt:lpstr>
      <vt:lpstr>Aufruf einer Funktion</vt:lpstr>
      <vt:lpstr>zu klären</vt:lpstr>
      <vt:lpstr>Beispiele für Funktionen</vt:lpstr>
      <vt:lpstr>Aufgaben</vt:lpstr>
      <vt:lpstr>Aufgaben</vt:lpstr>
      <vt:lpstr>Aufgaben</vt:lpstr>
      <vt:lpstr>Aufgaben</vt:lpstr>
      <vt:lpstr>Aufgaben</vt:lpstr>
      <vt:lpstr>Aufgaben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2014-09-11T18:37:14Z</dcterms:created>
  <dcterms:modified xsi:type="dcterms:W3CDTF">2016-11-23T08:53:02Z</dcterms:modified>
</cp:coreProperties>
</file>