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CCC484-F675-42CB-AF67-6E18A00EDD6A}">
  <a:tblStyle styleId="{30CCC484-F675-42CB-AF67-6E18A00EDD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4cf02e5f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4cf02e5f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4d9a20d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d9a20d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4cf02e5f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cf02e5f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cf02e5f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cf02e5f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4cf02e5fb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4cf02e5f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6dbac0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6dbac0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cf02e5fb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cf02e5fb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d9a20d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d9a20d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cf02e5fb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cf02e5fb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6dbac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6dbac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4cf02e5f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cf02e5f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4d9a20d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d9a20d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4cf02e5fb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4cf02e5fb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Source License Detection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Znidarsic</a:t>
            </a:r>
            <a:endParaRPr/>
          </a:p>
          <a:p>
            <a:pPr indent="0" lvl="0" marL="0" rtl="0" algn="l">
              <a:spcBef>
                <a:spcPts val="0"/>
              </a:spcBef>
              <a:spcAft>
                <a:spcPts val="0"/>
              </a:spcAft>
              <a:buNone/>
            </a:pPr>
            <a:r>
              <a:rPr lang="en"/>
              <a:t>MBC 638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for False Positives</a:t>
            </a:r>
            <a:endParaRPr/>
          </a:p>
        </p:txBody>
      </p:sp>
      <p:sp>
        <p:nvSpPr>
          <p:cNvPr id="191" name="Google Shape;191;p22"/>
          <p:cNvSpPr txBox="1"/>
          <p:nvPr>
            <p:ph idx="1" type="body"/>
          </p:nvPr>
        </p:nvSpPr>
        <p:spPr>
          <a:xfrm>
            <a:off x="311700" y="1229875"/>
            <a:ext cx="4774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Sigma Quality Level regarding false positives is less critical than for false negatives, and focuses on potential wastes of time. Any file in the source code could be flagged for an unlimited amount of licenses, so SQL had to be calculated with 1 defect = 1 file containing any number of erroneous flags, and the sample = all files scanned.</a:t>
            </a:r>
            <a:endParaRPr/>
          </a:p>
          <a:p>
            <a:pPr indent="0" lvl="0" marL="0" rtl="0" algn="l">
              <a:spcBef>
                <a:spcPts val="1600"/>
              </a:spcBef>
              <a:spcAft>
                <a:spcPts val="1600"/>
              </a:spcAft>
              <a:buNone/>
            </a:pPr>
            <a:r>
              <a:rPr lang="en"/>
              <a:t>I was pleased to see the </a:t>
            </a:r>
            <a:r>
              <a:rPr b="1" lang="en" u="sng"/>
              <a:t>high SQL for false positives, indicating very little inefficiency</a:t>
            </a:r>
            <a:r>
              <a:rPr lang="en"/>
              <a:t>. </a:t>
            </a:r>
            <a:endParaRPr/>
          </a:p>
        </p:txBody>
      </p:sp>
      <p:graphicFrame>
        <p:nvGraphicFramePr>
          <p:cNvPr id="192" name="Google Shape;192;p22"/>
          <p:cNvGraphicFramePr/>
          <p:nvPr/>
        </p:nvGraphicFramePr>
        <p:xfrm>
          <a:off x="5829300" y="0"/>
          <a:ext cx="3000000" cy="3000000"/>
        </p:xfrm>
        <a:graphic>
          <a:graphicData uri="http://schemas.openxmlformats.org/drawingml/2006/table">
            <a:tbl>
              <a:tblPr>
                <a:noFill/>
                <a:tableStyleId>{30CCC484-F675-42CB-AF67-6E18A00EDD6A}</a:tableStyleId>
              </a:tblPr>
              <a:tblGrid>
                <a:gridCol w="809625"/>
                <a:gridCol w="819150"/>
                <a:gridCol w="847725"/>
                <a:gridCol w="838200"/>
              </a:tblGrid>
              <a:tr h="209550">
                <a:tc>
                  <a:txBody>
                    <a:bodyPr/>
                    <a:lstStyle/>
                    <a:p>
                      <a:pPr indent="0" lvl="0" marL="0" rtl="0" algn="ctr">
                        <a:spcBef>
                          <a:spcPts val="0"/>
                        </a:spcBef>
                        <a:spcAft>
                          <a:spcPts val="0"/>
                        </a:spcAft>
                        <a:buNone/>
                      </a:pPr>
                      <a:r>
                        <a:rPr lang="en" sz="1200">
                          <a:latin typeface="Calibri"/>
                          <a:ea typeface="Calibri"/>
                          <a:cs typeface="Calibri"/>
                          <a:sym typeface="Calibri"/>
                        </a:rPr>
                        <a:t>Folder</a:t>
                      </a:r>
                      <a:endParaRPr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Total Files</a:t>
                      </a:r>
                      <a:endParaRPr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Nomos</a:t>
                      </a:r>
                      <a:endParaRPr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Monk</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Ignite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13407</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Spark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4845</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Flink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8765</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Hadoop</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14488</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Hive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6672</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Zeppelin</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1323</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t/>
                      </a:r>
                      <a:endParaRPr/>
                    </a:p>
                  </a:txBody>
                  <a:tcPr marT="9525" marB="91425" marR="9525" marL="9525" anchor="b">
                    <a:solidFill>
                      <a:srgbClr val="EFEFEF"/>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49500</a:t>
                      </a:r>
                      <a:endParaRPr sz="1200">
                        <a:latin typeface="Calibri"/>
                        <a:ea typeface="Calibri"/>
                        <a:cs typeface="Calibri"/>
                        <a:sym typeface="Calibri"/>
                      </a:endParaRPr>
                    </a:p>
                  </a:txBody>
                  <a:tcPr marT="9525" marB="91425" marR="9525" marL="9525" anchor="b">
                    <a:solidFill>
                      <a:srgbClr val="EFEFEF"/>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6</a:t>
                      </a:r>
                      <a:endParaRPr sz="1200">
                        <a:latin typeface="Calibri"/>
                        <a:ea typeface="Calibri"/>
                        <a:cs typeface="Calibri"/>
                        <a:sym typeface="Calibri"/>
                      </a:endParaRPr>
                    </a:p>
                  </a:txBody>
                  <a:tcPr marT="9525" marB="91425" marR="9525" marL="9525" anchor="b">
                    <a:solidFill>
                      <a:srgbClr val="EFEFEF"/>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solidFill>
                      <a:srgbClr val="EFEFEF"/>
                    </a:solidFill>
                  </a:tcPr>
                </a:tc>
              </a:tr>
              <a:tr h="20955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r>
              <a:tr h="20955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DPMO</a:t>
                      </a:r>
                      <a:endParaRPr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DPMO</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121.2121212</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20.2020202</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~5.2</a:t>
                      </a:r>
                      <a:endParaRPr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 sz="1200">
                          <a:latin typeface="Calibri"/>
                          <a:ea typeface="Calibri"/>
                          <a:cs typeface="Calibri"/>
                          <a:sym typeface="Calibri"/>
                        </a:rPr>
                        <a:t>~5.6</a:t>
                      </a:r>
                      <a:endParaRPr sz="12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410000"/>
            <a:ext cx="5443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a:t>
            </a:r>
            <a:endParaRPr/>
          </a:p>
        </p:txBody>
      </p:sp>
      <p:sp>
        <p:nvSpPr>
          <p:cNvPr id="198" name="Google Shape;198;p23"/>
          <p:cNvSpPr txBox="1"/>
          <p:nvPr>
            <p:ph idx="1" type="body"/>
          </p:nvPr>
        </p:nvSpPr>
        <p:spPr>
          <a:xfrm>
            <a:off x="311700" y="1229875"/>
            <a:ext cx="5443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two Root Causes discovered during the Analyze phase, I decided to implement a time-saving change for each of them. Changes can be seen in red on the chart to the right.</a:t>
            </a:r>
            <a:endParaRPr/>
          </a:p>
          <a:p>
            <a:pPr indent="-342900" lvl="0" marL="457200" rtl="0" algn="l">
              <a:spcBef>
                <a:spcPts val="1600"/>
              </a:spcBef>
              <a:spcAft>
                <a:spcPts val="0"/>
              </a:spcAft>
              <a:buSzPts val="1800"/>
              <a:buAutoNum type="arabicParenR"/>
            </a:pPr>
            <a:r>
              <a:rPr lang="en"/>
              <a:t>“Scanner Count” methodology will be replaced with the “Flat” view, which will decrease clicks, screens/pages to view, and double-checks.</a:t>
            </a:r>
            <a:endParaRPr/>
          </a:p>
          <a:p>
            <a:pPr indent="-342900" lvl="0" marL="457200" rtl="0" algn="l">
              <a:spcBef>
                <a:spcPts val="0"/>
              </a:spcBef>
              <a:spcAft>
                <a:spcPts val="0"/>
              </a:spcAft>
              <a:buSzPts val="1800"/>
              <a:buAutoNum type="arabicParenR"/>
            </a:pPr>
            <a:r>
              <a:rPr lang="en"/>
              <a:t>Only harmful licenses are to be verified, time will not be wasted on harmless licenses.</a:t>
            </a:r>
            <a:endParaRPr/>
          </a:p>
        </p:txBody>
      </p:sp>
      <p:pic>
        <p:nvPicPr>
          <p:cNvPr id="199" name="Google Shape;199;p23"/>
          <p:cNvPicPr preferRelativeResize="0"/>
          <p:nvPr/>
        </p:nvPicPr>
        <p:blipFill>
          <a:blip r:embed="rId3">
            <a:alphaModFix/>
          </a:blip>
          <a:stretch>
            <a:fillRect/>
          </a:stretch>
        </p:blipFill>
        <p:spPr>
          <a:xfrm>
            <a:off x="5922604" y="0"/>
            <a:ext cx="322139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10000"/>
            <a:ext cx="5206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and After Time Data</a:t>
            </a:r>
            <a:endParaRPr/>
          </a:p>
        </p:txBody>
      </p:sp>
      <p:sp>
        <p:nvSpPr>
          <p:cNvPr id="205" name="Google Shape;205;p24"/>
          <p:cNvSpPr txBox="1"/>
          <p:nvPr>
            <p:ph idx="1" type="body"/>
          </p:nvPr>
        </p:nvSpPr>
        <p:spPr>
          <a:xfrm>
            <a:off x="311700" y="1229875"/>
            <a:ext cx="4594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the time it took to verify the licenses in the sampled folders and clear them before and after improvement.</a:t>
            </a:r>
            <a:endParaRPr/>
          </a:p>
          <a:p>
            <a:pPr indent="0" lvl="0" marL="0" rtl="0" algn="l">
              <a:spcBef>
                <a:spcPts val="1600"/>
              </a:spcBef>
              <a:spcAft>
                <a:spcPts val="0"/>
              </a:spcAft>
              <a:buNone/>
            </a:pPr>
            <a:r>
              <a:rPr lang="en"/>
              <a:t>The improvement was consistent. </a:t>
            </a:r>
            <a:r>
              <a:rPr b="1" lang="en" u="sng"/>
              <a:t>Correlation between first and second process time was </a:t>
            </a:r>
            <a:r>
              <a:rPr b="1" lang="en" u="sng">
                <a:solidFill>
                  <a:srgbClr val="000000"/>
                </a:solidFill>
              </a:rPr>
              <a:t>0.9687, and the first process time explained </a:t>
            </a:r>
            <a:r>
              <a:rPr b="1" lang="en" u="sng">
                <a:solidFill>
                  <a:srgbClr val="000000"/>
                </a:solidFill>
              </a:rPr>
              <a:t>93.8% of </a:t>
            </a:r>
            <a:r>
              <a:rPr b="1" lang="en" u="sng">
                <a:solidFill>
                  <a:srgbClr val="000000"/>
                </a:solidFill>
              </a:rPr>
              <a:t>the second.</a:t>
            </a:r>
            <a:r>
              <a:rPr lang="en">
                <a:solidFill>
                  <a:srgbClr val="000000"/>
                </a:solidFill>
              </a:rPr>
              <a:t> An LSRL yielded the equation y = 0.3608x + 70.164, and </a:t>
            </a:r>
            <a:r>
              <a:rPr b="1" lang="en" u="sng">
                <a:solidFill>
                  <a:srgbClr val="000000"/>
                </a:solidFill>
              </a:rPr>
              <a:t>an F - stat of 0.00145015 showed its significance.</a:t>
            </a:r>
            <a:endParaRPr b="1" u="sng">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graphicFrame>
        <p:nvGraphicFramePr>
          <p:cNvPr id="206" name="Google Shape;206;p24"/>
          <p:cNvGraphicFramePr/>
          <p:nvPr/>
        </p:nvGraphicFramePr>
        <p:xfrm>
          <a:off x="6108250" y="215325"/>
          <a:ext cx="3000000" cy="3000000"/>
        </p:xfrm>
        <a:graphic>
          <a:graphicData uri="http://schemas.openxmlformats.org/drawingml/2006/table">
            <a:tbl>
              <a:tblPr>
                <a:noFill/>
                <a:tableStyleId>{30CCC484-F675-42CB-AF67-6E18A00EDD6A}</a:tableStyleId>
              </a:tblPr>
              <a:tblGrid>
                <a:gridCol w="875700"/>
                <a:gridCol w="992450"/>
                <a:gridCol w="1167600"/>
              </a:tblGrid>
              <a:tr h="209550">
                <a:tc>
                  <a:txBody>
                    <a:bodyPr/>
                    <a:lstStyle/>
                    <a:p>
                      <a:pPr indent="0" lvl="0" marL="0" rtl="0" algn="ctr">
                        <a:spcBef>
                          <a:spcPts val="0"/>
                        </a:spcBef>
                        <a:spcAft>
                          <a:spcPts val="0"/>
                        </a:spcAft>
                        <a:buNone/>
                      </a:pPr>
                      <a:r>
                        <a:rPr b="1" lang="en" sz="1200">
                          <a:latin typeface="Calibri"/>
                          <a:ea typeface="Calibri"/>
                          <a:cs typeface="Calibri"/>
                          <a:sym typeface="Calibri"/>
                        </a:rPr>
                        <a:t>Folder</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First Process</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Second Process</a:t>
                      </a:r>
                      <a:endParaRPr b="1"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Ignite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941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362</a:t>
                      </a:r>
                      <a:endParaRPr sz="1200">
                        <a:latin typeface="Calibri"/>
                        <a:ea typeface="Calibri"/>
                        <a:cs typeface="Calibri"/>
                        <a:sym typeface="Calibri"/>
                      </a:endParaRPr>
                    </a:p>
                  </a:txBody>
                  <a:tcPr marT="9525" marB="91425" marR="9525" marL="9525" anchor="b"/>
                </a:tc>
              </a:tr>
              <a:tr h="219075">
                <a:tc>
                  <a:txBody>
                    <a:bodyPr/>
                    <a:lstStyle/>
                    <a:p>
                      <a:pPr indent="0" lvl="0" marL="0" rtl="0" algn="ctr">
                        <a:spcBef>
                          <a:spcPts val="0"/>
                        </a:spcBef>
                        <a:spcAft>
                          <a:spcPts val="0"/>
                        </a:spcAft>
                        <a:buNone/>
                      </a:pPr>
                      <a:r>
                        <a:rPr lang="en" sz="1200">
                          <a:latin typeface="Calibri"/>
                          <a:ea typeface="Calibri"/>
                          <a:cs typeface="Calibri"/>
                          <a:sym typeface="Calibri"/>
                        </a:rPr>
                        <a:t>Spark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848</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389</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Flink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1094</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501</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Hadoop</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551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244</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Zeppelin</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322</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216</a:t>
                      </a:r>
                      <a:endParaRPr sz="1200">
                        <a:latin typeface="Calibri"/>
                        <a:ea typeface="Calibri"/>
                        <a:cs typeface="Calibri"/>
                        <a:sym typeface="Calibri"/>
                      </a:endParaRPr>
                    </a:p>
                  </a:txBody>
                  <a:tcPr marT="9525" marB="91425" marR="9525" marL="9525" anchor="b"/>
                </a:tc>
              </a:tr>
              <a:tr h="209550">
                <a:tc>
                  <a:txBody>
                    <a:bodyPr/>
                    <a:lstStyle/>
                    <a:p>
                      <a:pPr indent="0" lvl="0" marL="0" rtl="0" algn="ctr">
                        <a:spcBef>
                          <a:spcPts val="0"/>
                        </a:spcBef>
                        <a:spcAft>
                          <a:spcPts val="0"/>
                        </a:spcAft>
                        <a:buNone/>
                      </a:pPr>
                      <a:r>
                        <a:rPr lang="en" sz="1200">
                          <a:latin typeface="Calibri"/>
                          <a:ea typeface="Calibri"/>
                          <a:cs typeface="Calibri"/>
                          <a:sym typeface="Calibri"/>
                        </a:rPr>
                        <a:t>Hive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224</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145</a:t>
                      </a:r>
                      <a:endParaRPr sz="1200">
                        <a:latin typeface="Calibri"/>
                        <a:ea typeface="Calibri"/>
                        <a:cs typeface="Calibri"/>
                        <a:sym typeface="Calibri"/>
                      </a:endParaRPr>
                    </a:p>
                  </a:txBody>
                  <a:tcPr marT="9525" marB="91425" marR="9525" marL="9525" anchor="b"/>
                </a:tc>
              </a:tr>
            </a:tbl>
          </a:graphicData>
        </a:graphic>
      </p:graphicFrame>
      <p:pic>
        <p:nvPicPr>
          <p:cNvPr id="207" name="Google Shape;207;p24"/>
          <p:cNvPicPr preferRelativeResize="0"/>
          <p:nvPr/>
        </p:nvPicPr>
        <p:blipFill>
          <a:blip r:embed="rId3">
            <a:alphaModFix/>
          </a:blip>
          <a:stretch>
            <a:fillRect/>
          </a:stretch>
        </p:blipFill>
        <p:spPr>
          <a:xfrm>
            <a:off x="4719675" y="2747900"/>
            <a:ext cx="4424325" cy="23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311700" y="1229875"/>
            <a:ext cx="6002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time to clear a folder decreased by a factor of 0.46658; </a:t>
            </a:r>
            <a:r>
              <a:rPr b="1" lang="en" u="sng"/>
              <a:t>sample mean decrease was better than goal.</a:t>
            </a:r>
            <a:endParaRPr b="1" u="sng"/>
          </a:p>
          <a:p>
            <a:pPr indent="0" lvl="0" marL="0" rtl="0" algn="l">
              <a:spcBef>
                <a:spcPts val="1600"/>
              </a:spcBef>
              <a:spcAft>
                <a:spcPts val="0"/>
              </a:spcAft>
              <a:buNone/>
            </a:pPr>
            <a:r>
              <a:rPr lang="en"/>
              <a:t>Statistically significant improvement at 0.01 alpha! Rejected Ho: ud &lt;= 0 in favor of Ha: ud &gt; 0</a:t>
            </a:r>
            <a:endParaRPr/>
          </a:p>
          <a:p>
            <a:pPr indent="0" lvl="0" marL="0" rtl="0" algn="l">
              <a:spcBef>
                <a:spcPts val="1600"/>
              </a:spcBef>
              <a:spcAft>
                <a:spcPts val="0"/>
              </a:spcAft>
              <a:buNone/>
            </a:pPr>
            <a:r>
              <a:rPr lang="en"/>
              <a:t>Narrowly failed to reject null at 0.1 alpha that the time difference between processes was great than mean of 221.1111 (equivalent of the target decrease factor ⅓). </a:t>
            </a:r>
            <a:r>
              <a:rPr lang="en"/>
              <a:t>Ho: ud &lt;= 221.1111; Ha: ud &gt; 221.1111</a:t>
            </a:r>
            <a:endParaRPr/>
          </a:p>
          <a:p>
            <a:pPr indent="0" lvl="0" marL="0" rtl="0" algn="l">
              <a:spcBef>
                <a:spcPts val="1600"/>
              </a:spcBef>
              <a:spcAft>
                <a:spcPts val="1600"/>
              </a:spcAft>
              <a:buNone/>
            </a:pPr>
            <a:r>
              <a:rPr b="1" lang="en" u="sng"/>
              <a:t>Great improvement, can’t quite confirm goal exceeded.</a:t>
            </a:r>
            <a:endParaRPr b="1" u="sng"/>
          </a:p>
        </p:txBody>
      </p:sp>
      <p:pic>
        <p:nvPicPr>
          <p:cNvPr id="213" name="Google Shape;213;p25"/>
          <p:cNvPicPr preferRelativeResize="0"/>
          <p:nvPr/>
        </p:nvPicPr>
        <p:blipFill rotWithShape="1">
          <a:blip r:embed="rId3">
            <a:alphaModFix/>
          </a:blip>
          <a:srcRect b="0" l="0" r="0" t="0"/>
          <a:stretch/>
        </p:blipFill>
        <p:spPr>
          <a:xfrm>
            <a:off x="6779250" y="0"/>
            <a:ext cx="2364750" cy="3877524"/>
          </a:xfrm>
          <a:prstGeom prst="rect">
            <a:avLst/>
          </a:prstGeom>
          <a:noFill/>
          <a:ln>
            <a:noFill/>
          </a:ln>
        </p:spPr>
      </p:pic>
      <p:sp>
        <p:nvSpPr>
          <p:cNvPr id="214" name="Google Shape;21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we improve? (paired t-tests)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302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a:t>
            </a:r>
            <a:endParaRPr/>
          </a:p>
        </p:txBody>
      </p:sp>
      <p:sp>
        <p:nvSpPr>
          <p:cNvPr id="220" name="Google Shape;220;p26"/>
          <p:cNvSpPr txBox="1"/>
          <p:nvPr>
            <p:ph idx="1" type="body"/>
          </p:nvPr>
        </p:nvSpPr>
        <p:spPr>
          <a:xfrm>
            <a:off x="311700" y="10145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Monk and Nomos will continue to be used in conjunction, as neither is substantially impeding productivity with high rates of false positives and both have proven to often flag harmful licenses that the other failed to flag.</a:t>
            </a:r>
            <a:endParaRPr/>
          </a:p>
          <a:p>
            <a:pPr indent="0" lvl="0" marL="0" rtl="0" algn="l">
              <a:spcBef>
                <a:spcPts val="1600"/>
              </a:spcBef>
              <a:spcAft>
                <a:spcPts val="0"/>
              </a:spcAft>
              <a:buNone/>
            </a:pPr>
            <a:r>
              <a:rPr lang="en"/>
              <a:t>Clearing folders using FOSSology will be done using the Flat view, in which it is easier to avoid wasting time by checking the same files twice and also easier/faster to browse by license flagged than the former methodology (clicking the Scanner Count of each flagged license successively).</a:t>
            </a:r>
            <a:endParaRPr/>
          </a:p>
          <a:p>
            <a:pPr indent="0" lvl="0" marL="0" rtl="0" algn="l">
              <a:spcBef>
                <a:spcPts val="1600"/>
              </a:spcBef>
              <a:spcAft>
                <a:spcPts val="1600"/>
              </a:spcAft>
              <a:buNone/>
            </a:pPr>
            <a:r>
              <a:rPr lang="en"/>
              <a:t>The practice of verifying non-harmful license flags within files                               that also contain harmful license flags adds no value and                                 wastes time, so it will be discontinued moving forwards.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nvSpPr>
        <p:spPr>
          <a:xfrm>
            <a:off x="0" y="876725"/>
            <a:ext cx="1437000" cy="42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DEFINE</a:t>
            </a:r>
            <a:endParaRPr u="sng">
              <a:latin typeface="Roboto"/>
              <a:ea typeface="Roboto"/>
              <a:cs typeface="Roboto"/>
              <a:sym typeface="Roboto"/>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PAIN:</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Clearing files of source code takes far too long.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POSSIBLE FACTORS: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Text Detection Tools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File Clearing Methodology</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Business Rules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92" name="Google Shape;92;p14"/>
          <p:cNvSpPr txBox="1"/>
          <p:nvPr/>
        </p:nvSpPr>
        <p:spPr>
          <a:xfrm>
            <a:off x="1437000" y="876725"/>
            <a:ext cx="1567200" cy="42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MEASURE</a:t>
            </a:r>
            <a:endParaRPr u="sng">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sp>
        <p:nvSpPr>
          <p:cNvPr id="93" name="Google Shape;93;p14"/>
          <p:cNvSpPr txBox="1"/>
          <p:nvPr/>
        </p:nvSpPr>
        <p:spPr>
          <a:xfrm>
            <a:off x="3674100" y="876725"/>
            <a:ext cx="2513700" cy="42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ANALYZE</a:t>
            </a:r>
            <a:endParaRPr u="sng">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Change Business Rules</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SQL for Text Detection Accuracy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b="1" lang="en" sz="1200">
                <a:latin typeface="Roboto"/>
                <a:ea typeface="Roboto"/>
                <a:cs typeface="Roboto"/>
                <a:sym typeface="Roboto"/>
              </a:rPr>
              <a:t>NEED BOTH!</a:t>
            </a:r>
            <a:endParaRPr b="1" sz="1200">
              <a:latin typeface="Roboto"/>
              <a:ea typeface="Roboto"/>
              <a:cs typeface="Roboto"/>
              <a:sym typeface="Roboto"/>
            </a:endParaRPr>
          </a:p>
        </p:txBody>
      </p:sp>
      <p:sp>
        <p:nvSpPr>
          <p:cNvPr id="94" name="Google Shape;94;p14"/>
          <p:cNvSpPr txBox="1"/>
          <p:nvPr/>
        </p:nvSpPr>
        <p:spPr>
          <a:xfrm>
            <a:off x="6963300" y="876725"/>
            <a:ext cx="2180700" cy="21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IMPROVE</a:t>
            </a:r>
            <a:endParaRPr u="sng">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dk2"/>
                </a:solidFill>
                <a:latin typeface="Roboto"/>
                <a:ea typeface="Roboto"/>
                <a:cs typeface="Roboto"/>
                <a:sym typeface="Roboto"/>
              </a:rPr>
              <a:t>Statistically significant improvement at 0.01 alpha!</a:t>
            </a:r>
            <a:endParaRPr sz="1200">
              <a:solidFill>
                <a:schemeClr val="dk2"/>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chemeClr val="dk2"/>
                </a:solidFill>
                <a:latin typeface="Roboto"/>
                <a:ea typeface="Roboto"/>
                <a:cs typeface="Roboto"/>
                <a:sym typeface="Roboto"/>
              </a:rPr>
              <a:t>Improvement consistent, 0.9687 correlation between before and after times. </a:t>
            </a:r>
            <a:endParaRPr sz="1200">
              <a:solidFill>
                <a:schemeClr val="dk2"/>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chemeClr val="dk2"/>
                </a:solidFill>
                <a:latin typeface="Roboto"/>
                <a:ea typeface="Roboto"/>
                <a:cs typeface="Roboto"/>
                <a:sym typeface="Roboto"/>
              </a:rPr>
              <a:t>Time decrease factor: 0.47!  </a:t>
            </a:r>
            <a:endParaRPr sz="1200">
              <a:solidFill>
                <a:schemeClr val="dk2"/>
              </a:solidFill>
              <a:latin typeface="Roboto"/>
              <a:ea typeface="Roboto"/>
              <a:cs typeface="Roboto"/>
              <a:sym typeface="Roboto"/>
            </a:endParaRPr>
          </a:p>
          <a:p>
            <a:pPr indent="0" lvl="0" marL="0" rtl="0" algn="ctr">
              <a:lnSpc>
                <a:spcPct val="115000"/>
              </a:lnSpc>
              <a:spcBef>
                <a:spcPts val="1600"/>
              </a:spcBef>
              <a:spcAft>
                <a:spcPts val="0"/>
              </a:spcAft>
              <a:buNone/>
            </a:pPr>
            <a:r>
              <a:t/>
            </a:r>
            <a:endParaRPr sz="1200">
              <a:solidFill>
                <a:schemeClr val="dk2"/>
              </a:solidFill>
              <a:latin typeface="Roboto"/>
              <a:ea typeface="Roboto"/>
              <a:cs typeface="Roboto"/>
              <a:sym typeface="Roboto"/>
            </a:endParaRPr>
          </a:p>
          <a:p>
            <a:pPr indent="0" lvl="0" marL="0" rtl="0" algn="ctr">
              <a:lnSpc>
                <a:spcPct val="115000"/>
              </a:lnSpc>
              <a:spcBef>
                <a:spcPts val="1600"/>
              </a:spcBef>
              <a:spcAft>
                <a:spcPts val="1600"/>
              </a:spcAft>
              <a:buClr>
                <a:srgbClr val="000000"/>
              </a:buClr>
              <a:buSzPts val="1100"/>
              <a:buFont typeface="Arial"/>
              <a:buNone/>
            </a:pPr>
            <a:r>
              <a:t/>
            </a:r>
            <a:endParaRPr sz="1200">
              <a:solidFill>
                <a:schemeClr val="dk2"/>
              </a:solidFill>
              <a:latin typeface="Roboto"/>
              <a:ea typeface="Roboto"/>
              <a:cs typeface="Roboto"/>
              <a:sym typeface="Roboto"/>
            </a:endParaRPr>
          </a:p>
        </p:txBody>
      </p:sp>
      <p:sp>
        <p:nvSpPr>
          <p:cNvPr id="95" name="Google Shape;95;p14"/>
          <p:cNvSpPr txBox="1"/>
          <p:nvPr/>
        </p:nvSpPr>
        <p:spPr>
          <a:xfrm>
            <a:off x="6963550" y="3028325"/>
            <a:ext cx="2180700" cy="21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CONTROL</a:t>
            </a:r>
            <a:endParaRPr u="sng">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Changes to Business Rules and FOSSology methodology going forwards.</a:t>
            </a:r>
            <a:endParaRPr sz="1200">
              <a:latin typeface="Roboto"/>
              <a:ea typeface="Roboto"/>
              <a:cs typeface="Roboto"/>
              <a:sym typeface="Roboto"/>
            </a:endParaRPr>
          </a:p>
        </p:txBody>
      </p:sp>
      <p:pic>
        <p:nvPicPr>
          <p:cNvPr id="96" name="Google Shape;96;p14"/>
          <p:cNvPicPr preferRelativeResize="0"/>
          <p:nvPr/>
        </p:nvPicPr>
        <p:blipFill>
          <a:blip r:embed="rId3">
            <a:alphaModFix/>
          </a:blip>
          <a:stretch>
            <a:fillRect/>
          </a:stretch>
        </p:blipFill>
        <p:spPr>
          <a:xfrm>
            <a:off x="3585775" y="3533724"/>
            <a:ext cx="2690350" cy="1609776"/>
          </a:xfrm>
          <a:prstGeom prst="rect">
            <a:avLst/>
          </a:prstGeom>
          <a:noFill/>
          <a:ln>
            <a:noFill/>
          </a:ln>
        </p:spPr>
      </p:pic>
      <p:sp>
        <p:nvSpPr>
          <p:cNvPr id="97" name="Google Shape;97;p14"/>
          <p:cNvSpPr txBox="1"/>
          <p:nvPr/>
        </p:nvSpPr>
        <p:spPr>
          <a:xfrm>
            <a:off x="83725" y="0"/>
            <a:ext cx="41028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latin typeface="Roboto"/>
                <a:ea typeface="Roboto"/>
                <a:cs typeface="Roboto"/>
                <a:sym typeface="Roboto"/>
              </a:rPr>
              <a:t>Open Source License Detection</a:t>
            </a:r>
            <a:endParaRPr b="1"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8" name="Google Shape;98;p14"/>
          <p:cNvSpPr txBox="1"/>
          <p:nvPr/>
        </p:nvSpPr>
        <p:spPr>
          <a:xfrm>
            <a:off x="6630300" y="0"/>
            <a:ext cx="25137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Process Owner: Michael Znidarsic</a:t>
            </a:r>
            <a:endParaRPr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99" name="Google Shape;99;p14"/>
          <p:cNvGraphicFramePr/>
          <p:nvPr/>
        </p:nvGraphicFramePr>
        <p:xfrm>
          <a:off x="3972550" y="2371855"/>
          <a:ext cx="3000000" cy="3000000"/>
        </p:xfrm>
        <a:graphic>
          <a:graphicData uri="http://schemas.openxmlformats.org/drawingml/2006/table">
            <a:tbl>
              <a:tblPr>
                <a:noFill/>
                <a:tableStyleId>{30CCC484-F675-42CB-AF67-6E18A00EDD6A}</a:tableStyleId>
              </a:tblPr>
              <a:tblGrid>
                <a:gridCol w="969300"/>
                <a:gridCol w="947500"/>
              </a:tblGrid>
              <a:tr h="381125">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NOMOS</a:t>
                      </a:r>
                      <a:endParaRPr b="1" sz="1200">
                        <a:latin typeface="Calibri"/>
                        <a:ea typeface="Calibri"/>
                        <a:cs typeface="Calibri"/>
                        <a:sym typeface="Calibri"/>
                      </a:endParaRPr>
                    </a:p>
                  </a:txBody>
                  <a:tcPr marT="9525" marB="91425" marR="9525" marL="9525" anchor="b">
                    <a:solidFill>
                      <a:srgbClr val="EFEFEF"/>
                    </a:solidFill>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MONK</a:t>
                      </a:r>
                      <a:endParaRPr b="1" sz="1200">
                        <a:latin typeface="Calibri"/>
                        <a:ea typeface="Calibri"/>
                        <a:cs typeface="Calibri"/>
                        <a:sym typeface="Calibri"/>
                      </a:endParaRPr>
                    </a:p>
                  </a:txBody>
                  <a:tcPr marT="9525" marB="91425" marR="9525" marL="9525" anchor="b">
                    <a:solidFill>
                      <a:srgbClr val="EFEFEF"/>
                    </a:solidFill>
                  </a:tcPr>
                </a:tc>
              </a:tr>
              <a:tr h="323200">
                <a:tc>
                  <a:txBody>
                    <a:bodyPr/>
                    <a:lstStyle/>
                    <a:p>
                      <a:pPr indent="0" lvl="0" marL="0" rtl="0" algn="ctr">
                        <a:spcBef>
                          <a:spcPts val="0"/>
                        </a:spcBef>
                        <a:spcAft>
                          <a:spcPts val="0"/>
                        </a:spcAft>
                        <a:buNone/>
                      </a:pPr>
                      <a:r>
                        <a:rPr b="1" lang="en" sz="1200">
                          <a:latin typeface="Calibri"/>
                          <a:ea typeface="Calibri"/>
                          <a:cs typeface="Calibri"/>
                          <a:sym typeface="Calibri"/>
                        </a:rPr>
                        <a:t>SQL: ~2.5</a:t>
                      </a:r>
                      <a:endParaRPr b="1" sz="1200">
                        <a:latin typeface="Calibri"/>
                        <a:ea typeface="Calibri"/>
                        <a:cs typeface="Calibri"/>
                        <a:sym typeface="Calibri"/>
                      </a:endParaRPr>
                    </a:p>
                  </a:txBody>
                  <a:tcPr marT="9525" marB="91425" marR="9525" marL="9525" anchor="b">
                    <a:solidFill>
                      <a:srgbClr val="EFEFEF"/>
                    </a:solidFill>
                  </a:tcPr>
                </a:tc>
                <a:tc>
                  <a:txBody>
                    <a:bodyPr/>
                    <a:lstStyle/>
                    <a:p>
                      <a:pPr indent="0" lvl="0" marL="0" rtl="0" algn="ctr">
                        <a:spcBef>
                          <a:spcPts val="0"/>
                        </a:spcBef>
                        <a:spcAft>
                          <a:spcPts val="0"/>
                        </a:spcAft>
                        <a:buNone/>
                      </a:pPr>
                      <a:r>
                        <a:rPr b="1" lang="en" sz="1200">
                          <a:latin typeface="Calibri"/>
                          <a:ea typeface="Calibri"/>
                          <a:cs typeface="Calibri"/>
                          <a:sym typeface="Calibri"/>
                        </a:rPr>
                        <a:t>SQL: ~1.05</a:t>
                      </a:r>
                      <a:endParaRPr b="1" sz="1200">
                        <a:latin typeface="Calibri"/>
                        <a:ea typeface="Calibri"/>
                        <a:cs typeface="Calibri"/>
                        <a:sym typeface="Calibri"/>
                      </a:endParaRPr>
                    </a:p>
                  </a:txBody>
                  <a:tcPr marT="9525" marB="91425" marR="9525" marL="9525" anchor="b">
                    <a:solidFill>
                      <a:srgbClr val="EFEFEF"/>
                    </a:solidFill>
                  </a:tcPr>
                </a:tc>
              </a:tr>
            </a:tbl>
          </a:graphicData>
        </a:graphic>
      </p:graphicFrame>
      <p:pic>
        <p:nvPicPr>
          <p:cNvPr id="100" name="Google Shape;100;p14"/>
          <p:cNvPicPr preferRelativeResize="0"/>
          <p:nvPr/>
        </p:nvPicPr>
        <p:blipFill>
          <a:blip r:embed="rId4">
            <a:alphaModFix/>
          </a:blip>
          <a:stretch>
            <a:fillRect/>
          </a:stretch>
        </p:blipFill>
        <p:spPr>
          <a:xfrm flipH="1">
            <a:off x="6364455" y="876720"/>
            <a:ext cx="616800" cy="2907701"/>
          </a:xfrm>
          <a:prstGeom prst="rect">
            <a:avLst/>
          </a:prstGeom>
          <a:noFill/>
          <a:ln>
            <a:noFill/>
          </a:ln>
        </p:spPr>
      </p:pic>
      <p:pic>
        <p:nvPicPr>
          <p:cNvPr id="101" name="Google Shape;101;p14"/>
          <p:cNvPicPr preferRelativeResize="0"/>
          <p:nvPr/>
        </p:nvPicPr>
        <p:blipFill>
          <a:blip r:embed="rId5">
            <a:alphaModFix/>
          </a:blip>
          <a:stretch>
            <a:fillRect/>
          </a:stretch>
        </p:blipFill>
        <p:spPr>
          <a:xfrm>
            <a:off x="2880650" y="876691"/>
            <a:ext cx="616800" cy="2907771"/>
          </a:xfrm>
          <a:prstGeom prst="rect">
            <a:avLst/>
          </a:prstGeom>
          <a:noFill/>
          <a:ln>
            <a:noFill/>
          </a:ln>
        </p:spPr>
      </p:pic>
      <p:cxnSp>
        <p:nvCxnSpPr>
          <p:cNvPr id="102" name="Google Shape;102;p14"/>
          <p:cNvCxnSpPr/>
          <p:nvPr/>
        </p:nvCxnSpPr>
        <p:spPr>
          <a:xfrm>
            <a:off x="3650025" y="1657825"/>
            <a:ext cx="2595600" cy="30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graphicFrame>
        <p:nvGraphicFramePr>
          <p:cNvPr id="103" name="Google Shape;103;p14"/>
          <p:cNvGraphicFramePr/>
          <p:nvPr/>
        </p:nvGraphicFramePr>
        <p:xfrm>
          <a:off x="1355313" y="1324975"/>
          <a:ext cx="3000000" cy="3000000"/>
        </p:xfrm>
        <a:graphic>
          <a:graphicData uri="http://schemas.openxmlformats.org/drawingml/2006/table">
            <a:tbl>
              <a:tblPr>
                <a:noFill/>
                <a:tableStyleId>{30CCC484-F675-42CB-AF67-6E18A00EDD6A}</a:tableStyleId>
              </a:tblPr>
              <a:tblGrid>
                <a:gridCol w="673600"/>
                <a:gridCol w="763400"/>
              </a:tblGrid>
              <a:tr h="474250">
                <a:tc>
                  <a:txBody>
                    <a:bodyPr/>
                    <a:lstStyle/>
                    <a:p>
                      <a:pPr indent="0" lvl="0" marL="0" rtl="0" algn="ctr">
                        <a:spcBef>
                          <a:spcPts val="0"/>
                        </a:spcBef>
                        <a:spcAft>
                          <a:spcPts val="0"/>
                        </a:spcAft>
                        <a:buNone/>
                      </a:pPr>
                      <a:r>
                        <a:rPr b="1" lang="en" sz="1200">
                          <a:latin typeface="Calibri"/>
                          <a:ea typeface="Calibri"/>
                          <a:cs typeface="Calibri"/>
                          <a:sym typeface="Calibri"/>
                        </a:rPr>
                        <a:t>Folder</a:t>
                      </a:r>
                      <a:endParaRPr b="1"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spcBef>
                          <a:spcPts val="0"/>
                        </a:spcBef>
                        <a:spcAft>
                          <a:spcPts val="0"/>
                        </a:spcAft>
                        <a:buNone/>
                      </a:pPr>
                      <a:r>
                        <a:rPr b="1" lang="en" sz="1200">
                          <a:latin typeface="Calibri"/>
                          <a:ea typeface="Calibri"/>
                          <a:cs typeface="Calibri"/>
                          <a:sym typeface="Calibri"/>
                        </a:rPr>
                        <a:t>1st</a:t>
                      </a:r>
                      <a:r>
                        <a:rPr b="1" lang="en" sz="1200">
                          <a:latin typeface="Calibri"/>
                          <a:ea typeface="Calibri"/>
                          <a:cs typeface="Calibri"/>
                          <a:sym typeface="Calibri"/>
                        </a:rPr>
                        <a:t> Process</a:t>
                      </a:r>
                      <a:endParaRPr b="1"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Ignite</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941</a:t>
                      </a:r>
                      <a:endParaRPr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Spark</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848</a:t>
                      </a:r>
                      <a:endParaRPr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Flink</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1094</a:t>
                      </a:r>
                      <a:endParaRPr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Hadoop</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551</a:t>
                      </a:r>
                      <a:endParaRPr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Zeppelin</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322</a:t>
                      </a:r>
                      <a:endParaRPr sz="1200">
                        <a:latin typeface="Calibri"/>
                        <a:ea typeface="Calibri"/>
                        <a:cs typeface="Calibri"/>
                        <a:sym typeface="Calibri"/>
                      </a:endParaRPr>
                    </a:p>
                  </a:txBody>
                  <a:tcPr marT="9525" marB="91425" marR="9525" marL="9525" anchor="b">
                    <a:solidFill>
                      <a:srgbClr val="3C78D8"/>
                    </a:solidFill>
                  </a:tcPr>
                </a:tc>
              </a:tr>
              <a:tr h="319100">
                <a:tc>
                  <a:txBody>
                    <a:bodyPr/>
                    <a:lstStyle/>
                    <a:p>
                      <a:pPr indent="0" lvl="0" marL="0" rtl="0" algn="ctr">
                        <a:spcBef>
                          <a:spcPts val="0"/>
                        </a:spcBef>
                        <a:spcAft>
                          <a:spcPts val="0"/>
                        </a:spcAft>
                        <a:buNone/>
                      </a:pPr>
                      <a:r>
                        <a:rPr lang="en" sz="1200">
                          <a:latin typeface="Calibri"/>
                          <a:ea typeface="Calibri"/>
                          <a:cs typeface="Calibri"/>
                          <a:sym typeface="Calibri"/>
                        </a:rPr>
                        <a:t>Hive</a:t>
                      </a:r>
                      <a:endParaRPr sz="1200">
                        <a:latin typeface="Calibri"/>
                        <a:ea typeface="Calibri"/>
                        <a:cs typeface="Calibri"/>
                        <a:sym typeface="Calibri"/>
                      </a:endParaRPr>
                    </a:p>
                  </a:txBody>
                  <a:tcPr marT="9525" marB="91425" marR="9525" marL="9525" anchor="b">
                    <a:solidFill>
                      <a:srgbClr val="3C78D8"/>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224</a:t>
                      </a:r>
                      <a:endParaRPr sz="1200">
                        <a:latin typeface="Calibri"/>
                        <a:ea typeface="Calibri"/>
                        <a:cs typeface="Calibri"/>
                        <a:sym typeface="Calibri"/>
                      </a:endParaRPr>
                    </a:p>
                  </a:txBody>
                  <a:tcPr marT="9525" marB="91425" marR="9525" marL="9525" anchor="b">
                    <a:solidFill>
                      <a:srgbClr val="3C78D8"/>
                    </a:solidFill>
                  </a:tcPr>
                </a:tc>
              </a:tr>
            </a:tbl>
          </a:graphicData>
        </a:graphic>
      </p:graphicFrame>
      <p:sp>
        <p:nvSpPr>
          <p:cNvPr id="104" name="Google Shape;104;p14"/>
          <p:cNvSpPr txBox="1"/>
          <p:nvPr/>
        </p:nvSpPr>
        <p:spPr>
          <a:xfrm>
            <a:off x="85450" y="427325"/>
            <a:ext cx="8911500" cy="350700"/>
          </a:xfrm>
          <a:prstGeom prst="rect">
            <a:avLst/>
          </a:prstGeom>
          <a:solidFill>
            <a:srgbClr val="1C458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Key Dates:                      2/19                                                    2/16                                                              3/1                </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11700" y="242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a:t>
            </a:r>
            <a:endParaRPr/>
          </a:p>
        </p:txBody>
      </p:sp>
      <p:sp>
        <p:nvSpPr>
          <p:cNvPr id="110" name="Google Shape;110;p15"/>
          <p:cNvSpPr txBox="1"/>
          <p:nvPr>
            <p:ph idx="1" type="body"/>
          </p:nvPr>
        </p:nvSpPr>
        <p:spPr>
          <a:xfrm>
            <a:off x="311700" y="902250"/>
            <a:ext cx="8386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Problem:</a:t>
            </a:r>
            <a:endParaRPr>
              <a:solidFill>
                <a:srgbClr val="000000"/>
              </a:solidFill>
            </a:endParaRPr>
          </a:p>
          <a:p>
            <a:pPr indent="0" lvl="0" marL="0" rtl="0" algn="l">
              <a:spcBef>
                <a:spcPts val="1600"/>
              </a:spcBef>
              <a:spcAft>
                <a:spcPts val="1600"/>
              </a:spcAft>
              <a:buNone/>
            </a:pPr>
            <a:r>
              <a:rPr lang="en">
                <a:solidFill>
                  <a:srgbClr val="000000"/>
                </a:solidFill>
              </a:rPr>
              <a:t>When Stairstep Consulting conducts software source code due diligence investigations, we are frequently given a quota of billable hours by the client. This is done not only to reach an agreement beforehand on the price of our investigation, but also to approximate the depth at which the report should operate. However, large or complicated source code packages frequently take so long to parse that we are faced with the decision of working extra hours </a:t>
            </a:r>
            <a:r>
              <a:rPr i="1" lang="en">
                <a:solidFill>
                  <a:srgbClr val="000000"/>
                </a:solidFill>
              </a:rPr>
              <a:t>pro bono </a:t>
            </a:r>
            <a:r>
              <a:rPr lang="en">
                <a:solidFill>
                  <a:srgbClr val="000000"/>
                </a:solidFill>
              </a:rPr>
              <a:t>or turning in a report that we feel may lack some important analytical details.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and Target </a:t>
            </a:r>
            <a:endParaRPr/>
          </a:p>
        </p:txBody>
      </p:sp>
      <p:sp>
        <p:nvSpPr>
          <p:cNvPr id="116" name="Google Shape;11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harmful licenses within source code, Stairstep Consulting uses the software FOSSology, which includes the text detection tools Monk and Nomos. These tools detect both harmful and harmless licenses, and do not have complete accuracy when they flag files for them. It is up to a trained consultant to go into the files flagged by these tools and verify the presence of (a) harmful license(s). This process is necessary, but time-consuming and potentially very inefficient.</a:t>
            </a:r>
            <a:endParaRPr/>
          </a:p>
          <a:p>
            <a:pPr indent="0" lvl="0" marL="0" rtl="0" algn="l">
              <a:spcBef>
                <a:spcPts val="1600"/>
              </a:spcBef>
              <a:spcAft>
                <a:spcPts val="1600"/>
              </a:spcAft>
              <a:buClr>
                <a:srgbClr val="000000"/>
              </a:buClr>
              <a:buSzPts val="1100"/>
              <a:buFont typeface="Arial"/>
              <a:buNone/>
            </a:pPr>
            <a:r>
              <a:rPr lang="en"/>
              <a:t>Stairstep is t</a:t>
            </a:r>
            <a:r>
              <a:rPr lang="en"/>
              <a:t>argeting a ⅓ reduction in folder clearance time with this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a:t>
            </a:r>
            <a:endParaRPr/>
          </a:p>
        </p:txBody>
      </p:sp>
      <p:sp>
        <p:nvSpPr>
          <p:cNvPr id="122" name="Google Shape;12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given project will typically include many folders. A folder is, of course, a wildly varying unit of measurement. A folder may have essentially no licenses in it, or tens of thousands of licenses. The same can be said for a folder’s file count. I will use paired and proportional (e.g. SQL) data</a:t>
            </a:r>
            <a:r>
              <a:rPr lang="en"/>
              <a:t> to avoid this threat to the data’s relevance. </a:t>
            </a:r>
            <a:r>
              <a:rPr b="1" lang="en" u="sng"/>
              <a:t>I will time myself in clearing folders of</a:t>
            </a:r>
            <a:r>
              <a:rPr b="1" lang="en" u="sng"/>
              <a:t> source code from prominent open-source softwares with moderate amounts of licenses present in them, of which a smaller proportion are harmful, and afterwards examine the accuracy.</a:t>
            </a:r>
            <a:endParaRPr b="1" u="sng"/>
          </a:p>
          <a:p>
            <a:pPr indent="0" lvl="0" marL="0" rtl="0" algn="l">
              <a:spcBef>
                <a:spcPts val="1600"/>
              </a:spcBef>
              <a:spcAft>
                <a:spcPts val="0"/>
              </a:spcAft>
              <a:buNone/>
            </a:pPr>
            <a:r>
              <a:rPr lang="en"/>
              <a:t>Continuous Data: Upload time per folder, clearance time per folder.</a:t>
            </a:r>
            <a:endParaRPr/>
          </a:p>
          <a:p>
            <a:pPr indent="0" lvl="0" marL="0" rtl="0" algn="l">
              <a:spcBef>
                <a:spcPts val="1600"/>
              </a:spcBef>
              <a:spcAft>
                <a:spcPts val="1600"/>
              </a:spcAft>
              <a:buNone/>
            </a:pPr>
            <a:r>
              <a:rPr lang="en"/>
              <a:t>Discrete Data: False positive/negative flaggings per folder.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cxnSp>
        <p:nvCxnSpPr>
          <p:cNvPr id="127" name="Google Shape;127;p18"/>
          <p:cNvCxnSpPr/>
          <p:nvPr/>
        </p:nvCxnSpPr>
        <p:spPr>
          <a:xfrm>
            <a:off x="396275" y="1561700"/>
            <a:ext cx="3119400" cy="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p:nvPr/>
        </p:nvCxnSpPr>
        <p:spPr>
          <a:xfrm>
            <a:off x="396275" y="732538"/>
            <a:ext cx="3119400" cy="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p:nvPr/>
        </p:nvCxnSpPr>
        <p:spPr>
          <a:xfrm>
            <a:off x="396275" y="3032100"/>
            <a:ext cx="3119400" cy="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8"/>
          <p:cNvSpPr txBox="1"/>
          <p:nvPr/>
        </p:nvSpPr>
        <p:spPr>
          <a:xfrm>
            <a:off x="2737500" y="0"/>
            <a:ext cx="36690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Data Stratification Table</a:t>
            </a:r>
            <a:endParaRPr b="1" sz="2000"/>
          </a:p>
        </p:txBody>
      </p:sp>
      <p:cxnSp>
        <p:nvCxnSpPr>
          <p:cNvPr id="131" name="Google Shape;131;p18"/>
          <p:cNvCxnSpPr/>
          <p:nvPr/>
        </p:nvCxnSpPr>
        <p:spPr>
          <a:xfrm>
            <a:off x="396275" y="2376988"/>
            <a:ext cx="3119400" cy="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8"/>
          <p:cNvSpPr txBox="1"/>
          <p:nvPr/>
        </p:nvSpPr>
        <p:spPr>
          <a:xfrm>
            <a:off x="512225" y="73255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 text detection tools used perform when it comes to false negatives? (accuracy)</a:t>
            </a:r>
            <a:endParaRPr/>
          </a:p>
        </p:txBody>
      </p:sp>
      <p:cxnSp>
        <p:nvCxnSpPr>
          <p:cNvPr id="133" name="Google Shape;133;p18"/>
          <p:cNvCxnSpPr/>
          <p:nvPr/>
        </p:nvCxnSpPr>
        <p:spPr>
          <a:xfrm>
            <a:off x="396275" y="3653100"/>
            <a:ext cx="3119400" cy="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18"/>
          <p:cNvSpPr txBox="1"/>
          <p:nvPr/>
        </p:nvSpPr>
        <p:spPr>
          <a:xfrm>
            <a:off x="512225" y="238440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 scan/upload times of the text detection tools compare?</a:t>
            </a:r>
            <a:endParaRPr/>
          </a:p>
        </p:txBody>
      </p:sp>
      <p:sp>
        <p:nvSpPr>
          <p:cNvPr id="135" name="Google Shape;135;p18"/>
          <p:cNvSpPr txBox="1"/>
          <p:nvPr/>
        </p:nvSpPr>
        <p:spPr>
          <a:xfrm>
            <a:off x="512225" y="156170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 text detection tools used perform when it comes to false positives? (efficiency)</a:t>
            </a:r>
            <a:endParaRPr/>
          </a:p>
        </p:txBody>
      </p:sp>
      <p:sp>
        <p:nvSpPr>
          <p:cNvPr id="136" name="Google Shape;136;p18"/>
          <p:cNvSpPr txBox="1"/>
          <p:nvPr/>
        </p:nvSpPr>
        <p:spPr>
          <a:xfrm>
            <a:off x="512225" y="3032088"/>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 scan times of the text detection tools compare?</a:t>
            </a:r>
            <a:endParaRPr/>
          </a:p>
        </p:txBody>
      </p:sp>
      <p:sp>
        <p:nvSpPr>
          <p:cNvPr id="137" name="Google Shape;137;p18"/>
          <p:cNvSpPr txBox="1"/>
          <p:nvPr/>
        </p:nvSpPr>
        <p:spPr>
          <a:xfrm>
            <a:off x="512225" y="4359663"/>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 changes made to the process actually affect efficiency?</a:t>
            </a:r>
            <a:endParaRPr/>
          </a:p>
        </p:txBody>
      </p:sp>
      <p:cxnSp>
        <p:nvCxnSpPr>
          <p:cNvPr id="138" name="Google Shape;138;p18"/>
          <p:cNvCxnSpPr/>
          <p:nvPr/>
        </p:nvCxnSpPr>
        <p:spPr>
          <a:xfrm>
            <a:off x="396275" y="4359675"/>
            <a:ext cx="31194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8"/>
          <p:cNvCxnSpPr/>
          <p:nvPr/>
        </p:nvCxnSpPr>
        <p:spPr>
          <a:xfrm flipH="1" rot="10800000">
            <a:off x="393875" y="739425"/>
            <a:ext cx="2400" cy="43860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8"/>
          <p:cNvCxnSpPr/>
          <p:nvPr/>
        </p:nvCxnSpPr>
        <p:spPr>
          <a:xfrm rot="10800000">
            <a:off x="3514800" y="739475"/>
            <a:ext cx="0" cy="43422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8"/>
          <p:cNvCxnSpPr/>
          <p:nvPr/>
        </p:nvCxnSpPr>
        <p:spPr>
          <a:xfrm flipH="1" rot="10800000">
            <a:off x="3514800" y="2722400"/>
            <a:ext cx="1080300" cy="39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8"/>
          <p:cNvSpPr txBox="1"/>
          <p:nvPr/>
        </p:nvSpPr>
        <p:spPr>
          <a:xfrm>
            <a:off x="3400525" y="1639850"/>
            <a:ext cx="1210500" cy="10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Time to Clear Folders</a:t>
            </a:r>
            <a:endParaRPr/>
          </a:p>
          <a:p>
            <a:pPr indent="0" lvl="0" marL="0" rtl="0" algn="ctr">
              <a:spcBef>
                <a:spcPts val="0"/>
              </a:spcBef>
              <a:spcAft>
                <a:spcPts val="0"/>
              </a:spcAft>
              <a:buNone/>
            </a:pPr>
            <a:r>
              <a:rPr lang="en"/>
              <a:t>Accurately</a:t>
            </a:r>
            <a:endParaRPr/>
          </a:p>
        </p:txBody>
      </p:sp>
      <p:sp>
        <p:nvSpPr>
          <p:cNvPr id="143" name="Google Shape;143;p18"/>
          <p:cNvSpPr txBox="1"/>
          <p:nvPr/>
        </p:nvSpPr>
        <p:spPr>
          <a:xfrm>
            <a:off x="3457188" y="2840113"/>
            <a:ext cx="12105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(Output Y)</a:t>
            </a:r>
            <a:endParaRPr b="1"/>
          </a:p>
        </p:txBody>
      </p:sp>
      <p:sp>
        <p:nvSpPr>
          <p:cNvPr id="144" name="Google Shape;144;p18"/>
          <p:cNvSpPr txBox="1"/>
          <p:nvPr/>
        </p:nvSpPr>
        <p:spPr>
          <a:xfrm>
            <a:off x="694475" y="298200"/>
            <a:ext cx="2523000" cy="3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Questions About Process</a:t>
            </a:r>
            <a:endParaRPr b="1"/>
          </a:p>
        </p:txBody>
      </p:sp>
      <p:sp>
        <p:nvSpPr>
          <p:cNvPr id="145" name="Google Shape;145;p18"/>
          <p:cNvSpPr txBox="1"/>
          <p:nvPr/>
        </p:nvSpPr>
        <p:spPr>
          <a:xfrm>
            <a:off x="5062125" y="574650"/>
            <a:ext cx="20418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Stratification Factors (X Variables)</a:t>
            </a:r>
            <a:endParaRPr b="1"/>
          </a:p>
        </p:txBody>
      </p:sp>
      <p:sp>
        <p:nvSpPr>
          <p:cNvPr id="146" name="Google Shape;146;p18"/>
          <p:cNvSpPr txBox="1"/>
          <p:nvPr/>
        </p:nvSpPr>
        <p:spPr>
          <a:xfrm>
            <a:off x="7612650" y="633000"/>
            <a:ext cx="15378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Measurements</a:t>
            </a:r>
            <a:endParaRPr b="1"/>
          </a:p>
        </p:txBody>
      </p:sp>
      <p:cxnSp>
        <p:nvCxnSpPr>
          <p:cNvPr id="147" name="Google Shape;147;p18"/>
          <p:cNvCxnSpPr/>
          <p:nvPr/>
        </p:nvCxnSpPr>
        <p:spPr>
          <a:xfrm rot="10800000">
            <a:off x="4612900" y="1328400"/>
            <a:ext cx="6000" cy="23031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8"/>
          <p:cNvCxnSpPr/>
          <p:nvPr/>
        </p:nvCxnSpPr>
        <p:spPr>
          <a:xfrm flipH="1" rot="10800000">
            <a:off x="4611825" y="1324500"/>
            <a:ext cx="2949600" cy="39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8"/>
          <p:cNvCxnSpPr/>
          <p:nvPr/>
        </p:nvCxnSpPr>
        <p:spPr>
          <a:xfrm flipH="1" rot="10800000">
            <a:off x="4594775" y="2125088"/>
            <a:ext cx="2889900" cy="11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8"/>
          <p:cNvCxnSpPr/>
          <p:nvPr/>
        </p:nvCxnSpPr>
        <p:spPr>
          <a:xfrm flipH="1" rot="10800000">
            <a:off x="4611825" y="2927325"/>
            <a:ext cx="2794200" cy="51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8"/>
          <p:cNvCxnSpPr/>
          <p:nvPr/>
        </p:nvCxnSpPr>
        <p:spPr>
          <a:xfrm>
            <a:off x="4611825" y="3628600"/>
            <a:ext cx="2783100" cy="24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18"/>
          <p:cNvSpPr txBox="1"/>
          <p:nvPr/>
        </p:nvSpPr>
        <p:spPr>
          <a:xfrm>
            <a:off x="4726900" y="148135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Text detection tool(s) used.</a:t>
            </a:r>
            <a:endParaRPr/>
          </a:p>
        </p:txBody>
      </p:sp>
      <p:sp>
        <p:nvSpPr>
          <p:cNvPr id="153" name="Google Shape;153;p18"/>
          <p:cNvSpPr txBox="1"/>
          <p:nvPr/>
        </p:nvSpPr>
        <p:spPr>
          <a:xfrm>
            <a:off x="511775" y="3695888"/>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business rules are unnecessarily taking up time?</a:t>
            </a:r>
            <a:endParaRPr/>
          </a:p>
        </p:txBody>
      </p:sp>
      <p:sp>
        <p:nvSpPr>
          <p:cNvPr id="154" name="Google Shape;154;p18"/>
          <p:cNvSpPr txBox="1"/>
          <p:nvPr/>
        </p:nvSpPr>
        <p:spPr>
          <a:xfrm>
            <a:off x="4710175" y="224450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FOSSology view/setting methodology.</a:t>
            </a:r>
            <a:endParaRPr/>
          </a:p>
        </p:txBody>
      </p:sp>
      <p:sp>
        <p:nvSpPr>
          <p:cNvPr id="155" name="Google Shape;155;p18"/>
          <p:cNvSpPr txBox="1"/>
          <p:nvPr/>
        </p:nvSpPr>
        <p:spPr>
          <a:xfrm>
            <a:off x="4725175" y="3035100"/>
            <a:ext cx="28875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156" name="Google Shape;156;p18"/>
          <p:cNvSpPr txBox="1"/>
          <p:nvPr/>
        </p:nvSpPr>
        <p:spPr>
          <a:xfrm>
            <a:off x="7501725" y="1507138"/>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False positives</a:t>
            </a:r>
            <a:endParaRPr sz="1000"/>
          </a:p>
        </p:txBody>
      </p:sp>
      <p:sp>
        <p:nvSpPr>
          <p:cNvPr id="157" name="Google Shape;157;p18"/>
          <p:cNvSpPr txBox="1"/>
          <p:nvPr/>
        </p:nvSpPr>
        <p:spPr>
          <a:xfrm>
            <a:off x="7501725" y="1717688"/>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False negatives</a:t>
            </a:r>
            <a:endParaRPr sz="1000"/>
          </a:p>
        </p:txBody>
      </p:sp>
      <p:sp>
        <p:nvSpPr>
          <p:cNvPr id="158" name="Google Shape;158;p18"/>
          <p:cNvSpPr txBox="1"/>
          <p:nvPr/>
        </p:nvSpPr>
        <p:spPr>
          <a:xfrm>
            <a:off x="7501725" y="2566113"/>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Clearance time</a:t>
            </a:r>
            <a:endParaRPr sz="1000"/>
          </a:p>
        </p:txBody>
      </p:sp>
      <p:sp>
        <p:nvSpPr>
          <p:cNvPr id="159" name="Google Shape;159;p18"/>
          <p:cNvSpPr txBox="1"/>
          <p:nvPr/>
        </p:nvSpPr>
        <p:spPr>
          <a:xfrm>
            <a:off x="7501725" y="1282825"/>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Scan time</a:t>
            </a:r>
            <a:endParaRPr sz="1000"/>
          </a:p>
        </p:txBody>
      </p:sp>
      <p:sp>
        <p:nvSpPr>
          <p:cNvPr id="160" name="Google Shape;160;p18"/>
          <p:cNvSpPr txBox="1"/>
          <p:nvPr/>
        </p:nvSpPr>
        <p:spPr>
          <a:xfrm>
            <a:off x="7501725" y="2943938"/>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Necessary? Value-add or not?</a:t>
            </a:r>
            <a:endParaRPr sz="1000"/>
          </a:p>
        </p:txBody>
      </p:sp>
      <p:sp>
        <p:nvSpPr>
          <p:cNvPr id="161" name="Google Shape;161;p18"/>
          <p:cNvSpPr txBox="1"/>
          <p:nvPr/>
        </p:nvSpPr>
        <p:spPr>
          <a:xfrm>
            <a:off x="7501725" y="3330925"/>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Clearance time</a:t>
            </a:r>
            <a:endParaRPr sz="1000"/>
          </a:p>
        </p:txBody>
      </p:sp>
      <p:sp>
        <p:nvSpPr>
          <p:cNvPr id="162" name="Google Shape;162;p18"/>
          <p:cNvSpPr txBox="1"/>
          <p:nvPr/>
        </p:nvSpPr>
        <p:spPr>
          <a:xfrm>
            <a:off x="7501725" y="2097150"/>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Clicks</a:t>
            </a:r>
            <a:endParaRPr sz="1000"/>
          </a:p>
        </p:txBody>
      </p:sp>
      <p:sp>
        <p:nvSpPr>
          <p:cNvPr id="163" name="Google Shape;163;p18"/>
          <p:cNvSpPr txBox="1"/>
          <p:nvPr/>
        </p:nvSpPr>
        <p:spPr>
          <a:xfrm>
            <a:off x="7501725" y="2330825"/>
            <a:ext cx="16512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Screens / pages</a:t>
            </a:r>
            <a:endParaRPr sz="1000"/>
          </a:p>
        </p:txBody>
      </p:sp>
      <p:sp>
        <p:nvSpPr>
          <p:cNvPr id="164" name="Google Shape;164;p18"/>
          <p:cNvSpPr txBox="1"/>
          <p:nvPr/>
        </p:nvSpPr>
        <p:spPr>
          <a:xfrm>
            <a:off x="4020825" y="3928675"/>
            <a:ext cx="1949700" cy="8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Estimated Sample Size for Paired t-test: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a:t>
            </a:r>
            <a:endParaRPr/>
          </a:p>
        </p:txBody>
      </p:sp>
      <p:sp>
        <p:nvSpPr>
          <p:cNvPr id="170" name="Google Shape;170;p19"/>
          <p:cNvSpPr txBox="1"/>
          <p:nvPr>
            <p:ph idx="1" type="body"/>
          </p:nvPr>
        </p:nvSpPr>
        <p:spPr>
          <a:xfrm>
            <a:off x="311700" y="1229875"/>
            <a:ext cx="5981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collecting time data, I discovered two main Root Causes of inefficiency through experience:</a:t>
            </a:r>
            <a:endParaRPr/>
          </a:p>
          <a:p>
            <a:pPr indent="-342900" lvl="0" marL="457200" rtl="0" algn="l">
              <a:spcBef>
                <a:spcPts val="1600"/>
              </a:spcBef>
              <a:spcAft>
                <a:spcPts val="0"/>
              </a:spcAft>
              <a:buSzPts val="1800"/>
              <a:buAutoNum type="arabicParenR"/>
            </a:pPr>
            <a:r>
              <a:rPr lang="en"/>
              <a:t>Established FOSSology “Scanner Count” method requires many more clicks and new pages/screens than another method (“Flat” View). It also has no external indicator of clearance, opening the possibility of wasting time on already cleared files.</a:t>
            </a:r>
            <a:endParaRPr/>
          </a:p>
          <a:p>
            <a:pPr indent="-342900" lvl="0" marL="457200" rtl="0" algn="l">
              <a:spcBef>
                <a:spcPts val="0"/>
              </a:spcBef>
              <a:spcAft>
                <a:spcPts val="0"/>
              </a:spcAft>
              <a:buSzPts val="1800"/>
              <a:buAutoNum type="arabicParenR"/>
            </a:pPr>
            <a:r>
              <a:rPr lang="en"/>
              <a:t>Useless business rule of verifying </a:t>
            </a:r>
            <a:r>
              <a:rPr lang="en" u="sng"/>
              <a:t>all</a:t>
            </a:r>
            <a:r>
              <a:rPr lang="en"/>
              <a:t> flagged licenses in a file containing a harmful one, </a:t>
            </a:r>
            <a:r>
              <a:rPr lang="en" u="sng"/>
              <a:t>including harmless ones</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Upload Times</a:t>
            </a:r>
            <a:endParaRPr/>
          </a:p>
        </p:txBody>
      </p:sp>
      <p:sp>
        <p:nvSpPr>
          <p:cNvPr id="176" name="Google Shape;176;p20"/>
          <p:cNvSpPr txBox="1"/>
          <p:nvPr>
            <p:ph idx="1" type="body"/>
          </p:nvPr>
        </p:nvSpPr>
        <p:spPr>
          <a:xfrm>
            <a:off x="311700" y="1229875"/>
            <a:ext cx="4797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was clear that of the two text detection tools tested, Nomos </a:t>
            </a:r>
            <a:r>
              <a:rPr lang="en"/>
              <a:t>(mean 10903 seconds)</a:t>
            </a:r>
            <a:r>
              <a:rPr lang="en"/>
              <a:t> took far longer to analyze the sampled folders than Monk </a:t>
            </a:r>
            <a:r>
              <a:rPr lang="en"/>
              <a:t>(mean 1121 seconds)</a:t>
            </a:r>
            <a:r>
              <a:rPr lang="en"/>
              <a:t>. </a:t>
            </a:r>
            <a:endParaRPr/>
          </a:p>
          <a:p>
            <a:pPr indent="0" lvl="0" marL="0" rtl="0" algn="l">
              <a:spcBef>
                <a:spcPts val="1600"/>
              </a:spcBef>
              <a:spcAft>
                <a:spcPts val="1600"/>
              </a:spcAft>
              <a:buNone/>
            </a:pPr>
            <a:r>
              <a:rPr lang="en"/>
              <a:t>However, the SQL tests on the next slide show that </a:t>
            </a:r>
            <a:r>
              <a:rPr b="1" lang="en" u="sng"/>
              <a:t>both Monk and (especially) Nomos are required to achieve an acceptable level of accuracy, and therefore Nomos cannot be eliminated</a:t>
            </a:r>
            <a:r>
              <a:rPr lang="en"/>
              <a:t> even though that would save a lot of time each project.</a:t>
            </a:r>
            <a:endParaRPr/>
          </a:p>
        </p:txBody>
      </p:sp>
      <p:pic>
        <p:nvPicPr>
          <p:cNvPr id="177" name="Google Shape;177;p20"/>
          <p:cNvPicPr preferRelativeResize="0"/>
          <p:nvPr/>
        </p:nvPicPr>
        <p:blipFill>
          <a:blip r:embed="rId3">
            <a:alphaModFix/>
          </a:blip>
          <a:stretch>
            <a:fillRect/>
          </a:stretch>
        </p:blipFill>
        <p:spPr>
          <a:xfrm>
            <a:off x="5049500" y="466475"/>
            <a:ext cx="4034700" cy="2414111"/>
          </a:xfrm>
          <a:prstGeom prst="rect">
            <a:avLst/>
          </a:prstGeom>
          <a:noFill/>
          <a:ln>
            <a:noFill/>
          </a:ln>
        </p:spPr>
      </p:pic>
      <p:sp>
        <p:nvSpPr>
          <p:cNvPr id="178" name="Google Shape;178;p20"/>
          <p:cNvSpPr txBox="1"/>
          <p:nvPr>
            <p:ph idx="1" type="body"/>
          </p:nvPr>
        </p:nvSpPr>
        <p:spPr>
          <a:xfrm>
            <a:off x="5079200" y="3070850"/>
            <a:ext cx="3975300" cy="52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Clustered/Paired Bar 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206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for False Negatives</a:t>
            </a:r>
            <a:endParaRPr/>
          </a:p>
        </p:txBody>
      </p:sp>
      <p:sp>
        <p:nvSpPr>
          <p:cNvPr id="184" name="Google Shape;184;p21"/>
          <p:cNvSpPr txBox="1"/>
          <p:nvPr>
            <p:ph idx="1" type="body"/>
          </p:nvPr>
        </p:nvSpPr>
        <p:spPr>
          <a:xfrm>
            <a:off x="311700" y="902250"/>
            <a:ext cx="4671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measured the individual Sigma Quality Levels of the Nomos and Monk text detection tools to compare their efficacy. A harmful license present in the source code counts as one unit, and failure to flag one of those licenses counts as a defect.</a:t>
            </a:r>
            <a:endParaRPr/>
          </a:p>
          <a:p>
            <a:pPr indent="0" lvl="0" marL="0" rtl="0" algn="l">
              <a:spcBef>
                <a:spcPts val="1600"/>
              </a:spcBef>
              <a:spcAft>
                <a:spcPts val="1600"/>
              </a:spcAft>
              <a:buNone/>
            </a:pPr>
            <a:r>
              <a:rPr lang="en"/>
              <a:t>Further study is needed for the SQL of using both together, but it must be </a:t>
            </a:r>
            <a:r>
              <a:rPr lang="en"/>
              <a:t>(appreciably, based on experience) </a:t>
            </a:r>
            <a:r>
              <a:rPr lang="en"/>
              <a:t>higher than </a:t>
            </a:r>
            <a:r>
              <a:rPr b="1" lang="en" u="sng"/>
              <a:t>Nomos’ surprisingly low 2.5.</a:t>
            </a:r>
            <a:r>
              <a:rPr lang="en"/>
              <a:t> Using Monk alone is out of the question.</a:t>
            </a:r>
            <a:endParaRPr/>
          </a:p>
        </p:txBody>
      </p:sp>
      <p:graphicFrame>
        <p:nvGraphicFramePr>
          <p:cNvPr id="185" name="Google Shape;185;p21"/>
          <p:cNvGraphicFramePr/>
          <p:nvPr/>
        </p:nvGraphicFramePr>
        <p:xfrm>
          <a:off x="5364875" y="83755"/>
          <a:ext cx="3000000" cy="3000000"/>
        </p:xfrm>
        <a:graphic>
          <a:graphicData uri="http://schemas.openxmlformats.org/drawingml/2006/table">
            <a:tbl>
              <a:tblPr>
                <a:noFill/>
                <a:tableStyleId>{30CCC484-F675-42CB-AF67-6E18A00EDD6A}</a:tableStyleId>
              </a:tblPr>
              <a:tblGrid>
                <a:gridCol w="925725"/>
                <a:gridCol w="936600"/>
                <a:gridCol w="969300"/>
                <a:gridCol w="947500"/>
              </a:tblGrid>
              <a:tr h="263350">
                <a:tc>
                  <a:txBody>
                    <a:bodyPr/>
                    <a:lstStyle/>
                    <a:p>
                      <a:pPr indent="0" lvl="0" marL="0" rtl="0" algn="ctr">
                        <a:spcBef>
                          <a:spcPts val="0"/>
                        </a:spcBef>
                        <a:spcAft>
                          <a:spcPts val="0"/>
                        </a:spcAft>
                        <a:buNone/>
                      </a:pPr>
                      <a:r>
                        <a:rPr b="1" lang="en" sz="1200">
                          <a:latin typeface="Calibri"/>
                          <a:ea typeface="Calibri"/>
                          <a:cs typeface="Calibri"/>
                          <a:sym typeface="Calibri"/>
                        </a:rPr>
                        <a:t>Folder</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Bad</a:t>
                      </a:r>
                      <a:r>
                        <a:rPr b="1" lang="en" sz="1200">
                          <a:latin typeface="Calibri"/>
                          <a:ea typeface="Calibri"/>
                          <a:cs typeface="Calibri"/>
                          <a:sym typeface="Calibri"/>
                        </a:rPr>
                        <a:t> Licenses</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Nomos</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Monk</a:t>
                      </a:r>
                      <a:endParaRPr b="1"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Ignite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Spark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Flink</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21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5</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Hadoop</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6</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Hive</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Zeppelin</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10</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6</a:t>
                      </a:r>
                      <a:endParaRPr sz="1200">
                        <a:latin typeface="Calibri"/>
                        <a:ea typeface="Calibri"/>
                        <a:cs typeface="Calibri"/>
                        <a:sym typeface="Calibri"/>
                      </a:endParaRPr>
                    </a:p>
                  </a:txBody>
                  <a:tcPr marT="9525" marB="91425" marR="9525" marL="9525" anchor="b"/>
                </a:tc>
              </a:tr>
              <a:tr h="290025">
                <a:tc>
                  <a:txBody>
                    <a:bodyPr/>
                    <a:lstStyle/>
                    <a:p>
                      <a:pPr indent="0" lvl="0" marL="0" rtl="0" algn="ctr">
                        <a:spcBef>
                          <a:spcPts val="0"/>
                        </a:spcBef>
                        <a:spcAft>
                          <a:spcPts val="0"/>
                        </a:spcAft>
                        <a:buNone/>
                      </a:pPr>
                      <a:r>
                        <a:rPr lang="en" sz="1200">
                          <a:latin typeface="Calibri"/>
                          <a:ea typeface="Calibri"/>
                          <a:cs typeface="Calibri"/>
                          <a:sym typeface="Calibri"/>
                        </a:rPr>
                        <a:t> </a:t>
                      </a:r>
                      <a:endParaRPr sz="1200">
                        <a:latin typeface="Calibri"/>
                        <a:ea typeface="Calibri"/>
                        <a:cs typeface="Calibri"/>
                        <a:sym typeface="Calibri"/>
                      </a:endParaRPr>
                    </a:p>
                  </a:txBody>
                  <a:tcPr marT="9525" marB="91425" marR="9525" marL="9525" anchor="b">
                    <a:solidFill>
                      <a:srgbClr val="E7E6E6"/>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67</a:t>
                      </a:r>
                      <a:endParaRPr sz="1200">
                        <a:latin typeface="Calibri"/>
                        <a:ea typeface="Calibri"/>
                        <a:cs typeface="Calibri"/>
                        <a:sym typeface="Calibri"/>
                      </a:endParaRPr>
                    </a:p>
                  </a:txBody>
                  <a:tcPr marT="9525" marB="91425" marR="9525" marL="9525" anchor="b">
                    <a:solidFill>
                      <a:srgbClr val="E7E6E6"/>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a:t>
                      </a:r>
                      <a:endParaRPr sz="1200">
                        <a:latin typeface="Calibri"/>
                        <a:ea typeface="Calibri"/>
                        <a:cs typeface="Calibri"/>
                        <a:sym typeface="Calibri"/>
                      </a:endParaRPr>
                    </a:p>
                  </a:txBody>
                  <a:tcPr marT="9525" marB="91425" marR="9525" marL="9525" anchor="b">
                    <a:solidFill>
                      <a:srgbClr val="E7E6E6"/>
                    </a:solidFill>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45</a:t>
                      </a:r>
                      <a:endParaRPr sz="1200">
                        <a:latin typeface="Calibri"/>
                        <a:ea typeface="Calibri"/>
                        <a:cs typeface="Calibri"/>
                        <a:sym typeface="Calibri"/>
                      </a:endParaRPr>
                    </a:p>
                  </a:txBody>
                  <a:tcPr marT="9525" marB="91425" marR="9525" marL="9525" anchor="b">
                    <a:solidFill>
                      <a:srgbClr val="E7E6E6"/>
                    </a:solidFill>
                  </a:tcPr>
                </a:tc>
              </a:tr>
              <a:tr h="29360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r>
              <a:tr h="29360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DPMO</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DPMO</a:t>
                      </a:r>
                      <a:endParaRPr b="1" sz="1200">
                        <a:latin typeface="Calibri"/>
                        <a:ea typeface="Calibri"/>
                        <a:cs typeface="Calibri"/>
                        <a:sym typeface="Calibri"/>
                      </a:endParaRPr>
                    </a:p>
                  </a:txBody>
                  <a:tcPr marT="9525" marB="91425" marR="9525" marL="9525" anchor="b"/>
                </a:tc>
              </a:tr>
              <a:tr h="29360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164179.1045</a:t>
                      </a:r>
                      <a:endParaRPr b="1" sz="12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671641.791</a:t>
                      </a:r>
                      <a:endParaRPr b="1" sz="1200">
                        <a:latin typeface="Calibri"/>
                        <a:ea typeface="Calibri"/>
                        <a:cs typeface="Calibri"/>
                        <a:sym typeface="Calibri"/>
                      </a:endParaRPr>
                    </a:p>
                  </a:txBody>
                  <a:tcPr marT="9525" marB="91425" marR="9525" marL="9525" anchor="b"/>
                </a:tc>
              </a:tr>
              <a:tr h="293600">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t/>
                      </a:r>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SQL: </a:t>
                      </a:r>
                      <a:r>
                        <a:rPr b="1" lang="en" sz="1200">
                          <a:latin typeface="Calibri"/>
                          <a:ea typeface="Calibri"/>
                          <a:cs typeface="Calibri"/>
                          <a:sym typeface="Calibri"/>
                        </a:rPr>
                        <a:t>~2.5</a:t>
                      </a:r>
                      <a:endParaRPr b="1" sz="12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b="1" lang="en" sz="1200">
                          <a:latin typeface="Calibri"/>
                          <a:ea typeface="Calibri"/>
                          <a:cs typeface="Calibri"/>
                          <a:sym typeface="Calibri"/>
                        </a:rPr>
                        <a:t>SQL: </a:t>
                      </a:r>
                      <a:r>
                        <a:rPr b="1" lang="en" sz="1200">
                          <a:latin typeface="Calibri"/>
                          <a:ea typeface="Calibri"/>
                          <a:cs typeface="Calibri"/>
                          <a:sym typeface="Calibri"/>
                        </a:rPr>
                        <a:t>~1.05</a:t>
                      </a:r>
                      <a:endParaRPr b="1" sz="12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