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21"/>
  </p:notesMasterIdLst>
  <p:sldIdLst>
    <p:sldId id="256" r:id="rId2"/>
    <p:sldId id="263" r:id="rId3"/>
    <p:sldId id="270" r:id="rId4"/>
    <p:sldId id="278" r:id="rId5"/>
    <p:sldId id="275" r:id="rId6"/>
    <p:sldId id="264" r:id="rId7"/>
    <p:sldId id="265" r:id="rId8"/>
    <p:sldId id="266" r:id="rId9"/>
    <p:sldId id="273" r:id="rId10"/>
    <p:sldId id="271" r:id="rId11"/>
    <p:sldId id="267" r:id="rId12"/>
    <p:sldId id="276" r:id="rId13"/>
    <p:sldId id="277" r:id="rId14"/>
    <p:sldId id="262" r:id="rId15"/>
    <p:sldId id="279" r:id="rId16"/>
    <p:sldId id="260" r:id="rId17"/>
    <p:sldId id="280" r:id="rId18"/>
    <p:sldId id="26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4316"/>
  </p:normalViewPr>
  <p:slideViewPr>
    <p:cSldViewPr snapToGrid="0" snapToObjects="1">
      <p:cViewPr varScale="1">
        <p:scale>
          <a:sx n="99" d="100"/>
          <a:sy n="9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michael/Documents/Physics/Research/Laboratory%20Notebook%20Practices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michael/Documents/Physics/Research/Laboratory%20Notebook%20Practices%20%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michael/Library/Containers/com.microsoft.Excel/Data/Library/Preferences/AutoRecovery/Laboratory%20Notebook%20Practices%20%20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michael/Library/Containers/com.microsoft.Excel/Data/Library/Preferences/AutoRecovery/Laboratory%20Notebook%20Practices%20%20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michael/Documents/Physics/Research/Laboratory%20Notebook%20Practices%20%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michael/Documents/Physics/Research/Laboratory%20Notebook%20Practices%20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>
                <a:solidFill>
                  <a:schemeClr val="tx1"/>
                </a:solidFill>
              </a:rPr>
              <a:t>Supplementary data and graphs should be pasted/taped into a lab notebook</a:t>
            </a:r>
            <a:r>
              <a:rPr lang="en-US" sz="1600" baseline="0" dirty="0">
                <a:solidFill>
                  <a:sysClr val="windowText" lastClr="000000"/>
                </a:solidFill>
              </a:rPr>
              <a:t>.</a:t>
            </a:r>
          </a:p>
        </c:rich>
      </c:tx>
      <c:layout>
        <c:manualLayout>
          <c:xMode val="edge"/>
          <c:yMode val="edge"/>
          <c:x val="0.120383919416298"/>
          <c:y val="0.0360279646457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666731313758"/>
          <c:y val="0.205056371613201"/>
          <c:w val="0.709798496778812"/>
          <c:h val="0.604910583210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Graphs!$AS$3</c:f>
              <c:strCache>
                <c:ptCount val="1"/>
                <c:pt idx="0">
                  <c:v>Agree/Strongly Agree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Graphs!$AQ$4:$AR$9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</c:v>
                  </c:pt>
                  <c:pt idx="2">
                    <c:v>High School Experience</c:v>
                  </c:pt>
                  <c:pt idx="4">
                    <c:v>College Experience</c:v>
                  </c:pt>
                </c:lvl>
              </c:multiLvlStrCache>
            </c:multiLvlStrRef>
          </c:cat>
          <c:val>
            <c:numRef>
              <c:f>Graphs!$AS$4:$AS$9</c:f>
              <c:numCache>
                <c:formatCode>0%</c:formatCode>
                <c:ptCount val="6"/>
                <c:pt idx="0">
                  <c:v>0.58</c:v>
                </c:pt>
                <c:pt idx="1">
                  <c:v>1.0</c:v>
                </c:pt>
                <c:pt idx="2">
                  <c:v>0.83</c:v>
                </c:pt>
                <c:pt idx="3">
                  <c:v>1.0</c:v>
                </c:pt>
                <c:pt idx="4">
                  <c:v>0.94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Graphs!$AT$3</c:f>
              <c:strCache>
                <c:ptCount val="1"/>
                <c:pt idx="0">
                  <c:v>Neutral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Graphs!$AQ$4:$AR$9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</c:v>
                  </c:pt>
                  <c:pt idx="2">
                    <c:v>High School Experience</c:v>
                  </c:pt>
                  <c:pt idx="4">
                    <c:v>College Experience</c:v>
                  </c:pt>
                </c:lvl>
              </c:multiLvlStrCache>
            </c:multiLvlStrRef>
          </c:cat>
          <c:val>
            <c:numRef>
              <c:f>Graphs!$AT$4:$AT$9</c:f>
              <c:numCache>
                <c:formatCode>General</c:formatCode>
                <c:ptCount val="6"/>
                <c:pt idx="0" formatCode="0%">
                  <c:v>0.26</c:v>
                </c:pt>
                <c:pt idx="1">
                  <c:v>0.0</c:v>
                </c:pt>
                <c:pt idx="2" formatCode="0%">
                  <c:v>0.14</c:v>
                </c:pt>
                <c:pt idx="3">
                  <c:v>0.0</c:v>
                </c:pt>
                <c:pt idx="4" formatCode="0%">
                  <c:v>0.06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Graphs!$AU$3</c:f>
              <c:strCache>
                <c:ptCount val="1"/>
                <c:pt idx="0">
                  <c:v>Disagree/Strongly Disagree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Graphs!$AQ$4:$AR$9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</c:v>
                  </c:pt>
                  <c:pt idx="2">
                    <c:v>High School Experience</c:v>
                  </c:pt>
                  <c:pt idx="4">
                    <c:v>College Experience</c:v>
                  </c:pt>
                </c:lvl>
              </c:multiLvlStrCache>
            </c:multiLvlStrRef>
          </c:cat>
          <c:val>
            <c:numRef>
              <c:f>Graphs!$AU$4:$AU$9</c:f>
              <c:numCache>
                <c:formatCode>General</c:formatCode>
                <c:ptCount val="6"/>
                <c:pt idx="0" formatCode="0%">
                  <c:v>0.16</c:v>
                </c:pt>
                <c:pt idx="1">
                  <c:v>0.0</c:v>
                </c:pt>
                <c:pt idx="2" formatCode="0%">
                  <c:v>0.03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64924288"/>
        <c:axId val="-1343984352"/>
      </c:barChart>
      <c:catAx>
        <c:axId val="-12649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3984352"/>
        <c:crosses val="autoZero"/>
        <c:auto val="1"/>
        <c:lblAlgn val="ctr"/>
        <c:lblOffset val="100"/>
        <c:noMultiLvlLbl val="0"/>
      </c:catAx>
      <c:valAx>
        <c:axId val="-134398435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492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1501091065635"/>
          <c:y val="0.236494568664066"/>
          <c:w val="0.254880506714599"/>
          <c:h val="0.499647226300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When a mistake is made it is acceptable to erase it or white it out and write over it.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21169999067662"/>
          <c:y val="0.178333333333333"/>
          <c:w val="0.698040056618326"/>
          <c:h val="0.607815413159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Graphs!$S$11</c:f>
              <c:strCache>
                <c:ptCount val="1"/>
                <c:pt idx="0">
                  <c:v>Agree/Strongly Agree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Graphs!$Q$12:$R$17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 </c:v>
                  </c:pt>
                  <c:pt idx="2">
                    <c:v>High School experience </c:v>
                  </c:pt>
                  <c:pt idx="4">
                    <c:v>College experience </c:v>
                  </c:pt>
                </c:lvl>
              </c:multiLvlStrCache>
            </c:multiLvlStrRef>
          </c:cat>
          <c:val>
            <c:numRef>
              <c:f>Graphs!$S$12:$S$17</c:f>
              <c:numCache>
                <c:formatCode>General</c:formatCode>
                <c:ptCount val="6"/>
                <c:pt idx="0" formatCode="0%">
                  <c:v>0.15</c:v>
                </c:pt>
                <c:pt idx="1">
                  <c:v>0.0</c:v>
                </c:pt>
                <c:pt idx="2" formatCode="0%">
                  <c:v>0.2</c:v>
                </c:pt>
                <c:pt idx="3">
                  <c:v>0.0</c:v>
                </c:pt>
                <c:pt idx="4" formatCode="0%">
                  <c:v>0.06</c:v>
                </c:pt>
                <c:pt idx="5" formatCode="0%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Graphs!$T$11</c:f>
              <c:strCache>
                <c:ptCount val="1"/>
                <c:pt idx="0">
                  <c:v>Neutral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Graphs!$Q$12:$R$17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 </c:v>
                  </c:pt>
                  <c:pt idx="2">
                    <c:v>High School experience </c:v>
                  </c:pt>
                  <c:pt idx="4">
                    <c:v>College experience </c:v>
                  </c:pt>
                </c:lvl>
              </c:multiLvlStrCache>
            </c:multiLvlStrRef>
          </c:cat>
          <c:val>
            <c:numRef>
              <c:f>Graphs!$T$12:$T$17</c:f>
              <c:numCache>
                <c:formatCode>0%</c:formatCode>
                <c:ptCount val="6"/>
                <c:pt idx="0">
                  <c:v>0.32</c:v>
                </c:pt>
                <c:pt idx="1">
                  <c:v>0.05</c:v>
                </c:pt>
                <c:pt idx="2">
                  <c:v>0.21</c:v>
                </c:pt>
                <c:pt idx="3" formatCode="General">
                  <c:v>0.0</c:v>
                </c:pt>
                <c:pt idx="4">
                  <c:v>0.19</c:v>
                </c:pt>
                <c:pt idx="5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Graphs!$U$11</c:f>
              <c:strCache>
                <c:ptCount val="1"/>
                <c:pt idx="0">
                  <c:v>Disagree/Strongly Disagree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Graphs!$Q$12:$R$17</c:f>
              <c:multiLvlStrCache>
                <c:ptCount val="6"/>
                <c:lvl>
                  <c:pt idx="0">
                    <c:v>Pre </c:v>
                  </c:pt>
                  <c:pt idx="1">
                    <c:v>Post</c:v>
                  </c:pt>
                  <c:pt idx="2">
                    <c:v>Pre </c:v>
                  </c:pt>
                  <c:pt idx="3">
                    <c:v>Post</c:v>
                  </c:pt>
                  <c:pt idx="4">
                    <c:v>Pre </c:v>
                  </c:pt>
                  <c:pt idx="5">
                    <c:v>Post</c:v>
                  </c:pt>
                </c:lvl>
                <c:lvl>
                  <c:pt idx="0">
                    <c:v>No prior experience </c:v>
                  </c:pt>
                  <c:pt idx="2">
                    <c:v>High School experience </c:v>
                  </c:pt>
                  <c:pt idx="4">
                    <c:v>College experience </c:v>
                  </c:pt>
                </c:lvl>
              </c:multiLvlStrCache>
            </c:multiLvlStrRef>
          </c:cat>
          <c:val>
            <c:numRef>
              <c:f>Graphs!$U$12:$U$17</c:f>
              <c:numCache>
                <c:formatCode>0%</c:formatCode>
                <c:ptCount val="6"/>
                <c:pt idx="0">
                  <c:v>0.53</c:v>
                </c:pt>
                <c:pt idx="1">
                  <c:v>0.95</c:v>
                </c:pt>
                <c:pt idx="2">
                  <c:v>0.59</c:v>
                </c:pt>
                <c:pt idx="3">
                  <c:v>1.0</c:v>
                </c:pt>
                <c:pt idx="4">
                  <c:v>0.75</c:v>
                </c:pt>
                <c:pt idx="5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264259504"/>
        <c:axId val="-1264257456"/>
      </c:barChart>
      <c:catAx>
        <c:axId val="-126425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4257456"/>
        <c:crosses val="autoZero"/>
        <c:auto val="1"/>
        <c:lblAlgn val="ctr"/>
        <c:lblOffset val="100"/>
        <c:noMultiLvlLbl val="0"/>
      </c:catAx>
      <c:valAx>
        <c:axId val="-126425745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425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7433372343128"/>
          <c:y val="0.20958081311714"/>
          <c:w val="0.227285456379309"/>
          <c:h val="0.5819067336410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Areas for Improvment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Sheet3!$A$149</c:f>
              <c:strCache>
                <c:ptCount val="1"/>
                <c:pt idx="0">
                  <c:v>Strongly Agree/Agree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Sheet3!$B$148:$F$148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Sheet3!$B$149:$F$149</c:f>
              <c:numCache>
                <c:formatCode>0.00</c:formatCode>
                <c:ptCount val="5"/>
                <c:pt idx="0">
                  <c:v>76.92307692307692</c:v>
                </c:pt>
                <c:pt idx="1">
                  <c:v>0.0</c:v>
                </c:pt>
                <c:pt idx="2">
                  <c:v>16.66666666666666</c:v>
                </c:pt>
                <c:pt idx="3">
                  <c:v>0.0</c:v>
                </c:pt>
                <c:pt idx="4">
                  <c:v>7.692307692307692</c:v>
                </c:pt>
              </c:numCache>
            </c:numRef>
          </c:val>
        </c:ser>
        <c:ser>
          <c:idx val="1"/>
          <c:order val="1"/>
          <c:tx>
            <c:strRef>
              <c:f>Sheet3!$A$150</c:f>
              <c:strCache>
                <c:ptCount val="1"/>
                <c:pt idx="0">
                  <c:v>Neutral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Sheet3!$B$148:$F$148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Sheet3!$B$150:$F$150</c:f>
              <c:numCache>
                <c:formatCode>0.00</c:formatCode>
                <c:ptCount val="5"/>
                <c:pt idx="0">
                  <c:v>12.82051282051282</c:v>
                </c:pt>
                <c:pt idx="1">
                  <c:v>0.0</c:v>
                </c:pt>
                <c:pt idx="2">
                  <c:v>23.07692307692308</c:v>
                </c:pt>
                <c:pt idx="3">
                  <c:v>0.0</c:v>
                </c:pt>
                <c:pt idx="4">
                  <c:v>12.82051282051282</c:v>
                </c:pt>
              </c:numCache>
            </c:numRef>
          </c:val>
        </c:ser>
        <c:ser>
          <c:idx val="2"/>
          <c:order val="2"/>
          <c:tx>
            <c:strRef>
              <c:f>Sheet3!$A$151</c:f>
              <c:strCache>
                <c:ptCount val="1"/>
                <c:pt idx="0">
                  <c:v>Disagree/Strongly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Sheet3!$B$148:$F$148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Sheet3!$B$151:$F$151</c:f>
              <c:numCache>
                <c:formatCode>0.00</c:formatCode>
                <c:ptCount val="5"/>
                <c:pt idx="0">
                  <c:v>10.25641025641026</c:v>
                </c:pt>
                <c:pt idx="1">
                  <c:v>0.0</c:v>
                </c:pt>
                <c:pt idx="2">
                  <c:v>60.25641025641026</c:v>
                </c:pt>
                <c:pt idx="3">
                  <c:v>0.0</c:v>
                </c:pt>
                <c:pt idx="4">
                  <c:v>79.4871794871795</c:v>
                </c:pt>
              </c:numCache>
            </c:numRef>
          </c:val>
        </c:ser>
        <c:ser>
          <c:idx val="3"/>
          <c:order val="3"/>
          <c:tx>
            <c:strRef>
              <c:f>Sheet3!$A$152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Sheet3!$B$148:$F$148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Sheet3!$B$152:$F$152</c:f>
              <c:numCache>
                <c:formatCode>General</c:formatCode>
                <c:ptCount val="5"/>
                <c:pt idx="3" formatCode="0.00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262328128"/>
        <c:axId val="-1262325408"/>
      </c:barChart>
      <c:catAx>
        <c:axId val="-126232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2325408"/>
        <c:crosses val="autoZero"/>
        <c:auto val="1"/>
        <c:lblAlgn val="ctr"/>
        <c:lblOffset val="100"/>
        <c:noMultiLvlLbl val="0"/>
      </c:catAx>
      <c:valAx>
        <c:axId val="-126232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232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Areas Improved</a:t>
            </a:r>
          </a:p>
        </c:rich>
      </c:tx>
      <c:layout>
        <c:manualLayout>
          <c:xMode val="edge"/>
          <c:yMode val="edge"/>
          <c:x val="0.409493000874891"/>
          <c:y val="0.03703703703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'post1 -post2'!$A$83</c:f>
              <c:strCache>
                <c:ptCount val="1"/>
                <c:pt idx="0">
                  <c:v>Strongly Agree/Agree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'post1 -post2'!$B$82:$F$82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'post1 -post2'!$B$83:$F$83</c:f>
              <c:numCache>
                <c:formatCode>General</c:formatCode>
                <c:ptCount val="5"/>
                <c:pt idx="0">
                  <c:v>79.41176470588236</c:v>
                </c:pt>
                <c:pt idx="1">
                  <c:v>0.0</c:v>
                </c:pt>
                <c:pt idx="2">
                  <c:v>11.76470588235294</c:v>
                </c:pt>
                <c:pt idx="3">
                  <c:v>0.0</c:v>
                </c:pt>
                <c:pt idx="4">
                  <c:v>11.76470588235294</c:v>
                </c:pt>
              </c:numCache>
            </c:numRef>
          </c:val>
        </c:ser>
        <c:ser>
          <c:idx val="1"/>
          <c:order val="1"/>
          <c:tx>
            <c:strRef>
              <c:f>'post1 -post2'!$A$84</c:f>
              <c:strCache>
                <c:ptCount val="1"/>
                <c:pt idx="0">
                  <c:v>Nutral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'post1 -post2'!$B$82:$F$82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'post1 -post2'!$B$84:$F$84</c:f>
              <c:numCache>
                <c:formatCode>General</c:formatCode>
                <c:ptCount val="5"/>
                <c:pt idx="0">
                  <c:v>17.64705882352941</c:v>
                </c:pt>
                <c:pt idx="1">
                  <c:v>0.0</c:v>
                </c:pt>
                <c:pt idx="2">
                  <c:v>17.64705882352941</c:v>
                </c:pt>
                <c:pt idx="3">
                  <c:v>0.0</c:v>
                </c:pt>
                <c:pt idx="4">
                  <c:v>14.70588235294118</c:v>
                </c:pt>
              </c:numCache>
            </c:numRef>
          </c:val>
        </c:ser>
        <c:ser>
          <c:idx val="2"/>
          <c:order val="2"/>
          <c:tx>
            <c:strRef>
              <c:f>'post1 -post2'!$A$85</c:f>
              <c:strCache>
                <c:ptCount val="1"/>
                <c:pt idx="0">
                  <c:v>Strongly Disagree/Disagree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'post1 -post2'!$B$82:$F$82</c:f>
              <c:strCache>
                <c:ptCount val="5"/>
                <c:pt idx="0">
                  <c:v>I make notebook entries while I am conducting an experiment. </c:v>
                </c:pt>
                <c:pt idx="2">
                  <c:v>I often wait until the end of an experiment or lab period to write in my lab notebook. </c:v>
                </c:pt>
                <c:pt idx="4">
                  <c:v>I sometimes record what I think the outcome should be or what I think the professor is looking for instead of recording what I observe or measure. </c:v>
                </c:pt>
              </c:strCache>
            </c:strRef>
          </c:cat>
          <c:val>
            <c:numRef>
              <c:f>'post1 -post2'!$B$85:$F$85</c:f>
              <c:numCache>
                <c:formatCode>General</c:formatCode>
                <c:ptCount val="5"/>
                <c:pt idx="0">
                  <c:v>2.941176470588235</c:v>
                </c:pt>
                <c:pt idx="1">
                  <c:v>0.0</c:v>
                </c:pt>
                <c:pt idx="2">
                  <c:v>70.58823529411766</c:v>
                </c:pt>
                <c:pt idx="3">
                  <c:v>0.0</c:v>
                </c:pt>
                <c:pt idx="4">
                  <c:v>73.52941176470588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262473808"/>
        <c:axId val="-1262472032"/>
      </c:barChart>
      <c:catAx>
        <c:axId val="-1262473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2472032"/>
        <c:crosses val="autoZero"/>
        <c:auto val="1"/>
        <c:lblAlgn val="ctr"/>
        <c:lblOffset val="100"/>
        <c:noMultiLvlLbl val="0"/>
      </c:catAx>
      <c:valAx>
        <c:axId val="-126247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247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3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Best Training/Instruction Practices</a:t>
            </a:r>
          </a:p>
        </c:rich>
      </c:tx>
      <c:layout>
        <c:manualLayout>
          <c:xMode val="edge"/>
          <c:yMode val="edge"/>
          <c:x val="0.180497785433071"/>
          <c:y val="0.0285963754457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3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109375"/>
                  <c:y val="-0.1092592273959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0729166666666666"/>
                  <c:y val="0.05185183673028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layout>
                <c:manualLayout>
                  <c:x val="-0.0260416666666667"/>
                  <c:y val="0.0518518367302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Pie!$A$2:$A$12</c:f>
              <c:strCache>
                <c:ptCount val="11"/>
                <c:pt idx="0">
                  <c:v>class insturction </c:v>
                </c:pt>
                <c:pt idx="1">
                  <c:v>examples</c:v>
                </c:pt>
                <c:pt idx="2">
                  <c:v>feedback </c:v>
                </c:pt>
                <c:pt idx="3">
                  <c:v>handouts</c:v>
                </c:pt>
                <c:pt idx="4">
                  <c:v>n/a</c:v>
                </c:pt>
                <c:pt idx="5">
                  <c:v>outline/rubric</c:v>
                </c:pt>
                <c:pt idx="6">
                  <c:v>outside sources</c:v>
                </c:pt>
                <c:pt idx="7">
                  <c:v>practice</c:v>
                </c:pt>
                <c:pt idx="8">
                  <c:v>purpose</c:v>
                </c:pt>
                <c:pt idx="9">
                  <c:v>specific task training</c:v>
                </c:pt>
                <c:pt idx="10">
                  <c:v>Training</c:v>
                </c:pt>
              </c:strCache>
            </c:strRef>
          </c:cat>
          <c:val>
            <c:numRef>
              <c:f>Pie!$B$2:$B$12</c:f>
              <c:numCache>
                <c:formatCode>General</c:formatCode>
                <c:ptCount val="11"/>
                <c:pt idx="0">
                  <c:v>6.0</c:v>
                </c:pt>
                <c:pt idx="1">
                  <c:v>5.0</c:v>
                </c:pt>
                <c:pt idx="2">
                  <c:v>4.0</c:v>
                </c:pt>
                <c:pt idx="3">
                  <c:v>14.0</c:v>
                </c:pt>
                <c:pt idx="4">
                  <c:v>2.0</c:v>
                </c:pt>
                <c:pt idx="5">
                  <c:v>27.0</c:v>
                </c:pt>
                <c:pt idx="6">
                  <c:v>1.0</c:v>
                </c:pt>
                <c:pt idx="7">
                  <c:v>1.0</c:v>
                </c:pt>
                <c:pt idx="8">
                  <c:v>13.0</c:v>
                </c:pt>
                <c:pt idx="9">
                  <c:v>8.0</c:v>
                </c:pt>
                <c:pt idx="10">
                  <c:v>2.0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547244094488"/>
          <c:y val="0.146111655570951"/>
          <c:w val="0.751352028478013"/>
          <c:h val="0.76295347608987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0.033091125328084"/>
                  <c:y val="-0.08418095654709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262634514435695"/>
                  <c:y val="-0.1660228929717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360375656167979"/>
                  <c:y val="-0.01649183435403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2059575527197"/>
                  <c:y val="-0.004291845493562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55235441272966"/>
                  <c:y val="-0.00601100904053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730822D-B486-2946-AFD8-6BF22F0E9A50}" type="CATEGORYNAM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sz="1800" baseline="0"/>
                      <a:t>
</a:t>
                    </a:r>
                    <a:fld id="{683FEB55-658D-9748-9D1A-1CED96506434}" type="PERCENTAGE">
                      <a:rPr lang="en-US" sz="1800" baseline="0"/>
                      <a:pPr>
                        <a:defRPr sz="1800"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sz="18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15041007397705"/>
                      <c:h val="0.1398058531310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-0.0183923884514436"/>
                  <c:y val="0.057404616268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88251425468368"/>
                  <c:y val="-0.01578959818863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135412928035158"/>
                  <c:y val="0.01802794630179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Pie!$A$34:$A$41</c:f>
              <c:strCache>
                <c:ptCount val="8"/>
                <c:pt idx="0">
                  <c:v>none</c:v>
                </c:pt>
                <c:pt idx="1">
                  <c:v>examples</c:v>
                </c:pt>
                <c:pt idx="2">
                  <c:v>improved feedback </c:v>
                </c:pt>
                <c:pt idx="3">
                  <c:v>more instruction time</c:v>
                </c:pt>
                <c:pt idx="4">
                  <c:v>other</c:v>
                </c:pt>
                <c:pt idx="5">
                  <c:v>notebook checks in class</c:v>
                </c:pt>
                <c:pt idx="6">
                  <c:v>practice lab</c:v>
                </c:pt>
                <c:pt idx="7">
                  <c:v>specific trianing</c:v>
                </c:pt>
              </c:strCache>
            </c:strRef>
          </c:cat>
          <c:val>
            <c:numRef>
              <c:f>Pie!$B$34:$B$41</c:f>
              <c:numCache>
                <c:formatCode>General</c:formatCode>
                <c:ptCount val="8"/>
                <c:pt idx="0">
                  <c:v>28.0</c:v>
                </c:pt>
                <c:pt idx="1">
                  <c:v>14.0</c:v>
                </c:pt>
                <c:pt idx="2">
                  <c:v>5.0</c:v>
                </c:pt>
                <c:pt idx="3">
                  <c:v>3.0</c:v>
                </c:pt>
                <c:pt idx="4">
                  <c:v>9.0</c:v>
                </c:pt>
                <c:pt idx="5">
                  <c:v>3.0</c:v>
                </c:pt>
                <c:pt idx="6">
                  <c:v>3.0</c:v>
                </c:pt>
                <c:pt idx="7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7BD96-510D-5A42-A983-3E178FCD2F0B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7FB2E-8BBD-FC48-BCE1-8F659A2A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7FB2E-8BBD-FC48-BCE1-8F659A2A0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EC79-86E2-A245-9FA8-8FE5DB10B4BA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15647F-12A2-BF49-A650-57FBC53B6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Analysis of Laboratory Notebook Practices of General Physics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Zwartz, Lewis University </a:t>
            </a:r>
          </a:p>
          <a:p>
            <a:r>
              <a:rPr lang="en-US" dirty="0" smtClean="0"/>
              <a:t>Dr. Joseph </a:t>
            </a:r>
            <a:r>
              <a:rPr lang="en-US" dirty="0" err="1" smtClean="0"/>
              <a:t>Kozminski</a:t>
            </a:r>
            <a:r>
              <a:rPr lang="en-US" dirty="0" smtClean="0"/>
              <a:t>, Lewis University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457" y="6065949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goo.gl</a:t>
            </a:r>
            <a:r>
              <a:rPr lang="en-US" sz="3600" dirty="0">
                <a:solidFill>
                  <a:schemeClr val="bg1"/>
                </a:solidFill>
              </a:rPr>
              <a:t>/vb5Lpj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 (cont.)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40" y="2260977"/>
            <a:ext cx="8365761" cy="4301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1839" y="1872699"/>
            <a:ext cx="64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Attitudes on data handling improved with one semester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62" y="501893"/>
            <a:ext cx="10131425" cy="100493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Previous Lab experience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37060"/>
              </p:ext>
            </p:extLst>
          </p:nvPr>
        </p:nvGraphicFramePr>
        <p:xfrm>
          <a:off x="625710" y="1796981"/>
          <a:ext cx="5463465" cy="432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196396"/>
              </p:ext>
            </p:extLst>
          </p:nvPr>
        </p:nvGraphicFramePr>
        <p:xfrm>
          <a:off x="6089175" y="1796981"/>
          <a:ext cx="5841268" cy="451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81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67130"/>
              </p:ext>
            </p:extLst>
          </p:nvPr>
        </p:nvGraphicFramePr>
        <p:xfrm>
          <a:off x="0" y="135467"/>
          <a:ext cx="12192001" cy="59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360898"/>
              </p:ext>
            </p:extLst>
          </p:nvPr>
        </p:nvGraphicFramePr>
        <p:xfrm>
          <a:off x="0" y="-1"/>
          <a:ext cx="12192000" cy="524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6467" y="5133422"/>
            <a:ext cx="1115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Significant improvement for </a:t>
            </a:r>
            <a:r>
              <a:rPr lang="en-US" dirty="0" smtClean="0"/>
              <a:t>“I often wait until the end of an experiment or lab period to write in my lab notebook.”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Agreeing students increased by about 20% and the data has a calculated p-value = 0.033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response </a:t>
            </a:r>
            <a:r>
              <a:rPr lang="mr-IN" dirty="0" smtClean="0"/>
              <a:t>–</a:t>
            </a:r>
            <a:r>
              <a:rPr lang="en-US" dirty="0" smtClean="0"/>
              <a:t> Pre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Describe </a:t>
            </a:r>
            <a:r>
              <a:rPr lang="en-US" dirty="0"/>
              <a:t>what kind of training you have received prior to the current </a:t>
            </a:r>
            <a:r>
              <a:rPr lang="en-US" dirty="0" smtClean="0"/>
              <a:t>semester.</a:t>
            </a:r>
          </a:p>
          <a:p>
            <a:pPr lvl="1"/>
            <a:r>
              <a:rPr lang="en-US" dirty="0" smtClean="0"/>
              <a:t>“Most of my instruction on how to better maintain a lab notebook has come from me seeking help outside of class.”</a:t>
            </a:r>
          </a:p>
          <a:p>
            <a:pPr lvl="1"/>
            <a:r>
              <a:rPr lang="en-US" dirty="0" smtClean="0"/>
              <a:t>“Instructors have provided written/verbal reasoning on what I have may missed point wise but not any feedback on improving those skills.”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99853"/>
              </p:ext>
            </p:extLst>
          </p:nvPr>
        </p:nvGraphicFramePr>
        <p:xfrm>
          <a:off x="0" y="14991"/>
          <a:ext cx="12192000" cy="685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3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Student response </a:t>
            </a:r>
            <a:r>
              <a:rPr lang="mr-IN" dirty="0" smtClean="0"/>
              <a:t>–</a:t>
            </a:r>
            <a:r>
              <a:rPr lang="en-US" dirty="0" smtClean="0"/>
              <a:t> Post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8367"/>
            <a:ext cx="10131425" cy="405553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What training/instruction did you find most helpful in this lab </a:t>
            </a:r>
            <a:r>
              <a:rPr lang="en-US"/>
              <a:t>section</a:t>
            </a:r>
            <a:r>
              <a:rPr lang="en-US" smtClean="0"/>
              <a:t>?</a:t>
            </a:r>
          </a:p>
          <a:p>
            <a:r>
              <a:rPr lang="en-US" dirty="0" smtClean="0"/>
              <a:t>Outline/Rubric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“The rubric for grading the lab notebook which was very detailed and outlined described exactly what was needed in lab notebook.”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“Explaining why good lab notebook practices are necessary in the real world.”</a:t>
            </a:r>
          </a:p>
          <a:p>
            <a:r>
              <a:rPr lang="en-US" dirty="0" smtClean="0"/>
              <a:t>Handout</a:t>
            </a:r>
          </a:p>
          <a:p>
            <a:pPr lvl="1"/>
            <a:r>
              <a:rPr lang="en-US" dirty="0" smtClean="0"/>
              <a:t>“The handout with a specific checklist of what needs to be in the pre-lab, the lab, and the summary was extremely beneficial, I used it for every lab”</a:t>
            </a:r>
          </a:p>
          <a:p>
            <a:r>
              <a:rPr lang="en-US" dirty="0" smtClean="0"/>
              <a:t>Specific Task Training</a:t>
            </a:r>
          </a:p>
          <a:p>
            <a:pPr lvl="1"/>
            <a:r>
              <a:rPr lang="en-US" dirty="0" smtClean="0"/>
              <a:t>“How to actually put graphs/tables in a lab notebook and reference them.”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797413"/>
              </p:ext>
            </p:extLst>
          </p:nvPr>
        </p:nvGraphicFramePr>
        <p:xfrm>
          <a:off x="745066" y="592666"/>
          <a:ext cx="10803466" cy="601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18267" y="269500"/>
            <a:ext cx="902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Suggestions to improve instruction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51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response </a:t>
            </a:r>
            <a:r>
              <a:rPr lang="mr-IN" dirty="0" smtClean="0"/>
              <a:t>–</a:t>
            </a:r>
            <a:r>
              <a:rPr lang="en-US" dirty="0" smtClean="0"/>
              <a:t> Post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2300"/>
            <a:ext cx="10131425" cy="4610100"/>
          </a:xfrm>
        </p:spPr>
        <p:txBody>
          <a:bodyPr>
            <a:normAutofit/>
          </a:bodyPr>
          <a:lstStyle/>
          <a:p>
            <a:r>
              <a:rPr lang="en-US" dirty="0" smtClean="0"/>
              <a:t>None</a:t>
            </a:r>
          </a:p>
          <a:p>
            <a:pPr lvl="1"/>
            <a:r>
              <a:rPr lang="en-US" dirty="0"/>
              <a:t>“I had great feedback, no improvement necessary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“Show examples of a good and bad lab report.”</a:t>
            </a:r>
          </a:p>
          <a:p>
            <a:pPr lvl="1"/>
            <a:r>
              <a:rPr lang="en-US" dirty="0" smtClean="0"/>
              <a:t>“Have an example of what a 60/60 lab report looks like.” </a:t>
            </a:r>
          </a:p>
          <a:p>
            <a:r>
              <a:rPr lang="en-US" dirty="0" smtClean="0"/>
              <a:t>Improved Feedback</a:t>
            </a:r>
          </a:p>
          <a:p>
            <a:pPr lvl="1"/>
            <a:r>
              <a:rPr lang="en-US" dirty="0" smtClean="0"/>
              <a:t>“More feedback on what specifically needs improvement.”</a:t>
            </a:r>
          </a:p>
          <a:p>
            <a:pPr lvl="1"/>
            <a:r>
              <a:rPr lang="en-US" dirty="0" smtClean="0"/>
              <a:t>“The only improvement would be a quicker return time, so improvements could be made.”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So far in this study we have identified areas to work on. </a:t>
            </a:r>
          </a:p>
          <a:p>
            <a:r>
              <a:rPr lang="en-US" dirty="0" smtClean="0"/>
              <a:t>Look for more longitudinal to track notebook practices from introductory level through capstone to see the whole trajectory </a:t>
            </a:r>
          </a:p>
          <a:p>
            <a:pPr lvl="1"/>
            <a:r>
              <a:rPr lang="en-US" dirty="0" smtClean="0"/>
              <a:t>Group last year will be moving to intermediate and we can look at the groups who have had specific training compared to those who have not had training</a:t>
            </a:r>
          </a:p>
          <a:p>
            <a:r>
              <a:rPr lang="en-US" dirty="0" smtClean="0"/>
              <a:t>Students like when they get specific feedback on how to improve their notebooks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AAPT Laboratory 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688"/>
            <a:ext cx="7536744" cy="383584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Developing technical and practical laboratory skills</a:t>
            </a:r>
          </a:p>
          <a:p>
            <a:pPr lvl="1"/>
            <a:r>
              <a:rPr lang="en-US" sz="2400" dirty="0" smtClean="0"/>
              <a:t>Introductory level: “Students should be able to record and organize their observations, data, and results in preparation for keeping a laboratory notebook.”</a:t>
            </a:r>
          </a:p>
          <a:p>
            <a:pPr lvl="2"/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 smtClean="0"/>
              <a:t>“Introductory students could record a description/ sketch of the apparatus, the measurement procedure, data, and analysis.”</a:t>
            </a:r>
          </a:p>
          <a:p>
            <a:pPr lvl="1"/>
            <a:r>
              <a:rPr lang="en-US" sz="2400" dirty="0" smtClean="0"/>
              <a:t>Advanced </a:t>
            </a:r>
            <a:r>
              <a:rPr lang="en-US" sz="2400" dirty="0"/>
              <a:t>level: “</a:t>
            </a:r>
            <a:r>
              <a:rPr lang="en-US" sz="2400" dirty="0" smtClean="0"/>
              <a:t>Students should maintain laboratory notebooks of sufficient quality for beginning graduate level </a:t>
            </a:r>
            <a:r>
              <a:rPr lang="en-US" sz="2400" dirty="0"/>
              <a:t>research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44" y="2527298"/>
            <a:ext cx="3651957" cy="2738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216" y="5538802"/>
            <a:ext cx="109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www.aapt.org</a:t>
            </a:r>
            <a:r>
              <a:rPr lang="en-US" dirty="0"/>
              <a:t>/Resources/upload/LabGuidlinesDocument_EBendorsed_nov10.pdf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305" y="6166604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goo.gl</a:t>
            </a:r>
            <a:r>
              <a:rPr lang="en-US" sz="3600" dirty="0">
                <a:solidFill>
                  <a:schemeClr val="bg1"/>
                </a:solidFill>
              </a:rPr>
              <a:t>/vb5Lpj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Assessing Undergraduate Laboratory Performance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Elizabeth M. Adler, Nancy R. Gough </a:t>
            </a:r>
          </a:p>
          <a:p>
            <a:r>
              <a:rPr lang="en-US" dirty="0" smtClean="0"/>
              <a:t>Laboratory notebooks are an important piece of scientific communication</a:t>
            </a:r>
          </a:p>
          <a:p>
            <a:r>
              <a:rPr lang="en-US" dirty="0"/>
              <a:t>Each entry should include the following information: Date, Title of the Lab, Background, Purpose, Methods, Results, and Conclusions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Grades based on student understanding of the experiment rather than on whether or not it “works”</a:t>
            </a:r>
          </a:p>
          <a:p>
            <a:r>
              <a:rPr lang="en-US" dirty="0" smtClean="0"/>
              <a:t>Notebooks help prepare posters, presentations, and other forms of scientific communication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6" y="6115088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goo.gl</a:t>
            </a:r>
            <a:r>
              <a:rPr lang="en-US" sz="3600" dirty="0">
                <a:solidFill>
                  <a:schemeClr val="bg1"/>
                </a:solidFill>
              </a:rPr>
              <a:t>/vb5Lpj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48" y="508305"/>
            <a:ext cx="9603275" cy="1235828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Lab notebooks as scientific communication: investigating development from undergraduate courses to graduate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Jacob T. Stanley, Heather Lewandowski (University of Colorado-Boulder)</a:t>
            </a:r>
          </a:p>
          <a:p>
            <a:r>
              <a:rPr lang="en-US" dirty="0" smtClean="0"/>
              <a:t>Interviewed physics graduate students about their undergraduate experience with laboratory notebooks</a:t>
            </a:r>
          </a:p>
          <a:p>
            <a:r>
              <a:rPr lang="en-US" dirty="0" smtClean="0"/>
              <a:t>Found that most students did not receive adequate training</a:t>
            </a:r>
          </a:p>
          <a:p>
            <a:r>
              <a:rPr lang="en-US" dirty="0"/>
              <a:t>W</a:t>
            </a:r>
            <a:r>
              <a:rPr lang="en-US" dirty="0" smtClean="0"/>
              <a:t>ere lacked the scientific documentation skills when beginning graduate school </a:t>
            </a:r>
          </a:p>
          <a:p>
            <a:r>
              <a:rPr lang="en-US" dirty="0" smtClean="0"/>
              <a:t>Graduate students learned the practices through hand-on practice in an authentic research environment</a:t>
            </a:r>
          </a:p>
          <a:p>
            <a:r>
              <a:rPr lang="en-US" dirty="0" smtClean="0"/>
              <a:t>Another common theme was that their undergraduate lab grades were not based on their lab notebooks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305" y="6166604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goo.gl</a:t>
            </a:r>
            <a:r>
              <a:rPr lang="en-US" sz="3600" dirty="0">
                <a:solidFill>
                  <a:schemeClr val="bg1"/>
                </a:solidFill>
              </a:rPr>
              <a:t>/vb5Lpj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1881"/>
          </a:xfrm>
        </p:spPr>
        <p:txBody>
          <a:bodyPr/>
          <a:lstStyle/>
          <a:p>
            <a:r>
              <a:rPr lang="en-US" smtClean="0"/>
              <a:t>objectives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Discover if Lewis University undergraduates are receiving the proper training they need in order to develop the scientific documentation skills for graduate level research.  </a:t>
            </a:r>
          </a:p>
          <a:p>
            <a:r>
              <a:rPr lang="en-US" dirty="0" smtClean="0"/>
              <a:t>To learn what teaching strategies best help students learn the proper laboratory notebook practices.</a:t>
            </a:r>
          </a:p>
          <a:p>
            <a:r>
              <a:rPr lang="en-US" dirty="0" smtClean="0"/>
              <a:t> Explore students attitudes on laboratory notebooks.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05" y="6102209"/>
            <a:ext cx="48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goo.gl</a:t>
            </a:r>
            <a:r>
              <a:rPr lang="en-US" sz="3600" dirty="0">
                <a:solidFill>
                  <a:schemeClr val="bg1"/>
                </a:solidFill>
              </a:rPr>
              <a:t>/vb5Lpj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800" dirty="0" smtClean="0"/>
              <a:t>Survey to explore student’s attitudes, beliefs, and practices are regarding laboratory notebooks. </a:t>
            </a:r>
          </a:p>
          <a:p>
            <a:r>
              <a:rPr lang="en-US" sz="2800" dirty="0" smtClean="0"/>
              <a:t>Pre- and Post- surveys given to undergraduate students taking any physics lab. 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 smtClean="0"/>
              <a:t>Labs </a:t>
            </a:r>
            <a:r>
              <a:rPr lang="en-US" sz="2800" dirty="0"/>
              <a:t>include </a:t>
            </a:r>
            <a:r>
              <a:rPr lang="en-US" sz="2800" dirty="0" smtClean="0"/>
              <a:t>General Physics </a:t>
            </a:r>
            <a:r>
              <a:rPr lang="en-US" sz="2800" dirty="0"/>
              <a:t>I, II, III, and Intermediate Physics </a:t>
            </a:r>
            <a:r>
              <a:rPr lang="en-US" sz="2800" dirty="0" smtClean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9504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Survey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54"/>
            <a:ext cx="5879353" cy="4188272"/>
          </a:xfrm>
        </p:spPr>
        <p:txBody>
          <a:bodyPr anchor="t"/>
          <a:lstStyle/>
          <a:p>
            <a:r>
              <a:rPr lang="en-US" dirty="0" smtClean="0"/>
              <a:t>Pre survey: </a:t>
            </a:r>
          </a:p>
          <a:p>
            <a:pPr lvl="1"/>
            <a:r>
              <a:rPr lang="en-US" dirty="0" smtClean="0"/>
              <a:t>4 questions for demographic information </a:t>
            </a:r>
          </a:p>
          <a:p>
            <a:pPr lvl="1"/>
            <a:r>
              <a:rPr lang="en-US" dirty="0" smtClean="0"/>
              <a:t>30 </a:t>
            </a:r>
            <a:r>
              <a:rPr lang="en-US" dirty="0"/>
              <a:t>L</a:t>
            </a:r>
            <a:r>
              <a:rPr lang="en-US" dirty="0" smtClean="0"/>
              <a:t>ikert-style questions</a:t>
            </a:r>
          </a:p>
          <a:p>
            <a:pPr lvl="1"/>
            <a:r>
              <a:rPr lang="en-US" dirty="0" smtClean="0"/>
              <a:t>1 short answer </a:t>
            </a:r>
          </a:p>
          <a:p>
            <a:r>
              <a:rPr lang="en-US" dirty="0" smtClean="0"/>
              <a:t>Post Survey: </a:t>
            </a:r>
          </a:p>
          <a:p>
            <a:pPr lvl="1"/>
            <a:r>
              <a:rPr lang="en-US" dirty="0" smtClean="0"/>
              <a:t>35 </a:t>
            </a:r>
            <a:r>
              <a:rPr lang="en-US" dirty="0"/>
              <a:t>L</a:t>
            </a:r>
            <a:r>
              <a:rPr lang="en-US" dirty="0" smtClean="0"/>
              <a:t>ikert-style questions </a:t>
            </a:r>
          </a:p>
          <a:p>
            <a:pPr lvl="1"/>
            <a:r>
              <a:rPr lang="en-US" dirty="0" smtClean="0"/>
              <a:t>7 short answer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dirty="0" smtClean="0"/>
              <a:t>Ex: What training/instruction did you find most helpful in this lab section?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6" y="2247077"/>
            <a:ext cx="5381723" cy="32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 anchor="t"/>
          <a:lstStyle/>
          <a:p>
            <a:r>
              <a:rPr lang="en-US" dirty="0"/>
              <a:t>Two tailed t-test with a confidence level of 0.05</a:t>
            </a:r>
          </a:p>
          <a:p>
            <a:r>
              <a:rPr lang="en-US" dirty="0"/>
              <a:t>Categorized short answer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Students are tracked through their undergraduate courses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97311"/>
              </p:ext>
            </p:extLst>
          </p:nvPr>
        </p:nvGraphicFramePr>
        <p:xfrm>
          <a:off x="1514006" y="3850005"/>
          <a:ext cx="3771346" cy="1706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2946"/>
                <a:gridCol w="1358400"/>
              </a:tblGrid>
              <a:tr h="37436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Gender Identity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120">
                <a:tc>
                  <a:txBody>
                    <a:bodyPr/>
                    <a:lstStyle/>
                    <a:p>
                      <a:r>
                        <a:rPr lang="en-US" dirty="0" smtClean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59.9%</a:t>
                      </a:r>
                      <a:endParaRPr lang="en-US" dirty="0"/>
                    </a:p>
                  </a:txBody>
                  <a:tcPr/>
                </a:tc>
              </a:tr>
              <a:tr h="444120">
                <a:tc>
                  <a:txBody>
                    <a:bodyPr/>
                    <a:lstStyle/>
                    <a:p>
                      <a:r>
                        <a:rPr lang="en-US" dirty="0" smtClean="0"/>
                        <a:t>Femal</a:t>
                      </a:r>
                      <a:r>
                        <a:rPr lang="en-US" baseline="0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39.4%</a:t>
                      </a:r>
                      <a:endParaRPr lang="en-US" dirty="0"/>
                    </a:p>
                  </a:txBody>
                  <a:tcPr/>
                </a:tc>
              </a:tr>
              <a:tr h="44412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</a:t>
                      </a:r>
                      <a:r>
                        <a:rPr lang="en-US" baseline="0" dirty="0" smtClean="0"/>
                        <a:t> not to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94981"/>
              </p:ext>
            </p:extLst>
          </p:nvPr>
        </p:nvGraphicFramePr>
        <p:xfrm>
          <a:off x="6639773" y="2445861"/>
          <a:ext cx="5215467" cy="31108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7674"/>
                <a:gridCol w="1717793"/>
              </a:tblGrid>
              <a:tr h="31459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Race/Ethnicity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57.7%</a:t>
                      </a:r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4.2%</a:t>
                      </a:r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Hispanic/Latino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19.7%</a:t>
                      </a:r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11.3%</a:t>
                      </a:r>
                      <a:endParaRPr lang="en-US" dirty="0"/>
                    </a:p>
                  </a:txBody>
                  <a:tcPr/>
                </a:tc>
              </a:tr>
              <a:tr h="550545">
                <a:tc>
                  <a:txBody>
                    <a:bodyPr/>
                    <a:lstStyle/>
                    <a:p>
                      <a:r>
                        <a:rPr lang="en-US" dirty="0" smtClean="0"/>
                        <a:t>Native Hawaiian/ Pacific Islander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0.7%</a:t>
                      </a:r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Other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1.4%</a:t>
                      </a:r>
                      <a:endParaRPr lang="en-US" dirty="0"/>
                    </a:p>
                  </a:txBody>
                  <a:tcPr/>
                </a:tc>
              </a:tr>
              <a:tr h="314597">
                <a:tc>
                  <a:txBody>
                    <a:bodyPr/>
                    <a:lstStyle/>
                    <a:p>
                      <a:r>
                        <a:rPr lang="en-US" dirty="0" smtClean="0"/>
                        <a:t>Prefer not to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After one semester of data we see students getting much more training than before </a:t>
            </a:r>
          </a:p>
          <a:p>
            <a:r>
              <a:rPr lang="en-US" dirty="0" smtClean="0"/>
              <a:t>N = 66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1889" y="1895419"/>
            <a:ext cx="5666086" cy="367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15640"/>
              </p:ext>
            </p:extLst>
          </p:nvPr>
        </p:nvGraphicFramePr>
        <p:xfrm>
          <a:off x="1579897" y="3841513"/>
          <a:ext cx="3927388" cy="1617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8017"/>
                <a:gridCol w="959371"/>
              </a:tblGrid>
              <a:tr h="404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Previous Experience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449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in high 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404490">
                <a:tc>
                  <a:txBody>
                    <a:bodyPr/>
                    <a:lstStyle/>
                    <a:p>
                      <a:r>
                        <a:rPr lang="en-US" dirty="0" smtClean="0"/>
                        <a:t>Some experience in 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40449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5370</TotalTime>
  <Words>942</Words>
  <Application>Microsoft Macintosh PowerPoint</Application>
  <PresentationFormat>Widescreen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Mangal</vt:lpstr>
      <vt:lpstr>Arial</vt:lpstr>
      <vt:lpstr>Gallery</vt:lpstr>
      <vt:lpstr>Analysis of Laboratory Notebook Practices of General Physics Students</vt:lpstr>
      <vt:lpstr>AAPT Laboratory Recommendations </vt:lpstr>
      <vt:lpstr>Assessing Undergraduate Laboratory Performance </vt:lpstr>
      <vt:lpstr>Lab notebooks as scientific communication: investigating development from undergraduate courses to graduate research</vt:lpstr>
      <vt:lpstr>objectives: </vt:lpstr>
      <vt:lpstr>What did we do? </vt:lpstr>
      <vt:lpstr>About the Survey </vt:lpstr>
      <vt:lpstr>Method of analysis</vt:lpstr>
      <vt:lpstr>Initial results</vt:lpstr>
      <vt:lpstr>Initial Results (cont.) </vt:lpstr>
      <vt:lpstr>Previous Lab experience</vt:lpstr>
      <vt:lpstr>PowerPoint Presentation</vt:lpstr>
      <vt:lpstr>PowerPoint Presentation</vt:lpstr>
      <vt:lpstr>Student response – Pre Survey </vt:lpstr>
      <vt:lpstr>PowerPoint Presentation</vt:lpstr>
      <vt:lpstr>Student response – Post survey</vt:lpstr>
      <vt:lpstr>PowerPoint Presentation</vt:lpstr>
      <vt:lpstr>Student response – Post Survey </vt:lpstr>
      <vt:lpstr>Conclusion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and Improving Lab Notebook Practices</dc:title>
  <dc:creator>Michael Zwartz</dc:creator>
  <cp:lastModifiedBy>zwartz, michael</cp:lastModifiedBy>
  <cp:revision>51</cp:revision>
  <dcterms:created xsi:type="dcterms:W3CDTF">2017-03-29T16:11:43Z</dcterms:created>
  <dcterms:modified xsi:type="dcterms:W3CDTF">2017-11-18T15:28:05Z</dcterms:modified>
</cp:coreProperties>
</file>