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77" r:id="rId5"/>
    <p:sldId id="278" r:id="rId6"/>
    <p:sldId id="270" r:id="rId7"/>
    <p:sldId id="288" r:id="rId8"/>
    <p:sldId id="289" r:id="rId9"/>
    <p:sldId id="290" r:id="rId10"/>
    <p:sldId id="29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64"/>
            <p14:sldId id="262"/>
          </p14:sldIdLst>
        </p14:section>
        <p14:section name="Rating" id="{2756EDD5-CD0B-4264-8D67-4228FD9D0AE9}">
          <p14:sldIdLst>
            <p14:sldId id="277"/>
            <p14:sldId id="278"/>
            <p14:sldId id="270"/>
            <p14:sldId id="288"/>
            <p14:sldId id="289"/>
            <p14:sldId id="290"/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7D7D7D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285" dt="2023-12-04T09:16:5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04T09:17:59.659" v="3804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01T13:28:46.262" v="3674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01T13:27:06.446" v="3656" actId="2711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01T13:28:53.407" v="3676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01T13:28:53.407" v="3676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categorization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low contrast images of </a:t>
            </a:r>
            <a:r>
              <a:rPr lang="en-US" sz="2400" b="1" dirty="0"/>
              <a:t>kitchens</a:t>
            </a:r>
            <a:r>
              <a:rPr lang="en-US" sz="2400" dirty="0"/>
              <a:t> or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a very short time. Your task is to discriminate whether a presented images is a kitchen or a bathroom.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 descr="A bathroom with a sink and mirror&#10;&#10;Description automatically generated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3529555"/>
            <a:ext cx="2706782" cy="2030087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 descr="A kitchen with a large sink and cabinets&#10;&#10;Description automatically generated with medium confidence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1" y="3529555"/>
            <a:ext cx="2709730" cy="203229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visual complexity.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</a:t>
            </a:r>
            <a:r>
              <a:rPr lang="en-US" sz="2400"/>
              <a:t>complexity of </a:t>
            </a:r>
            <a:r>
              <a:rPr lang="en-US" sz="2400" dirty="0"/>
              <a:t>the presented scene. You can think of complexity as the number of different elements appearing in a scene.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complex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simple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3C99D-19DD-3133-D3C1-E45D03C8E237}"/>
              </a:ext>
            </a:extLst>
          </p:cNvPr>
          <p:cNvSpPr txBox="1"/>
          <p:nvPr/>
        </p:nvSpPr>
        <p:spPr>
          <a:xfrm>
            <a:off x="7315200" y="4087500"/>
            <a:ext cx="976313" cy="276999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 blocks. Each block will last about 3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kitchen.</a:t>
            </a:r>
          </a:p>
          <a:p>
            <a:endParaRPr lang="en-US" sz="2400" dirty="0"/>
          </a:p>
          <a:p>
            <a:r>
              <a:rPr lang="en-US" sz="2400" dirty="0"/>
              <a:t>When you see a </a:t>
            </a:r>
            <a:r>
              <a:rPr lang="en-US" sz="2400" b="1" dirty="0"/>
              <a:t>bathroom press the “J” button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respond as quickly and as accurately as possible. After each block you will receive feedback on your accuracy.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787698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420232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480699" y="4562898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420232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552147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athroom with a sink and mirror&#10;&#10;Description automatically generated">
            <a:extLst>
              <a:ext uri="{FF2B5EF4-FFF2-40B4-BE49-F238E27FC236}">
                <a16:creationId xmlns:a16="http://schemas.microsoft.com/office/drawing/2014/main" id="{9F6942C4-867F-78CF-B118-4B5540BCB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530211"/>
            <a:ext cx="2706782" cy="2030087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5" name="Picture 4" descr="A kitchen with a large sink and cabinets&#10;&#10;Description automatically generated with medium confidence">
            <a:extLst>
              <a:ext uri="{FF2B5EF4-FFF2-40B4-BE49-F238E27FC236}">
                <a16:creationId xmlns:a16="http://schemas.microsoft.com/office/drawing/2014/main" id="{A667181F-EEC2-39A4-6F9E-C62229F93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7" y="3528000"/>
            <a:ext cx="2709730" cy="203229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24 blocks. Each block will last about 2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kitchens</a:t>
            </a:r>
            <a:r>
              <a:rPr lang="en-US" sz="2400" dirty="0"/>
              <a:t>. The images will be shown for 1.5 seconds. Your task is to provide your personal rating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429000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73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rating task.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present you with images of </a:t>
            </a:r>
            <a:r>
              <a:rPr lang="en-US" sz="2400" b="1" dirty="0"/>
              <a:t>bathrooms</a:t>
            </a:r>
            <a:r>
              <a:rPr lang="en-US" sz="2400" dirty="0"/>
              <a:t>. The images will be shown for 1.5 seconds. Your task is to provide your personal rating of the image on a scale from </a:t>
            </a:r>
            <a:r>
              <a:rPr lang="en-US" sz="2400" b="1" dirty="0"/>
              <a:t>1 to 7.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8" y="3336458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33551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typicality.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is a typical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of 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scene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category (kitchen/bathroom).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familiarity.</a:t>
            </a:r>
          </a:p>
          <a:p>
            <a:endParaRPr lang="en-US" sz="2400" b="1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Please provide your judgment on the extent to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the presented scene </a:t>
            </a:r>
            <a:r>
              <a:rPr lang="en-US" sz="2400" dirty="0"/>
              <a:t>resembles places you have lived in or where you spent a substantial amount of time during your life. 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familiar </a:t>
            </a:r>
            <a:r>
              <a:rPr lang="en-US" sz="2400" dirty="0"/>
              <a:t>scene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unfamiliar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bar.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2AABB-8846-1FEC-24FE-2D1D9A673E7C}"/>
              </a:ext>
            </a:extLst>
          </p:cNvPr>
          <p:cNvSpPr txBox="1"/>
          <p:nvPr/>
        </p:nvSpPr>
        <p:spPr>
          <a:xfrm>
            <a:off x="7296150" y="4071712"/>
            <a:ext cx="976313" cy="307777"/>
          </a:xfrm>
          <a:prstGeom prst="rect">
            <a:avLst/>
          </a:prstGeom>
          <a:solidFill>
            <a:srgbClr val="7D7D7D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</p:spTree>
    <p:extLst>
      <p:ext uri="{BB962C8B-B14F-4D97-AF65-F5344CB8AC3E}">
        <p14:creationId xmlns:p14="http://schemas.microsoft.com/office/powerpoint/2010/main" val="361511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aesthetic attractiveness.</a:t>
            </a:r>
          </a:p>
          <a:p>
            <a:endParaRPr lang="en-US" sz="2400" b="1" dirty="0"/>
          </a:p>
          <a:p>
            <a:r>
              <a:rPr lang="en-US" sz="2400" dirty="0"/>
              <a:t>Please provide your personal judgment on the aesthetic appeal of the presented scene. In other word how beautiful the scene appears to you</a:t>
            </a:r>
          </a:p>
          <a:p>
            <a:endParaRPr lang="en-US" sz="2400" dirty="0"/>
          </a:p>
          <a:p>
            <a:r>
              <a:rPr lang="en-US" sz="2400" dirty="0"/>
              <a:t>For a</a:t>
            </a:r>
            <a:r>
              <a:rPr lang="en-US" sz="2400" b="1" dirty="0"/>
              <a:t> very aesthetic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unaesthetic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05824-B206-4DFC-2B55-62AF7F83A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8"/>
          <a:stretch/>
        </p:blipFill>
        <p:spPr>
          <a:xfrm>
            <a:off x="7312212" y="4050459"/>
            <a:ext cx="879288" cy="4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rating task will be on </a:t>
            </a:r>
            <a:r>
              <a:rPr lang="en-US" sz="2400" b="1" dirty="0"/>
              <a:t>usability.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Please 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e your personal judgment on the usability/practicability presented scene i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 you were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</a:rPr>
              <a:t> to interact with </a:t>
            </a:r>
            <a:r>
              <a:rPr lang="en-US" altLang="en-US" sz="2400" dirty="0">
                <a:solidFill>
                  <a:srgbClr val="0F0F0F"/>
                </a:solidFill>
              </a:rPr>
              <a:t>it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a</a:t>
            </a:r>
            <a:r>
              <a:rPr lang="en-US" sz="2400" b="1" dirty="0"/>
              <a:t> very practical </a:t>
            </a:r>
            <a:r>
              <a:rPr lang="en-US" sz="2400" dirty="0"/>
              <a:t>scene of a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very unpractical </a:t>
            </a:r>
            <a:r>
              <a:rPr lang="en-US" sz="2400" dirty="0"/>
              <a:t>scene</a:t>
            </a:r>
            <a:r>
              <a:rPr lang="en-US" sz="2400" b="1" dirty="0"/>
              <a:t> press “1”.</a:t>
            </a:r>
          </a:p>
          <a:p>
            <a:endParaRPr lang="en-US" sz="2400" b="1" dirty="0"/>
          </a:p>
          <a:p>
            <a:r>
              <a:rPr lang="en-US" sz="2400" dirty="0"/>
              <a:t>To confirm your answer press </a:t>
            </a:r>
            <a:br>
              <a:rPr lang="en-US" sz="2400" dirty="0"/>
            </a:br>
            <a:r>
              <a:rPr lang="en-US" sz="2400" dirty="0"/>
              <a:t>the space bar</a:t>
            </a:r>
          </a:p>
          <a:p>
            <a:endParaRPr lang="en-US" sz="2400" dirty="0"/>
          </a:p>
          <a:p>
            <a:r>
              <a:rPr lang="en-US" sz="2400" dirty="0"/>
              <a:t>Take your time. </a:t>
            </a:r>
          </a:p>
          <a:p>
            <a:r>
              <a:rPr lang="en-US" sz="2400" dirty="0"/>
              <a:t>No speed pressure in this task.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93483-E00C-4B3D-0016-4FAE33D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1" y="3006774"/>
            <a:ext cx="2515313" cy="2469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B2A327-0C87-87EE-7943-D8A7CD79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4035697"/>
            <a:ext cx="818863" cy="4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2023-12-04T09:18:08Z</dcterms:modified>
</cp:coreProperties>
</file>