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2"/>
  </p:notesMasterIdLst>
  <p:handoutMasterIdLst>
    <p:handoutMasterId r:id="rId23"/>
  </p:handoutMasterIdLst>
  <p:sldIdLst>
    <p:sldId id="302" r:id="rId3"/>
    <p:sldId id="407" r:id="rId4"/>
    <p:sldId id="408" r:id="rId5"/>
    <p:sldId id="410" r:id="rId6"/>
    <p:sldId id="449" r:id="rId7"/>
    <p:sldId id="443" r:id="rId8"/>
    <p:sldId id="448" r:id="rId9"/>
    <p:sldId id="442" r:id="rId10"/>
    <p:sldId id="437" r:id="rId11"/>
    <p:sldId id="438" r:id="rId12"/>
    <p:sldId id="444" r:id="rId13"/>
    <p:sldId id="447" r:id="rId14"/>
    <p:sldId id="445" r:id="rId15"/>
    <p:sldId id="446" r:id="rId16"/>
    <p:sldId id="439" r:id="rId17"/>
    <p:sldId id="440" r:id="rId18"/>
    <p:sldId id="434" r:id="rId19"/>
    <p:sldId id="435" r:id="rId20"/>
    <p:sldId id="426" r:id="rId21"/>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3/13/2023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3/13/2023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a:t>
            </a:r>
            <a:endParaRPr lang="en-US" sz="1200" dirty="0"/>
          </a:p>
          <a:p>
            <a:endParaRPr lang="en-US" sz="1200" dirty="0"/>
          </a:p>
          <a:p>
            <a:r>
              <a:rPr lang="el-GR" sz="1200" dirty="0"/>
              <a:t>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a:t>
            </a:r>
            <a:r>
              <a:rPr lang="en-US" sz="1200" dirty="0"/>
              <a:t> </a:t>
            </a:r>
            <a:r>
              <a:rPr lang="el-GR" sz="1200" dirty="0"/>
              <a:t>με αποτέλεσμα την εξοικονόμηση κόστους και τη βελτίωση της ικανοποίησης των πελατών. Ομοίως, η Accenture έχει αναπτύξει ένα αλγοριθμικό σύστημα HRM που έχει βελτιώσει την απόδοση των εργαζομένων και την ικανοποίηση από την εργασία</a:t>
            </a:r>
            <a:r>
              <a:rPr lang="en-US" sz="1200" dirty="0"/>
              <a:t> </a:t>
            </a:r>
            <a:r>
              <a:rPr lang="el-GR" sz="1200" dirty="0"/>
              <a:t>, οδηγώντας σε μειωμένους ρυθμούς κύκλου εργασιών και αυξημένη παραγωγικότητα, ενώ αντιμετωπίζει τις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p>
          <a:p>
            <a:endParaRPr lang="el-GR" sz="1200" dirty="0"/>
          </a:p>
          <a:p>
            <a:r>
              <a:rPr lang="el-GR" sz="1200" dirty="0"/>
              <a:t>4!=5 </a:t>
            </a:r>
            <a:r>
              <a:rPr lang="el-GR" sz="1200" dirty="0" err="1"/>
              <a:t>επειδη</a:t>
            </a:r>
            <a:r>
              <a:rPr lang="el-GR" sz="1200" dirty="0"/>
              <a:t> </a:t>
            </a:r>
            <a:r>
              <a:rPr lang="el-GR" sz="1200" dirty="0" err="1"/>
              <a:t>διαφερουν</a:t>
            </a:r>
            <a:r>
              <a:rPr lang="el-GR" sz="1200" dirty="0"/>
              <a:t> και είναι ο </a:t>
            </a:r>
            <a:r>
              <a:rPr lang="el-GR" sz="1200" dirty="0" err="1"/>
              <a:t>λεγομενος</a:t>
            </a:r>
            <a:r>
              <a:rPr lang="el-GR" sz="1200" dirty="0"/>
              <a:t> </a:t>
            </a:r>
            <a:r>
              <a:rPr lang="el-GR" sz="1200" dirty="0" err="1"/>
              <a:t>κορεσμος</a:t>
            </a:r>
            <a:r>
              <a:rPr lang="el-GR" sz="1200" dirty="0"/>
              <a:t> που </a:t>
            </a:r>
            <a:r>
              <a:rPr lang="el-GR" sz="1200" dirty="0" err="1"/>
              <a:t>θετει</a:t>
            </a:r>
            <a:r>
              <a:rPr lang="el-GR" sz="1200" dirty="0"/>
              <a:t> σε </a:t>
            </a:r>
            <a:r>
              <a:rPr lang="el-GR" sz="1200" dirty="0" err="1"/>
              <a:t>μηχανισμους</a:t>
            </a:r>
            <a:r>
              <a:rPr lang="el-GR" sz="1200" dirty="0"/>
              <a:t> </a:t>
            </a:r>
            <a:r>
              <a:rPr lang="el-GR" sz="1200" dirty="0" err="1"/>
              <a:t>αμυνας</a:t>
            </a:r>
            <a:r>
              <a:rPr lang="el-GR" sz="1200" dirty="0"/>
              <a:t> την </a:t>
            </a:r>
            <a:r>
              <a:rPr lang="el-GR" sz="1200" dirty="0" err="1"/>
              <a:t>ψυχολογια</a:t>
            </a:r>
            <a:r>
              <a:rPr lang="el-GR" sz="1200" dirty="0"/>
              <a:t> </a:t>
            </a:r>
            <a:r>
              <a:rPr lang="el-GR" sz="1200" dirty="0" err="1"/>
              <a:t>καποιου</a:t>
            </a:r>
            <a:r>
              <a:rPr lang="el-GR" sz="1200" dirty="0"/>
              <a:t> και </a:t>
            </a:r>
            <a:r>
              <a:rPr lang="el-GR" sz="1200" dirty="0" err="1"/>
              <a:t>υπαρχη</a:t>
            </a:r>
            <a:r>
              <a:rPr lang="el-GR" sz="1200" dirty="0"/>
              <a:t> </a:t>
            </a:r>
            <a:r>
              <a:rPr lang="el-GR" sz="1200" dirty="0" err="1"/>
              <a:t>πτωση</a:t>
            </a:r>
            <a:r>
              <a:rPr lang="el-GR" sz="1200" dirty="0"/>
              <a:t> </a:t>
            </a:r>
            <a:r>
              <a:rPr lang="el-GR" sz="1200" dirty="0" err="1"/>
              <a:t>τοσο</a:t>
            </a:r>
            <a:r>
              <a:rPr lang="el-GR" sz="1200" dirty="0"/>
              <a:t> στον ιδιο </a:t>
            </a:r>
            <a:r>
              <a:rPr lang="el-GR" sz="1200" dirty="0" err="1"/>
              <a:t>οσο</a:t>
            </a:r>
            <a:r>
              <a:rPr lang="el-GR" sz="1200" dirty="0"/>
              <a:t> και στους </a:t>
            </a:r>
            <a:r>
              <a:rPr lang="el-GR" sz="1200" dirty="0" err="1"/>
              <a:t>γυρο</a:t>
            </a:r>
            <a:r>
              <a:rPr lang="el-GR" sz="1200" dirty="0"/>
              <a:t> του.</a:t>
            </a:r>
            <a:endParaRPr lang="en-US" sz="1200" dirty="0"/>
          </a:p>
          <a:p>
            <a:endParaRPr lang="en-US" sz="1200" dirty="0"/>
          </a:p>
          <a:p>
            <a:r>
              <a:rPr lang="en-US" sz="1200" dirty="0"/>
              <a:t>*</a:t>
            </a:r>
            <a:r>
              <a:rPr lang="el-GR" sz="1200" dirty="0" err="1"/>
              <a:t>εμμεσα</a:t>
            </a:r>
            <a:r>
              <a:rPr lang="el-GR" sz="1200" dirty="0"/>
              <a:t> == είναι </a:t>
            </a:r>
            <a:r>
              <a:rPr lang="el-GR" sz="1200" dirty="0" err="1"/>
              <a:t>αργα</a:t>
            </a:r>
            <a:r>
              <a:rPr lang="el-GR" sz="1200" dirty="0"/>
              <a:t> όταν το </a:t>
            </a:r>
            <a:r>
              <a:rPr lang="el-GR" sz="1200" dirty="0" err="1"/>
              <a:t>καταλαβεις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1954666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Web3.0 το </a:t>
            </a:r>
            <a:r>
              <a:rPr lang="el-GR" sz="1200" dirty="0" err="1"/>
              <a:t>blockchain</a:t>
            </a:r>
            <a:r>
              <a:rPr lang="el-GR" sz="1200" dirty="0"/>
              <a:t> </a:t>
            </a:r>
            <a:r>
              <a:rPr lang="en-US" sz="1200" dirty="0"/>
              <a:t>&amp; DAO </a:t>
            </a:r>
            <a:r>
              <a:rPr lang="el-GR" sz="1200" dirty="0"/>
              <a:t>είναι σχετικές, αλλά ξεχωριστές έννοιες. Εδώ είναι οι κύριες διαφορές:</a:t>
            </a:r>
          </a:p>
          <a:p>
            <a:endParaRPr lang="el-GR" sz="1200" dirty="0"/>
          </a:p>
          <a:p>
            <a:r>
              <a:rPr lang="el-GR" sz="1200" dirty="0"/>
              <a:t>Το Web3.0 αναφέρεται στην τρίτη γενιά του Διαδικτύου, η οποία χαρακτηρίζεται από έναν πιο αποκεντρωμένο και ανοιχτό ιστό που δίνει τη δυνατότητα στους χρήστες να έχουν περισσότερο έλεγχο στα δεδομένα τους και στις διαδικτυακές αλληλεπιδράσεις τους. Αυτό περιλαμβάνει τεχνολογίες όπως δικτύωση </a:t>
            </a:r>
            <a:r>
              <a:rPr lang="el-GR" sz="1200" dirty="0" err="1"/>
              <a:t>peer-to-peer</a:t>
            </a:r>
            <a:r>
              <a:rPr lang="el-GR" sz="1200" dirty="0"/>
              <a:t>, αποκεντρωμένη αποθήκευση και αποκεντρωμένες εφαρμογές.</a:t>
            </a:r>
          </a:p>
          <a:p>
            <a:endParaRPr lang="el-GR" sz="1200" dirty="0"/>
          </a:p>
          <a:p>
            <a:r>
              <a:rPr lang="el-GR" sz="1200" dirty="0"/>
              <a:t>Το </a:t>
            </a:r>
            <a:r>
              <a:rPr lang="el-GR" sz="1200" dirty="0" err="1"/>
              <a:t>Blockchain</a:t>
            </a:r>
            <a:r>
              <a:rPr lang="el-GR" sz="1200" dirty="0"/>
              <a:t>, από την άλλη πλευρά, είναι μια συγκεκριμένη τεχνολογία που χρησιμοποιείται για τη δημιουργία αποκεντρωμένων, αμετάβλητων και ασφαλών ψηφιακών λογιστικών βιβλίων. Επιτρέπει την καταγραφή και την επαλήθευση των συναλλαγών χωρίς την ανάγκη κεντρικής αρχής, καθιστώντας το ιδανικό για τη δημιουργία διαφανών και αξιόπιστων συστημάτων.</a:t>
            </a:r>
          </a:p>
          <a:p>
            <a:endParaRPr lang="el-GR" sz="1200" dirty="0"/>
          </a:p>
          <a:p>
            <a:r>
              <a:rPr lang="el-GR" sz="1200" dirty="0"/>
              <a:t>Το Web3.0 μπορεί να κάνει χρήση της τεχνολογίας </a:t>
            </a:r>
            <a:r>
              <a:rPr lang="el-GR" sz="1200" dirty="0" err="1"/>
              <a:t>blockchain</a:t>
            </a:r>
            <a:r>
              <a:rPr lang="el-GR" sz="1200" dirty="0"/>
              <a:t>, αλλά δεν περιορίζεται σε αυτήν. Το Web3.0 περιλαμβάνει ένα ευρύτερο φάσμα τεχνολογιών και πρωτοκόλλων πέρα από το </a:t>
            </a:r>
            <a:r>
              <a:rPr lang="el-GR" sz="1200" dirty="0" err="1"/>
              <a:t>blockchain</a:t>
            </a:r>
            <a:r>
              <a:rPr lang="el-GR" sz="1200" dirty="0"/>
              <a:t>, όπως δικτύωση </a:t>
            </a:r>
            <a:r>
              <a:rPr lang="el-GR" sz="1200" dirty="0" err="1"/>
              <a:t>peer-to-peer</a:t>
            </a:r>
            <a:r>
              <a:rPr lang="el-GR" sz="1200" dirty="0"/>
              <a:t>, αποκεντρωμένη αποθήκευση και άλλες αποκεντρωμένες εφαρμογές.</a:t>
            </a:r>
          </a:p>
          <a:p>
            <a:endParaRPr lang="el-GR" sz="1200" dirty="0"/>
          </a:p>
          <a:p>
            <a:r>
              <a:rPr lang="el-GR" sz="1200" dirty="0"/>
              <a:t>Συνοπτικά, το </a:t>
            </a:r>
            <a:r>
              <a:rPr lang="el-GR" sz="1200" dirty="0" err="1"/>
              <a:t>blockchain</a:t>
            </a:r>
            <a:r>
              <a:rPr lang="el-GR" sz="1200" dirty="0"/>
              <a:t> είναι μια συγκεκριμένη τεχνολογία που χρησιμοποιείται για τη δημιουργία αποκεντρωμένων και ασφαλών ψηφιακών λογιστικών βιβλίων, ενώ το Web3.0 είναι μια ευρύτερη έννοια που αναφέρεται στην τρίτη γενιά του διαδικτύου, που χαρακτηρίζεται από έναν πιο αποκεντρωμένο και ανοιχτό ιστό που δίνει τη δυνατότητα στους χρήστες να έχουν περισσότερο έλεγχο. τα δεδομένα και τις διαδικτυακές τους αλληλεπιδράσεις.</a:t>
            </a:r>
            <a:endParaRPr lang="en-US" sz="1200" dirty="0"/>
          </a:p>
          <a:p>
            <a:endParaRPr lang="en-US" sz="1200" dirty="0"/>
          </a:p>
          <a:p>
            <a:r>
              <a:rPr lang="el-GR" sz="1200" dirty="0"/>
              <a:t>Το Web3.0 επιτρέπει </a:t>
            </a:r>
            <a:endParaRPr lang="en-US" sz="1200" dirty="0"/>
          </a:p>
          <a:p>
            <a:r>
              <a:rPr lang="en-US" sz="1200" dirty="0"/>
              <a:t>1) </a:t>
            </a:r>
            <a:r>
              <a:rPr lang="el-GR" sz="1200" dirty="0"/>
              <a:t>δημιουργία αποκεντρωμένων εφαρμογών (</a:t>
            </a:r>
            <a:r>
              <a:rPr lang="el-GR" sz="1200" dirty="0" err="1"/>
              <a:t>dApps</a:t>
            </a:r>
            <a:r>
              <a:rPr lang="el-GR" sz="1200" dirty="0"/>
              <a:t>) που εκτελούνται σε δίκτυο </a:t>
            </a:r>
            <a:r>
              <a:rPr lang="el-GR" sz="1200" dirty="0" err="1"/>
              <a:t>blockchain</a:t>
            </a:r>
            <a:r>
              <a:rPr lang="el-GR" sz="1200" dirty="0"/>
              <a:t>, επιτρέποντας αυξημένη διαφάνεια, ασφάλεια και εμπιστοσύνη.</a:t>
            </a:r>
          </a:p>
          <a:p>
            <a:r>
              <a:rPr lang="en-US" sz="1200" dirty="0"/>
              <a:t>2) </a:t>
            </a:r>
            <a:r>
              <a:rPr lang="el-GR" sz="1200" dirty="0"/>
              <a:t>οι επιχειρήσεις μπορούν να αξιοποιήσουν έξυπνα συμβόλαια για να αυτοματοποιήσουν και να </a:t>
            </a:r>
            <a:r>
              <a:rPr lang="el-GR" sz="1200" dirty="0" err="1"/>
              <a:t>εξορθολογίσουν</a:t>
            </a:r>
            <a:r>
              <a:rPr lang="el-GR" sz="1200" dirty="0"/>
              <a:t> πολύπλοκες διαδικασίες, μειώνοντας το κόστος και αυξάνοντας την αποτελεσματικότητα το </a:t>
            </a:r>
            <a:r>
              <a:rPr lang="el-GR" sz="1200" dirty="0" err="1"/>
              <a:t>οποιο</a:t>
            </a:r>
            <a:r>
              <a:rPr lang="el-GR" sz="1200" dirty="0"/>
              <a:t> </a:t>
            </a:r>
            <a:r>
              <a:rPr lang="el-GR" sz="1200" dirty="0" err="1"/>
              <a:t>συνδυαζει</a:t>
            </a:r>
            <a:r>
              <a:rPr lang="el-GR" sz="1200" dirty="0"/>
              <a:t> </a:t>
            </a:r>
            <a:r>
              <a:rPr lang="en-US" sz="1200" dirty="0"/>
              <a:t>blockchain</a:t>
            </a:r>
            <a:endParaRPr lang="el-GR" sz="1200" dirty="0"/>
          </a:p>
          <a:p>
            <a:r>
              <a:rPr lang="en-US" sz="1200" dirty="0"/>
              <a:t>3) </a:t>
            </a:r>
            <a:r>
              <a:rPr lang="el-GR" sz="1200" dirty="0"/>
              <a:t>διευκολύνει την ασφαλή και αποτελεσματική κοινή χρήση δεδομένων μεταξύ διαφορετικών μερών, επιτρέποντας τη συνεργασία και τη λήψη αποφάσεων βάσει δεδομένων.</a:t>
            </a:r>
          </a:p>
          <a:p>
            <a:r>
              <a:rPr lang="en-US" sz="1200" dirty="0"/>
              <a:t>4) </a:t>
            </a:r>
            <a:r>
              <a:rPr lang="el-GR" sz="1200" dirty="0"/>
              <a:t>Μέσω της χρήσης αποκεντρωμένων λύσεων ταυτότητας, το Web3.0 μπορεί να βοηθήσει τις επιχειρήσεις να βελτιώσουν τον έλεγχο ταυτότητας και τη διαχείριση ταυτότητας, μειώνοντας τον κίνδυνο απάτης και παραβιάσεων δεδομένων.</a:t>
            </a:r>
          </a:p>
          <a:p>
            <a:r>
              <a:rPr lang="en-US" sz="1200" dirty="0"/>
              <a:t>5) </a:t>
            </a:r>
            <a:r>
              <a:rPr lang="el-GR" sz="1200" dirty="0"/>
              <a:t>μπορεί να επιτρέψει </a:t>
            </a:r>
            <a:r>
              <a:rPr lang="el-GR" sz="1200" dirty="0" err="1"/>
              <a:t>μικροπληρωμές</a:t>
            </a:r>
            <a:r>
              <a:rPr lang="el-GR" sz="1200" dirty="0"/>
              <a:t> και τη δημιουργία νέων επιχειρηματικών μοντέλων, όπως υπηρεσίες πληρωμής ανά χρήση και συνδρομών, χωρίς την ανάγκη διαμεσολαβητών.</a:t>
            </a:r>
          </a:p>
          <a:p>
            <a:r>
              <a:rPr lang="en-US" sz="1200" dirty="0"/>
              <a:t>6) </a:t>
            </a:r>
            <a:r>
              <a:rPr lang="el-GR" sz="1200" dirty="0"/>
              <a:t>έχει επίσης τη δυνατότητα να επιτρέψει νέες μορφές ψηφιακής ιδιοκτησίας και ανταλλαγής αξίας, δημιουργώντας νέες ροές εσόδων και επιχειρηματικές ευκαιρίες για τις εταιρείες.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192864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TOGAF, ή The </a:t>
            </a:r>
            <a:r>
              <a:rPr lang="el-GR" sz="1200" dirty="0" err="1"/>
              <a:t>Open</a:t>
            </a:r>
            <a:r>
              <a:rPr lang="el-GR" sz="1200" dirty="0"/>
              <a:t> </a:t>
            </a:r>
            <a:r>
              <a:rPr lang="el-GR" sz="1200" dirty="0" err="1"/>
              <a:t>Group</a:t>
            </a:r>
            <a:r>
              <a:rPr lang="el-GR" sz="1200" dirty="0"/>
              <a:t> </a:t>
            </a:r>
            <a:r>
              <a:rPr lang="el-GR" sz="1200" dirty="0" err="1"/>
              <a:t>Architecture</a:t>
            </a:r>
            <a:r>
              <a:rPr lang="el-GR" sz="1200" dirty="0"/>
              <a:t> </a:t>
            </a:r>
            <a:r>
              <a:rPr lang="el-GR" sz="1200" dirty="0" err="1"/>
              <a:t>Framework</a:t>
            </a:r>
            <a:r>
              <a:rPr lang="el-GR" sz="1200" dirty="0"/>
              <a:t>, είναι ένα ευρέως χρησιμοποιούμενο πλαίσιο για την εταιρική αρχιτεκτονική. Παρέχει μια κοινή γλώσσα, μεθοδολογία και εργαλεία για το σχεδιασμό και τη διαχείριση της εταιρικής αρχιτεκτονικής. Το TOGAF βοηθά τους οργανισμούς να ευθυγραμμίσουν τους επιχειρηματικούς τους στόχους και τη στρατηγική πληροφορικής και παρέχει μια δομή για τον σχεδιασμό, το σχεδιασμό, την εφαρμογή και τη διαχείριση τεχνολογικών λύσεων. Χρησιμοποιώντας το TOGAF, οι οργανισμοί μπορούν να επιτύχουν πιο αποτελεσματική και αποτελεσματική χρήση των πόρων πληροφορικής, καλύτερη συνεργασία μεταξύ των τμημάτων και αυξημένη ευελιξία για να ανταποκριθούν στις μεταβαλλόμενες επιχειρηματικές ανάγκες.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3153182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ITIL, ή η Βιβλιοθήκη Υποδομής Πληροφορικής, είναι ένα πλαίσιο που παρέχει βέλτιστες πρακτικές για τη διαχείριση υπηρεσιών πληροφορικής. Το ITIL στοχεύει στη βελτίωση της ποιότητας των υπηρεσιών πληροφορικής ευθυγραμμίζοντάς τες με τις ανάγκες της επιχείρησης και διασφαλίζοντας ότι παρέχονται αποτελεσματικά και αποτελεσματικά. Αποτελείται από ένα σύνολο διαδικασιών και διαδικασιών που καλύπτουν ολόκληρο τον κύκλο ζωής της υπηρεσίας, από τη στρατηγική μέχρι το σχεδιασμό, τη μετάβαση, τη λειτουργία και τη συνεχή βελτίωση. Ακολουθώντας τις πρακτικές ITIL, οι οργανισμοί μπορούν να βελτιστοποιήσουν τις υπηρεσίες πληροφορικής τους, να μειώσουν το κόστος και να αυξήσουν την ικανοποίηση των πελατών.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336889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a:t>
            </a:r>
            <a:r>
              <a:rPr lang="el-GR" sz="1200" dirty="0" err="1"/>
              <a:t>SAFe</a:t>
            </a:r>
            <a:r>
              <a:rPr lang="el-GR" sz="1200" dirty="0"/>
              <a:t> (</a:t>
            </a:r>
            <a:r>
              <a:rPr lang="el-GR" sz="1200" dirty="0" err="1"/>
              <a:t>Scaled</a:t>
            </a:r>
            <a:r>
              <a:rPr lang="el-GR" sz="1200" dirty="0"/>
              <a:t> </a:t>
            </a:r>
            <a:r>
              <a:rPr lang="el-GR" sz="1200" dirty="0" err="1"/>
              <a:t>Agile</a:t>
            </a:r>
            <a:r>
              <a:rPr lang="el-GR" sz="1200" dirty="0"/>
              <a:t> </a:t>
            </a:r>
            <a:r>
              <a:rPr lang="el-GR" sz="1200" dirty="0" err="1"/>
              <a:t>Framework</a:t>
            </a:r>
            <a:r>
              <a:rPr lang="el-GR" sz="1200" dirty="0"/>
              <a:t>) είναι μια προσέγγιση στην ανάπτυξη λογισμικού που επιτρέπει στους οργανισμούς να υιοθετούν ευέλικτες πρακτικές σε κλίμακα. Παρέχει ένα πλαίσιο για τη διαχείριση και τον συντονισμό μεγάλων, πολύπλοκων έργων λογισμικού, αναλύοντάς τα σε μικρότερα, πιο </a:t>
            </a:r>
            <a:r>
              <a:rPr lang="el-GR" sz="1200" dirty="0" err="1"/>
              <a:t>διαχειρίσιμα</a:t>
            </a:r>
            <a:r>
              <a:rPr lang="el-GR" sz="1200" dirty="0"/>
              <a:t> στοιχεία.</a:t>
            </a:r>
          </a:p>
          <a:p>
            <a:endParaRPr lang="el-GR" sz="1200" dirty="0"/>
          </a:p>
          <a:p>
            <a:r>
              <a:rPr lang="el-GR" sz="1200" dirty="0"/>
              <a:t>Το </a:t>
            </a:r>
            <a:r>
              <a:rPr lang="el-GR" sz="1200" dirty="0" err="1"/>
              <a:t>SAFe</a:t>
            </a:r>
            <a:r>
              <a:rPr lang="el-GR" sz="1200" dirty="0"/>
              <a:t> μπορεί να συνδυαστεί με το ITIL και το TOGAF για να δημιουργήσει μια πιο ολιστική προσέγγιση στην αρχιτεκτονική της επιχείρησης και στην ανάπτυξη λογισμικού. Ενώ το ITIL εστιάζει στη διαχείριση υπηρεσιών και το TOGAF εστιάζει στην εταιρική αρχιτεκτονική, το </a:t>
            </a:r>
            <a:r>
              <a:rPr lang="el-GR" sz="1200" dirty="0" err="1"/>
              <a:t>SAFe</a:t>
            </a:r>
            <a:r>
              <a:rPr lang="el-GR" sz="1200" dirty="0"/>
              <a:t> παρέχει μια μεθοδολογία για την ευέλικτη ανάπτυξη λογισμικού που μπορεί να χρησιμοποιηθεί σε αυτά τα πλαίσια. Συνδυάζοντας αυτές τις προσεγγίσεις, οι οργανισμοί μπορούν να βελτιώσουν τις διαδικασίες ανάπτυξης λογισμικού τους, διασφαλίζοντας παράλληλα την ευθυγράμμιση με τους συνολικούς επιχειρηματικούς στόχους και τη στρατηγική ΤΠ.</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3969933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3) </a:t>
            </a:r>
            <a:r>
              <a:rPr lang="el-GR" sz="1200" dirty="0"/>
              <a:t>Οι δυνατότητες των αναδυόμενων τεχνολογιών να μεταμορφώσουν τις παγκόσμιες επιχειρηματικές δραστηριότητες:</a:t>
            </a:r>
          </a:p>
          <a:p>
            <a:r>
              <a:rPr lang="el-GR" sz="1200" dirty="0"/>
              <a:t>Οι αναδυόμενες τεχνολογίες όπως το DAO, το WEB3.0 και το </a:t>
            </a:r>
            <a:r>
              <a:rPr lang="el-GR" sz="1200" dirty="0" err="1"/>
              <a:t>blockchain</a:t>
            </a:r>
            <a:r>
              <a:rPr lang="el-GR" sz="1200" dirty="0"/>
              <a:t> έχουν τη δυνατότητα να μεταμορφώσουν τις παγκόσμιες επιχειρηματικές δραστηριότητες με πολλούς τρόπους. Βελτιώνοντας τη διαχείριση δεδομένων, τη λήψη αποφάσεων και τη συνεργασία, αυτές οι τεχνολογίες μπορούν να ενισχύσουν το παγκόσμιο εμπόριο και τη διεθνή συνεργασία, οδηγώντας σε αυξημένη οικονομική ανάπτυξη και</a:t>
            </a:r>
            <a:r>
              <a:rPr lang="en-US" sz="1200" dirty="0"/>
              <a:t> </a:t>
            </a:r>
            <a:r>
              <a:rPr lang="el-GR" sz="1200" dirty="0"/>
              <a:t>εξέλιξη.</a:t>
            </a:r>
          </a:p>
          <a:p>
            <a:r>
              <a:rPr lang="el-GR" sz="1200" dirty="0"/>
              <a:t>Για να επεξηγήσουμε αυτό το σημείο, θα δώσουμε μερικά παραδείγματα για το πώς οι αναδυόμενες τεχνολογίες έχουν μεταμορφώσει τις παγκόσμιες επιχειρηματικές δραστηριότητες. </a:t>
            </a:r>
            <a:endParaRPr lang="en-US" sz="1200" dirty="0"/>
          </a:p>
          <a:p>
            <a:endParaRPr lang="en-US" sz="1200" dirty="0"/>
          </a:p>
          <a:p>
            <a:r>
              <a:rPr lang="el-GR" sz="1200" dirty="0"/>
              <a:t>Για παράδειγμα, εταιρείες που έχουν εφαρμόσει τεχνολογία </a:t>
            </a:r>
            <a:r>
              <a:rPr lang="el-GR" sz="1200" dirty="0" err="1"/>
              <a:t>blockchain</a:t>
            </a:r>
            <a:r>
              <a:rPr lang="el-GR" sz="1200" dirty="0"/>
              <a:t> έχουν αναφέρει αυξημένη αποτελεσματικότητα και διαφάνεια στη διαχείριση της εφοδιαστικής αλυσίδας, με αποτέλεσμα την εξοικονόμηση κόστους και τη βελτίωση της ικανοποίησης των πελατών. Ομοίως, η χρήση αλγοριθμικών συστημάτων HRM έχει αποδειχθεί ότι βελτιώνει την απόδοση και την ικανοποίηση των εργαζομένων, οδηγώντας σε μειωμένους ρυθμούς κύκλου εργασιών και αυξημένη παραγωγικότητα.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266798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Conclusion:</a:t>
            </a:r>
            <a:endParaRPr lang="el-GR" sz="1200" dirty="0"/>
          </a:p>
          <a:p>
            <a:r>
              <a:rPr lang="el-GR" sz="1200" dirty="0"/>
              <a:t>Συμπερασματικά, η ερευνητική εργασία παρέχει πολύτιμες πληροφορίες για τις επιχειρήσεις σχετικά με το πώς να αξιοποιήσουν αποτελεσματικά τις αναδυόμενες τεχνολογίες για να βελτιώσουν τις παγκόσμιες δραστηριότητές τους, οδηγώντας σε βελτιωμένη απόδοση, παραγωγικότητα και κερδοφορία.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 Επιπλέον, διερευνώντας τις δυνατότητες των αναδυόμενων τεχνολογιών, μπορούμε να προωθήσουμε την καινοτομία και τη δημιουργικότητα στις παγκόσμιες επιχειρηματικές δραστηριότητες, ενώ παράλληλα ενισχύουμε το παγκόσμιο εμπόριο και τη διεθνή συνεργασία.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project/business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Η </a:t>
            </a:r>
            <a:r>
              <a:rPr lang="el-GR" sz="1200" dirty="0" err="1"/>
              <a:t>Τεχνολογια</a:t>
            </a:r>
            <a:r>
              <a:rPr lang="el-GR" sz="1200" dirty="0"/>
              <a:t> στις </a:t>
            </a:r>
            <a:r>
              <a:rPr lang="el-GR" sz="1200" dirty="0" err="1"/>
              <a:t>μερες</a:t>
            </a:r>
            <a:r>
              <a:rPr lang="el-GR" sz="1200" dirty="0"/>
              <a:t> μας </a:t>
            </a:r>
            <a:r>
              <a:rPr lang="el-GR" sz="1200" dirty="0" err="1"/>
              <a:t>αυξανεται</a:t>
            </a:r>
            <a:r>
              <a:rPr lang="el-GR" sz="1200" dirty="0"/>
              <a:t> </a:t>
            </a:r>
            <a:r>
              <a:rPr lang="el-GR" sz="1200" dirty="0" err="1"/>
              <a:t>ραγδαια</a:t>
            </a:r>
            <a:r>
              <a:rPr lang="el-GR" sz="1200" dirty="0"/>
              <a:t> κάθε </a:t>
            </a:r>
            <a:r>
              <a:rPr lang="el-GR" sz="1200" dirty="0" err="1"/>
              <a:t>επιχειρηση</a:t>
            </a:r>
            <a:r>
              <a:rPr lang="el-GR" sz="1200" dirty="0"/>
              <a:t> εχει </a:t>
            </a:r>
            <a:r>
              <a:rPr lang="el-GR" sz="1200" dirty="0" err="1"/>
              <a:t>γινει</a:t>
            </a:r>
            <a:r>
              <a:rPr lang="el-GR" sz="1200" dirty="0"/>
              <a:t> ένα με την τεχνολογία. </a:t>
            </a:r>
            <a:r>
              <a:rPr lang="el-GR" sz="1200" dirty="0" err="1"/>
              <a:t>Γλιτωνεις</a:t>
            </a:r>
            <a:r>
              <a:rPr lang="el-GR" sz="1200" dirty="0"/>
              <a:t> </a:t>
            </a:r>
            <a:r>
              <a:rPr lang="el-GR" sz="1200" dirty="0" err="1"/>
              <a:t>χρονο</a:t>
            </a:r>
            <a:r>
              <a:rPr lang="el-GR" sz="1200" dirty="0"/>
              <a:t>, </a:t>
            </a:r>
            <a:r>
              <a:rPr lang="el-GR" sz="1200" dirty="0" err="1"/>
              <a:t>βελτιωνεις</a:t>
            </a:r>
            <a:r>
              <a:rPr lang="el-GR" sz="1200" dirty="0"/>
              <a:t> διαδικασίες, και </a:t>
            </a:r>
            <a:r>
              <a:rPr lang="el-GR" sz="1200" dirty="0" err="1"/>
              <a:t>υπαρχει</a:t>
            </a:r>
            <a:r>
              <a:rPr lang="el-GR" sz="1200" dirty="0"/>
              <a:t> πιο </a:t>
            </a:r>
            <a:r>
              <a:rPr lang="el-GR" sz="1200" dirty="0" err="1"/>
              <a:t>σταθερη</a:t>
            </a:r>
            <a:r>
              <a:rPr lang="el-GR" sz="1200" dirty="0"/>
              <a:t> </a:t>
            </a:r>
            <a:r>
              <a:rPr lang="el-GR" sz="1200" dirty="0" err="1"/>
              <a:t>καθοδηγηση</a:t>
            </a:r>
            <a:r>
              <a:rPr lang="el-GR" sz="1200" dirty="0"/>
              <a:t> με </a:t>
            </a:r>
            <a:r>
              <a:rPr lang="el-GR" sz="1200" dirty="0" err="1"/>
              <a:t>λιγοτερο</a:t>
            </a:r>
            <a:r>
              <a:rPr lang="el-GR" sz="1200" dirty="0"/>
              <a:t> </a:t>
            </a:r>
            <a:r>
              <a:rPr lang="el-GR" sz="1200" dirty="0" err="1"/>
              <a:t>περιθωριο</a:t>
            </a:r>
            <a:r>
              <a:rPr lang="el-GR" sz="1200" dirty="0"/>
              <a:t> </a:t>
            </a:r>
            <a:r>
              <a:rPr lang="el-GR" sz="1200" dirty="0" err="1"/>
              <a:t>σφαλματος</a:t>
            </a:r>
            <a:r>
              <a:rPr lang="el-GR" sz="1200" dirty="0"/>
              <a:t>.</a:t>
            </a:r>
          </a:p>
          <a:p>
            <a:r>
              <a:rPr lang="el-GR" sz="1200" dirty="0"/>
              <a:t>Από το </a:t>
            </a:r>
            <a:r>
              <a:rPr lang="en-US" sz="1200" dirty="0"/>
              <a:t>industry 1 </a:t>
            </a:r>
            <a:r>
              <a:rPr lang="el-GR" sz="1200" dirty="0"/>
              <a:t>στο 4</a:t>
            </a:r>
          </a:p>
          <a:p>
            <a:endParaRPr lang="el-GR" sz="1200" dirty="0"/>
          </a:p>
          <a:p>
            <a:r>
              <a:rPr lang="el-GR" u="sng" dirty="0"/>
              <a:t>Το Industry 2.0, γνωστό και ως Δεύτερη Βιομηχανική Επανάσταση</a:t>
            </a:r>
            <a:r>
              <a:rPr lang="el-GR" dirty="0"/>
              <a:t>, ξεκίνησε στα τέλη του 19ου αιώνα και χαρακτηρίστηκε από την ευρεία υιοθέτηση τεχνικών μαζικής παραγωγής και τη </a:t>
            </a:r>
            <a:r>
              <a:rPr lang="el-GR" u="sng" dirty="0"/>
              <a:t>χρήση ηλεκτρικής ενέργειας για την τροφοδοσία μηχανημάτων</a:t>
            </a:r>
            <a:r>
              <a:rPr lang="el-GR" dirty="0"/>
              <a:t>. Αυτή η εποχή είδε την ανάπτυξη των γραμμών συναρμολόγησης και την άνοδο μεγάλης κλίμακας μεταποιητικών βιομηχανιών όπως η αυτοκινητοβιομηχανία και ο χάλυβας.</a:t>
            </a:r>
          </a:p>
          <a:p>
            <a:endParaRPr lang="el-GR" dirty="0"/>
          </a:p>
          <a:p>
            <a:r>
              <a:rPr lang="el-GR" u="sng" dirty="0"/>
              <a:t>Το Industry 3.0, γνωστό και ως Τρίτη Βιομηχανική Επανάσταση</a:t>
            </a:r>
            <a:r>
              <a:rPr lang="el-GR" dirty="0"/>
              <a:t>, ξεκίνησε στα τέλη του 20ου αιώνα και </a:t>
            </a:r>
            <a:r>
              <a:rPr lang="el-GR" u="sng" dirty="0"/>
              <a:t>χαρακτηρίστηκε από την άνοδο των ψηφιακών τεχνολογιών και του αυτοματισμού</a:t>
            </a:r>
            <a:r>
              <a:rPr lang="el-GR" dirty="0"/>
              <a:t>. Αυτή η εποχή είδε την ανάπτυξη των συστημάτων υπολογιστών, της ρομποτικής και του Διαδικτύου, τα οποία οδήγησαν στην αυτοματοποίηση πολλών βιομηχανικών διαδικασιών και στην άνοδο νέων βιομηχανιών όπως η τεχνολογία της πληροφορίας και οι τηλεπικοινωνίες.</a:t>
            </a:r>
          </a:p>
          <a:p>
            <a:endParaRPr lang="el-GR" dirty="0"/>
          </a:p>
          <a:p>
            <a:r>
              <a:rPr lang="el-GR" dirty="0"/>
              <a:t>Το Industry 4.0, γνωστό και ως Τέταρτη Βιομηχανική Επανάσταση, είναι η τρέχουσα εποχή της εκβιομηχάνισης και χαρακτηρίζεται από την ενσωμάτωση προηγμένων τεχνολογιών όπως η τεχνητή νοημοσύνη, το Διαδίκτυο των πραγμάτων (</a:t>
            </a:r>
            <a:r>
              <a:rPr lang="el-GR" dirty="0" err="1"/>
              <a:t>IoT</a:t>
            </a:r>
            <a:r>
              <a:rPr lang="el-GR" dirty="0"/>
              <a:t>) και το </a:t>
            </a:r>
            <a:r>
              <a:rPr lang="el-GR" dirty="0" err="1"/>
              <a:t>cloud</a:t>
            </a:r>
            <a:r>
              <a:rPr lang="el-GR" dirty="0"/>
              <a:t> </a:t>
            </a:r>
            <a:r>
              <a:rPr lang="el-GR" dirty="0" err="1"/>
              <a:t>computing</a:t>
            </a:r>
            <a:r>
              <a:rPr lang="el-GR" dirty="0"/>
              <a:t>. Το Industry 4.0 στοχεύει στη δημιουργία «έξυπνων εργοστασίων» που είναι εξαιρετικά αυτοματοποιημένα και συνδεδεμένα, επιτρέποντας μεγαλύτερη αποτελεσματικότητα, ευελιξία και προσαρμογή στις διαδικασίες παραγωγής. Χαρακτηρίζεται επίσης από μεγαλύτερη εστίαση στη λήψη αποφάσεων βάσει δεδομένων και τη χρήση προηγμένων αναλυτικών στοιχείων για τη βελτιστοποίηση των λειτουργιών και την προώθηση της καινοτομίας.</a:t>
            </a:r>
            <a:r>
              <a:rPr lang="en-US" dirty="0"/>
              <a:t> </a:t>
            </a:r>
            <a:endParaRPr lang="el-GR" dirty="0"/>
          </a:p>
          <a:p>
            <a:endParaRPr lang="el-GR" dirty="0"/>
          </a:p>
          <a:p>
            <a:r>
              <a:rPr lang="el-GR" dirty="0" err="1"/>
              <a:t>Παρακατω</a:t>
            </a:r>
            <a:r>
              <a:rPr lang="el-GR" dirty="0"/>
              <a:t> θα </a:t>
            </a:r>
            <a:r>
              <a:rPr lang="el-GR" dirty="0" err="1"/>
              <a:t>αναλυσουμε</a:t>
            </a:r>
            <a:r>
              <a:rPr lang="el-GR" dirty="0"/>
              <a:t> από τι </a:t>
            </a:r>
            <a:r>
              <a:rPr lang="el-GR" dirty="0" err="1"/>
              <a:t>αποτελειται</a:t>
            </a:r>
            <a:r>
              <a:rPr lang="el-GR" dirty="0"/>
              <a:t> ένα μοντέρνο </a:t>
            </a:r>
            <a:r>
              <a:rPr lang="en-US" dirty="0"/>
              <a:t>industry 4.0</a:t>
            </a:r>
            <a:r>
              <a:rPr lang="el-GR" dirty="0"/>
              <a:t> αλλά και τις προκλήσεις του.</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The Current State of Industry 4.0!</a:t>
            </a:r>
            <a:br>
              <a:rPr lang="en-US" dirty="0"/>
            </a:br>
            <a:br>
              <a:rPr lang="en-US" dirty="0"/>
            </a:br>
            <a:r>
              <a:rPr lang="en-US" b="0" i="0" dirty="0">
                <a:effectLst/>
                <a:latin typeface="-apple-system"/>
              </a:rPr>
              <a:t>I. Industry 4.0</a:t>
            </a:r>
            <a:br>
              <a:rPr lang="en-US" dirty="0"/>
            </a:br>
            <a:br>
              <a:rPr lang="en-US" dirty="0"/>
            </a:br>
            <a:r>
              <a:rPr lang="en-US" b="0" i="0" dirty="0">
                <a:effectLst/>
                <a:latin typeface="-apple-system"/>
              </a:rPr>
              <a:t>The term "Industry 4.0" was coined more than ten years ago at the Hannover Fair to describe the revolutionary efficiency gains that could be achieved by digitalizing manufacturing operations</a:t>
            </a:r>
            <a:br>
              <a:rPr lang="en-US" dirty="0"/>
            </a:br>
            <a:br>
              <a:rPr lang="en-US" dirty="0"/>
            </a:br>
            <a:r>
              <a:rPr lang="en-US" b="0" i="0" dirty="0">
                <a:effectLst/>
                <a:latin typeface="-apple-system"/>
              </a:rPr>
              <a:t>II. The Automotive Industry</a:t>
            </a:r>
            <a:br>
              <a:rPr lang="en-US" dirty="0"/>
            </a:br>
            <a:br>
              <a:rPr lang="en-US" dirty="0"/>
            </a:br>
            <a:r>
              <a:rPr lang="en-US" b="0" i="0" dirty="0">
                <a:effectLst/>
                <a:latin typeface="-apple-system"/>
              </a:rPr>
              <a:t>Since then, it has become clear that various technological and organization challenges make the digitalization of manufacturing more complex than initially expected. Despite these challenges, some industries have made significant advances over the past decade – the automotive industry being one of them</a:t>
            </a:r>
            <a:br>
              <a:rPr lang="en-US" dirty="0"/>
            </a:br>
            <a:br>
              <a:rPr lang="en-US" dirty="0"/>
            </a:br>
            <a:r>
              <a:rPr lang="en-US" b="0" i="0" dirty="0">
                <a:effectLst/>
                <a:latin typeface="-apple-system"/>
              </a:rPr>
              <a:t>III. High Value Use-Cases</a:t>
            </a:r>
            <a:br>
              <a:rPr lang="en-US" dirty="0"/>
            </a:br>
            <a:br>
              <a:rPr lang="en-US" dirty="0"/>
            </a:br>
            <a:r>
              <a:rPr lang="en-US" b="0" i="0" dirty="0">
                <a:effectLst/>
                <a:latin typeface="-apple-system"/>
              </a:rPr>
              <a:t>1. Condition monitoring and predictive maintenance</a:t>
            </a:r>
            <a:br>
              <a:rPr lang="en-US" dirty="0"/>
            </a:br>
            <a:r>
              <a:rPr lang="en-US" b="0" i="0" dirty="0">
                <a:effectLst/>
                <a:latin typeface="-apple-system"/>
              </a:rPr>
              <a:t>2. Automated vision-based inspection</a:t>
            </a:r>
            <a:br>
              <a:rPr lang="en-US" dirty="0"/>
            </a:br>
            <a:r>
              <a:rPr lang="en-US" b="0" i="0" dirty="0">
                <a:effectLst/>
                <a:latin typeface="-apple-system"/>
              </a:rPr>
              <a:t>3. Automated process data-based inspection</a:t>
            </a:r>
            <a:br>
              <a:rPr lang="en-US" dirty="0"/>
            </a:br>
            <a:r>
              <a:rPr lang="en-US" b="0" i="0" dirty="0">
                <a:effectLst/>
                <a:latin typeface="-apple-system"/>
              </a:rPr>
              <a:t>4. Real-time machine parameter optimization</a:t>
            </a:r>
            <a:br>
              <a:rPr lang="en-US" dirty="0"/>
            </a:br>
            <a:r>
              <a:rPr lang="en-US" b="0" i="0" dirty="0">
                <a:effectLst/>
                <a:latin typeface="-apple-system"/>
              </a:rPr>
              <a:t>5. Autonomous material handling in intralogistics</a:t>
            </a:r>
            <a:br>
              <a:rPr lang="en-US" dirty="0"/>
            </a:br>
            <a:r>
              <a:rPr lang="en-US" b="0" i="0" dirty="0">
                <a:effectLst/>
                <a:latin typeface="-apple-system"/>
              </a:rPr>
              <a:t>6. Tracking of transports along the supply chain</a:t>
            </a:r>
            <a:br>
              <a:rPr lang="en-US" dirty="0"/>
            </a:br>
            <a:br>
              <a:rPr lang="en-US" dirty="0"/>
            </a:br>
            <a:r>
              <a:rPr lang="en-US" b="0" i="0" dirty="0">
                <a:effectLst/>
                <a:latin typeface="-apple-system"/>
              </a:rPr>
              <a:t>IV . Key Learnings</a:t>
            </a:r>
            <a:br>
              <a:rPr lang="en-US" dirty="0"/>
            </a:br>
            <a:br>
              <a:rPr lang="en-US" dirty="0"/>
            </a:br>
            <a:r>
              <a:rPr lang="en-US" b="0" i="0" dirty="0">
                <a:effectLst/>
                <a:latin typeface="-apple-system"/>
              </a:rPr>
              <a:t>1. Clear Prioritization of Use Cases</a:t>
            </a:r>
            <a:br>
              <a:rPr lang="en-US" dirty="0"/>
            </a:br>
            <a:br>
              <a:rPr lang="en-US" dirty="0"/>
            </a:br>
            <a:r>
              <a:rPr lang="en-US" b="0" i="0" dirty="0">
                <a:effectLst/>
                <a:latin typeface="-apple-system"/>
              </a:rPr>
              <a:t>While experimentation is good to build up initial experience, clearly prioritizing use cases and resources is necessary to achieve real impact. Prioritizing use cases requires a quantification of the value they add and, in a further step, a business case for the given digital manufacturing use case</a:t>
            </a:r>
            <a:br>
              <a:rPr lang="en-US" dirty="0"/>
            </a:br>
            <a:br>
              <a:rPr lang="en-US" dirty="0"/>
            </a:br>
            <a:r>
              <a:rPr lang="en-US" b="0" i="0" dirty="0">
                <a:effectLst/>
                <a:latin typeface="-apple-system"/>
              </a:rPr>
              <a:t>2. Hub and Spoke Organization</a:t>
            </a:r>
            <a:br>
              <a:rPr lang="en-US" dirty="0"/>
            </a:br>
            <a:br>
              <a:rPr lang="en-US" dirty="0"/>
            </a:br>
            <a:r>
              <a:rPr lang="en-US" b="0" i="0" dirty="0">
                <a:effectLst/>
                <a:latin typeface="-apple-system"/>
              </a:rPr>
              <a:t>To drive the identification, prioritization and implementation of use cases quickly and without redundancies, a centralized (hub-and-spoke) approach is necessary. A central unit cannot merely be attached to IT or production: It needs to combine both sets of capabilities</a:t>
            </a:r>
            <a:br>
              <a:rPr lang="en-US" dirty="0"/>
            </a:br>
            <a:br>
              <a:rPr lang="en-US" dirty="0"/>
            </a:br>
            <a:r>
              <a:rPr lang="en-US" b="0" i="0" dirty="0">
                <a:effectLst/>
                <a:latin typeface="-apple-system"/>
              </a:rPr>
              <a:t>3. Talent and Training</a:t>
            </a:r>
            <a:br>
              <a:rPr lang="en-US" dirty="0"/>
            </a:br>
            <a:br>
              <a:rPr lang="en-US" dirty="0"/>
            </a:br>
            <a:r>
              <a:rPr lang="en-US" b="0" i="0" dirty="0">
                <a:effectLst/>
                <a:latin typeface="-apple-system"/>
              </a:rPr>
              <a:t>Overall equipment effectiveness and uptime at highly automated plants will depend to a large extent on predictive maintenance, rapid error resolution and the proper handling of equipment. This will require companies to retrain operators to work with and alongside automated equipment</a:t>
            </a:r>
            <a:br>
              <a:rPr lang="en-US" dirty="0"/>
            </a:br>
            <a:br>
              <a:rPr lang="en-US" dirty="0"/>
            </a:br>
            <a:r>
              <a:rPr lang="en-US" b="0" i="0" dirty="0">
                <a:effectLst/>
                <a:latin typeface="-apple-system"/>
              </a:rPr>
              <a:t>4. IOT/OT Target Landscape and Roadmap</a:t>
            </a:r>
            <a:br>
              <a:rPr lang="en-US" dirty="0"/>
            </a:br>
            <a:br>
              <a:rPr lang="en-US" dirty="0"/>
            </a:br>
            <a:r>
              <a:rPr lang="en-US" b="0" i="0" dirty="0">
                <a:effectLst/>
                <a:latin typeface="-apple-system"/>
              </a:rPr>
              <a:t>The IT/OT target landscape helps to avoid the redundant buildup of IT infrastructure and interfaces for different use cases, and ensures that the use case implementation roadmap is aligned with the investment in new systems. In addition to standardization of the company's internal IT/OT landscape, the need to integrate customers, suppliers and equipment providers must also be addressed in the future in order to exploit the full potential of "Industry 4.0"</a:t>
            </a:r>
            <a:br>
              <a:rPr lang="en-US" dirty="0"/>
            </a:br>
            <a:br>
              <a:rPr lang="en-US" dirty="0"/>
            </a:br>
            <a:r>
              <a:rPr lang="en-US" b="0" i="0" dirty="0">
                <a:effectLst/>
                <a:latin typeface="-apple-system"/>
              </a:rPr>
              <a:t>V. Outlook</a:t>
            </a:r>
            <a:br>
              <a:rPr lang="en-US" dirty="0"/>
            </a:br>
            <a:br>
              <a:rPr lang="en-US" dirty="0"/>
            </a:br>
            <a:r>
              <a:rPr lang="en-US" b="0" i="0" dirty="0">
                <a:effectLst/>
                <a:latin typeface="-apple-system"/>
              </a:rPr>
              <a:t>By applying these "lessons learned" automotive and non-automotive players can accelerate their </a:t>
            </a:r>
            <a:r>
              <a:rPr lang="en-US" b="0" i="0" dirty="0" err="1">
                <a:effectLst/>
                <a:latin typeface="-apple-system"/>
              </a:rPr>
              <a:t>journies</a:t>
            </a:r>
            <a:r>
              <a:rPr lang="en-US" b="0" i="0" dirty="0">
                <a:effectLst/>
                <a:latin typeface="-apple-system"/>
              </a:rPr>
              <a:t> to "Industry 4.0"</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77137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Ολοι</a:t>
            </a:r>
            <a:r>
              <a:rPr lang="el-GR" sz="1200" dirty="0"/>
              <a:t> </a:t>
            </a:r>
            <a:r>
              <a:rPr lang="el-GR" sz="1200" dirty="0" err="1"/>
              <a:t>αλλα</a:t>
            </a:r>
            <a:r>
              <a:rPr lang="el-GR" sz="1200" dirty="0"/>
              <a:t> </a:t>
            </a:r>
            <a:r>
              <a:rPr lang="el-GR" sz="1200" dirty="0" err="1"/>
              <a:t>ειδικα</a:t>
            </a:r>
            <a:r>
              <a:rPr lang="el-GR" sz="1200" dirty="0"/>
              <a:t> </a:t>
            </a:r>
            <a:r>
              <a:rPr lang="el-GR" sz="1200" dirty="0" err="1"/>
              <a:t>οσοι</a:t>
            </a:r>
            <a:r>
              <a:rPr lang="el-GR" sz="1200" dirty="0"/>
              <a:t> </a:t>
            </a:r>
            <a:r>
              <a:rPr lang="el-GR" sz="1200" dirty="0" err="1"/>
              <a:t>δουλευουμε</a:t>
            </a:r>
            <a:r>
              <a:rPr lang="el-GR" sz="1200" dirty="0"/>
              <a:t> σε επιχειρήσεις </a:t>
            </a:r>
            <a:r>
              <a:rPr lang="el-GR" sz="1200" dirty="0" err="1"/>
              <a:t>γνωριζουμε</a:t>
            </a:r>
            <a:r>
              <a:rPr lang="el-GR" sz="1200" dirty="0"/>
              <a:t> τα οφέλη της τεχνολογίας </a:t>
            </a:r>
            <a:r>
              <a:rPr lang="el-GR" sz="1200" dirty="0" err="1"/>
              <a:t>ιδιως</a:t>
            </a:r>
            <a:r>
              <a:rPr lang="el-GR" sz="1200" dirty="0"/>
              <a:t> τα </a:t>
            </a:r>
            <a:r>
              <a:rPr lang="el-GR" sz="1200" dirty="0" err="1"/>
              <a:t>τελευταια</a:t>
            </a:r>
            <a:r>
              <a:rPr lang="el-GR" sz="1200" dirty="0"/>
              <a:t> 2 </a:t>
            </a:r>
            <a:r>
              <a:rPr lang="el-GR" sz="1200" dirty="0" err="1"/>
              <a:t>χρονια</a:t>
            </a:r>
            <a:r>
              <a:rPr lang="el-GR" sz="1200" dirty="0"/>
              <a:t> </a:t>
            </a:r>
            <a:r>
              <a:rPr lang="el-GR" sz="1200" dirty="0" err="1"/>
              <a:t>μετα</a:t>
            </a:r>
            <a:r>
              <a:rPr lang="el-GR" sz="1200" dirty="0"/>
              <a:t> την πανδημία. </a:t>
            </a:r>
            <a:r>
              <a:rPr lang="el-GR" sz="1200" dirty="0" err="1"/>
              <a:t>Εκθετικη</a:t>
            </a:r>
            <a:r>
              <a:rPr lang="el-GR" sz="1200" dirty="0"/>
              <a:t> </a:t>
            </a:r>
            <a:r>
              <a:rPr lang="el-GR" sz="1200" dirty="0" err="1"/>
              <a:t>αυξιση</a:t>
            </a:r>
            <a:r>
              <a:rPr lang="en-US" sz="1200" dirty="0"/>
              <a:t> </a:t>
            </a:r>
            <a:r>
              <a:rPr lang="el-GR" sz="1200" dirty="0" err="1"/>
              <a:t>παραγωγικοτητας</a:t>
            </a:r>
            <a:r>
              <a:rPr lang="el-GR" sz="1200" dirty="0"/>
              <a:t> και </a:t>
            </a:r>
            <a:r>
              <a:rPr lang="en-US" sz="1200" dirty="0"/>
              <a:t>collaboration</a:t>
            </a:r>
            <a:r>
              <a:rPr lang="el-GR" sz="1200" dirty="0"/>
              <a:t>. </a:t>
            </a:r>
            <a:r>
              <a:rPr lang="el-GR" sz="1200" dirty="0" err="1"/>
              <a:t>Παραδειγματα</a:t>
            </a:r>
            <a:r>
              <a:rPr lang="el-GR" sz="1200" dirty="0"/>
              <a:t> </a:t>
            </a:r>
            <a:r>
              <a:rPr lang="en-US" sz="1200" dirty="0" err="1"/>
              <a:t>OpenAI</a:t>
            </a:r>
            <a:r>
              <a:rPr lang="en-US" sz="1200" dirty="0"/>
              <a:t> Art Generator </a:t>
            </a:r>
            <a:r>
              <a:rPr lang="el-GR" sz="1200" dirty="0"/>
              <a:t>ή το </a:t>
            </a:r>
            <a:r>
              <a:rPr lang="el-GR" sz="1200" dirty="0" err="1"/>
              <a:t>γνωστο</a:t>
            </a:r>
            <a:r>
              <a:rPr lang="el-GR" sz="1200" dirty="0"/>
              <a:t> </a:t>
            </a:r>
            <a:r>
              <a:rPr lang="en-US" sz="1200" dirty="0"/>
              <a:t>ChatGPT.</a:t>
            </a:r>
            <a:r>
              <a:rPr lang="el-GR" sz="1200" dirty="0"/>
              <a:t> Που ο </a:t>
            </a:r>
            <a:r>
              <a:rPr lang="el-GR" sz="1200" dirty="0" err="1"/>
              <a:t>κυριος</a:t>
            </a:r>
            <a:r>
              <a:rPr lang="el-GR" sz="1200" dirty="0"/>
              <a:t> </a:t>
            </a:r>
            <a:r>
              <a:rPr lang="el-GR" sz="1200" dirty="0" err="1"/>
              <a:t>στοχος</a:t>
            </a:r>
            <a:r>
              <a:rPr lang="el-GR" sz="1200" dirty="0"/>
              <a:t> τους είναι η </a:t>
            </a:r>
            <a:r>
              <a:rPr lang="el-GR" sz="1200" dirty="0" err="1"/>
              <a:t>ενισχυση</a:t>
            </a:r>
            <a:r>
              <a:rPr lang="el-GR" sz="1200" dirty="0"/>
              <a:t> του </a:t>
            </a:r>
            <a:r>
              <a:rPr lang="el-GR" sz="1200" dirty="0" err="1"/>
              <a:t>εργαζομενου</a:t>
            </a:r>
            <a:r>
              <a:rPr lang="el-GR" sz="1200" dirty="0"/>
              <a:t> σαν </a:t>
            </a:r>
            <a:r>
              <a:rPr lang="en-US" sz="1200" dirty="0"/>
              <a:t>assistant </a:t>
            </a:r>
            <a:r>
              <a:rPr lang="el-GR" sz="1200" dirty="0"/>
              <a:t>για </a:t>
            </a:r>
            <a:r>
              <a:rPr lang="el-GR" sz="1200" dirty="0" err="1"/>
              <a:t>μεγαλυτερη</a:t>
            </a:r>
            <a:r>
              <a:rPr lang="el-GR" sz="1200" dirty="0"/>
              <a:t> </a:t>
            </a:r>
            <a:r>
              <a:rPr lang="el-GR" sz="1200" dirty="0" err="1"/>
              <a:t>παραγωγικοτητα</a:t>
            </a:r>
            <a:r>
              <a:rPr lang="el-GR" sz="1200" dirty="0"/>
              <a:t> και </a:t>
            </a:r>
            <a:r>
              <a:rPr lang="el-GR" sz="1200" dirty="0" err="1"/>
              <a:t>μειωση</a:t>
            </a:r>
            <a:r>
              <a:rPr lang="el-GR" sz="1200" dirty="0"/>
              <a:t> σφαλμάτων. (και όχι σαν </a:t>
            </a:r>
            <a:r>
              <a:rPr lang="en-US" sz="1200" dirty="0"/>
              <a:t>replacement tool </a:t>
            </a:r>
            <a:r>
              <a:rPr lang="el-GR" sz="1200" dirty="0"/>
              <a:t>που πολύ </a:t>
            </a:r>
            <a:r>
              <a:rPr lang="el-GR" sz="1200" dirty="0" err="1"/>
              <a:t>φοβουνται</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313177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Όλες οι επιχειρήσεις έχουν ωφεληθεί επίσης από το </a:t>
            </a:r>
            <a:r>
              <a:rPr lang="en-US" sz="1200" dirty="0"/>
              <a:t>cloud services </a:t>
            </a:r>
            <a:r>
              <a:rPr lang="el-GR" sz="1200" dirty="0"/>
              <a:t>Που μπορείς πλέον χωρίς να έχεις </a:t>
            </a:r>
            <a:r>
              <a:rPr lang="en-US" sz="1200" dirty="0"/>
              <a:t>in-premise</a:t>
            </a:r>
            <a:r>
              <a:rPr lang="el-GR" sz="1200" dirty="0"/>
              <a:t> ειδικό εξοπλισμό </a:t>
            </a:r>
            <a:r>
              <a:rPr lang="en-US" sz="1200" dirty="0"/>
              <a:t>software/hardware</a:t>
            </a:r>
            <a:r>
              <a:rPr lang="el-GR" sz="1200" dirty="0"/>
              <a:t> στην επιχείρηση η προσωπικό με μεγάλη τεχνογνωσία να λειτουργήσεις αυτές τις υπηρεσίες.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1893503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Συνεπώς η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2348101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a:t>
            </a:r>
            <a:endParaRPr lang="en-US" sz="1200" dirty="0"/>
          </a:p>
          <a:p>
            <a:endParaRPr lang="en-US" sz="1200" dirty="0"/>
          </a:p>
          <a:p>
            <a:r>
              <a:rPr lang="el-GR" sz="1200" dirty="0"/>
              <a:t>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305080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0" y="369539"/>
            <a:ext cx="7146845" cy="1077218"/>
          </a:xfrm>
          <a:prstGeom prst="rect">
            <a:avLst/>
          </a:prstGeom>
          <a:noFill/>
        </p:spPr>
        <p:txBody>
          <a:bodyPr wrap="square">
            <a:spAutoFit/>
          </a:bodyPr>
          <a:lstStyle/>
          <a:p>
            <a:r>
              <a:rPr lang="el-GR" sz="3200" b="1" dirty="0"/>
              <a:t>Οφέλη &amp; Προκλήσεις των αναδυόμενων τεχνολογιών</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6093548" cy="4452897"/>
          </a:xfrm>
        </p:spPr>
        <p:txBody>
          <a:bodyPr/>
          <a:lstStyle/>
          <a:p>
            <a:pPr marL="0" indent="0">
              <a:spcBef>
                <a:spcPts val="1400"/>
              </a:spcBef>
              <a:buNone/>
            </a:pPr>
            <a:r>
              <a:rPr lang="el-GR" sz="2200" dirty="0"/>
              <a:t>Άμεσα</a:t>
            </a:r>
            <a:r>
              <a:rPr lang="en-US" sz="2200" dirty="0"/>
              <a:t> side-effects</a:t>
            </a:r>
            <a:endParaRPr lang="el-GR" sz="2200" dirty="0"/>
          </a:p>
          <a:p>
            <a:pPr marL="457200" indent="-457200">
              <a:spcBef>
                <a:spcPts val="1400"/>
              </a:spcBef>
              <a:buFont typeface="+mj-lt"/>
              <a:buAutoNum type="arabicPeriod"/>
            </a:pPr>
            <a:r>
              <a:rPr lang="el-GR" sz="2200" dirty="0"/>
              <a:t>Λήψη επιχειρηματικών αποφάσεων</a:t>
            </a:r>
          </a:p>
          <a:p>
            <a:pPr marL="457200" indent="-457200">
              <a:spcBef>
                <a:spcPts val="1400"/>
              </a:spcBef>
              <a:buFont typeface="+mj-lt"/>
              <a:buAutoNum type="arabicPeriod"/>
            </a:pPr>
            <a:r>
              <a:rPr lang="el-GR" sz="2200" dirty="0"/>
              <a:t>Μετριασμός κινδύνων &amp; προκλήσεων</a:t>
            </a:r>
          </a:p>
          <a:p>
            <a:pPr marL="457200" indent="-457200">
              <a:spcBef>
                <a:spcPts val="1400"/>
              </a:spcBef>
              <a:buFont typeface="+mj-lt"/>
              <a:buAutoNum type="arabicPeriod"/>
            </a:pPr>
            <a:r>
              <a:rPr lang="el-GR" sz="2200" dirty="0"/>
              <a:t>Διαφάνεια λειτουργικότητας</a:t>
            </a:r>
          </a:p>
          <a:p>
            <a:pPr marL="457200" indent="-457200">
              <a:spcBef>
                <a:spcPts val="1400"/>
              </a:spcBef>
              <a:buFont typeface="+mj-lt"/>
              <a:buAutoNum type="arabicPeriod"/>
            </a:pPr>
            <a:r>
              <a:rPr lang="el-GR" sz="2200" dirty="0"/>
              <a:t>Ικανοποίηση εργαζομένων (4 != 5)</a:t>
            </a:r>
            <a:endParaRPr lang="en-US" sz="2200" dirty="0"/>
          </a:p>
          <a:p>
            <a:pPr marL="457200" indent="-457200">
              <a:spcBef>
                <a:spcPts val="1400"/>
              </a:spcBef>
              <a:buFont typeface="+mj-lt"/>
              <a:buAutoNum type="arabicPeriod"/>
            </a:pPr>
            <a:r>
              <a:rPr lang="el-GR" sz="2200" dirty="0"/>
              <a:t>Αύξηση παραγωγικότητας εργαζομένων</a:t>
            </a:r>
          </a:p>
          <a:p>
            <a:pPr marL="0" indent="0">
              <a:spcBef>
                <a:spcPts val="1400"/>
              </a:spcBef>
              <a:buNone/>
            </a:pPr>
            <a:r>
              <a:rPr lang="el-GR" sz="2200" dirty="0"/>
              <a:t>Έμμεσα</a:t>
            </a:r>
            <a:r>
              <a:rPr lang="en-US" sz="2200" dirty="0"/>
              <a:t> side-effects</a:t>
            </a:r>
            <a:endParaRPr lang="el-GR" sz="2200" dirty="0"/>
          </a:p>
          <a:p>
            <a:pPr marL="457200" indent="-457200">
              <a:spcBef>
                <a:spcPts val="1400"/>
              </a:spcBef>
              <a:buFont typeface="+mj-lt"/>
              <a:buAutoNum type="arabicPeriod"/>
            </a:pPr>
            <a:r>
              <a:rPr lang="el-GR" sz="2200" dirty="0"/>
              <a:t>Μεροληψία αποφάσεων </a:t>
            </a:r>
            <a:r>
              <a:rPr lang="en-US" sz="2200" dirty="0"/>
              <a:t>(biased decisions)</a:t>
            </a:r>
          </a:p>
          <a:p>
            <a:pPr marL="457200" indent="-457200">
              <a:spcBef>
                <a:spcPts val="1400"/>
              </a:spcBef>
              <a:buFont typeface="+mj-lt"/>
              <a:buAutoNum type="arabicPeriod"/>
            </a:pPr>
            <a:r>
              <a:rPr lang="el-GR" sz="2200" dirty="0" err="1"/>
              <a:t>Διαλειτουργικοτητα</a:t>
            </a:r>
            <a:endParaRPr lang="el-GR" sz="2200" dirty="0"/>
          </a:p>
          <a:p>
            <a:pPr marL="0" indent="0">
              <a:spcBef>
                <a:spcPts val="1400"/>
              </a:spcBef>
              <a:buNone/>
            </a:pPr>
            <a:endParaRPr lang="el-GR" sz="2200" dirty="0"/>
          </a:p>
          <a:p>
            <a:pPr marL="457200" indent="-457200">
              <a:spcBef>
                <a:spcPts val="1400"/>
              </a:spcBef>
              <a:buFont typeface="+mj-lt"/>
              <a:buAutoNum type="arabicPeriod"/>
            </a:pPr>
            <a:endParaRPr lang="en-US" sz="2200" dirty="0"/>
          </a:p>
        </p:txBody>
      </p:sp>
      <p:cxnSp>
        <p:nvCxnSpPr>
          <p:cNvPr id="13" name="Connector: Elbow 12">
            <a:extLst>
              <a:ext uri="{FF2B5EF4-FFF2-40B4-BE49-F238E27FC236}">
                <a16:creationId xmlns:a16="http://schemas.microsoft.com/office/drawing/2014/main" id="{36C448D0-077D-FFBA-3F5C-A592C14EBF1D}"/>
              </a:ext>
            </a:extLst>
          </p:cNvPr>
          <p:cNvCxnSpPr>
            <a:cxnSpLocks/>
          </p:cNvCxnSpPr>
          <p:nvPr/>
        </p:nvCxnSpPr>
        <p:spPr>
          <a:xfrm rot="10800000">
            <a:off x="4572000" y="3815540"/>
            <a:ext cx="775505" cy="594418"/>
          </a:xfrm>
          <a:prstGeom prst="bentConnector3">
            <a:avLst>
              <a:gd name="adj1" fmla="val -36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4">
            <a:extLst>
              <a:ext uri="{FF2B5EF4-FFF2-40B4-BE49-F238E27FC236}">
                <a16:creationId xmlns:a16="http://schemas.microsoft.com/office/drawing/2014/main" id="{C6496EFF-8891-2E60-6A01-B443B792F704}"/>
              </a:ext>
            </a:extLst>
          </p:cNvPr>
          <p:cNvSpPr txBox="1">
            <a:spLocks/>
          </p:cNvSpPr>
          <p:nvPr/>
        </p:nvSpPr>
        <p:spPr>
          <a:xfrm>
            <a:off x="5868887" y="2040504"/>
            <a:ext cx="6093548"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5"/>
            </a:pPr>
            <a:r>
              <a:rPr lang="el-GR" sz="2200" dirty="0"/>
              <a:t>Κόστος</a:t>
            </a:r>
          </a:p>
          <a:p>
            <a:pPr marL="457200" indent="-457200">
              <a:spcBef>
                <a:spcPts val="1400"/>
              </a:spcBef>
              <a:buFont typeface="+mj-lt"/>
              <a:buAutoNum type="arabicPeriod" startAt="5"/>
            </a:pPr>
            <a:r>
              <a:rPr lang="el-GR" sz="2200" dirty="0"/>
              <a:t>Ηθική</a:t>
            </a:r>
          </a:p>
          <a:p>
            <a:pPr marL="457200" indent="-457200">
              <a:spcBef>
                <a:spcPts val="1400"/>
              </a:spcBef>
              <a:buFont typeface="+mj-lt"/>
              <a:buAutoNum type="arabicPeriod" startAt="5"/>
            </a:pPr>
            <a:r>
              <a:rPr lang="el-GR" sz="2200" dirty="0"/>
              <a:t>Κενό δεξιοτήτων</a:t>
            </a:r>
          </a:p>
          <a:p>
            <a:pPr marL="457200" indent="-457200">
              <a:spcBef>
                <a:spcPts val="1400"/>
              </a:spcBef>
              <a:buFont typeface="+mj-lt"/>
              <a:buAutoNum type="arabicPeriod" startAt="5"/>
            </a:pPr>
            <a:endParaRPr lang="en-US" sz="2200" dirty="0"/>
          </a:p>
        </p:txBody>
      </p:sp>
      <p:cxnSp>
        <p:nvCxnSpPr>
          <p:cNvPr id="37" name="Straight Connector 36">
            <a:extLst>
              <a:ext uri="{FF2B5EF4-FFF2-40B4-BE49-F238E27FC236}">
                <a16:creationId xmlns:a16="http://schemas.microsoft.com/office/drawing/2014/main" id="{711EBD2E-75FD-31E4-AA2D-22C369029003}"/>
              </a:ext>
            </a:extLst>
          </p:cNvPr>
          <p:cNvCxnSpPr/>
          <p:nvPr/>
        </p:nvCxnSpPr>
        <p:spPr>
          <a:xfrm>
            <a:off x="5764192"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4">
            <a:extLst>
              <a:ext uri="{FF2B5EF4-FFF2-40B4-BE49-F238E27FC236}">
                <a16:creationId xmlns:a16="http://schemas.microsoft.com/office/drawing/2014/main" id="{BE49921E-D281-A370-568B-B9C112F64A41}"/>
              </a:ext>
            </a:extLst>
          </p:cNvPr>
          <p:cNvSpPr txBox="1">
            <a:spLocks/>
          </p:cNvSpPr>
          <p:nvPr/>
        </p:nvSpPr>
        <p:spPr>
          <a:xfrm>
            <a:off x="5764192" y="5196358"/>
            <a:ext cx="3831221"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3"/>
            </a:pPr>
            <a:r>
              <a:rPr lang="el-GR" sz="2200" dirty="0"/>
              <a:t>Ασφάλεια</a:t>
            </a:r>
          </a:p>
          <a:p>
            <a:pPr marL="457200" indent="-457200">
              <a:spcBef>
                <a:spcPts val="1400"/>
              </a:spcBef>
              <a:buFont typeface="+mj-lt"/>
              <a:buAutoNum type="arabicPeriod" startAt="3"/>
            </a:pPr>
            <a:endParaRPr lang="en-US" sz="2200" dirty="0"/>
          </a:p>
        </p:txBody>
      </p:sp>
    </p:spTree>
    <p:extLst>
      <p:ext uri="{BB962C8B-B14F-4D97-AF65-F5344CB8AC3E}">
        <p14:creationId xmlns:p14="http://schemas.microsoft.com/office/powerpoint/2010/main" val="352032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701476" y="354815"/>
            <a:ext cx="5150735" cy="584775"/>
          </a:xfrm>
          <a:prstGeom prst="rect">
            <a:avLst/>
          </a:prstGeom>
          <a:noFill/>
        </p:spPr>
        <p:txBody>
          <a:bodyPr wrap="square">
            <a:spAutoFit/>
          </a:bodyPr>
          <a:lstStyle/>
          <a:p>
            <a:r>
              <a:rPr lang="en-US" sz="3200" b="1" dirty="0"/>
              <a:t>WEB3.0 , DAO &amp; Blockchain</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4145140" cy="3642670"/>
          </a:xfrm>
        </p:spPr>
        <p:txBody>
          <a:bodyPr/>
          <a:lstStyle/>
          <a:p>
            <a:pPr marL="0" indent="0">
              <a:spcBef>
                <a:spcPts val="1400"/>
              </a:spcBef>
              <a:buNone/>
            </a:pPr>
            <a:r>
              <a:rPr lang="en-US" sz="2800" dirty="0"/>
              <a:t>WEB3.0 &amp; Blockchain</a:t>
            </a:r>
          </a:p>
          <a:p>
            <a:r>
              <a:rPr lang="en-US" sz="2400" dirty="0"/>
              <a:t>Decentralization</a:t>
            </a:r>
          </a:p>
          <a:p>
            <a:r>
              <a:rPr lang="en-US" sz="2400" dirty="0"/>
              <a:t>Trustless Transactions</a:t>
            </a:r>
          </a:p>
          <a:p>
            <a:r>
              <a:rPr lang="en-US" sz="2400" dirty="0"/>
              <a:t>Smart Contracts</a:t>
            </a:r>
          </a:p>
          <a:p>
            <a:r>
              <a:rPr lang="en-US" sz="2400" dirty="0"/>
              <a:t>Immutable Records</a:t>
            </a:r>
          </a:p>
          <a:p>
            <a:r>
              <a:rPr lang="en-US" sz="2400" dirty="0"/>
              <a:t>Web3 Interoperability</a:t>
            </a:r>
          </a:p>
        </p:txBody>
      </p:sp>
      <p:cxnSp>
        <p:nvCxnSpPr>
          <p:cNvPr id="4" name="Straight Connector 3">
            <a:extLst>
              <a:ext uri="{FF2B5EF4-FFF2-40B4-BE49-F238E27FC236}">
                <a16:creationId xmlns:a16="http://schemas.microsoft.com/office/drawing/2014/main" id="{DB675A69-EC07-A519-9202-F035C670CFF5}"/>
              </a:ext>
            </a:extLst>
          </p:cNvPr>
          <p:cNvCxnSpPr/>
          <p:nvPr/>
        </p:nvCxnSpPr>
        <p:spPr>
          <a:xfrm>
            <a:off x="4249838"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15847B0-37F2-11FF-77A7-2E4C183C65F0}"/>
              </a:ext>
            </a:extLst>
          </p:cNvPr>
          <p:cNvSpPr txBox="1">
            <a:spLocks/>
          </p:cNvSpPr>
          <p:nvPr/>
        </p:nvSpPr>
        <p:spPr>
          <a:xfrm>
            <a:off x="4340509" y="1569292"/>
            <a:ext cx="4606720" cy="404778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400"/>
              </a:spcBef>
              <a:buNone/>
            </a:pPr>
            <a:r>
              <a:rPr lang="en-US" sz="2800" dirty="0"/>
              <a:t>DAO </a:t>
            </a:r>
          </a:p>
          <a:p>
            <a:pPr>
              <a:spcBef>
                <a:spcPts val="1400"/>
              </a:spcBef>
            </a:pPr>
            <a:r>
              <a:rPr lang="en-US" sz="2400" dirty="0"/>
              <a:t>Decentralized decision-making</a:t>
            </a:r>
          </a:p>
          <a:p>
            <a:r>
              <a:rPr lang="en-US" sz="2400" dirty="0"/>
              <a:t>Transparent governance model</a:t>
            </a:r>
          </a:p>
          <a:p>
            <a:r>
              <a:rPr lang="en-US" sz="2400" dirty="0"/>
              <a:t>Community-driven initiatives</a:t>
            </a:r>
          </a:p>
          <a:p>
            <a:r>
              <a:rPr lang="en-US" sz="2400" dirty="0"/>
              <a:t>Trustless collaboration</a:t>
            </a:r>
          </a:p>
          <a:p>
            <a:r>
              <a:rPr lang="en-US" sz="2400" dirty="0"/>
              <a:t>Middle Management Decisions</a:t>
            </a:r>
          </a:p>
          <a:p>
            <a:pPr marL="0" indent="0">
              <a:spcBef>
                <a:spcPts val="1400"/>
              </a:spcBef>
              <a:buFont typeface="Arial" pitchFamily="34" charset="0"/>
              <a:buNone/>
            </a:pPr>
            <a:endParaRPr lang="en-US" sz="2200" dirty="0"/>
          </a:p>
        </p:txBody>
      </p:sp>
    </p:spTree>
    <p:extLst>
      <p:ext uri="{BB962C8B-B14F-4D97-AF65-F5344CB8AC3E}">
        <p14:creationId xmlns:p14="http://schemas.microsoft.com/office/powerpoint/2010/main" val="524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599728" y="369539"/>
            <a:ext cx="1747777" cy="584775"/>
          </a:xfrm>
          <a:prstGeom prst="rect">
            <a:avLst/>
          </a:prstGeom>
          <a:noFill/>
        </p:spPr>
        <p:txBody>
          <a:bodyPr wrap="square">
            <a:spAutoFit/>
          </a:bodyPr>
          <a:lstStyle/>
          <a:p>
            <a:r>
              <a:rPr lang="en-US" sz="3200" b="1" dirty="0"/>
              <a:t>TOGAF</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4" y="1276571"/>
            <a:ext cx="8090181" cy="5031632"/>
          </a:xfrm>
        </p:spPr>
        <p:txBody>
          <a:bodyPr/>
          <a:lstStyle/>
          <a:p>
            <a:pPr>
              <a:spcBef>
                <a:spcPts val="1400"/>
              </a:spcBef>
            </a:pPr>
            <a:r>
              <a:rPr lang="en-US" sz="2200" dirty="0"/>
              <a:t>Enterprise architecture framework</a:t>
            </a:r>
          </a:p>
          <a:p>
            <a:pPr>
              <a:spcBef>
                <a:spcPts val="1400"/>
              </a:spcBef>
            </a:pPr>
            <a:r>
              <a:rPr lang="en-US" sz="2200" dirty="0"/>
              <a:t>Defines architecture development process</a:t>
            </a:r>
          </a:p>
          <a:p>
            <a:pPr>
              <a:spcBef>
                <a:spcPts val="1400"/>
              </a:spcBef>
            </a:pPr>
            <a:r>
              <a:rPr lang="en-US" sz="2200" dirty="0"/>
              <a:t>Consists of four domains</a:t>
            </a:r>
          </a:p>
          <a:p>
            <a:pPr>
              <a:spcBef>
                <a:spcPts val="1400"/>
              </a:spcBef>
            </a:pPr>
            <a:r>
              <a:rPr lang="en-US" sz="2200" dirty="0"/>
              <a:t>Business, data, application, technology</a:t>
            </a:r>
          </a:p>
          <a:p>
            <a:pPr>
              <a:spcBef>
                <a:spcPts val="1400"/>
              </a:spcBef>
            </a:pPr>
            <a:r>
              <a:rPr lang="en-US" sz="2200" dirty="0"/>
              <a:t>Supports business objectives</a:t>
            </a:r>
          </a:p>
          <a:p>
            <a:pPr>
              <a:spcBef>
                <a:spcPts val="1400"/>
              </a:spcBef>
            </a:pPr>
            <a:r>
              <a:rPr lang="en-US" sz="2200" dirty="0"/>
              <a:t>Improves IT effectiveness</a:t>
            </a:r>
          </a:p>
          <a:p>
            <a:pPr>
              <a:spcBef>
                <a:spcPts val="1400"/>
              </a:spcBef>
            </a:pPr>
            <a:r>
              <a:rPr lang="en-US" sz="2200" dirty="0"/>
              <a:t>Enhances interoperability and flexibility</a:t>
            </a:r>
          </a:p>
          <a:p>
            <a:pPr>
              <a:spcBef>
                <a:spcPts val="1400"/>
              </a:spcBef>
            </a:pPr>
            <a:r>
              <a:rPr lang="en-US" sz="2200" dirty="0"/>
              <a:t>Enables better decision-making</a:t>
            </a:r>
          </a:p>
          <a:p>
            <a:pPr>
              <a:spcBef>
                <a:spcPts val="1400"/>
              </a:spcBef>
            </a:pPr>
            <a:r>
              <a:rPr lang="en-US" sz="2200" dirty="0"/>
              <a:t>Supports governance and compliance</a:t>
            </a:r>
          </a:p>
          <a:p>
            <a:pPr>
              <a:spcBef>
                <a:spcPts val="1400"/>
              </a:spcBef>
            </a:pPr>
            <a:r>
              <a:rPr lang="en-US" sz="2200" dirty="0"/>
              <a:t>Adaptable to organization's needs</a:t>
            </a:r>
          </a:p>
        </p:txBody>
      </p:sp>
    </p:spTree>
    <p:extLst>
      <p:ext uri="{BB962C8B-B14F-4D97-AF65-F5344CB8AC3E}">
        <p14:creationId xmlns:p14="http://schemas.microsoft.com/office/powerpoint/2010/main" val="24516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906456" y="369539"/>
            <a:ext cx="1053296" cy="584775"/>
          </a:xfrm>
          <a:prstGeom prst="rect">
            <a:avLst/>
          </a:prstGeom>
          <a:noFill/>
        </p:spPr>
        <p:txBody>
          <a:bodyPr wrap="square">
            <a:spAutoFit/>
          </a:bodyPr>
          <a:lstStyle/>
          <a:p>
            <a:r>
              <a:rPr lang="en-US" sz="3200" b="1" dirty="0"/>
              <a:t>ITIL</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202551"/>
            <a:ext cx="8541594" cy="4452897"/>
          </a:xfrm>
        </p:spPr>
        <p:txBody>
          <a:bodyPr/>
          <a:lstStyle/>
          <a:p>
            <a:pPr>
              <a:spcBef>
                <a:spcPts val="1400"/>
              </a:spcBef>
            </a:pPr>
            <a:r>
              <a:rPr lang="en-US" sz="2200" dirty="0"/>
              <a:t>IT service management framework</a:t>
            </a:r>
          </a:p>
          <a:p>
            <a:pPr>
              <a:spcBef>
                <a:spcPts val="1400"/>
              </a:spcBef>
            </a:pPr>
            <a:r>
              <a:rPr lang="en-US" sz="2200" dirty="0"/>
              <a:t>Best practices for ITSM</a:t>
            </a:r>
          </a:p>
          <a:p>
            <a:pPr>
              <a:spcBef>
                <a:spcPts val="1400"/>
              </a:spcBef>
            </a:pPr>
            <a:r>
              <a:rPr lang="en-US" sz="2200" dirty="0"/>
              <a:t>Aligns IT with business needs</a:t>
            </a:r>
          </a:p>
          <a:p>
            <a:pPr>
              <a:spcBef>
                <a:spcPts val="1400"/>
              </a:spcBef>
            </a:pPr>
            <a:r>
              <a:rPr lang="en-US" sz="2200" dirty="0"/>
              <a:t>Improves service quality</a:t>
            </a:r>
          </a:p>
          <a:p>
            <a:pPr>
              <a:spcBef>
                <a:spcPts val="1400"/>
              </a:spcBef>
            </a:pPr>
            <a:r>
              <a:rPr lang="en-US" sz="2200" dirty="0"/>
              <a:t>Reduces IT costs</a:t>
            </a:r>
          </a:p>
          <a:p>
            <a:pPr>
              <a:spcBef>
                <a:spcPts val="1400"/>
              </a:spcBef>
            </a:pPr>
            <a:r>
              <a:rPr lang="en-US" sz="2200" dirty="0"/>
              <a:t>Enhances customer satisfaction</a:t>
            </a:r>
          </a:p>
          <a:p>
            <a:pPr>
              <a:spcBef>
                <a:spcPts val="1400"/>
              </a:spcBef>
            </a:pPr>
            <a:r>
              <a:rPr lang="en-US" sz="2200" dirty="0"/>
              <a:t>Focuses on continual improvement</a:t>
            </a:r>
          </a:p>
          <a:p>
            <a:pPr>
              <a:spcBef>
                <a:spcPts val="1400"/>
              </a:spcBef>
            </a:pPr>
            <a:r>
              <a:rPr lang="en-US" sz="2200" dirty="0"/>
              <a:t>Provides a common language</a:t>
            </a:r>
          </a:p>
          <a:p>
            <a:pPr>
              <a:spcBef>
                <a:spcPts val="1400"/>
              </a:spcBef>
            </a:pPr>
            <a:r>
              <a:rPr lang="en-US" sz="2200" dirty="0"/>
              <a:t>Defines roles and responsibilities</a:t>
            </a:r>
          </a:p>
          <a:p>
            <a:pPr>
              <a:spcBef>
                <a:spcPts val="1400"/>
              </a:spcBef>
            </a:pPr>
            <a:r>
              <a:rPr lang="en-US" sz="2200" dirty="0"/>
              <a:t>Enables efficient IT operations</a:t>
            </a:r>
          </a:p>
        </p:txBody>
      </p:sp>
    </p:spTree>
    <p:extLst>
      <p:ext uri="{BB962C8B-B14F-4D97-AF65-F5344CB8AC3E}">
        <p14:creationId xmlns:p14="http://schemas.microsoft.com/office/powerpoint/2010/main" val="174371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750197" y="369539"/>
            <a:ext cx="1099595" cy="584775"/>
          </a:xfrm>
          <a:prstGeom prst="rect">
            <a:avLst/>
          </a:prstGeom>
          <a:noFill/>
        </p:spPr>
        <p:txBody>
          <a:bodyPr wrap="square">
            <a:spAutoFit/>
          </a:bodyPr>
          <a:lstStyle/>
          <a:p>
            <a:r>
              <a:rPr lang="en-US" sz="3200" b="1" dirty="0" err="1"/>
              <a:t>SAFe</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102950"/>
            <a:ext cx="8587892" cy="5089506"/>
          </a:xfrm>
        </p:spPr>
        <p:txBody>
          <a:bodyPr/>
          <a:lstStyle/>
          <a:p>
            <a:pPr>
              <a:spcBef>
                <a:spcPts val="1400"/>
              </a:spcBef>
            </a:pPr>
            <a:r>
              <a:rPr lang="en-US" sz="2200" dirty="0"/>
              <a:t>Framework for Agile development</a:t>
            </a:r>
          </a:p>
          <a:p>
            <a:pPr>
              <a:spcBef>
                <a:spcPts val="1400"/>
              </a:spcBef>
            </a:pPr>
            <a:r>
              <a:rPr lang="en-US" sz="2200" dirty="0"/>
              <a:t>Supports large-scale enterprises</a:t>
            </a:r>
          </a:p>
          <a:p>
            <a:pPr>
              <a:spcBef>
                <a:spcPts val="1400"/>
              </a:spcBef>
            </a:pPr>
            <a:r>
              <a:rPr lang="en-US" sz="2200" dirty="0"/>
              <a:t>Builds on Agile principles</a:t>
            </a:r>
          </a:p>
          <a:p>
            <a:pPr>
              <a:spcBef>
                <a:spcPts val="1400"/>
              </a:spcBef>
            </a:pPr>
            <a:r>
              <a:rPr lang="en-US" sz="2200" dirty="0"/>
              <a:t>Enables collaboration and alignment</a:t>
            </a:r>
          </a:p>
          <a:p>
            <a:pPr>
              <a:spcBef>
                <a:spcPts val="1400"/>
              </a:spcBef>
            </a:pPr>
            <a:r>
              <a:rPr lang="en-US" sz="2200" dirty="0"/>
              <a:t>Provides continuous delivery and integration</a:t>
            </a:r>
          </a:p>
          <a:p>
            <a:pPr>
              <a:spcBef>
                <a:spcPts val="1400"/>
              </a:spcBef>
            </a:pPr>
            <a:r>
              <a:rPr lang="en-US" sz="2200" dirty="0"/>
              <a:t>Emphasizes lean thinking</a:t>
            </a:r>
          </a:p>
          <a:p>
            <a:pPr>
              <a:spcBef>
                <a:spcPts val="1400"/>
              </a:spcBef>
            </a:pPr>
            <a:r>
              <a:rPr lang="en-US" sz="2200" dirty="0"/>
              <a:t>Improves productivity and quality</a:t>
            </a:r>
          </a:p>
          <a:p>
            <a:pPr>
              <a:spcBef>
                <a:spcPts val="1400"/>
              </a:spcBef>
            </a:pPr>
            <a:r>
              <a:rPr lang="en-US" sz="2200" dirty="0"/>
              <a:t>Enhances customer satisfaction</a:t>
            </a:r>
          </a:p>
          <a:p>
            <a:pPr>
              <a:spcBef>
                <a:spcPts val="1400"/>
              </a:spcBef>
            </a:pPr>
            <a:r>
              <a:rPr lang="en-US" sz="2200" dirty="0"/>
              <a:t>Promotes transparency and visibility</a:t>
            </a:r>
          </a:p>
          <a:p>
            <a:pPr>
              <a:spcBef>
                <a:spcPts val="1400"/>
              </a:spcBef>
            </a:pPr>
            <a:r>
              <a:rPr lang="en-US" sz="2200" dirty="0"/>
              <a:t>Supports multiple teams and projects</a:t>
            </a:r>
          </a:p>
        </p:txBody>
      </p:sp>
    </p:spTree>
    <p:extLst>
      <p:ext uri="{BB962C8B-B14F-4D97-AF65-F5344CB8AC3E}">
        <p14:creationId xmlns:p14="http://schemas.microsoft.com/office/powerpoint/2010/main" val="73389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494818" y="426033"/>
            <a:ext cx="6172200" cy="1077218"/>
          </a:xfrm>
          <a:prstGeom prst="rect">
            <a:avLst/>
          </a:prstGeom>
          <a:noFill/>
        </p:spPr>
        <p:txBody>
          <a:bodyPr wrap="square">
            <a:spAutoFit/>
          </a:bodyPr>
          <a:lstStyle/>
          <a:p>
            <a:pPr>
              <a:spcBef>
                <a:spcPts val="1400"/>
              </a:spcBef>
            </a:pPr>
            <a:r>
              <a:rPr lang="el-GR" sz="3200" b="1" dirty="0"/>
              <a:t>Δυνατότητα μεταμόρφωσης και ανάπτυξης</a:t>
            </a:r>
          </a:p>
        </p:txBody>
      </p:sp>
      <p:sp>
        <p:nvSpPr>
          <p:cNvPr id="2" name="Content Placeholder 4">
            <a:extLst>
              <a:ext uri="{FF2B5EF4-FFF2-40B4-BE49-F238E27FC236}">
                <a16:creationId xmlns:a16="http://schemas.microsoft.com/office/drawing/2014/main" id="{CA963E5B-479A-A060-880B-767754E703D4}"/>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Οι αναδυόμενες τεχνολογίες όπως το DAO, το WEB3.0 και το </a:t>
            </a:r>
            <a:r>
              <a:rPr lang="el-GR" sz="2200" dirty="0" err="1"/>
              <a:t>blockchain</a:t>
            </a:r>
            <a:r>
              <a:rPr lang="el-GR" sz="2200" dirty="0"/>
              <a:t> μπορούν να μεταμορφώσουν τις παγκόσμιες επιχειρηματικές δραστηριότητες.</a:t>
            </a:r>
          </a:p>
          <a:p>
            <a:pPr marL="457200" indent="-457200">
              <a:spcBef>
                <a:spcPts val="1400"/>
              </a:spcBef>
              <a:buFont typeface="+mj-lt"/>
              <a:buAutoNum type="arabicPeriod"/>
            </a:pPr>
            <a:r>
              <a:rPr lang="el-GR" sz="2200" dirty="0"/>
              <a:t>Η εφαρμογή </a:t>
            </a:r>
            <a:r>
              <a:rPr lang="el-GR" sz="2200" dirty="0" err="1"/>
              <a:t>blockchain</a:t>
            </a:r>
            <a:r>
              <a:rPr lang="el-GR" sz="2200" dirty="0"/>
              <a:t> στη διαχείριση της εφοδιαστικής αλυσίδας μπορεί να αυξήσει την αποτελεσματικότητα, τη διαφάνεια, την εξοικονόμηση κόστους και την ικανοποίηση των πελατών.</a:t>
            </a:r>
          </a:p>
          <a:p>
            <a:pPr marL="457200" indent="-457200">
              <a:spcBef>
                <a:spcPts val="1400"/>
              </a:spcBef>
              <a:buFont typeface="+mj-lt"/>
              <a:buAutoNum type="arabicPeriod"/>
            </a:pPr>
            <a:r>
              <a:rPr lang="el-GR" sz="2200" dirty="0"/>
              <a:t>Η χρήση αλγοριθμικών συστημάτων HRM μπορεί να βελτιώσει την απόδοση και την ικανοποίηση των εργαζομένων, μειώνοντας τα ποσοστά κύκλου εργασιών και αυξάνοντας την παραγωγικότητα.</a:t>
            </a:r>
            <a:endParaRPr lang="en-US" sz="2200" dirty="0"/>
          </a:p>
        </p:txBody>
      </p:sp>
    </p:spTree>
    <p:extLst>
      <p:ext uri="{BB962C8B-B14F-4D97-AF65-F5344CB8AC3E}">
        <p14:creationId xmlns:p14="http://schemas.microsoft.com/office/powerpoint/2010/main" val="4194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52B170DC-5469-97C9-8B0A-2CEA6210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123" y="1294775"/>
            <a:ext cx="4563320" cy="4563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AD6255-826F-7519-210A-74E262CD2AB4}"/>
              </a:ext>
            </a:extLst>
          </p:cNvPr>
          <p:cNvSpPr txBox="1"/>
          <p:nvPr/>
        </p:nvSpPr>
        <p:spPr>
          <a:xfrm>
            <a:off x="2326510" y="2560772"/>
            <a:ext cx="2164467" cy="1015663"/>
          </a:xfrm>
          <a:prstGeom prst="rect">
            <a:avLst/>
          </a:prstGeom>
          <a:noFill/>
        </p:spPr>
        <p:txBody>
          <a:bodyPr wrap="square" rtlCol="0">
            <a:spAutoFit/>
          </a:bodyPr>
          <a:lstStyle/>
          <a:p>
            <a:r>
              <a:rPr lang="en-US" sz="2000" b="1" dirty="0"/>
              <a:t>Business</a:t>
            </a:r>
          </a:p>
          <a:p>
            <a:r>
              <a:rPr lang="en-US" sz="2000" dirty="0"/>
              <a:t>Drives empowers</a:t>
            </a:r>
          </a:p>
          <a:p>
            <a:r>
              <a:rPr lang="en-US" sz="2000" dirty="0"/>
              <a:t>and invests in IT</a:t>
            </a:r>
          </a:p>
        </p:txBody>
      </p:sp>
      <p:sp>
        <p:nvSpPr>
          <p:cNvPr id="13" name="TextBox 12">
            <a:extLst>
              <a:ext uri="{FF2B5EF4-FFF2-40B4-BE49-F238E27FC236}">
                <a16:creationId xmlns:a16="http://schemas.microsoft.com/office/drawing/2014/main" id="{2EB10735-F645-FAE8-A8CA-CE38FD1E937C}"/>
              </a:ext>
            </a:extLst>
          </p:cNvPr>
          <p:cNvSpPr txBox="1"/>
          <p:nvPr/>
        </p:nvSpPr>
        <p:spPr>
          <a:xfrm>
            <a:off x="4572000" y="3423140"/>
            <a:ext cx="2164467" cy="1631216"/>
          </a:xfrm>
          <a:prstGeom prst="rect">
            <a:avLst/>
          </a:prstGeom>
          <a:noFill/>
        </p:spPr>
        <p:txBody>
          <a:bodyPr wrap="square" rtlCol="0">
            <a:spAutoFit/>
          </a:bodyPr>
          <a:lstStyle/>
          <a:p>
            <a:r>
              <a:rPr lang="en-US" sz="2000" b="1" dirty="0">
                <a:solidFill>
                  <a:schemeClr val="bg1"/>
                </a:solidFill>
              </a:rPr>
              <a:t>IT</a:t>
            </a:r>
          </a:p>
          <a:p>
            <a:r>
              <a:rPr lang="en-US" sz="2000" dirty="0">
                <a:solidFill>
                  <a:schemeClr val="bg1"/>
                </a:solidFill>
              </a:rPr>
              <a:t>Enables Business, innovation, </a:t>
            </a:r>
          </a:p>
          <a:p>
            <a:r>
              <a:rPr lang="en-US" sz="2000" dirty="0">
                <a:solidFill>
                  <a:schemeClr val="bg1"/>
                </a:solidFill>
              </a:rPr>
              <a:t>growth and efficiency</a:t>
            </a:r>
          </a:p>
        </p:txBody>
      </p:sp>
      <p:sp>
        <p:nvSpPr>
          <p:cNvPr id="14" name="TextBox 13">
            <a:extLst>
              <a:ext uri="{FF2B5EF4-FFF2-40B4-BE49-F238E27FC236}">
                <a16:creationId xmlns:a16="http://schemas.microsoft.com/office/drawing/2014/main" id="{D02DC351-9AEA-9AE4-BB87-D75B9472EF7D}"/>
              </a:ext>
            </a:extLst>
          </p:cNvPr>
          <p:cNvSpPr txBox="1"/>
          <p:nvPr/>
        </p:nvSpPr>
        <p:spPr>
          <a:xfrm>
            <a:off x="1287683" y="415130"/>
            <a:ext cx="6172200" cy="584775"/>
          </a:xfrm>
          <a:prstGeom prst="rect">
            <a:avLst/>
          </a:prstGeom>
          <a:noFill/>
        </p:spPr>
        <p:txBody>
          <a:bodyPr wrap="square">
            <a:spAutoFit/>
          </a:bodyPr>
          <a:lstStyle/>
          <a:p>
            <a:pPr algn="ctr">
              <a:spcBef>
                <a:spcPts val="1400"/>
              </a:spcBef>
            </a:pPr>
            <a:r>
              <a:rPr lang="en-US" sz="3200" b="1" dirty="0"/>
              <a:t>IT + Business</a:t>
            </a:r>
            <a:endParaRPr lang="el-GR" sz="3200" b="1" dirty="0"/>
          </a:p>
        </p:txBody>
      </p:sp>
    </p:spTree>
    <p:extLst>
      <p:ext uri="{BB962C8B-B14F-4D97-AF65-F5344CB8AC3E}">
        <p14:creationId xmlns:p14="http://schemas.microsoft.com/office/powerpoint/2010/main" val="229370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4724883"/>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err="1">
                <a:effectLst/>
                <a:latin typeface="Arial" panose="020B0604020202020204" pitchFamily="34" charset="0"/>
                <a:ea typeface="Calibri" panose="020F0502020204030204" pitchFamily="34" charset="0"/>
                <a:cs typeface="Times New Roman" panose="02020603050405020304" pitchFamily="18" charset="0"/>
              </a:rPr>
              <a:t>Yiannas</a:t>
            </a:r>
            <a:r>
              <a:rPr lang="en-US" sz="1600" dirty="0">
                <a:effectLst/>
                <a:latin typeface="Arial" panose="020B0604020202020204" pitchFamily="34" charset="0"/>
                <a:ea typeface="Calibri" panose="020F0502020204030204" pitchFamily="34" charset="0"/>
                <a:cs typeface="Times New Roman" panose="02020603050405020304" pitchFamily="18" charset="0"/>
              </a:rPr>
              <a:t>, F., 2018. A New Era of Food Transparency Powered by Blockchain. Innovations: Technology, Governance, Globalization. MIT Press Direct, 12(1-2), pp. 46-56.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J, V.,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Morkunas</a:t>
            </a:r>
            <a:r>
              <a:rPr lang="en-US" sz="1600" dirty="0">
                <a:effectLst/>
                <a:latin typeface="Arial" panose="020B0604020202020204" pitchFamily="34" charset="0"/>
                <a:ea typeface="Calibri" panose="020F0502020204030204" pitchFamily="34" charset="0"/>
                <a:cs typeface="Times New Roman" panose="02020603050405020304" pitchFamily="18" charset="0"/>
              </a:rPr>
              <a:t>, Jeannette, P. &amp; Boon, E., 2019. How blockchain technologies impact your business model. Business Horizons, pp. 295-306.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 H, J., P, D.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Bianzino</a:t>
            </a:r>
            <a:r>
              <a:rPr lang="en-US" sz="1600" dirty="0">
                <a:effectLst/>
                <a:latin typeface="Arial" panose="020B0604020202020204" pitchFamily="34" charset="0"/>
                <a:ea typeface="Calibri" panose="020F0502020204030204" pitchFamily="34" charset="0"/>
                <a:cs typeface="Times New Roman" panose="02020603050405020304" pitchFamily="18" charset="0"/>
              </a:rPr>
              <a:t>, N., 2017. The jobs that artificial intelligence will create. MIT Sloan Management Review.</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 H.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D., 2021. Hassan, S. and De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P., 2021. Decentralized autonomous organization. Internet Policy Review, 10(2), pp. 1-10.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B7A55-3CD1-60EE-69E2-0ABA94175158}"/>
              </a:ext>
            </a:extLst>
          </p:cNvPr>
          <p:cNvSpPr>
            <a:spLocks noGrp="1"/>
          </p:cNvSpPr>
          <p:nvPr>
            <p:ph type="title"/>
          </p:nvPr>
        </p:nvSpPr>
        <p:spPr>
          <a:xfrm>
            <a:off x="109959" y="494557"/>
            <a:ext cx="8229600" cy="1143000"/>
          </a:xfrm>
        </p:spPr>
        <p:txBody>
          <a:bodyPr/>
          <a:lstStyle/>
          <a:p>
            <a:r>
              <a:rPr lang="en-US" dirty="0"/>
              <a:t>Industry 1.0 -&gt; 4.0</a:t>
            </a:r>
          </a:p>
        </p:txBody>
      </p:sp>
      <p:pic>
        <p:nvPicPr>
          <p:cNvPr id="1026" name="Picture 2" descr="Business Success in the 4th Industrial Revolution">
            <a:extLst>
              <a:ext uri="{FF2B5EF4-FFF2-40B4-BE49-F238E27FC236}">
                <a16:creationId xmlns:a16="http://schemas.microsoft.com/office/drawing/2014/main" id="{717E1E33-5542-17C6-54D1-07BEFAB5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 y="1313818"/>
            <a:ext cx="7625442" cy="38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graphical user interface">
            <a:extLst>
              <a:ext uri="{FF2B5EF4-FFF2-40B4-BE49-F238E27FC236}">
                <a16:creationId xmlns:a16="http://schemas.microsoft.com/office/drawing/2014/main" id="{855E38A1-D8A4-6F1B-6DD1-C32F24221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186" y="-57874"/>
            <a:ext cx="4644321" cy="697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78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Download OpenAI Logo PNG Transparent Background 5192 × 5192, SVG, EPS for  free">
            <a:extLst>
              <a:ext uri="{FF2B5EF4-FFF2-40B4-BE49-F238E27FC236}">
                <a16:creationId xmlns:a16="http://schemas.microsoft.com/office/drawing/2014/main" id="{648C8F2E-1917-0B7A-3981-70F528B2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584" y="-1180617"/>
            <a:ext cx="5451676" cy="5451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FAA8CC-39E7-B431-CE74-1B1CC46F4390}"/>
              </a:ext>
            </a:extLst>
          </p:cNvPr>
          <p:cNvSpPr txBox="1"/>
          <p:nvPr/>
        </p:nvSpPr>
        <p:spPr>
          <a:xfrm>
            <a:off x="1698584" y="2926544"/>
            <a:ext cx="2199320"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DALL•E 2</a:t>
            </a:r>
          </a:p>
          <a:p>
            <a:pPr marL="285750" indent="-285750">
              <a:buFont typeface="Arial" panose="020B0604020202020204" pitchFamily="34" charset="0"/>
              <a:buChar char="•"/>
            </a:pPr>
            <a:r>
              <a:rPr lang="en-US" sz="3600" dirty="0"/>
              <a:t>ChatGPT</a:t>
            </a:r>
          </a:p>
        </p:txBody>
      </p:sp>
    </p:spTree>
    <p:extLst>
      <p:ext uri="{BB962C8B-B14F-4D97-AF65-F5344CB8AC3E}">
        <p14:creationId xmlns:p14="http://schemas.microsoft.com/office/powerpoint/2010/main" val="300350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XaaS? Anything as a Service Definition, Examples and Providers |  RingCentral UK Blog">
            <a:extLst>
              <a:ext uri="{FF2B5EF4-FFF2-40B4-BE49-F238E27FC236}">
                <a16:creationId xmlns:a16="http://schemas.microsoft.com/office/drawing/2014/main" id="{75D05A95-514C-01BF-51DF-ACBF0CB66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35" y="1171695"/>
            <a:ext cx="6553199" cy="478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7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
        <p:nvSpPr>
          <p:cNvPr id="2" name="TextBox 1">
            <a:extLst>
              <a:ext uri="{FF2B5EF4-FFF2-40B4-BE49-F238E27FC236}">
                <a16:creationId xmlns:a16="http://schemas.microsoft.com/office/drawing/2014/main" id="{52BA0A59-5D1D-0917-B4CE-BDE83DE7B045}"/>
              </a:ext>
            </a:extLst>
          </p:cNvPr>
          <p:cNvSpPr txBox="1"/>
          <p:nvPr/>
        </p:nvSpPr>
        <p:spPr>
          <a:xfrm>
            <a:off x="1874174" y="431500"/>
            <a:ext cx="4329857" cy="584775"/>
          </a:xfrm>
          <a:prstGeom prst="rect">
            <a:avLst/>
          </a:prstGeom>
          <a:noFill/>
        </p:spPr>
        <p:txBody>
          <a:bodyPr wrap="square">
            <a:spAutoFit/>
          </a:bodyPr>
          <a:lstStyle/>
          <a:p>
            <a:r>
              <a:rPr lang="el-GR" sz="3200" b="1" dirty="0"/>
              <a:t>Βιβλιογραφική έρευνα</a:t>
            </a:r>
          </a:p>
        </p:txBody>
      </p:sp>
    </p:spTree>
    <p:extLst>
      <p:ext uri="{BB962C8B-B14F-4D97-AF65-F5344CB8AC3E}">
        <p14:creationId xmlns:p14="http://schemas.microsoft.com/office/powerpoint/2010/main" val="255513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589384" y="431500"/>
            <a:ext cx="7593917" cy="1077218"/>
          </a:xfrm>
          <a:prstGeom prst="rect">
            <a:avLst/>
          </a:prstGeom>
          <a:noFill/>
        </p:spPr>
        <p:txBody>
          <a:bodyPr wrap="square">
            <a:spAutoFit/>
          </a:bodyPr>
          <a:lstStyle/>
          <a:p>
            <a:r>
              <a:rPr lang="el-GR" sz="3200" b="1"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877891"/>
            <a:ext cx="8229600" cy="4013623"/>
          </a:xfrm>
        </p:spPr>
        <p:txBody>
          <a:bodyPr/>
          <a:lstStyle/>
          <a:p>
            <a:pPr>
              <a:spcBef>
                <a:spcPts val="1400"/>
              </a:spcBef>
            </a:pPr>
            <a:r>
              <a:rPr lang="en-US" sz="2800" dirty="0"/>
              <a:t>Enterprise Architecture (TOGAF)</a:t>
            </a:r>
          </a:p>
          <a:p>
            <a:pPr>
              <a:spcBef>
                <a:spcPts val="1400"/>
              </a:spcBef>
            </a:pPr>
            <a:r>
              <a:rPr lang="en-US" sz="2800" dirty="0"/>
              <a:t>Scalable Agile Environments across organization awareness (</a:t>
            </a:r>
            <a:r>
              <a:rPr lang="en-US" sz="2800" dirty="0" err="1"/>
              <a:t>SAFe</a:t>
            </a:r>
            <a:r>
              <a:rPr lang="en-US" sz="2800" dirty="0"/>
              <a:t>)</a:t>
            </a:r>
          </a:p>
          <a:p>
            <a:pPr>
              <a:spcBef>
                <a:spcPts val="1400"/>
              </a:spcBef>
            </a:pPr>
            <a:r>
              <a:rPr lang="en-US" sz="2800" dirty="0"/>
              <a:t>Information Technology management services (ITIL)</a:t>
            </a:r>
          </a:p>
          <a:p>
            <a:pPr>
              <a:spcBef>
                <a:spcPts val="1400"/>
              </a:spcBef>
            </a:pPr>
            <a:r>
              <a:rPr lang="en-US" sz="2800" dirty="0"/>
              <a:t>Decentralized Autonomous Organizations (DAO) &amp; Blockchain</a:t>
            </a:r>
          </a:p>
          <a:p>
            <a:pPr>
              <a:spcBef>
                <a:spcPts val="1400"/>
              </a:spcBef>
            </a:pPr>
            <a:r>
              <a:rPr lang="en-US" sz="2800" dirty="0"/>
              <a:t>Human Resource Systems with Artificial Intelligence</a:t>
            </a:r>
          </a:p>
          <a:p>
            <a:pPr>
              <a:spcBef>
                <a:spcPts val="1400"/>
              </a:spcBef>
            </a:pPr>
            <a:endParaRPr lang="en-US" dirty="0"/>
          </a:p>
        </p:txBody>
      </p:sp>
    </p:spTree>
    <p:extLst>
      <p:ext uri="{BB962C8B-B14F-4D97-AF65-F5344CB8AC3E}">
        <p14:creationId xmlns:p14="http://schemas.microsoft.com/office/powerpoint/2010/main" val="3487133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14767</TotalTime>
  <Words>3382</Words>
  <Application>Microsoft Office PowerPoint</Application>
  <PresentationFormat>On-screen Show (4:3)</PresentationFormat>
  <Paragraphs>204</Paragraphs>
  <Slides>19</Slides>
  <Notes>18</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-apple-system</vt:lpstr>
      <vt:lpstr>Arial</vt:lpstr>
      <vt:lpstr>Calibri</vt:lpstr>
      <vt:lpstr>Century Gothic</vt:lpstr>
      <vt:lpstr>Saira SemiCondensed ExtraBold</vt:lpstr>
      <vt:lpstr>Office Theme</vt:lpstr>
      <vt:lpstr>1_Office Theme</vt:lpstr>
      <vt:lpstr>PowerPoint Presentation</vt:lpstr>
      <vt:lpstr>Σχετικά με εμένα: </vt:lpstr>
      <vt:lpstr>ΕΥΧΑΡΙΣΤΙΕΣ</vt:lpstr>
      <vt:lpstr>Industry 1.0 -&gt;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750</cp:revision>
  <cp:lastPrinted>2017-10-27T14:03:26Z</cp:lastPrinted>
  <dcterms:created xsi:type="dcterms:W3CDTF">2015-10-17T16:20:42Z</dcterms:created>
  <dcterms:modified xsi:type="dcterms:W3CDTF">2023-03-13T18:49:40Z</dcterms:modified>
</cp:coreProperties>
</file>