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0"/>
  </p:notesMasterIdLst>
  <p:handoutMasterIdLst>
    <p:handoutMasterId r:id="rId21"/>
  </p:handoutMasterIdLst>
  <p:sldIdLst>
    <p:sldId id="302" r:id="rId3"/>
    <p:sldId id="407" r:id="rId4"/>
    <p:sldId id="408" r:id="rId5"/>
    <p:sldId id="410" r:id="rId6"/>
    <p:sldId id="443" r:id="rId7"/>
    <p:sldId id="448" r:id="rId8"/>
    <p:sldId id="442" r:id="rId9"/>
    <p:sldId id="437" r:id="rId10"/>
    <p:sldId id="438" r:id="rId11"/>
    <p:sldId id="444" r:id="rId12"/>
    <p:sldId id="447" r:id="rId13"/>
    <p:sldId id="445" r:id="rId14"/>
    <p:sldId id="446" r:id="rId15"/>
    <p:sldId id="440" r:id="rId16"/>
    <p:sldId id="434" r:id="rId17"/>
    <p:sldId id="435" r:id="rId18"/>
    <p:sldId id="426" r:id="rId1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3/15/2023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3/15/2023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Web3.0 το </a:t>
            </a:r>
            <a:r>
              <a:rPr lang="el-GR" sz="1200" dirty="0" err="1"/>
              <a:t>blockchain</a:t>
            </a:r>
            <a:r>
              <a:rPr lang="el-GR" sz="1200" dirty="0"/>
              <a:t> </a:t>
            </a:r>
            <a:r>
              <a:rPr lang="en-US" sz="1200" dirty="0"/>
              <a:t>&amp; DAO </a:t>
            </a:r>
            <a:r>
              <a:rPr lang="el-GR" sz="1200" dirty="0"/>
              <a:t>είναι σχετικές, αλλά ξεχωριστές έννοιες. Εδώ είναι οι κύριες διαφορές:</a:t>
            </a:r>
          </a:p>
          <a:p>
            <a:endParaRPr lang="el-GR" sz="1200" dirty="0"/>
          </a:p>
          <a:p>
            <a:r>
              <a:rPr lang="el-GR" sz="1200" dirty="0"/>
              <a:t>Το Web3.0 αναφέρεται στην τρίτη γενιά του Διαδικτύου, η οποία χαρακτηρίζεται από έναν πιο αποκεντρωμένο και ανοιχτό ιστό που δίνει τη δυνατότητα στους χρήστες να έχουν περισσότερο έλεγχο στα δεδομένα τους και στις διαδικτυακές αλληλεπιδράσεις τους. Αυτό περιλαμβάνει τεχνολογίες όπως δικτύωση </a:t>
            </a:r>
            <a:r>
              <a:rPr lang="el-GR" sz="1200" dirty="0" err="1"/>
              <a:t>peer-to-peer</a:t>
            </a:r>
            <a:r>
              <a:rPr lang="el-GR" sz="1200" dirty="0"/>
              <a:t>, αποκεντρωμένη αποθήκευση και αποκεντρωμένες εφαρμογές.</a:t>
            </a:r>
          </a:p>
          <a:p>
            <a:endParaRPr lang="el-GR" sz="1200" dirty="0"/>
          </a:p>
          <a:p>
            <a:r>
              <a:rPr lang="el-GR" sz="1200" dirty="0"/>
              <a:t>Το </a:t>
            </a:r>
            <a:r>
              <a:rPr lang="el-GR" sz="1200" dirty="0" err="1"/>
              <a:t>Blockchain</a:t>
            </a:r>
            <a:r>
              <a:rPr lang="el-GR" sz="1200" dirty="0"/>
              <a:t>, από την άλλη πλευρά, είναι μια συγκεκριμένη τεχνολογία που χρησιμοποιείται για τη δημιουργία αποκεντρωμένων, αμετάβλητων και ασφαλών ψηφιακών λογιστικών βιβλίων. Επιτρέπει την καταγραφή και την επαλήθευση των συναλλαγών χωρίς την ανάγκη κεντρικής αρχής, καθιστώντας το ιδανικό για τη δημιουργία διαφανών και αξιόπιστων συστημάτων.</a:t>
            </a:r>
          </a:p>
          <a:p>
            <a:endParaRPr lang="el-GR" sz="1200" dirty="0"/>
          </a:p>
          <a:p>
            <a:r>
              <a:rPr lang="el-GR" sz="1200" dirty="0"/>
              <a:t>Το Web3.0 μπορεί να κάνει χρήση της τεχνολογίας </a:t>
            </a:r>
            <a:r>
              <a:rPr lang="el-GR" sz="1200" dirty="0" err="1"/>
              <a:t>blockchain</a:t>
            </a:r>
            <a:r>
              <a:rPr lang="el-GR" sz="1200" dirty="0"/>
              <a:t>, αλλά δεν περιορίζεται σε αυτήν. Το Web3.0 περιλαμβάνει ένα ευρύτερο φάσμα τεχνολογιών και πρωτοκόλλων πέρα από το </a:t>
            </a:r>
            <a:r>
              <a:rPr lang="el-GR" sz="1200" dirty="0" err="1"/>
              <a:t>blockchain</a:t>
            </a:r>
            <a:r>
              <a:rPr lang="el-GR" sz="1200" dirty="0"/>
              <a:t>, όπως δικτύωση </a:t>
            </a:r>
            <a:r>
              <a:rPr lang="el-GR" sz="1200" dirty="0" err="1"/>
              <a:t>peer-to-peer</a:t>
            </a:r>
            <a:r>
              <a:rPr lang="el-GR" sz="1200" dirty="0"/>
              <a:t>, αποκεντρωμένη αποθήκευση και άλλες αποκεντρωμένες εφαρμογές.</a:t>
            </a:r>
          </a:p>
          <a:p>
            <a:endParaRPr lang="el-GR" sz="1200" dirty="0"/>
          </a:p>
          <a:p>
            <a:r>
              <a:rPr lang="el-GR" sz="1200" dirty="0"/>
              <a:t>Συνοπτικά, το </a:t>
            </a:r>
            <a:r>
              <a:rPr lang="el-GR" sz="1200" dirty="0" err="1"/>
              <a:t>blockchain</a:t>
            </a:r>
            <a:r>
              <a:rPr lang="el-GR" sz="1200" dirty="0"/>
              <a:t> είναι μια συγκεκριμένη τεχνολογία που χρησιμοποιείται για τη δημιουργία αποκεντρωμένων και ασφαλών ψηφιακών λογιστικών βιβλίων, ενώ το Web3.0 είναι μια ευρύτερη έννοια που αναφέρεται στην τρίτη γενιά του διαδικτύου, που χαρακτηρίζεται από έναν πιο αποκεντρωμένο και ανοιχτό ιστό που δίνει τη δυνατότητα στους χρήστες να έχουν περισσότερο έλεγχο. τα δεδομένα και τις διαδικτυακές τους αλληλεπιδράσεις.</a:t>
            </a:r>
            <a:endParaRPr lang="en-US" sz="1200" dirty="0"/>
          </a:p>
          <a:p>
            <a:endParaRPr lang="en-US" sz="1200" dirty="0"/>
          </a:p>
          <a:p>
            <a:r>
              <a:rPr lang="el-GR" sz="1200" dirty="0"/>
              <a:t>Το Web3.0 επιτρέπει </a:t>
            </a:r>
            <a:endParaRPr lang="en-US" sz="1200" dirty="0"/>
          </a:p>
          <a:p>
            <a:r>
              <a:rPr lang="en-US" sz="1200" dirty="0"/>
              <a:t>1) </a:t>
            </a:r>
            <a:r>
              <a:rPr lang="el-GR" sz="1200" dirty="0"/>
              <a:t>δημιουργία αποκεντρωμένων εφαρμογών (</a:t>
            </a:r>
            <a:r>
              <a:rPr lang="el-GR" sz="1200" dirty="0" err="1"/>
              <a:t>dApps</a:t>
            </a:r>
            <a:r>
              <a:rPr lang="el-GR" sz="1200" dirty="0"/>
              <a:t>) που εκτελούνται σε δίκτυο </a:t>
            </a:r>
            <a:r>
              <a:rPr lang="el-GR" sz="1200" dirty="0" err="1"/>
              <a:t>blockchain</a:t>
            </a:r>
            <a:r>
              <a:rPr lang="el-GR" sz="1200" dirty="0"/>
              <a:t>, επιτρέποντας αυξημένη διαφάνεια, ασφάλεια και εμπιστοσύνη.</a:t>
            </a:r>
          </a:p>
          <a:p>
            <a:r>
              <a:rPr lang="en-US" sz="1200" dirty="0"/>
              <a:t>2) </a:t>
            </a:r>
            <a:r>
              <a:rPr lang="el-GR" sz="1200" dirty="0"/>
              <a:t>οι επιχειρήσεις μπορούν να αξιοποιήσουν έξυπνα συμβόλαια για να αυτοματοποιήσουν και να </a:t>
            </a:r>
            <a:r>
              <a:rPr lang="el-GR" sz="1200" dirty="0" err="1"/>
              <a:t>εξορθολογίσουν</a:t>
            </a:r>
            <a:r>
              <a:rPr lang="el-GR" sz="1200" dirty="0"/>
              <a:t> πολύπλοκες διαδικασίες, μειώνοντας το κόστος και αυξάνοντας την αποτελεσματικότητα το </a:t>
            </a:r>
            <a:r>
              <a:rPr lang="el-GR" sz="1200" dirty="0" err="1"/>
              <a:t>οποιο</a:t>
            </a:r>
            <a:r>
              <a:rPr lang="el-GR" sz="1200" dirty="0"/>
              <a:t> </a:t>
            </a:r>
            <a:r>
              <a:rPr lang="el-GR" sz="1200" dirty="0" err="1"/>
              <a:t>συνδυαζει</a:t>
            </a:r>
            <a:r>
              <a:rPr lang="el-GR" sz="1200" dirty="0"/>
              <a:t> </a:t>
            </a:r>
            <a:r>
              <a:rPr lang="en-US" sz="1200" dirty="0"/>
              <a:t>blockchain</a:t>
            </a:r>
            <a:endParaRPr lang="el-GR" sz="1200" dirty="0"/>
          </a:p>
          <a:p>
            <a:r>
              <a:rPr lang="en-US" sz="1200" dirty="0"/>
              <a:t>3) </a:t>
            </a:r>
            <a:r>
              <a:rPr lang="el-GR" sz="1200" dirty="0"/>
              <a:t>διευκολύνει την ασφαλή και αποτελεσματική κοινή χρήση δεδομένων μεταξύ διαφορετικών μερών, επιτρέποντας τη συνεργασία και τη λήψη αποφάσεων βάσει δεδομένων.</a:t>
            </a:r>
          </a:p>
          <a:p>
            <a:r>
              <a:rPr lang="en-US" sz="1200" dirty="0"/>
              <a:t>4) </a:t>
            </a:r>
            <a:r>
              <a:rPr lang="el-GR" sz="1200" dirty="0"/>
              <a:t>Μέσω της χρήσης αποκεντρωμένων λύσεων ταυτότητας, το Web3.0 μπορεί να βοηθήσει τις επιχειρήσεις να βελτιώσουν τον έλεγχο ταυτότητας και τη διαχείριση ταυτότητας, μειώνοντας τον κίνδυνο απάτης και παραβιάσεων δεδομένων.</a:t>
            </a:r>
          </a:p>
          <a:p>
            <a:r>
              <a:rPr lang="en-US" sz="1200" dirty="0"/>
              <a:t>5) </a:t>
            </a:r>
            <a:r>
              <a:rPr lang="el-GR" sz="1200" dirty="0"/>
              <a:t>μπορεί να επιτρέψει </a:t>
            </a:r>
            <a:r>
              <a:rPr lang="el-GR" sz="1200" dirty="0" err="1"/>
              <a:t>μικροπληρωμές</a:t>
            </a:r>
            <a:r>
              <a:rPr lang="el-GR" sz="1200" dirty="0"/>
              <a:t> και τη δημιουργία νέων επιχειρηματικών μοντέλων, όπως υπηρεσίες πληρωμής ανά χρήση και συνδρομών, χωρίς την ανάγκη διαμεσολαβητών.</a:t>
            </a:r>
          </a:p>
          <a:p>
            <a:r>
              <a:rPr lang="en-US" sz="1200" dirty="0"/>
              <a:t>6) </a:t>
            </a:r>
            <a:r>
              <a:rPr lang="el-GR" sz="1200" dirty="0"/>
              <a:t>έχει επίσης τη δυνατότητα να επιτρέψει νέες μορφές ψηφιακής ιδιοκτησίας και ανταλλαγής αξίας, δημιουργώντας νέες ροές εσόδων και επιχειρηματικές ευκαιρίες για τις εταιρείες.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192864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TOGAF, ή The </a:t>
            </a:r>
            <a:r>
              <a:rPr lang="el-GR" sz="1200" dirty="0" err="1"/>
              <a:t>Open</a:t>
            </a:r>
            <a:r>
              <a:rPr lang="el-GR" sz="1200" dirty="0"/>
              <a:t> </a:t>
            </a:r>
            <a:r>
              <a:rPr lang="el-GR" sz="1200" dirty="0" err="1"/>
              <a:t>Group</a:t>
            </a:r>
            <a:r>
              <a:rPr lang="el-GR" sz="1200" dirty="0"/>
              <a:t> </a:t>
            </a:r>
            <a:r>
              <a:rPr lang="el-GR" sz="1200" dirty="0" err="1"/>
              <a:t>Architecture</a:t>
            </a:r>
            <a:r>
              <a:rPr lang="el-GR" sz="1200" dirty="0"/>
              <a:t> </a:t>
            </a:r>
            <a:r>
              <a:rPr lang="el-GR" sz="1200" dirty="0" err="1"/>
              <a:t>Framework</a:t>
            </a:r>
            <a:r>
              <a:rPr lang="el-GR" sz="1200" dirty="0"/>
              <a:t>, είναι ένα ευρέως χρησιμοποιούμενο πλαίσιο για την εταιρική αρχιτεκτονική. Παρέχει μια κοινή γλώσσα, μεθοδολογία και εργαλεία για το σχεδιασμό και τη διαχείριση της εταιρικής αρχιτεκτονικής. Το TOGAF βοηθά τους οργανισμούς να ευθυγραμμίσουν τους επιχειρηματικούς τους στόχους και τη στρατηγική πληροφορικής και παρέχει μια δομή για </a:t>
            </a:r>
            <a:r>
              <a:rPr lang="en-US" sz="1200" dirty="0"/>
              <a:t>planning</a:t>
            </a:r>
            <a:r>
              <a:rPr lang="el-GR" sz="1200" dirty="0"/>
              <a:t>, </a:t>
            </a:r>
            <a:r>
              <a:rPr lang="en-US" sz="1200" dirty="0"/>
              <a:t>designing</a:t>
            </a:r>
            <a:r>
              <a:rPr lang="el-GR" sz="1200" dirty="0"/>
              <a:t>, και </a:t>
            </a:r>
            <a:r>
              <a:rPr lang="en-US" sz="1200" dirty="0"/>
              <a:t>implementation </a:t>
            </a:r>
            <a:r>
              <a:rPr lang="el-GR" sz="1200" dirty="0"/>
              <a:t>και τη διαχείριση τεχνολογικών λύσεων. Χρησιμοποιώντας το TOGAF, οι οργανισμοί μπορούν να επιτύχουν πιο αποτελεσματική και αποτελεσματική χρήση των πόρων πληροφορικής, καλύτερη συνεργασία μεταξύ των τμημάτων και αυξημένη ευελιξία για να ανταποκριθούν στις μεταβαλλόμενες επιχειρηματικές ανάγκες.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315318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ITIL, ή η Βιβλιοθήκη Υποδομής Πληροφορικής, είναι ένα πλαίσιο που παρέχει βέλτιστες πρακτικές για τη διαχείριση υπηρεσιών πληροφορικής. Το ITIL στοχεύει στη βελτίωση της ποιότητας των υπηρεσιών πληροφορικής ευθυγραμμίζοντάς τες με τις ανάγκες της επιχείρησης και διασφαλίζοντας ότι παρέχονται αποδοτικά και αποτελεσματικά. Αποτελείται από ένα σύνολο λειτουργειών και διαδικασιών που καλύπτουν ολόκληρο τον κύκλο ζωής της υπηρεσίας, από τη στρατηγική μέχρι το σχεδιασμό, τη μετάβαση, τη λειτουργία και τη συνεχή βελτίωση. Ακολουθώντας τις πρακτικές ITIL, οι οργανισμοί μπορούν να βελτιστοποιήσουν τις υπηρεσίες πληροφορικής τους, να μειώσουν το κόστος και να αυξήσουν την ικανοποίηση των πελατών.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336889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a:t>
            </a:r>
            <a:r>
              <a:rPr lang="el-GR" sz="1200" dirty="0" err="1"/>
              <a:t>SAFe</a:t>
            </a:r>
            <a:r>
              <a:rPr lang="el-GR" sz="1200" dirty="0"/>
              <a:t> (</a:t>
            </a:r>
            <a:r>
              <a:rPr lang="el-GR" sz="1200" dirty="0" err="1"/>
              <a:t>Scaled</a:t>
            </a:r>
            <a:r>
              <a:rPr lang="el-GR" sz="1200" dirty="0"/>
              <a:t> </a:t>
            </a:r>
            <a:r>
              <a:rPr lang="el-GR" sz="1200" dirty="0" err="1"/>
              <a:t>Agile</a:t>
            </a:r>
            <a:r>
              <a:rPr lang="el-GR" sz="1200" dirty="0"/>
              <a:t> </a:t>
            </a:r>
            <a:r>
              <a:rPr lang="el-GR" sz="1200" dirty="0" err="1"/>
              <a:t>Framework</a:t>
            </a:r>
            <a:r>
              <a:rPr lang="el-GR" sz="1200" dirty="0"/>
              <a:t>) είναι μια προσέγγιση στην ανάπτυξη λογισμικού που επιτρέπει στους οργανισμούς να υιοθετούν ευέλικτες πρακτικές σε κλίμακα. Παρέχει ένα πλαίσιο για τη διαχείριση και τον συντονισμό μεγάλων, πολύπλοκων έργων λογισμικού, αναλύοντάς τα σε μικρότερα, πιο </a:t>
            </a:r>
            <a:r>
              <a:rPr lang="el-GR" sz="1200" dirty="0" err="1"/>
              <a:t>διαχειρίσιμα</a:t>
            </a:r>
            <a:r>
              <a:rPr lang="el-GR" sz="1200" dirty="0"/>
              <a:t> στοιχεία.</a:t>
            </a:r>
          </a:p>
          <a:p>
            <a:endParaRPr lang="el-GR" sz="1200" dirty="0"/>
          </a:p>
          <a:p>
            <a:r>
              <a:rPr lang="el-GR" sz="1200" dirty="0"/>
              <a:t>Το </a:t>
            </a:r>
            <a:r>
              <a:rPr lang="el-GR" sz="1200" dirty="0" err="1"/>
              <a:t>SAFe</a:t>
            </a:r>
            <a:r>
              <a:rPr lang="el-GR" sz="1200" dirty="0"/>
              <a:t> μπορεί να συνδυαστεί με το ITIL και το TOGAF για να δημιουργήσει μια πιο ολιστική προσέγγιση στην αρχιτεκτονική της επιχείρησης και στην ανάπτυξη λογισμικού. Ενώ το ITIL εστιάζει στη διαχείριση υπηρεσιών και το TOGAF εστιάζει στην εταιρική αρχιτεκτονική, το </a:t>
            </a:r>
            <a:r>
              <a:rPr lang="el-GR" sz="1200" dirty="0" err="1"/>
              <a:t>SAFe</a:t>
            </a:r>
            <a:r>
              <a:rPr lang="el-GR" sz="1200" dirty="0"/>
              <a:t> παρέχει μια μεθοδολογία για την ευέλικτη ανάπτυξη λογισμικού που μπορεί να χρησιμοποιηθεί σε αυτά τα πλαίσια. Συνδυάζοντας αυτές τις προσεγγίσεις, οι οργανισμοί μπορούν να βελτιώσουν τις διαδικασίες ανάπτυξης λογισμικού τους, διασφαλίζοντας παράλληλα την ευθυγράμμιση με τους συνολικούς επιχειρηματικούς στόχους και τη στρατηγική </a:t>
            </a:r>
            <a:r>
              <a:rPr lang="en-US" sz="1200" dirty="0"/>
              <a:t>IT</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396993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Συμπερασματικά, η ενοποίηση της πληροφορικής και των επιχειρήσεων έχει καταστεί απαραίτητη προκειμένου οι σύγχρονοι οργανισμοί να παραμείνουν ανταγωνιστικοί στο σημερινό ψηφιακό τοπίο με γρήγορο ρυθμό. Αξιοποιώντας τη δύναμη των αναδυόμενων τεχνολογιών, όπως το </a:t>
            </a:r>
            <a:r>
              <a:rPr lang="el-GR" sz="1200" dirty="0" err="1"/>
              <a:t>blockchain</a:t>
            </a:r>
            <a:r>
              <a:rPr lang="el-GR" sz="1200" dirty="0"/>
              <a:t>, το web3.0 και τα DAO, οι εταιρείες μπορούν να μεταμορφώσουν τις δραστηριότητές τους και να ξεκλειδώσουν νέα επίπεδα αποτελεσματικότητας, διαφάνειας και συνεργασίας. Ωστόσο, η επιτυχής εφαρμογή απαιτεί μια στρατηγική προσέγγιση, ενσωματώνοντας πλαίσια όπως το ITIL, το TOGAF και το </a:t>
            </a:r>
            <a:r>
              <a:rPr lang="el-GR" sz="1200" dirty="0" err="1"/>
              <a:t>SAFe</a:t>
            </a:r>
            <a:r>
              <a:rPr lang="el-GR" sz="1200" dirty="0"/>
              <a:t>, για να διασφαλιστεί η ευθυγράμμιση μεταξύ των στόχων πληροφορικής και των επιχειρήσεων. Με τα σωστά εργαλεία και νοοτροπία, η πληροφορική και η επιχείρηση μπορούν να συνεργαστούν για να οδηγήσουν την καινοτομία και να επιτελέσουν μακροπρόθεσμη επιτυχία.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project/business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u="sng" dirty="0"/>
              <a:t>Το Industry 2.0, γνωστό και ως Δεύτερη Βιομηχανική Επανάσταση</a:t>
            </a:r>
            <a:r>
              <a:rPr lang="el-GR" dirty="0"/>
              <a:t>, ξεκίνησε στα τέλη του 19ου αιώνα και χαρακτηρίστηκε από την ευρεία υιοθέτηση τεχνικών μαζικής παραγωγής και τη </a:t>
            </a:r>
            <a:r>
              <a:rPr lang="el-GR" u="sng" dirty="0"/>
              <a:t>χρήση ηλεκτρικής ενέργειας για την τροφοδοσία μηχανημάτων</a:t>
            </a:r>
            <a:r>
              <a:rPr lang="el-GR" dirty="0"/>
              <a:t>.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u="sng" dirty="0"/>
              <a:t>Το Industry 3.0, γνωστό και ως Τρίτη Βιομηχανική Επανάσταση</a:t>
            </a:r>
            <a:r>
              <a:rPr lang="el-GR" dirty="0"/>
              <a:t>, ξεκίνησε στα τέλη του 20ου αιώνα και </a:t>
            </a:r>
            <a:r>
              <a:rPr lang="el-GR" u="sng" dirty="0"/>
              <a:t>χαρακτηρίστηκε από την άνοδο των ψηφιακών τεχνολογιών και του αυτοματισμού</a:t>
            </a:r>
            <a:r>
              <a:rPr lang="el-GR" dirty="0"/>
              <a:t>.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Όλες οι επιχειρήσεις έχουν ωφεληθεί επίσης από το </a:t>
            </a:r>
            <a:r>
              <a:rPr lang="en-US" sz="1200" dirty="0"/>
              <a:t>cloud services </a:t>
            </a:r>
            <a:r>
              <a:rPr lang="el-GR" sz="1200" dirty="0"/>
              <a:t>Που μπορείς πλέον χωρίς να έχεις </a:t>
            </a:r>
            <a:r>
              <a:rPr lang="en-US" sz="1200" dirty="0"/>
              <a:t>in-premise</a:t>
            </a:r>
            <a:r>
              <a:rPr lang="el-GR" sz="1200" dirty="0"/>
              <a:t> ειδικό εξοπλισμό </a:t>
            </a:r>
            <a:r>
              <a:rPr lang="en-US" sz="1200" dirty="0"/>
              <a:t>software/hardware</a:t>
            </a:r>
            <a:r>
              <a:rPr lang="el-GR" sz="1200" dirty="0"/>
              <a:t> στην επιχείρηση η προσωπικό με μεγάλη τεχνογνωσία να λειτουργήσεις αυτές τις υπηρεσίες.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89350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a:t>
            </a:r>
            <a:r>
              <a:rPr lang="en-US" sz="1200" dirty="0"/>
              <a:t> </a:t>
            </a:r>
            <a:r>
              <a:rPr lang="el-GR" sz="1200" dirty="0"/>
              <a:t>με αποτέλεσμα την εξοικονόμηση κόστους και τη βελτίωση της ικανοποίησης των πελατών. Ομοίως, η Accenture έχει αναπτύξει ένα αλγοριθμικό σύστημα HRM που έχει βελτιώσει την απόδοση των εργαζομένων και την ικανοποίηση από την εργασία</a:t>
            </a:r>
            <a:r>
              <a:rPr lang="en-US" sz="1200" dirty="0"/>
              <a:t> </a:t>
            </a:r>
            <a:r>
              <a:rPr lang="el-GR" sz="1200" dirty="0"/>
              <a:t>, οδηγώντας σε μειωμένους ρυθμούς κύκλου εργασιών και αυξημένη παραγωγικότητα, ενώ αντιμετωπίζει τις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95466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3/15/2023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Επιβλέπουσα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701476" y="354815"/>
            <a:ext cx="5150735" cy="584775"/>
          </a:xfrm>
          <a:prstGeom prst="rect">
            <a:avLst/>
          </a:prstGeom>
          <a:noFill/>
        </p:spPr>
        <p:txBody>
          <a:bodyPr wrap="square">
            <a:spAutoFit/>
          </a:bodyPr>
          <a:lstStyle/>
          <a:p>
            <a:r>
              <a:rPr lang="en-US" sz="3200" b="1" dirty="0"/>
              <a:t>WEB3.0 , DAO &amp; Blockchain</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4145140" cy="3642670"/>
          </a:xfrm>
        </p:spPr>
        <p:txBody>
          <a:bodyPr/>
          <a:lstStyle/>
          <a:p>
            <a:pPr marL="0" indent="0">
              <a:spcBef>
                <a:spcPts val="1400"/>
              </a:spcBef>
              <a:buNone/>
            </a:pPr>
            <a:r>
              <a:rPr lang="en-US" sz="2800" dirty="0"/>
              <a:t>WEB3.0 &amp; Blockchain</a:t>
            </a:r>
          </a:p>
          <a:p>
            <a:r>
              <a:rPr lang="en-US" sz="2400" dirty="0"/>
              <a:t>Decentralization</a:t>
            </a:r>
          </a:p>
          <a:p>
            <a:r>
              <a:rPr lang="en-US" sz="2400" dirty="0"/>
              <a:t>Trustless Transactions</a:t>
            </a:r>
          </a:p>
          <a:p>
            <a:r>
              <a:rPr lang="en-US" sz="2400" dirty="0"/>
              <a:t>Smart Contracts</a:t>
            </a:r>
          </a:p>
          <a:p>
            <a:r>
              <a:rPr lang="en-US" sz="2400" dirty="0"/>
              <a:t>Immutable Records</a:t>
            </a:r>
          </a:p>
          <a:p>
            <a:r>
              <a:rPr lang="en-US" sz="2400" dirty="0"/>
              <a:t>Web3 Interoperability</a:t>
            </a:r>
          </a:p>
        </p:txBody>
      </p:sp>
      <p:cxnSp>
        <p:nvCxnSpPr>
          <p:cNvPr id="4" name="Straight Connector 3">
            <a:extLst>
              <a:ext uri="{FF2B5EF4-FFF2-40B4-BE49-F238E27FC236}">
                <a16:creationId xmlns:a16="http://schemas.microsoft.com/office/drawing/2014/main" id="{DB675A69-EC07-A519-9202-F035C670CFF5}"/>
              </a:ext>
            </a:extLst>
          </p:cNvPr>
          <p:cNvCxnSpPr/>
          <p:nvPr/>
        </p:nvCxnSpPr>
        <p:spPr>
          <a:xfrm>
            <a:off x="4249838"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15847B0-37F2-11FF-77A7-2E4C183C65F0}"/>
              </a:ext>
            </a:extLst>
          </p:cNvPr>
          <p:cNvSpPr txBox="1">
            <a:spLocks/>
          </p:cNvSpPr>
          <p:nvPr/>
        </p:nvSpPr>
        <p:spPr>
          <a:xfrm>
            <a:off x="4340509" y="1569292"/>
            <a:ext cx="4606720" cy="40477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400"/>
              </a:spcBef>
              <a:buNone/>
            </a:pPr>
            <a:r>
              <a:rPr lang="en-US" sz="2800" dirty="0"/>
              <a:t>DAO </a:t>
            </a:r>
          </a:p>
          <a:p>
            <a:pPr>
              <a:spcBef>
                <a:spcPts val="1400"/>
              </a:spcBef>
            </a:pPr>
            <a:r>
              <a:rPr lang="en-US" sz="2400" dirty="0"/>
              <a:t>Decentralized decision-making</a:t>
            </a:r>
          </a:p>
          <a:p>
            <a:r>
              <a:rPr lang="en-US" sz="2400" dirty="0"/>
              <a:t>Transparent governance model</a:t>
            </a:r>
          </a:p>
          <a:p>
            <a:r>
              <a:rPr lang="en-US" sz="2400" dirty="0"/>
              <a:t>Community-driven initiatives</a:t>
            </a:r>
          </a:p>
          <a:p>
            <a:r>
              <a:rPr lang="en-US" sz="2400" dirty="0"/>
              <a:t>Trustless collaboration</a:t>
            </a:r>
          </a:p>
          <a:p>
            <a:r>
              <a:rPr lang="en-US" sz="2400" dirty="0"/>
              <a:t>Middle Management Decisions</a:t>
            </a:r>
          </a:p>
          <a:p>
            <a:pPr marL="0" indent="0">
              <a:spcBef>
                <a:spcPts val="1400"/>
              </a:spcBef>
              <a:buFont typeface="Arial" pitchFamily="34" charset="0"/>
              <a:buNone/>
            </a:pPr>
            <a:endParaRPr lang="en-US" sz="2200" dirty="0"/>
          </a:p>
        </p:txBody>
      </p:sp>
    </p:spTree>
    <p:extLst>
      <p:ext uri="{BB962C8B-B14F-4D97-AF65-F5344CB8AC3E}">
        <p14:creationId xmlns:p14="http://schemas.microsoft.com/office/powerpoint/2010/main" val="524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599728" y="369539"/>
            <a:ext cx="1747777" cy="584775"/>
          </a:xfrm>
          <a:prstGeom prst="rect">
            <a:avLst/>
          </a:prstGeom>
          <a:noFill/>
        </p:spPr>
        <p:txBody>
          <a:bodyPr wrap="square">
            <a:spAutoFit/>
          </a:bodyPr>
          <a:lstStyle/>
          <a:p>
            <a:r>
              <a:rPr lang="en-US" sz="3200" b="1" dirty="0"/>
              <a:t>TOGAF</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4" y="1276571"/>
            <a:ext cx="8090181" cy="5031632"/>
          </a:xfrm>
        </p:spPr>
        <p:txBody>
          <a:bodyPr/>
          <a:lstStyle/>
          <a:p>
            <a:pPr>
              <a:spcBef>
                <a:spcPts val="1400"/>
              </a:spcBef>
            </a:pPr>
            <a:r>
              <a:rPr lang="en-US" sz="2200" dirty="0"/>
              <a:t>Enterprise architecture framework</a:t>
            </a:r>
          </a:p>
          <a:p>
            <a:pPr>
              <a:spcBef>
                <a:spcPts val="1400"/>
              </a:spcBef>
            </a:pPr>
            <a:r>
              <a:rPr lang="el-GR" sz="2200" dirty="0"/>
              <a:t>Ορίζει</a:t>
            </a:r>
            <a:r>
              <a:rPr lang="en-US" sz="2200" dirty="0"/>
              <a:t> architecture development process</a:t>
            </a:r>
          </a:p>
          <a:p>
            <a:pPr>
              <a:spcBef>
                <a:spcPts val="1400"/>
              </a:spcBef>
            </a:pPr>
            <a:r>
              <a:rPr lang="el-GR" sz="2200" dirty="0"/>
              <a:t>Αποτελείται από</a:t>
            </a:r>
            <a:r>
              <a:rPr lang="en-US" sz="2200" dirty="0"/>
              <a:t> </a:t>
            </a:r>
            <a:r>
              <a:rPr lang="el-GR" sz="2200" dirty="0"/>
              <a:t>4 </a:t>
            </a:r>
            <a:r>
              <a:rPr lang="en-US" sz="2200" dirty="0"/>
              <a:t>domains</a:t>
            </a:r>
          </a:p>
          <a:p>
            <a:pPr>
              <a:spcBef>
                <a:spcPts val="1400"/>
              </a:spcBef>
            </a:pPr>
            <a:r>
              <a:rPr lang="en-US" sz="2200" dirty="0"/>
              <a:t>Business, data, application, technology</a:t>
            </a:r>
          </a:p>
          <a:p>
            <a:pPr>
              <a:spcBef>
                <a:spcPts val="1400"/>
              </a:spcBef>
            </a:pPr>
            <a:r>
              <a:rPr lang="el-GR" sz="2200" dirty="0"/>
              <a:t>Υποστηρίζει</a:t>
            </a:r>
            <a:r>
              <a:rPr lang="en-US" sz="2200" dirty="0"/>
              <a:t> business objectives</a:t>
            </a:r>
          </a:p>
          <a:p>
            <a:pPr>
              <a:spcBef>
                <a:spcPts val="1400"/>
              </a:spcBef>
            </a:pPr>
            <a:r>
              <a:rPr lang="el-GR" sz="2200" dirty="0"/>
              <a:t>Βελτιώνει</a:t>
            </a:r>
            <a:r>
              <a:rPr lang="en-US" sz="2200" dirty="0"/>
              <a:t> IT effectiveness</a:t>
            </a:r>
          </a:p>
          <a:p>
            <a:pPr>
              <a:spcBef>
                <a:spcPts val="1400"/>
              </a:spcBef>
            </a:pPr>
            <a:r>
              <a:rPr lang="el-GR" sz="2200" dirty="0"/>
              <a:t>Ενισχύει</a:t>
            </a:r>
            <a:r>
              <a:rPr lang="en-US" sz="2200" dirty="0"/>
              <a:t> interoperability </a:t>
            </a:r>
            <a:r>
              <a:rPr lang="el-GR" sz="2200" dirty="0"/>
              <a:t>και</a:t>
            </a:r>
            <a:r>
              <a:rPr lang="en-US" sz="2200" dirty="0"/>
              <a:t> flexibility</a:t>
            </a:r>
          </a:p>
          <a:p>
            <a:pPr>
              <a:spcBef>
                <a:spcPts val="1400"/>
              </a:spcBef>
            </a:pPr>
            <a:r>
              <a:rPr lang="el-GR" sz="2200" dirty="0"/>
              <a:t>Παρέχει</a:t>
            </a:r>
            <a:r>
              <a:rPr lang="en-US" sz="2200" dirty="0"/>
              <a:t> </a:t>
            </a:r>
            <a:r>
              <a:rPr lang="el-GR" sz="2200" dirty="0"/>
              <a:t>καλύτερο</a:t>
            </a:r>
            <a:r>
              <a:rPr lang="en-US" sz="2200" dirty="0"/>
              <a:t> decision-making</a:t>
            </a:r>
          </a:p>
          <a:p>
            <a:pPr>
              <a:spcBef>
                <a:spcPts val="1400"/>
              </a:spcBef>
            </a:pPr>
            <a:r>
              <a:rPr lang="el-GR" sz="2200" dirty="0"/>
              <a:t>Υποστηρίζει</a:t>
            </a:r>
            <a:r>
              <a:rPr lang="en-US" sz="2200" dirty="0"/>
              <a:t> governance </a:t>
            </a:r>
            <a:r>
              <a:rPr lang="el-GR" sz="2200" dirty="0"/>
              <a:t>και</a:t>
            </a:r>
            <a:r>
              <a:rPr lang="en-US" sz="2200" dirty="0"/>
              <a:t> compliance</a:t>
            </a:r>
          </a:p>
          <a:p>
            <a:pPr>
              <a:spcBef>
                <a:spcPts val="1400"/>
              </a:spcBef>
            </a:pPr>
            <a:r>
              <a:rPr lang="el-GR" sz="2200" dirty="0"/>
              <a:t>Προσαρμόζεται</a:t>
            </a:r>
            <a:r>
              <a:rPr lang="en-US" sz="2200" dirty="0"/>
              <a:t> </a:t>
            </a:r>
            <a:r>
              <a:rPr lang="el-GR" sz="2200" dirty="0"/>
              <a:t>στις ανάγκες του </a:t>
            </a:r>
            <a:r>
              <a:rPr lang="en-US" sz="2200" dirty="0"/>
              <a:t>organization</a:t>
            </a:r>
          </a:p>
        </p:txBody>
      </p:sp>
      <p:pic>
        <p:nvPicPr>
          <p:cNvPr id="3074" name="Picture 2">
            <a:extLst>
              <a:ext uri="{FF2B5EF4-FFF2-40B4-BE49-F238E27FC236}">
                <a16:creationId xmlns:a16="http://schemas.microsoft.com/office/drawing/2014/main" id="{25295398-1719-58D9-F412-E3AF35BA9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916" y="2285307"/>
            <a:ext cx="3374567" cy="228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6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906456" y="369539"/>
            <a:ext cx="1053296" cy="584775"/>
          </a:xfrm>
          <a:prstGeom prst="rect">
            <a:avLst/>
          </a:prstGeom>
          <a:noFill/>
        </p:spPr>
        <p:txBody>
          <a:bodyPr wrap="square">
            <a:spAutoFit/>
          </a:bodyPr>
          <a:lstStyle/>
          <a:p>
            <a:r>
              <a:rPr lang="en-US" sz="3200" b="1" dirty="0"/>
              <a:t>ITIL</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202551"/>
            <a:ext cx="8541594" cy="4452897"/>
          </a:xfrm>
        </p:spPr>
        <p:txBody>
          <a:bodyPr/>
          <a:lstStyle/>
          <a:p>
            <a:pPr>
              <a:spcBef>
                <a:spcPts val="1400"/>
              </a:spcBef>
            </a:pPr>
            <a:r>
              <a:rPr lang="en-US" sz="2200" dirty="0"/>
              <a:t>IT service management framework</a:t>
            </a:r>
          </a:p>
          <a:p>
            <a:pPr>
              <a:spcBef>
                <a:spcPts val="1400"/>
              </a:spcBef>
            </a:pPr>
            <a:r>
              <a:rPr lang="en-US" sz="2200" dirty="0"/>
              <a:t>Best practices for ITSM</a:t>
            </a:r>
          </a:p>
          <a:p>
            <a:pPr>
              <a:spcBef>
                <a:spcPts val="1400"/>
              </a:spcBef>
            </a:pPr>
            <a:r>
              <a:rPr lang="en-US" sz="2200" dirty="0"/>
              <a:t>Aligns IT with business needs</a:t>
            </a:r>
          </a:p>
          <a:p>
            <a:pPr>
              <a:spcBef>
                <a:spcPts val="1400"/>
              </a:spcBef>
            </a:pPr>
            <a:r>
              <a:rPr lang="en-US" sz="2200" dirty="0"/>
              <a:t>Improves service quality</a:t>
            </a:r>
          </a:p>
          <a:p>
            <a:pPr>
              <a:spcBef>
                <a:spcPts val="1400"/>
              </a:spcBef>
            </a:pPr>
            <a:r>
              <a:rPr lang="en-US" sz="2200" dirty="0"/>
              <a:t>Reduces IT costs</a:t>
            </a:r>
          </a:p>
          <a:p>
            <a:pPr>
              <a:spcBef>
                <a:spcPts val="1400"/>
              </a:spcBef>
            </a:pPr>
            <a:r>
              <a:rPr lang="en-US" sz="2200" dirty="0"/>
              <a:t>Enhances customer satisfaction</a:t>
            </a:r>
          </a:p>
          <a:p>
            <a:pPr>
              <a:spcBef>
                <a:spcPts val="1400"/>
              </a:spcBef>
            </a:pPr>
            <a:r>
              <a:rPr lang="en-US" sz="2200" dirty="0"/>
              <a:t>Focuses on continual improvement</a:t>
            </a:r>
          </a:p>
          <a:p>
            <a:pPr>
              <a:spcBef>
                <a:spcPts val="1400"/>
              </a:spcBef>
            </a:pPr>
            <a:r>
              <a:rPr lang="en-US" sz="2200" dirty="0"/>
              <a:t>Provides a common language</a:t>
            </a:r>
          </a:p>
          <a:p>
            <a:pPr>
              <a:spcBef>
                <a:spcPts val="1400"/>
              </a:spcBef>
            </a:pPr>
            <a:r>
              <a:rPr lang="en-US" sz="2200" dirty="0"/>
              <a:t>Defines roles and responsibilities</a:t>
            </a:r>
          </a:p>
          <a:p>
            <a:pPr>
              <a:spcBef>
                <a:spcPts val="1400"/>
              </a:spcBef>
            </a:pPr>
            <a:r>
              <a:rPr lang="en-US" sz="2200" dirty="0"/>
              <a:t>Enables efficient IT operations</a:t>
            </a:r>
          </a:p>
        </p:txBody>
      </p:sp>
      <p:pic>
        <p:nvPicPr>
          <p:cNvPr id="4098" name="Picture 2">
            <a:extLst>
              <a:ext uri="{FF2B5EF4-FFF2-40B4-BE49-F238E27FC236}">
                <a16:creationId xmlns:a16="http://schemas.microsoft.com/office/drawing/2014/main" id="{13744715-0121-D4DA-624D-BB3C7FF0E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8857"/>
            <a:ext cx="3805236" cy="268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1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750197" y="369539"/>
            <a:ext cx="1099595" cy="584775"/>
          </a:xfrm>
          <a:prstGeom prst="rect">
            <a:avLst/>
          </a:prstGeom>
          <a:noFill/>
        </p:spPr>
        <p:txBody>
          <a:bodyPr wrap="square">
            <a:spAutoFit/>
          </a:bodyPr>
          <a:lstStyle/>
          <a:p>
            <a:r>
              <a:rPr lang="en-US" sz="3200" b="1" dirty="0" err="1"/>
              <a:t>SAFe</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102950"/>
            <a:ext cx="8587892" cy="5089506"/>
          </a:xfrm>
        </p:spPr>
        <p:txBody>
          <a:bodyPr/>
          <a:lstStyle/>
          <a:p>
            <a:pPr>
              <a:spcBef>
                <a:spcPts val="1400"/>
              </a:spcBef>
            </a:pPr>
            <a:r>
              <a:rPr lang="en-US" sz="2200" dirty="0"/>
              <a:t>Framework </a:t>
            </a:r>
            <a:r>
              <a:rPr lang="el-GR" sz="2200" dirty="0"/>
              <a:t>για</a:t>
            </a:r>
            <a:r>
              <a:rPr lang="en-US" sz="2200" dirty="0"/>
              <a:t> Agile development</a:t>
            </a:r>
          </a:p>
          <a:p>
            <a:pPr>
              <a:spcBef>
                <a:spcPts val="1400"/>
              </a:spcBef>
            </a:pPr>
            <a:r>
              <a:rPr lang="el-GR" sz="2200" dirty="0"/>
              <a:t>Υποστήριξη</a:t>
            </a:r>
            <a:r>
              <a:rPr lang="en-US" sz="2200" dirty="0"/>
              <a:t> large-scale enterprises</a:t>
            </a:r>
          </a:p>
          <a:p>
            <a:pPr>
              <a:spcBef>
                <a:spcPts val="1400"/>
              </a:spcBef>
            </a:pPr>
            <a:r>
              <a:rPr lang="el-GR" sz="2200" dirty="0"/>
              <a:t>Βασίζεται στις αρχές </a:t>
            </a:r>
            <a:r>
              <a:rPr lang="en-US" sz="2200" dirty="0"/>
              <a:t>Agile</a:t>
            </a:r>
            <a:endParaRPr lang="el-GR" sz="2200" dirty="0"/>
          </a:p>
          <a:p>
            <a:pPr>
              <a:spcBef>
                <a:spcPts val="1400"/>
              </a:spcBef>
            </a:pPr>
            <a:r>
              <a:rPr lang="el-GR" sz="2200" dirty="0"/>
              <a:t>Επιτρέπει</a:t>
            </a:r>
            <a:r>
              <a:rPr lang="en-US" sz="2200" dirty="0"/>
              <a:t> collaboration </a:t>
            </a:r>
            <a:r>
              <a:rPr lang="el-GR" sz="2200" dirty="0"/>
              <a:t>και</a:t>
            </a:r>
            <a:r>
              <a:rPr lang="en-US" sz="2200" dirty="0"/>
              <a:t> alignment</a:t>
            </a:r>
          </a:p>
          <a:p>
            <a:pPr>
              <a:spcBef>
                <a:spcPts val="1400"/>
              </a:spcBef>
            </a:pPr>
            <a:r>
              <a:rPr lang="el-GR" sz="2200" dirty="0"/>
              <a:t>Παρέχει</a:t>
            </a:r>
            <a:r>
              <a:rPr lang="en-US" sz="2200" dirty="0"/>
              <a:t> continuous delivery </a:t>
            </a:r>
            <a:r>
              <a:rPr lang="el-GR" sz="2200" dirty="0"/>
              <a:t>και</a:t>
            </a:r>
            <a:r>
              <a:rPr lang="en-US" sz="2200" dirty="0"/>
              <a:t> integration</a:t>
            </a:r>
          </a:p>
          <a:p>
            <a:pPr>
              <a:spcBef>
                <a:spcPts val="1400"/>
              </a:spcBef>
            </a:pPr>
            <a:r>
              <a:rPr lang="el-GR" sz="2200" dirty="0"/>
              <a:t>Δίνει έμφαση σε</a:t>
            </a:r>
            <a:r>
              <a:rPr lang="en-US" sz="2200" dirty="0"/>
              <a:t> lean thinking</a:t>
            </a:r>
          </a:p>
          <a:p>
            <a:pPr>
              <a:spcBef>
                <a:spcPts val="1400"/>
              </a:spcBef>
            </a:pPr>
            <a:r>
              <a:rPr lang="el-GR" sz="2200" dirty="0"/>
              <a:t>Βελτιώνει</a:t>
            </a:r>
            <a:r>
              <a:rPr lang="en-US" sz="2200" dirty="0"/>
              <a:t> productivity </a:t>
            </a:r>
            <a:r>
              <a:rPr lang="el-GR" sz="2200" dirty="0"/>
              <a:t>και</a:t>
            </a:r>
            <a:r>
              <a:rPr lang="en-US" sz="2200" dirty="0"/>
              <a:t> quality</a:t>
            </a:r>
          </a:p>
          <a:p>
            <a:pPr>
              <a:spcBef>
                <a:spcPts val="1400"/>
              </a:spcBef>
            </a:pPr>
            <a:r>
              <a:rPr lang="el-GR" sz="2200" dirty="0"/>
              <a:t>Ενισχύει</a:t>
            </a:r>
            <a:r>
              <a:rPr lang="en-US" sz="2200" dirty="0"/>
              <a:t> customer satisfaction</a:t>
            </a:r>
          </a:p>
          <a:p>
            <a:pPr>
              <a:spcBef>
                <a:spcPts val="1400"/>
              </a:spcBef>
            </a:pPr>
            <a:r>
              <a:rPr lang="el-GR" sz="2200" dirty="0"/>
              <a:t>Προάγει</a:t>
            </a:r>
            <a:r>
              <a:rPr lang="en-US" sz="2200" dirty="0"/>
              <a:t> transparency </a:t>
            </a:r>
            <a:r>
              <a:rPr lang="el-GR" sz="2200" dirty="0"/>
              <a:t>και</a:t>
            </a:r>
            <a:r>
              <a:rPr lang="en-US" sz="2200" dirty="0"/>
              <a:t> visibility</a:t>
            </a:r>
          </a:p>
          <a:p>
            <a:pPr>
              <a:spcBef>
                <a:spcPts val="1400"/>
              </a:spcBef>
            </a:pPr>
            <a:r>
              <a:rPr lang="el-GR" sz="2200" dirty="0"/>
              <a:t>Υποστηρίζει</a:t>
            </a:r>
            <a:r>
              <a:rPr lang="en-US" sz="2200" dirty="0"/>
              <a:t> multiple teams </a:t>
            </a:r>
            <a:r>
              <a:rPr lang="el-GR" sz="2200" dirty="0"/>
              <a:t>και</a:t>
            </a:r>
            <a:r>
              <a:rPr lang="en-US" sz="2200" dirty="0"/>
              <a:t> projects</a:t>
            </a:r>
          </a:p>
        </p:txBody>
      </p:sp>
    </p:spTree>
    <p:extLst>
      <p:ext uri="{BB962C8B-B14F-4D97-AF65-F5344CB8AC3E}">
        <p14:creationId xmlns:p14="http://schemas.microsoft.com/office/powerpoint/2010/main" val="73389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4724883"/>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Yiannas</a:t>
            </a:r>
            <a:r>
              <a:rPr lang="en-US" sz="1600" dirty="0">
                <a:effectLst/>
                <a:latin typeface="Arial" panose="020B0604020202020204" pitchFamily="34" charset="0"/>
                <a:ea typeface="Calibri" panose="020F0502020204030204" pitchFamily="34" charset="0"/>
                <a:cs typeface="Times New Roman" panose="02020603050405020304" pitchFamily="18" charset="0"/>
              </a:rPr>
              <a:t>, F., 2018. A New Era of Food Transparency Powered by Blockchain. Innovations: Technology, Governance, Globalization. MIT Press Direct, 12(1-2), pp. 46-56.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J, V.,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Morkunas</a:t>
            </a:r>
            <a:r>
              <a:rPr lang="en-US" sz="1600" dirty="0">
                <a:effectLst/>
                <a:latin typeface="Arial" panose="020B0604020202020204" pitchFamily="34" charset="0"/>
                <a:ea typeface="Calibri" panose="020F0502020204030204" pitchFamily="34" charset="0"/>
                <a:cs typeface="Times New Roman" panose="02020603050405020304" pitchFamily="18" charset="0"/>
              </a:rPr>
              <a:t>, Jeannette, P. &amp; Boon, E., 2019. How blockchain technologies impact your business model. Business Horizons, pp. 295-306.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 H, J., P, D.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Bianzino</a:t>
            </a:r>
            <a:r>
              <a:rPr lang="en-US" sz="1600" dirty="0">
                <a:effectLst/>
                <a:latin typeface="Arial" panose="020B0604020202020204" pitchFamily="34" charset="0"/>
                <a:ea typeface="Calibri" panose="020F0502020204030204" pitchFamily="34" charset="0"/>
                <a:cs typeface="Times New Roman" panose="02020603050405020304" pitchFamily="18" charset="0"/>
              </a:rPr>
              <a:t>, N., 2017. The jobs that artificial intelligence will create. MIT Sloan Management Review.</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 H.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D., 2021. Hassan, S. and De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P., 2021. Decentralized autonomous organization. Internet Policy Review, 10(2), pp. 1-10.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της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XaaS? Anything as a Service Definition, Examples and Providers |  RingCentral UK Blog">
            <a:extLst>
              <a:ext uri="{FF2B5EF4-FFF2-40B4-BE49-F238E27FC236}">
                <a16:creationId xmlns:a16="http://schemas.microsoft.com/office/drawing/2014/main" id="{75D05A95-514C-01BF-51DF-ACBF0CB66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35" y="1171695"/>
            <a:ext cx="6553199" cy="478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r>
              <a:rPr lang="en-US" sz="2200" dirty="0"/>
              <a:t> (interoperability)</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15213</TotalTime>
  <Words>2719</Words>
  <Application>Microsoft Office PowerPoint</Application>
  <PresentationFormat>On-screen Show (4:3)</PresentationFormat>
  <Paragraphs>191</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768</cp:revision>
  <cp:lastPrinted>2017-10-27T14:03:26Z</cp:lastPrinted>
  <dcterms:created xsi:type="dcterms:W3CDTF">2015-10-17T16:20:42Z</dcterms:created>
  <dcterms:modified xsi:type="dcterms:W3CDTF">2023-03-15T08:30:09Z</dcterms:modified>
</cp:coreProperties>
</file>