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6"/>
  </p:notesMasterIdLst>
  <p:handoutMasterIdLst>
    <p:handoutMasterId r:id="rId17"/>
  </p:handoutMasterIdLst>
  <p:sldIdLst>
    <p:sldId id="302" r:id="rId3"/>
    <p:sldId id="407" r:id="rId4"/>
    <p:sldId id="408" r:id="rId5"/>
    <p:sldId id="410" r:id="rId6"/>
    <p:sldId id="443" r:id="rId7"/>
    <p:sldId id="442" r:id="rId8"/>
    <p:sldId id="437" r:id="rId9"/>
    <p:sldId id="438" r:id="rId10"/>
    <p:sldId id="439" r:id="rId11"/>
    <p:sldId id="440" r:id="rId12"/>
    <p:sldId id="434" r:id="rId13"/>
    <p:sldId id="435" r:id="rId14"/>
    <p:sldId id="426" r:id="rId15"/>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74383" autoAdjust="0"/>
  </p:normalViewPr>
  <p:slideViewPr>
    <p:cSldViewPr snapToGrid="0" snapToObjects="1">
      <p:cViewPr varScale="1">
        <p:scale>
          <a:sx n="83" d="100"/>
          <a:sy n="83" d="100"/>
        </p:scale>
        <p:origin x="2760"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3/10/2023</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3/9/2023</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κανω μια βιβλιογραφική εύρυνα για το ρόλο της τεχνολογίας στις παγκόσμιες επιχειρηματικές δραστηριότητες.</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solidFill>
                  <a:srgbClr val="212529"/>
                </a:solidFill>
                <a:effectLst/>
                <a:latin typeface="Arial" panose="020B0604020202020204" pitchFamily="34" charset="0"/>
                <a:cs typeface="Times New Roman" panose="02020603050405020304" pitchFamily="18" charset="0"/>
              </a:rPr>
              <a:t>Η τεχνολογία μεταμορφώνει τον τρόπο με τον οποίο λειτουργούν οι εταιρείες σε παγκόσμια κλίμακα και η ερευνητική μου εργασία στοχεύει να διερευνήσει τα πιθανά οφέλη και τις προκλήσεις της χρήσης αναδυόμενων τεχνολογιών στις επιχειρηματικές λειτουργίες.</a:t>
            </a: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Conclusion:</a:t>
            </a:r>
            <a:endParaRPr lang="el-GR" sz="1200" dirty="0"/>
          </a:p>
          <a:p>
            <a:r>
              <a:rPr lang="el-GR" sz="1200" dirty="0"/>
              <a:t>Συμπερασματικά, η ερευνητική εργασία παρέχει πολύτιμες πληροφορίες για τις επιχειρήσεις σχετικά με το πώς να αξιοποιήσουν αποτελεσματικά τις αναδυόμενες τεχνολογίες για να βελτιώσουν τις παγκόσμιες δραστηριότητές τους, οδηγώντας σε βελτιωμένη απόδοση, παραγωγικότητα και κερδοφορία.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 Επιπλέον, διερευνώντας τις δυνατότητες των αναδυόμενων τεχνολογιών, μπορούμε να προωθήσουμε την καινοτομία και τη δημιουργικότητα στις παγκόσμιες επιχειρηματικές δραστηριότητες, ενώ παράλληλα ενισχύουμε το παγκόσμιο εμπόριο και τη διεθνή συνεργασία.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333736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a:t>
            </a:r>
            <a:r>
              <a:rPr lang="en-US"/>
              <a:t>/business vision</a:t>
            </a:r>
            <a:r>
              <a:rPr lang="en-US" dirty="0"/>
              <a:t>.</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Σας ευχαριστώ για την προσοχή σας και καλωσορίζω οποιεσδήποτε ερωτήσεις έχετε.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με Δίκτυα παροχών και υπολογιστών</a:t>
            </a:r>
            <a:r>
              <a:rPr lang="en-US" dirty="0"/>
              <a:t> </a:t>
            </a:r>
            <a:r>
              <a:rPr lang="el-GR" dirty="0"/>
              <a:t>και </a:t>
            </a:r>
            <a:r>
              <a:rPr lang="en-US" dirty="0"/>
              <a:t>multiplayer video-games.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a:t>
            </a:r>
            <a:r>
              <a:rPr lang="en-US" dirty="0"/>
              <a:t> </a:t>
            </a:r>
            <a:r>
              <a:rPr lang="el-GR" dirty="0"/>
              <a:t>την Κ. </a:t>
            </a:r>
            <a:r>
              <a:rPr lang="el-GR" dirty="0" err="1"/>
              <a:t>Ρέπτση</a:t>
            </a:r>
            <a:r>
              <a:rPr lang="el-GR" dirty="0"/>
              <a:t> Μαρία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Η </a:t>
            </a:r>
            <a:r>
              <a:rPr lang="el-GR" sz="1200" dirty="0" err="1"/>
              <a:t>Τεχνολογια</a:t>
            </a:r>
            <a:r>
              <a:rPr lang="el-GR" sz="1200" dirty="0"/>
              <a:t> στις </a:t>
            </a:r>
            <a:r>
              <a:rPr lang="el-GR" sz="1200" dirty="0" err="1"/>
              <a:t>μερες</a:t>
            </a:r>
            <a:r>
              <a:rPr lang="el-GR" sz="1200" dirty="0"/>
              <a:t> μας </a:t>
            </a:r>
            <a:r>
              <a:rPr lang="el-GR" sz="1200" dirty="0" err="1"/>
              <a:t>αυξανεται</a:t>
            </a:r>
            <a:r>
              <a:rPr lang="el-GR" sz="1200" dirty="0"/>
              <a:t> </a:t>
            </a:r>
            <a:r>
              <a:rPr lang="el-GR" sz="1200" dirty="0" err="1"/>
              <a:t>ραγδαια</a:t>
            </a:r>
            <a:r>
              <a:rPr lang="el-GR" sz="1200" dirty="0"/>
              <a:t> κάθε </a:t>
            </a:r>
            <a:r>
              <a:rPr lang="el-GR" sz="1200" dirty="0" err="1"/>
              <a:t>επιχειρηση</a:t>
            </a:r>
            <a:r>
              <a:rPr lang="el-GR" sz="1200" dirty="0"/>
              <a:t> εχει </a:t>
            </a:r>
            <a:r>
              <a:rPr lang="el-GR" sz="1200" dirty="0" err="1"/>
              <a:t>γινει</a:t>
            </a:r>
            <a:r>
              <a:rPr lang="el-GR" sz="1200" dirty="0"/>
              <a:t> ένα με την τεχνολογία. </a:t>
            </a:r>
            <a:r>
              <a:rPr lang="el-GR" sz="1200" dirty="0" err="1"/>
              <a:t>Γλιτωνεις</a:t>
            </a:r>
            <a:r>
              <a:rPr lang="el-GR" sz="1200" dirty="0"/>
              <a:t> </a:t>
            </a:r>
            <a:r>
              <a:rPr lang="el-GR" sz="1200" dirty="0" err="1"/>
              <a:t>χρονο</a:t>
            </a:r>
            <a:r>
              <a:rPr lang="el-GR" sz="1200" dirty="0"/>
              <a:t>, </a:t>
            </a:r>
            <a:r>
              <a:rPr lang="el-GR" sz="1200" dirty="0" err="1"/>
              <a:t>βελτιωνεις</a:t>
            </a:r>
            <a:r>
              <a:rPr lang="el-GR" sz="1200" dirty="0"/>
              <a:t> διαδικασίες, και </a:t>
            </a:r>
            <a:r>
              <a:rPr lang="el-GR" sz="1200" dirty="0" err="1"/>
              <a:t>υπαρχει</a:t>
            </a:r>
            <a:r>
              <a:rPr lang="el-GR" sz="1200" dirty="0"/>
              <a:t> πιο </a:t>
            </a:r>
            <a:r>
              <a:rPr lang="el-GR" sz="1200" dirty="0" err="1"/>
              <a:t>σταθερη</a:t>
            </a:r>
            <a:r>
              <a:rPr lang="el-GR" sz="1200" dirty="0"/>
              <a:t> </a:t>
            </a:r>
            <a:r>
              <a:rPr lang="el-GR" sz="1200" dirty="0" err="1"/>
              <a:t>καθοδηγηση</a:t>
            </a:r>
            <a:r>
              <a:rPr lang="el-GR" sz="1200" dirty="0"/>
              <a:t> με </a:t>
            </a:r>
            <a:r>
              <a:rPr lang="el-GR" sz="1200" dirty="0" err="1"/>
              <a:t>λιγοτερο</a:t>
            </a:r>
            <a:r>
              <a:rPr lang="el-GR" sz="1200" dirty="0"/>
              <a:t> </a:t>
            </a:r>
            <a:r>
              <a:rPr lang="el-GR" sz="1200" dirty="0" err="1"/>
              <a:t>περιθωριο</a:t>
            </a:r>
            <a:r>
              <a:rPr lang="el-GR" sz="1200" dirty="0"/>
              <a:t> </a:t>
            </a:r>
            <a:r>
              <a:rPr lang="el-GR" sz="1200" dirty="0" err="1"/>
              <a:t>σφαλματος</a:t>
            </a:r>
            <a:r>
              <a:rPr lang="el-GR" sz="1200" dirty="0"/>
              <a:t>.</a:t>
            </a:r>
          </a:p>
          <a:p>
            <a:r>
              <a:rPr lang="el-GR" sz="1200" dirty="0"/>
              <a:t>Από το </a:t>
            </a:r>
            <a:r>
              <a:rPr lang="en-US" sz="1200" dirty="0"/>
              <a:t>industry 1 </a:t>
            </a:r>
            <a:r>
              <a:rPr lang="el-GR" sz="1200" dirty="0"/>
              <a:t>στο 4</a:t>
            </a:r>
          </a:p>
          <a:p>
            <a:endParaRPr lang="el-GR" sz="1200" dirty="0"/>
          </a:p>
          <a:p>
            <a:r>
              <a:rPr lang="el-GR" dirty="0"/>
              <a:t>Το Industry 2.0, γνωστό και ως Δεύτερη Βιομηχανική Επανάσταση, ξεκίνησε στα τέλη του 19ου αιώνα και χαρακτηρίστηκε από την ευρεία υιοθέτηση τεχνικών μαζικής παραγωγής και τη χρήση ηλεκτρικής ενέργειας για την τροφοδοσία μηχανημάτων. Αυτή η εποχή είδε την ανάπτυξη των γραμμών συναρμολόγησης και την άνοδο μεγάλης κλίμακας μεταποιητικών βιομηχανιών όπως η αυτοκινητοβιομηχανία και ο χάλυβας.</a:t>
            </a:r>
          </a:p>
          <a:p>
            <a:endParaRPr lang="el-GR" dirty="0"/>
          </a:p>
          <a:p>
            <a:r>
              <a:rPr lang="el-GR" dirty="0"/>
              <a:t>Το Industry 3.0, γνωστό και ως Τρίτη Βιομηχανική Επανάσταση, ξεκίνησε στα τέλη του 20ου αιώνα και χαρακτηρίστηκε από την άνοδο των ψηφιακών τεχνολογιών και του αυτοματισμού. Αυτή η εποχή είδε την ανάπτυξη των συστημάτων υπολογιστών, της ρομποτικής και του Διαδικτύου, τα οποία οδήγησαν στην αυτοματοποίηση πολλών βιομηχανικών διαδικασιών και στην άνοδο νέων βιομηχανιών όπως η τεχνολογία της πληροφορίας και οι τηλεπικοινωνίες.</a:t>
            </a:r>
          </a:p>
          <a:p>
            <a:endParaRPr lang="el-GR" dirty="0"/>
          </a:p>
          <a:p>
            <a:r>
              <a:rPr lang="el-GR" dirty="0"/>
              <a:t>Το Industry 4.0, γνωστό και ως Τέταρτη Βιομηχανική Επανάσταση, είναι η τρέχουσα εποχή της εκβιομηχάνισης και χαρακτηρίζεται από την ενσωμάτωση προηγμένων τεχνολογιών όπως η τεχνητή νοημοσύνη, το Διαδίκτυο των πραγμάτων (</a:t>
            </a:r>
            <a:r>
              <a:rPr lang="el-GR" dirty="0" err="1"/>
              <a:t>IoT</a:t>
            </a:r>
            <a:r>
              <a:rPr lang="el-GR" dirty="0"/>
              <a:t>) και το </a:t>
            </a:r>
            <a:r>
              <a:rPr lang="el-GR" dirty="0" err="1"/>
              <a:t>cloud</a:t>
            </a:r>
            <a:r>
              <a:rPr lang="el-GR" dirty="0"/>
              <a:t> </a:t>
            </a:r>
            <a:r>
              <a:rPr lang="el-GR" dirty="0" err="1"/>
              <a:t>computing</a:t>
            </a:r>
            <a:r>
              <a:rPr lang="el-GR" dirty="0"/>
              <a:t>. Το Industry 4.0 στοχεύει στη δημιουργία «έξυπνων εργοστασίων» που είναι εξαιρετικά αυτοματοποιημένα και συνδεδεμένα, επιτρέποντας μεγαλύτερη αποτελεσματικότητα, ευελιξία και προσαρμογή στις διαδικασίες παραγωγής. Χαρακτηρίζεται επίσης από μεγαλύτερη εστίαση στη λήψη αποφάσεων βάσει δεδομένων και τη χρήση προηγμένων αναλυτικών στοιχείων για τη βελτιστοποίηση των λειτουργιών και την προώθηση της καινοτομίας.</a:t>
            </a:r>
            <a:r>
              <a:rPr lang="en-US" dirty="0"/>
              <a:t> </a:t>
            </a:r>
            <a:endParaRPr lang="el-GR" dirty="0"/>
          </a:p>
          <a:p>
            <a:endParaRPr lang="el-GR" dirty="0"/>
          </a:p>
          <a:p>
            <a:r>
              <a:rPr lang="el-GR" dirty="0" err="1"/>
              <a:t>Παρακατω</a:t>
            </a:r>
            <a:r>
              <a:rPr lang="el-GR" dirty="0"/>
              <a:t> θα </a:t>
            </a:r>
            <a:r>
              <a:rPr lang="el-GR" dirty="0" err="1"/>
              <a:t>αναλυσουμε</a:t>
            </a:r>
            <a:r>
              <a:rPr lang="el-GR" dirty="0"/>
              <a:t> από τι </a:t>
            </a:r>
            <a:r>
              <a:rPr lang="el-GR" dirty="0" err="1"/>
              <a:t>αποτελειται</a:t>
            </a:r>
            <a:r>
              <a:rPr lang="el-GR" dirty="0"/>
              <a:t> ένα μοντέρνο </a:t>
            </a:r>
            <a:r>
              <a:rPr lang="en-US" dirty="0"/>
              <a:t>industry 4.0</a:t>
            </a:r>
            <a:r>
              <a:rPr lang="el-GR" dirty="0"/>
              <a:t> αλλά και τις προκλήσεις του.</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err="1"/>
              <a:t>Ολοι</a:t>
            </a:r>
            <a:r>
              <a:rPr lang="el-GR" sz="1200" dirty="0"/>
              <a:t> </a:t>
            </a:r>
            <a:r>
              <a:rPr lang="el-GR" sz="1200" dirty="0" err="1"/>
              <a:t>αλλα</a:t>
            </a:r>
            <a:r>
              <a:rPr lang="el-GR" sz="1200" dirty="0"/>
              <a:t> </a:t>
            </a:r>
            <a:r>
              <a:rPr lang="el-GR" sz="1200" dirty="0" err="1"/>
              <a:t>ειδικα</a:t>
            </a:r>
            <a:r>
              <a:rPr lang="el-GR" sz="1200" dirty="0"/>
              <a:t> </a:t>
            </a:r>
            <a:r>
              <a:rPr lang="el-GR" sz="1200" dirty="0" err="1"/>
              <a:t>οσοι</a:t>
            </a:r>
            <a:r>
              <a:rPr lang="el-GR" sz="1200" dirty="0"/>
              <a:t> </a:t>
            </a:r>
            <a:r>
              <a:rPr lang="el-GR" sz="1200" dirty="0" err="1"/>
              <a:t>δουλευουμε</a:t>
            </a:r>
            <a:r>
              <a:rPr lang="el-GR" sz="1200" dirty="0"/>
              <a:t> σε επιχειρήσεις </a:t>
            </a:r>
            <a:r>
              <a:rPr lang="el-GR" sz="1200" dirty="0" err="1"/>
              <a:t>γνωριζουμε</a:t>
            </a:r>
            <a:r>
              <a:rPr lang="el-GR" sz="1200" dirty="0"/>
              <a:t> τα οφέλη της τεχνολογίας </a:t>
            </a:r>
            <a:r>
              <a:rPr lang="el-GR" sz="1200" dirty="0" err="1"/>
              <a:t>ιδιως</a:t>
            </a:r>
            <a:r>
              <a:rPr lang="el-GR" sz="1200" dirty="0"/>
              <a:t> τα </a:t>
            </a:r>
            <a:r>
              <a:rPr lang="el-GR" sz="1200" dirty="0" err="1"/>
              <a:t>τελευταια</a:t>
            </a:r>
            <a:r>
              <a:rPr lang="el-GR" sz="1200" dirty="0"/>
              <a:t> 2 </a:t>
            </a:r>
            <a:r>
              <a:rPr lang="el-GR" sz="1200" dirty="0" err="1"/>
              <a:t>χρονια</a:t>
            </a:r>
            <a:r>
              <a:rPr lang="el-GR" sz="1200" dirty="0"/>
              <a:t> </a:t>
            </a:r>
            <a:r>
              <a:rPr lang="el-GR" sz="1200" dirty="0" err="1"/>
              <a:t>μετα</a:t>
            </a:r>
            <a:r>
              <a:rPr lang="el-GR" sz="1200" dirty="0"/>
              <a:t> την πανδημία. </a:t>
            </a:r>
            <a:r>
              <a:rPr lang="el-GR" sz="1200" dirty="0" err="1"/>
              <a:t>Εκθετικη</a:t>
            </a:r>
            <a:r>
              <a:rPr lang="el-GR" sz="1200" dirty="0"/>
              <a:t> </a:t>
            </a:r>
            <a:r>
              <a:rPr lang="el-GR" sz="1200" dirty="0" err="1"/>
              <a:t>αυξιση</a:t>
            </a:r>
            <a:r>
              <a:rPr lang="en-US" sz="1200" dirty="0"/>
              <a:t> </a:t>
            </a:r>
            <a:r>
              <a:rPr lang="el-GR" sz="1200" dirty="0" err="1"/>
              <a:t>παραγωγικοτητας</a:t>
            </a:r>
            <a:r>
              <a:rPr lang="el-GR" sz="1200" dirty="0"/>
              <a:t> και </a:t>
            </a:r>
            <a:r>
              <a:rPr lang="en-US" sz="1200" dirty="0"/>
              <a:t>collaboration</a:t>
            </a:r>
            <a:r>
              <a:rPr lang="el-GR" sz="1200" dirty="0"/>
              <a:t>. </a:t>
            </a:r>
            <a:r>
              <a:rPr lang="el-GR" sz="1200" dirty="0" err="1"/>
              <a:t>Παραδειγματα</a:t>
            </a:r>
            <a:r>
              <a:rPr lang="el-GR" sz="1200" dirty="0"/>
              <a:t> </a:t>
            </a:r>
            <a:r>
              <a:rPr lang="en-US" sz="1200" dirty="0" err="1"/>
              <a:t>OpenAI</a:t>
            </a:r>
            <a:r>
              <a:rPr lang="en-US" sz="1200" dirty="0"/>
              <a:t> Art Generator </a:t>
            </a:r>
            <a:r>
              <a:rPr lang="el-GR" sz="1200" dirty="0"/>
              <a:t>ή το </a:t>
            </a:r>
            <a:r>
              <a:rPr lang="el-GR" sz="1200" dirty="0" err="1"/>
              <a:t>γνωστο</a:t>
            </a:r>
            <a:r>
              <a:rPr lang="el-GR" sz="1200" dirty="0"/>
              <a:t> </a:t>
            </a:r>
            <a:r>
              <a:rPr lang="en-US" sz="1200" dirty="0"/>
              <a:t>ChatGPT.</a:t>
            </a:r>
            <a:r>
              <a:rPr lang="el-GR" sz="1200" dirty="0"/>
              <a:t> Που ο </a:t>
            </a:r>
            <a:r>
              <a:rPr lang="el-GR" sz="1200" dirty="0" err="1"/>
              <a:t>κυριος</a:t>
            </a:r>
            <a:r>
              <a:rPr lang="el-GR" sz="1200" dirty="0"/>
              <a:t> </a:t>
            </a:r>
            <a:r>
              <a:rPr lang="el-GR" sz="1200" dirty="0" err="1"/>
              <a:t>στοχος</a:t>
            </a:r>
            <a:r>
              <a:rPr lang="el-GR" sz="1200" dirty="0"/>
              <a:t> τους είναι η </a:t>
            </a:r>
            <a:r>
              <a:rPr lang="el-GR" sz="1200" dirty="0" err="1"/>
              <a:t>ενισχυση</a:t>
            </a:r>
            <a:r>
              <a:rPr lang="el-GR" sz="1200" dirty="0"/>
              <a:t> του </a:t>
            </a:r>
            <a:r>
              <a:rPr lang="el-GR" sz="1200" dirty="0" err="1"/>
              <a:t>εργαζομενου</a:t>
            </a:r>
            <a:r>
              <a:rPr lang="el-GR" sz="1200" dirty="0"/>
              <a:t> σαν </a:t>
            </a:r>
            <a:r>
              <a:rPr lang="en-US" sz="1200" dirty="0"/>
              <a:t>assistant </a:t>
            </a:r>
            <a:r>
              <a:rPr lang="el-GR" sz="1200" dirty="0"/>
              <a:t>για </a:t>
            </a:r>
            <a:r>
              <a:rPr lang="el-GR" sz="1200" dirty="0" err="1"/>
              <a:t>μεγαλυτερη</a:t>
            </a:r>
            <a:r>
              <a:rPr lang="el-GR" sz="1200" dirty="0"/>
              <a:t> </a:t>
            </a:r>
            <a:r>
              <a:rPr lang="el-GR" sz="1200" dirty="0" err="1"/>
              <a:t>παραγωγικοτητα</a:t>
            </a:r>
            <a:r>
              <a:rPr lang="el-GR" sz="1200" dirty="0"/>
              <a:t> και </a:t>
            </a:r>
            <a:r>
              <a:rPr lang="el-GR" sz="1200" dirty="0" err="1"/>
              <a:t>μειωση</a:t>
            </a:r>
            <a:r>
              <a:rPr lang="el-GR" sz="1200" dirty="0"/>
              <a:t> σφαλμάτων. (και όχι σαν </a:t>
            </a:r>
            <a:r>
              <a:rPr lang="en-US" sz="1200" dirty="0"/>
              <a:t>replacement tool </a:t>
            </a:r>
            <a:r>
              <a:rPr lang="el-GR" sz="1200" dirty="0"/>
              <a:t>που πολύ </a:t>
            </a:r>
            <a:r>
              <a:rPr lang="el-GR" sz="1200" dirty="0" err="1"/>
              <a:t>φοβουνται</a:t>
            </a:r>
            <a:r>
              <a:rPr lang="el-GR" sz="1200"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31317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t>Συνεπώς η ερευνά καλύπτει ενότητες σχετικά με:</a:t>
            </a:r>
            <a:endParaRPr lang="en-US" sz="1200" dirty="0"/>
          </a:p>
          <a:p>
            <a:r>
              <a:rPr lang="en-US" sz="1200" dirty="0"/>
              <a:t>1) </a:t>
            </a:r>
            <a:r>
              <a:rPr lang="el-GR" sz="1200" dirty="0"/>
              <a:t>Εισαγωγή στο θέμα της τεχνολογίας στις παγκόσμιες επιχειρηματικές δραστηριότητες</a:t>
            </a:r>
          </a:p>
          <a:p>
            <a:r>
              <a:rPr lang="en-US" sz="1200" dirty="0"/>
              <a:t>2) </a:t>
            </a:r>
            <a:r>
              <a:rPr lang="el-GR" sz="1200" dirty="0"/>
              <a:t>Επεξήγηση των πλεονεκτημάτων και των προκλήσεων της χρήσης αναδυόμενων τεχνολογιών όπως DAO</a:t>
            </a:r>
            <a:r>
              <a:rPr lang="en-US" sz="1200" dirty="0"/>
              <a:t>/Blockchain</a:t>
            </a:r>
            <a:r>
              <a:rPr lang="el-GR" sz="1200" dirty="0"/>
              <a:t>,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HRM αλγοριθμικά συστήματα</a:t>
            </a:r>
          </a:p>
          <a:p>
            <a:r>
              <a:rPr lang="en-US" sz="1200" dirty="0"/>
              <a:t>3) </a:t>
            </a:r>
            <a:r>
              <a:rPr lang="el-GR" sz="1200" dirty="0"/>
              <a:t>Παραδείγματα για το πώς οι εταιρείες έχουν αξιοποιήσει με επιτυχία αυτές τις τεχνολογίες</a:t>
            </a:r>
          </a:p>
          <a:p>
            <a:r>
              <a:rPr lang="en-US" sz="1200" dirty="0"/>
              <a:t>4) </a:t>
            </a:r>
            <a:r>
              <a:rPr lang="el-GR" sz="1200" dirty="0"/>
              <a:t>Αποτελεσματικές στρατηγικές για την υιοθέτηση αναδυόμενων τεχνολογιών στις παγκόσμιες επιχειρηματικές δραστηριότητες, συμπεριλαμβανομένης της χρήσης πλαισίων όπως το TOGAF</a:t>
            </a:r>
            <a:r>
              <a:rPr lang="en-US" sz="1200" dirty="0"/>
              <a:t> &amp; </a:t>
            </a:r>
            <a:r>
              <a:rPr lang="en-US" sz="1200" dirty="0" err="1"/>
              <a:t>SAFe</a:t>
            </a:r>
            <a:r>
              <a:rPr lang="en-US" sz="1200" dirty="0"/>
              <a:t> + ITIL</a:t>
            </a:r>
            <a:endParaRPr lang="el-GR" sz="1200" dirty="0"/>
          </a:p>
          <a:p>
            <a:r>
              <a:rPr lang="en-US" sz="1200" dirty="0"/>
              <a:t>5) </a:t>
            </a:r>
            <a:r>
              <a:rPr lang="el-GR" sz="1200" dirty="0"/>
              <a:t>Συζήτηση για τις δυνατότητες των αναδυόμενων τεχνολογιών να μεταμορφώσουν τις παγκόσμιες επιχειρηματικές δραστηριότητες και να ενισχύσουν την οικονομική ανάπτυξη και εξέλιξη</a:t>
            </a:r>
          </a:p>
          <a:p>
            <a:r>
              <a:rPr lang="en-US" sz="1200" dirty="0"/>
              <a:t>6) </a:t>
            </a:r>
            <a:r>
              <a:rPr lang="el-GR" sz="1200" dirty="0"/>
              <a:t>Συμπέρασμα που τονίζει τη σημασία της υιοθέτησης μιας στρατηγικής και υπεύθυνης προσέγγισης για την υιοθέτηση τεχνολογίας προκειμένου να συνειδητοποιηθούν τα οφέλη των αναδυόμενων τεχνολογιών.</a:t>
            </a:r>
            <a:endParaRPr lang="en-US" sz="1200"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2348101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1) </a:t>
            </a:r>
            <a:r>
              <a:rPr lang="el-GR" sz="1200" dirty="0"/>
              <a:t>Βασικά οφέλη και προκλήσεις της χρήσης αναδυόμενων τεχνολογιών στις παγκόσμιες επιχειρηματικές δραστηριότητες:</a:t>
            </a:r>
            <a:endParaRPr lang="en-US" sz="1200" dirty="0"/>
          </a:p>
          <a:p>
            <a:r>
              <a:rPr lang="el-GR" sz="1200" dirty="0"/>
              <a:t>Οι αναδυόμενες τεχνολογίες όπως οι Αποκεντρωμένοι Αυτόνομοι Οργανισμοί (DAO), WEB3.0, </a:t>
            </a:r>
            <a:r>
              <a:rPr lang="el-GR" sz="1200" dirty="0" err="1"/>
              <a:t>Enterprise</a:t>
            </a:r>
            <a:r>
              <a:rPr lang="el-GR" sz="1200" dirty="0"/>
              <a:t> </a:t>
            </a:r>
            <a:r>
              <a:rPr lang="el-GR" sz="1200" dirty="0" err="1"/>
              <a:t>Architectures</a:t>
            </a:r>
            <a:r>
              <a:rPr lang="el-GR" sz="1200" dirty="0"/>
              <a:t> IT </a:t>
            </a:r>
            <a:r>
              <a:rPr lang="el-GR" sz="1200" dirty="0" err="1"/>
              <a:t>Driven</a:t>
            </a:r>
            <a:r>
              <a:rPr lang="el-GR" sz="1200" dirty="0"/>
              <a:t> και Human </a:t>
            </a:r>
            <a:r>
              <a:rPr lang="el-GR" sz="1200" dirty="0" err="1"/>
              <a:t>Resource</a:t>
            </a:r>
            <a:r>
              <a:rPr lang="el-GR" sz="1200" dirty="0"/>
              <a:t> </a:t>
            </a:r>
            <a:r>
              <a:rPr lang="el-GR" sz="1200" dirty="0" err="1"/>
              <a:t>Management</a:t>
            </a:r>
            <a:r>
              <a:rPr lang="el-GR" sz="1200" dirty="0"/>
              <a:t> (HRM) αλγοριθμικά συστήματα προσφέρουν πολυάριθμα οφέλη για εταιρείες που δραστηριοποιούνται στην παγκόσμια οικονομία. Για παράδειγμα, οι DAO μπορούν να βελτιώσουν τη διαχείριση της εφοδιαστικής αλυσίδας παρέχοντας διαφάνεια και υπευθυνότητα στις συναλλαγές, ενώ τα αλγοριθμικά συστήματα HRM μπορούν να βελτιστοποιήσουν την απόδοση των εργαζομένων και να αυξήσουν την εργασιακή ικανοποίηση. Ωστόσο, υπάρχουν επίσης προκλήσεις που πρέπει να αντιμετωπιστούν, όπως η ασφάλεια, η </a:t>
            </a:r>
            <a:r>
              <a:rPr lang="el-GR" sz="1200" dirty="0" err="1"/>
              <a:t>διαλειτουργικότητα</a:t>
            </a:r>
            <a:r>
              <a:rPr lang="el-GR" sz="1200" dirty="0"/>
              <a:t> και οι ηθικές επιπτώσεις που σχετίζονται με την αλγοριθμική λήψη αποφάσεων.</a:t>
            </a:r>
            <a:r>
              <a:rPr lang="en-US" sz="1200" dirty="0"/>
              <a:t> </a:t>
            </a:r>
            <a:r>
              <a:rPr lang="el-GR" sz="1200" dirty="0"/>
              <a:t>Για να δείξουμε αυτά τα οφέλη και τις προκλήσεις, θα δώσουμε μερικά παραδείγματα. </a:t>
            </a:r>
            <a:endParaRPr lang="en-US" sz="1200" dirty="0"/>
          </a:p>
          <a:p>
            <a:endParaRPr lang="en-US" sz="1200" dirty="0"/>
          </a:p>
          <a:p>
            <a:r>
              <a:rPr lang="el-GR" sz="1200" dirty="0"/>
              <a:t>Για παράδειγμα, εταιρείες που έχουν εφαρμόσει DAO έχουν αναφέρει αυξημένη αποτελεσματικότητα και εξοικονόμηση κόστους στη διαχείριση της αλυσίδας εφοδιασμού τους. Ωστόσο, η χρήση της τεχνολογίας </a:t>
            </a:r>
            <a:r>
              <a:rPr lang="el-GR" sz="1200" dirty="0" err="1"/>
              <a:t>blockchain</a:t>
            </a:r>
            <a:r>
              <a:rPr lang="el-GR" sz="1200" dirty="0"/>
              <a:t> εγείρει ανησυχίες σχετικά με το απόρρητο των δεδομένων και τις απειλές στον κυβερνοχώρο. Ομοίως, η χρήση αλγοριθμικών συστημάτων HRM έχει αποδειχθεί ότι βελτιώνει την απόδοση και την ικανοποίηση των εργαζομένων, αλλά υπάρχουν ηθικές ανησυχίες σχετικά με την αλγοριθμική μεροληψία και τις διακρίσεις που πρέπει να αντιμετωπιστούν.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305080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a:t>
            </a:r>
            <a:r>
              <a:rPr lang="el-GR" sz="1200" dirty="0"/>
              <a:t>Αποτελεσματικές στρατηγικές για την αξιοποίηση των αναδυόμενων τεχνολογιών στις παγκόσμιες επιχειρηματικές δραστηριότητες:</a:t>
            </a:r>
          </a:p>
          <a:p>
            <a:r>
              <a:rPr lang="el-GR" sz="1200" dirty="0"/>
              <a:t>Για να αξιοποιήσουν αποτελεσματικά τις αναδυόμενες τεχνολογίες στις παγκόσμιες επιχειρηματικές δραστηριότητες, οι εταιρείες πρέπει να υιοθετήσουν μια στρατηγική και προσεκτική προσέγγιση για την υιοθέτηση τεχνολογίας. Πλαίσια όπως το  </a:t>
            </a:r>
            <a:r>
              <a:rPr lang="en-US" sz="1200" dirty="0"/>
              <a:t>Enterprise Architecture (</a:t>
            </a:r>
            <a:r>
              <a:rPr lang="el-GR" sz="1200" dirty="0"/>
              <a:t>π.χ., TOGAF) μπορούν να καθοδηγήσουν τη λήψη αποφάσεων και να βοηθήσουν στον μετριασμό των κινδύνων και των προκλήσεων που σχετίζονται με την εφαρμογή της τεχνολογίας. Υιοθετώντας μια στρατηγική και υπεύθυνη προσέγγιση για την υιοθέτηση τεχνολογίας, οι εταιρείες μπορούν να συνειδητοποιήσουν τα οφέλη των αναδυόμενων τεχνολογιών ελαχιστοποιώντας ταυτόχρονα τους κινδύνους και τις προκλήσεις.</a:t>
            </a:r>
          </a:p>
          <a:p>
            <a:r>
              <a:rPr lang="el-GR" sz="1200" dirty="0"/>
              <a:t>Για να επεξηγήσουμε αυτό το σημείο, θα δώσουμε μερικά παραδείγματα εταιρειών που έχουν υιοθετήσει και αξιοποιήσει με επιτυχία τις αναδυόμενες τεχνολογίες. </a:t>
            </a:r>
            <a:endParaRPr lang="en-US" sz="1200" dirty="0"/>
          </a:p>
          <a:p>
            <a:endParaRPr lang="en-US" sz="1200" dirty="0"/>
          </a:p>
          <a:p>
            <a:r>
              <a:rPr lang="el-GR" sz="1200" dirty="0"/>
              <a:t>Για παράδειγμα, η </a:t>
            </a:r>
            <a:r>
              <a:rPr lang="el-GR" sz="1200" dirty="0" err="1"/>
              <a:t>Walmart</a:t>
            </a:r>
            <a:r>
              <a:rPr lang="el-GR" sz="1200" dirty="0"/>
              <a:t> έχει εφαρμόσει ένα σύστημα διαχείρισης εφοδιαστικής αλυσίδας που βασίζεται σε </a:t>
            </a:r>
            <a:r>
              <a:rPr lang="el-GR" sz="1200" dirty="0" err="1"/>
              <a:t>blockchain</a:t>
            </a:r>
            <a:r>
              <a:rPr lang="el-GR" sz="1200" dirty="0"/>
              <a:t> που έχει βελτιώσει την αποτελεσματικότητα και τη διαφάνεια στις λειτουργίες της. Ομοίως, η Accenture έχει αναπτύξει ένα αλγοριθμικό σύστημα HRM που έχει βελτιώσει την απόδοση των εργαζομένων και την ικανοποίηση από την εργασία, ενώ αντιμετωπίζει ανησυχίες σχετικά με την αλγοριθμική μεροληψία και τις διακρίσεις.</a:t>
            </a:r>
            <a:r>
              <a:rPr lang="en-US" sz="1200" dirty="0"/>
              <a:t> </a:t>
            </a:r>
            <a:r>
              <a:rPr lang="el-GR" sz="1200" dirty="0"/>
              <a:t>Επίσης έχουν χρησιμοποιήσει αλγόριθμους μηχανικής μάθησης για να αναλύσουν τα δεδομένα των εργαζομένων και να εξατομικεύσουν συστάσεις για εκπαίδευση και εξέλιξη σταδιοδρομίας.</a:t>
            </a:r>
          </a:p>
          <a:p>
            <a:endParaRPr lang="el-GR" sz="1200" dirty="0"/>
          </a:p>
          <a:p>
            <a:r>
              <a:rPr lang="el-GR" sz="1200" dirty="0"/>
              <a:t>4!=5 </a:t>
            </a:r>
            <a:r>
              <a:rPr lang="el-GR" sz="1200" dirty="0" err="1"/>
              <a:t>επειδη</a:t>
            </a:r>
            <a:r>
              <a:rPr lang="el-GR" sz="1200" dirty="0"/>
              <a:t> </a:t>
            </a:r>
            <a:r>
              <a:rPr lang="el-GR" sz="1200" dirty="0" err="1"/>
              <a:t>διαφερουν</a:t>
            </a:r>
            <a:r>
              <a:rPr lang="el-GR" sz="1200" dirty="0"/>
              <a:t> και είναι ο </a:t>
            </a:r>
            <a:r>
              <a:rPr lang="el-GR" sz="1200" dirty="0" err="1"/>
              <a:t>λεγομενος</a:t>
            </a:r>
            <a:r>
              <a:rPr lang="el-GR" sz="1200" dirty="0"/>
              <a:t> </a:t>
            </a:r>
            <a:r>
              <a:rPr lang="el-GR" sz="1200" dirty="0" err="1"/>
              <a:t>κορεσμος</a:t>
            </a:r>
            <a:r>
              <a:rPr lang="el-GR" sz="1200" dirty="0"/>
              <a:t> που </a:t>
            </a:r>
            <a:r>
              <a:rPr lang="el-GR" sz="1200" dirty="0" err="1"/>
              <a:t>θετει</a:t>
            </a:r>
            <a:r>
              <a:rPr lang="el-GR" sz="1200" dirty="0"/>
              <a:t> σε </a:t>
            </a:r>
            <a:r>
              <a:rPr lang="el-GR" sz="1200" dirty="0" err="1"/>
              <a:t>μηχανισμους</a:t>
            </a:r>
            <a:r>
              <a:rPr lang="el-GR" sz="1200" dirty="0"/>
              <a:t> </a:t>
            </a:r>
            <a:r>
              <a:rPr lang="el-GR" sz="1200" dirty="0" err="1"/>
              <a:t>αμυνας</a:t>
            </a:r>
            <a:r>
              <a:rPr lang="el-GR" sz="1200" dirty="0"/>
              <a:t> την </a:t>
            </a:r>
            <a:r>
              <a:rPr lang="el-GR" sz="1200" dirty="0" err="1"/>
              <a:t>ψυχολογια</a:t>
            </a:r>
            <a:r>
              <a:rPr lang="el-GR" sz="1200" dirty="0"/>
              <a:t> </a:t>
            </a:r>
            <a:r>
              <a:rPr lang="el-GR" sz="1200" dirty="0" err="1"/>
              <a:t>καποιου</a:t>
            </a:r>
            <a:r>
              <a:rPr lang="el-GR" sz="1200" dirty="0"/>
              <a:t> και </a:t>
            </a:r>
            <a:r>
              <a:rPr lang="el-GR" sz="1200" dirty="0" err="1"/>
              <a:t>υπαρχη</a:t>
            </a:r>
            <a:r>
              <a:rPr lang="el-GR" sz="1200" dirty="0"/>
              <a:t> </a:t>
            </a:r>
            <a:r>
              <a:rPr lang="el-GR" sz="1200" dirty="0" err="1"/>
              <a:t>πτωση</a:t>
            </a:r>
            <a:r>
              <a:rPr lang="el-GR" sz="1200" dirty="0"/>
              <a:t> </a:t>
            </a:r>
            <a:r>
              <a:rPr lang="el-GR" sz="1200" dirty="0" err="1"/>
              <a:t>τοσο</a:t>
            </a:r>
            <a:r>
              <a:rPr lang="el-GR" sz="1200" dirty="0"/>
              <a:t> στον ιδιο </a:t>
            </a:r>
            <a:r>
              <a:rPr lang="el-GR" sz="1200" dirty="0" err="1"/>
              <a:t>οσο</a:t>
            </a:r>
            <a:r>
              <a:rPr lang="el-GR" sz="1200" dirty="0"/>
              <a:t> και στους </a:t>
            </a:r>
            <a:r>
              <a:rPr lang="el-GR" sz="1200" dirty="0" err="1"/>
              <a:t>γυρο</a:t>
            </a:r>
            <a:r>
              <a:rPr lang="el-GR" sz="1200" dirty="0"/>
              <a:t> του.</a:t>
            </a:r>
            <a:endParaRPr lang="en-US" sz="1200" dirty="0"/>
          </a:p>
          <a:p>
            <a:endParaRPr lang="en-US" sz="1200" dirty="0"/>
          </a:p>
          <a:p>
            <a:r>
              <a:rPr lang="en-US" sz="1200" dirty="0"/>
              <a:t>*</a:t>
            </a:r>
            <a:r>
              <a:rPr lang="el-GR" sz="1200" dirty="0" err="1"/>
              <a:t>εμμεσα</a:t>
            </a:r>
            <a:r>
              <a:rPr lang="el-GR" sz="1200" dirty="0"/>
              <a:t> == είναι </a:t>
            </a:r>
            <a:r>
              <a:rPr lang="el-GR" sz="1200" dirty="0" err="1"/>
              <a:t>αργα</a:t>
            </a:r>
            <a:r>
              <a:rPr lang="el-GR" sz="1200" dirty="0"/>
              <a:t> όταν το </a:t>
            </a:r>
            <a:r>
              <a:rPr lang="el-GR" sz="1200" dirty="0" err="1"/>
              <a:t>καταλαβεις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19546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a:t>
            </a:r>
            <a:r>
              <a:rPr lang="el-GR" sz="1200" dirty="0"/>
              <a:t>Οι δυνατότητες των αναδυόμενων τεχνολογιών να μεταμορφώσουν τις παγκόσμιες επιχειρηματικές δραστηριότητες:</a:t>
            </a:r>
          </a:p>
          <a:p>
            <a:r>
              <a:rPr lang="el-GR" sz="1200" dirty="0"/>
              <a:t>Οι αναδυόμενες τεχνολογίες όπως το DAO, το WEB3.0 και το </a:t>
            </a:r>
            <a:r>
              <a:rPr lang="el-GR" sz="1200" dirty="0" err="1"/>
              <a:t>blockchain</a:t>
            </a:r>
            <a:r>
              <a:rPr lang="el-GR" sz="1200" dirty="0"/>
              <a:t> έχουν τη δυνατότητα να μεταμορφώσουν τις παγκόσμιες επιχειρηματικές δραστηριότητες με πολλούς τρόπους. Βελτιώνοντας τη διαχείριση δεδομένων, τη λήψη αποφάσεων και τη συνεργασία, αυτές οι τεχνολογίες μπορούν να ενισχύσουν το παγκόσμιο εμπόριο και τη διεθνή συνεργασία, οδηγώντας σε αυξημένη οικονομική ανάπτυξη και</a:t>
            </a:r>
            <a:r>
              <a:rPr lang="en-US" sz="1200" dirty="0"/>
              <a:t> </a:t>
            </a:r>
            <a:r>
              <a:rPr lang="el-GR" sz="1200" dirty="0"/>
              <a:t>εξέλιξη.</a:t>
            </a:r>
          </a:p>
          <a:p>
            <a:r>
              <a:rPr lang="el-GR" sz="1200" dirty="0"/>
              <a:t>Για να επεξηγήσουμε αυτό το σημείο, θα δώσουμε μερικά παραδείγματα για το πώς οι αναδυόμενες τεχνολογίες έχουν μεταμορφώσει τις παγκόσμιες επιχειρηματικές δραστηριότητες. </a:t>
            </a:r>
            <a:endParaRPr lang="en-US" sz="1200" dirty="0"/>
          </a:p>
          <a:p>
            <a:endParaRPr lang="en-US" sz="1200" dirty="0"/>
          </a:p>
          <a:p>
            <a:r>
              <a:rPr lang="el-GR" sz="1200" dirty="0"/>
              <a:t>Για παράδειγμα, εταιρείες που έχουν εφαρμόσει τεχνολογία </a:t>
            </a:r>
            <a:r>
              <a:rPr lang="el-GR" sz="1200" dirty="0" err="1"/>
              <a:t>blockchain</a:t>
            </a:r>
            <a:r>
              <a:rPr lang="el-GR" sz="1200" dirty="0"/>
              <a:t> έχουν αναφέρει αυξημένη αποτελεσματικότητα και διαφάνεια στη διαχείριση της εφοδιαστικής αλυσίδας, με αποτέλεσμα την εξοικονόμηση κόστους και τη βελτίωση της ικανοποίησης των πελατών. Ομοίως, η χρήση αλγοριθμικών συστημάτων HRM έχει αποδειχθεί ότι βελτιώνει την απόδοση και την ικανοποίηση των εργαζομένων, οδηγώντας σε μειωμένους ρυθμούς κύκλου εργασιών και αυξημένη παραγωγικότητα.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266798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3/9/2023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218647" y="1867600"/>
            <a:ext cx="8208579"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Μια βιβλιογραφική ανάλυση του ρόλου της τεχνολογίας στη διευκόλυνση των παγκόσμιων επιχειρηματικών λειτουργιών.</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
        <p:nvSpPr>
          <p:cNvPr id="7" name="Rectangle 6">
            <a:extLst>
              <a:ext uri="{FF2B5EF4-FFF2-40B4-BE49-F238E27FC236}">
                <a16:creationId xmlns:a16="http://schemas.microsoft.com/office/drawing/2014/main" id="{2C50B4F3-9F4D-49B5-A92E-00B5B72D953C}"/>
              </a:ext>
            </a:extLst>
          </p:cNvPr>
          <p:cNvSpPr/>
          <p:nvPr/>
        </p:nvSpPr>
        <p:spPr>
          <a:xfrm>
            <a:off x="336329" y="5141217"/>
            <a:ext cx="8208579" cy="400110"/>
          </a:xfrm>
          <a:prstGeom prst="rect">
            <a:avLst/>
          </a:prstGeom>
          <a:noFill/>
        </p:spPr>
        <p:txBody>
          <a:bodyPr wrap="square">
            <a:spAutoFit/>
          </a:bodyPr>
          <a:lstStyle/>
          <a:p>
            <a:pPr algn="ctr">
              <a:defRPr/>
            </a:pPr>
            <a:r>
              <a:rPr lang="el-GR" altLang="zh-HK" sz="2000" dirty="0">
                <a:latin typeface="Century Gothic" panose="020B0502020202020204" pitchFamily="34" charset="0"/>
                <a:ea typeface="新細明體" charset="-120"/>
                <a:cs typeface="Arial" charset="0"/>
              </a:rPr>
              <a:t>Επιβλέπων καθηγήτρια: </a:t>
            </a:r>
            <a:r>
              <a:rPr lang="el-GR" altLang="zh-HK" sz="2000" dirty="0" err="1">
                <a:latin typeface="Century Gothic" panose="020B0502020202020204" pitchFamily="34" charset="0"/>
                <a:ea typeface="新細明體" charset="-120"/>
                <a:cs typeface="Arial" charset="0"/>
              </a:rPr>
              <a:t>Ρέπτση</a:t>
            </a:r>
            <a:r>
              <a:rPr lang="el-GR" altLang="zh-HK" sz="2000" dirty="0">
                <a:latin typeface="Century Gothic" panose="020B0502020202020204" pitchFamily="34" charset="0"/>
                <a:ea typeface="新細明體" charset="-120"/>
                <a:cs typeface="Arial" charset="0"/>
              </a:rPr>
              <a:t> Μαρία</a:t>
            </a:r>
            <a:endParaRPr lang="en-US" altLang="zh-HK" sz="1100" dirty="0">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52B170DC-5469-97C9-8B0A-2CEA62108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123" y="1294775"/>
            <a:ext cx="4563320" cy="4563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AD6255-826F-7519-210A-74E262CD2AB4}"/>
              </a:ext>
            </a:extLst>
          </p:cNvPr>
          <p:cNvSpPr txBox="1"/>
          <p:nvPr/>
        </p:nvSpPr>
        <p:spPr>
          <a:xfrm>
            <a:off x="2326510" y="2560772"/>
            <a:ext cx="2164467" cy="1015663"/>
          </a:xfrm>
          <a:prstGeom prst="rect">
            <a:avLst/>
          </a:prstGeom>
          <a:noFill/>
        </p:spPr>
        <p:txBody>
          <a:bodyPr wrap="square" rtlCol="0">
            <a:spAutoFit/>
          </a:bodyPr>
          <a:lstStyle/>
          <a:p>
            <a:r>
              <a:rPr lang="en-US" sz="2000" b="1" dirty="0"/>
              <a:t>Business</a:t>
            </a:r>
          </a:p>
          <a:p>
            <a:r>
              <a:rPr lang="en-US" sz="2000" dirty="0"/>
              <a:t>Drives empowers</a:t>
            </a:r>
          </a:p>
          <a:p>
            <a:r>
              <a:rPr lang="en-US" sz="2000" dirty="0"/>
              <a:t>and invests in IT</a:t>
            </a:r>
          </a:p>
        </p:txBody>
      </p:sp>
      <p:sp>
        <p:nvSpPr>
          <p:cNvPr id="13" name="TextBox 12">
            <a:extLst>
              <a:ext uri="{FF2B5EF4-FFF2-40B4-BE49-F238E27FC236}">
                <a16:creationId xmlns:a16="http://schemas.microsoft.com/office/drawing/2014/main" id="{2EB10735-F645-FAE8-A8CA-CE38FD1E937C}"/>
              </a:ext>
            </a:extLst>
          </p:cNvPr>
          <p:cNvSpPr txBox="1"/>
          <p:nvPr/>
        </p:nvSpPr>
        <p:spPr>
          <a:xfrm>
            <a:off x="4572000" y="3423140"/>
            <a:ext cx="2164467" cy="1631216"/>
          </a:xfrm>
          <a:prstGeom prst="rect">
            <a:avLst/>
          </a:prstGeom>
          <a:noFill/>
        </p:spPr>
        <p:txBody>
          <a:bodyPr wrap="square" rtlCol="0">
            <a:spAutoFit/>
          </a:bodyPr>
          <a:lstStyle/>
          <a:p>
            <a:r>
              <a:rPr lang="en-US" sz="2000" b="1" dirty="0">
                <a:solidFill>
                  <a:schemeClr val="bg1"/>
                </a:solidFill>
              </a:rPr>
              <a:t>IT</a:t>
            </a:r>
          </a:p>
          <a:p>
            <a:r>
              <a:rPr lang="en-US" sz="2000" dirty="0">
                <a:solidFill>
                  <a:schemeClr val="bg1"/>
                </a:solidFill>
              </a:rPr>
              <a:t>Enables Business, innovation, </a:t>
            </a:r>
          </a:p>
          <a:p>
            <a:r>
              <a:rPr lang="en-US" sz="2000" dirty="0">
                <a:solidFill>
                  <a:schemeClr val="bg1"/>
                </a:solidFill>
              </a:rPr>
              <a:t>growth and efficiency</a:t>
            </a:r>
          </a:p>
        </p:txBody>
      </p:sp>
      <p:sp>
        <p:nvSpPr>
          <p:cNvPr id="14" name="TextBox 13">
            <a:extLst>
              <a:ext uri="{FF2B5EF4-FFF2-40B4-BE49-F238E27FC236}">
                <a16:creationId xmlns:a16="http://schemas.microsoft.com/office/drawing/2014/main" id="{D02DC351-9AEA-9AE4-BB87-D75B9472EF7D}"/>
              </a:ext>
            </a:extLst>
          </p:cNvPr>
          <p:cNvSpPr txBox="1"/>
          <p:nvPr/>
        </p:nvSpPr>
        <p:spPr>
          <a:xfrm>
            <a:off x="1287683" y="415130"/>
            <a:ext cx="6172200" cy="584775"/>
          </a:xfrm>
          <a:prstGeom prst="rect">
            <a:avLst/>
          </a:prstGeom>
          <a:noFill/>
        </p:spPr>
        <p:txBody>
          <a:bodyPr wrap="square">
            <a:spAutoFit/>
          </a:bodyPr>
          <a:lstStyle/>
          <a:p>
            <a:pPr algn="ctr">
              <a:spcBef>
                <a:spcPts val="1400"/>
              </a:spcBef>
            </a:pPr>
            <a:r>
              <a:rPr lang="en-US" sz="3200" b="1" dirty="0"/>
              <a:t>IT + Business</a:t>
            </a:r>
            <a:endParaRPr lang="el-GR" sz="3200" b="1" dirty="0"/>
          </a:p>
        </p:txBody>
      </p:sp>
    </p:spTree>
    <p:extLst>
      <p:ext uri="{BB962C8B-B14F-4D97-AF65-F5344CB8AC3E}">
        <p14:creationId xmlns:p14="http://schemas.microsoft.com/office/powerpoint/2010/main" val="2293704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8906933" cy="5668218"/>
          </a:xfrm>
          <a:prstGeom prst="rect">
            <a:avLst/>
          </a:prstGeom>
          <a:noFill/>
        </p:spPr>
        <p:txBody>
          <a:bodyPr wrap="square">
            <a:spAutoFit/>
          </a:bodyPr>
          <a:lstStyle/>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Multiplayer Programming Quick Start.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docs.unrealengine.com, n.d. Nanite Virtualized Geometry.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Blockchain.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Wikipedia, C., 2019. Computer graphics. [Online] </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sz="1600"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2308324"/>
          </a:xfrm>
          <a:prstGeom prst="rect">
            <a:avLst/>
          </a:prstGeom>
          <a:noFill/>
        </p:spPr>
        <p:txBody>
          <a:bodyPr wrap="squar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Απόφοιτος </a:t>
            </a:r>
            <a:r>
              <a:rPr lang="en-US" sz="2400" dirty="0">
                <a:latin typeface="Arial" panose="020B0604020202020204" pitchFamily="34" charset="0"/>
                <a:cs typeface="Arial" panose="020B0604020202020204" pitchFamily="34" charset="0"/>
              </a:rPr>
              <a:t>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Video Game Developer</a:t>
            </a:r>
          </a:p>
          <a:p>
            <a:pPr marL="342900" indent="-342900">
              <a:buFont typeface="Arial" panose="020B0604020202020204" pitchFamily="34" charset="0"/>
              <a:buChar char="•"/>
            </a:pP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Φοιτητής </a:t>
            </a:r>
            <a:r>
              <a:rPr lang="en-US" sz="2400" dirty="0">
                <a:latin typeface="Arial" panose="020B0604020202020204" pitchFamily="34" charset="0"/>
                <a:cs typeface="Arial" panose="020B0604020202020204" pitchFamily="34" charset="0"/>
              </a:rPr>
              <a:t>MBA International Business</a:t>
            </a:r>
          </a:p>
        </p:txBody>
      </p:sp>
    </p:spTree>
    <p:extLst>
      <p:ext uri="{BB962C8B-B14F-4D97-AF65-F5344CB8AC3E}">
        <p14:creationId xmlns:p14="http://schemas.microsoft.com/office/powerpoint/2010/main" val="121788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την υπεύθυνη καθηγήτρια για την διπλωματική μου εργασία Κ. </a:t>
            </a:r>
            <a:r>
              <a:rPr lang="el-GR" sz="1800" dirty="0" err="1">
                <a:effectLst/>
                <a:latin typeface="Arial" panose="020B0604020202020204" pitchFamily="34" charset="0"/>
                <a:ea typeface="Calibri" panose="020F0502020204030204" pitchFamily="34" charset="0"/>
                <a:cs typeface="Arial" panose="020B0604020202020204" pitchFamily="34" charset="0"/>
              </a:rPr>
              <a:t>Ρέπτση</a:t>
            </a:r>
            <a:r>
              <a:rPr lang="el-GR" sz="1800" dirty="0">
                <a:effectLst/>
                <a:latin typeface="Arial" panose="020B0604020202020204" pitchFamily="34" charset="0"/>
                <a:ea typeface="Calibri" panose="020F0502020204030204" pitchFamily="34" charset="0"/>
                <a:cs typeface="Arial" panose="020B0604020202020204" pitchFamily="34" charset="0"/>
              </a:rPr>
              <a:t> Μαρία ήταν πάντοτε πρόθυμη και διαθέσιμη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3B7A55-3CD1-60EE-69E2-0ABA94175158}"/>
              </a:ext>
            </a:extLst>
          </p:cNvPr>
          <p:cNvSpPr>
            <a:spLocks noGrp="1"/>
          </p:cNvSpPr>
          <p:nvPr>
            <p:ph type="title"/>
          </p:nvPr>
        </p:nvSpPr>
        <p:spPr>
          <a:xfrm>
            <a:off x="109959" y="494557"/>
            <a:ext cx="8229600" cy="1143000"/>
          </a:xfrm>
        </p:spPr>
        <p:txBody>
          <a:bodyPr/>
          <a:lstStyle/>
          <a:p>
            <a:r>
              <a:rPr lang="en-US" dirty="0"/>
              <a:t>Industry 1.0 -&gt; 4.0</a:t>
            </a:r>
          </a:p>
        </p:txBody>
      </p:sp>
      <p:pic>
        <p:nvPicPr>
          <p:cNvPr id="1026" name="Picture 2" descr="Business Success in the 4th Industrial Revolution">
            <a:extLst>
              <a:ext uri="{FF2B5EF4-FFF2-40B4-BE49-F238E27FC236}">
                <a16:creationId xmlns:a16="http://schemas.microsoft.com/office/drawing/2014/main" id="{717E1E33-5542-17C6-54D1-07BEFAB5B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7" y="1313818"/>
            <a:ext cx="7625442" cy="383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Download OpenAI Logo PNG Transparent Background 5192 × 5192, SVG, EPS for  free">
            <a:extLst>
              <a:ext uri="{FF2B5EF4-FFF2-40B4-BE49-F238E27FC236}">
                <a16:creationId xmlns:a16="http://schemas.microsoft.com/office/drawing/2014/main" id="{648C8F2E-1917-0B7A-3981-70F528B2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584" y="-1180617"/>
            <a:ext cx="5451676" cy="5451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FAA8CC-39E7-B431-CE74-1B1CC46F4390}"/>
              </a:ext>
            </a:extLst>
          </p:cNvPr>
          <p:cNvSpPr txBox="1"/>
          <p:nvPr/>
        </p:nvSpPr>
        <p:spPr>
          <a:xfrm>
            <a:off x="1698584" y="2926544"/>
            <a:ext cx="2199320" cy="1200329"/>
          </a:xfrm>
          <a:prstGeom prst="rect">
            <a:avLst/>
          </a:prstGeom>
          <a:noFill/>
        </p:spPr>
        <p:txBody>
          <a:bodyPr wrap="none" rtlCol="0">
            <a:spAutoFit/>
          </a:bodyPr>
          <a:lstStyle/>
          <a:p>
            <a:pPr marL="285750" indent="-285750">
              <a:buFont typeface="Arial" panose="020B0604020202020204" pitchFamily="34" charset="0"/>
              <a:buChar char="•"/>
            </a:pPr>
            <a:r>
              <a:rPr lang="en-US" sz="3600" dirty="0"/>
              <a:t>DALL•E 2</a:t>
            </a:r>
          </a:p>
          <a:p>
            <a:pPr marL="285750" indent="-285750">
              <a:buFont typeface="Arial" panose="020B0604020202020204" pitchFamily="34" charset="0"/>
              <a:buChar char="•"/>
            </a:pPr>
            <a:r>
              <a:rPr lang="en-US" sz="3600" dirty="0"/>
              <a:t>ChatGPT</a:t>
            </a:r>
          </a:p>
        </p:txBody>
      </p:sp>
    </p:spTree>
    <p:extLst>
      <p:ext uri="{BB962C8B-B14F-4D97-AF65-F5344CB8AC3E}">
        <p14:creationId xmlns:p14="http://schemas.microsoft.com/office/powerpoint/2010/main" val="30035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0708D-0846-7151-22F5-D4D038C53B2A}"/>
              </a:ext>
            </a:extLst>
          </p:cNvPr>
          <p:cNvSpPr>
            <a:spLocks noGrp="1"/>
          </p:cNvSpPr>
          <p:nvPr>
            <p:ph idx="1"/>
          </p:nvPr>
        </p:nvSpPr>
        <p:spPr>
          <a:xfrm>
            <a:off x="364602" y="1380281"/>
            <a:ext cx="8229600" cy="4525963"/>
          </a:xfrm>
        </p:spPr>
        <p:txBody>
          <a:bodyPr/>
          <a:lstStyle/>
          <a:p>
            <a:pPr marL="457200" indent="-457200">
              <a:spcBef>
                <a:spcPts val="1400"/>
              </a:spcBef>
              <a:buFont typeface="+mj-lt"/>
              <a:buAutoNum type="arabicPeriod"/>
            </a:pPr>
            <a:r>
              <a:rPr lang="el-GR" sz="2200" dirty="0"/>
              <a:t>Η τεχνολογία στις παγκόσμιες επιχειρηματικές δραστηριότητες</a:t>
            </a:r>
          </a:p>
          <a:p>
            <a:pPr marL="457200" indent="-457200">
              <a:spcBef>
                <a:spcPts val="1400"/>
              </a:spcBef>
              <a:buFont typeface="+mj-lt"/>
              <a:buAutoNum type="arabicPeriod"/>
            </a:pPr>
            <a:r>
              <a:rPr lang="el-GR" sz="2200" dirty="0"/>
              <a:t>Οφέλη των αναδυόμενων τεχνολογιών: αποτελεσματικότητα, εξοικονόμηση, διαφάνεια</a:t>
            </a:r>
          </a:p>
          <a:p>
            <a:pPr marL="457200" indent="-457200">
              <a:spcBef>
                <a:spcPts val="1400"/>
              </a:spcBef>
              <a:buFont typeface="+mj-lt"/>
              <a:buAutoNum type="arabicPeriod"/>
            </a:pPr>
            <a:r>
              <a:rPr lang="el-GR" sz="2200" dirty="0"/>
              <a:t>Προκλήσεις των αναδυόμενων τεχνολογιών: ασφάλεια, ηθική</a:t>
            </a:r>
          </a:p>
          <a:p>
            <a:pPr marL="457200" indent="-457200">
              <a:spcBef>
                <a:spcPts val="1400"/>
              </a:spcBef>
              <a:buFont typeface="+mj-lt"/>
              <a:buAutoNum type="arabicPeriod"/>
            </a:pPr>
            <a:r>
              <a:rPr lang="el-GR" sz="2200" dirty="0"/>
              <a:t>Παραδείγματα: </a:t>
            </a:r>
            <a:r>
              <a:rPr lang="el-GR" sz="2200" dirty="0" err="1"/>
              <a:t>Walmart</a:t>
            </a:r>
            <a:r>
              <a:rPr lang="el-GR" sz="2200" dirty="0"/>
              <a:t>, Accenture</a:t>
            </a:r>
          </a:p>
          <a:p>
            <a:pPr marL="457200" indent="-457200">
              <a:spcBef>
                <a:spcPts val="1400"/>
              </a:spcBef>
              <a:buFont typeface="+mj-lt"/>
              <a:buAutoNum type="arabicPeriod"/>
            </a:pPr>
            <a:r>
              <a:rPr lang="el-GR" sz="2200" dirty="0"/>
              <a:t>Στρατηγικές για την αξιοποίηση των αναδυόμενων τεχνολογιών: </a:t>
            </a:r>
            <a:r>
              <a:rPr lang="en-US" sz="2200" dirty="0"/>
              <a:t>Enterprise Architectures</a:t>
            </a:r>
          </a:p>
          <a:p>
            <a:pPr marL="457200" indent="-457200">
              <a:spcBef>
                <a:spcPts val="1400"/>
              </a:spcBef>
              <a:buFont typeface="+mj-lt"/>
              <a:buAutoNum type="arabicPeriod"/>
            </a:pPr>
            <a:r>
              <a:rPr lang="el-GR" sz="2200" dirty="0"/>
              <a:t>Δυνατότητα μεταμόρφωσης και ανάπτυξης</a:t>
            </a:r>
          </a:p>
          <a:p>
            <a:pPr marL="457200" indent="-457200">
              <a:spcBef>
                <a:spcPts val="1400"/>
              </a:spcBef>
              <a:buFont typeface="+mj-lt"/>
              <a:buAutoNum type="arabicPeriod"/>
            </a:pPr>
            <a:r>
              <a:rPr lang="el-GR" sz="2200" dirty="0"/>
              <a:t>Σημασία στρατηγικής και υπεύθυνης προσέγγισης.</a:t>
            </a:r>
            <a:endParaRPr lang="en-US" sz="2200" dirty="0"/>
          </a:p>
        </p:txBody>
      </p:sp>
      <p:sp>
        <p:nvSpPr>
          <p:cNvPr id="2" name="TextBox 1">
            <a:extLst>
              <a:ext uri="{FF2B5EF4-FFF2-40B4-BE49-F238E27FC236}">
                <a16:creationId xmlns:a16="http://schemas.microsoft.com/office/drawing/2014/main" id="{52BA0A59-5D1D-0917-B4CE-BDE83DE7B045}"/>
              </a:ext>
            </a:extLst>
          </p:cNvPr>
          <p:cNvSpPr txBox="1"/>
          <p:nvPr/>
        </p:nvSpPr>
        <p:spPr>
          <a:xfrm>
            <a:off x="1874174" y="431500"/>
            <a:ext cx="4329857" cy="584775"/>
          </a:xfrm>
          <a:prstGeom prst="rect">
            <a:avLst/>
          </a:prstGeom>
          <a:noFill/>
        </p:spPr>
        <p:txBody>
          <a:bodyPr wrap="square">
            <a:spAutoFit/>
          </a:bodyPr>
          <a:lstStyle/>
          <a:p>
            <a:r>
              <a:rPr lang="el-GR" sz="3200" b="1" dirty="0"/>
              <a:t>Βιβλιογραφική έρευνα</a:t>
            </a:r>
          </a:p>
        </p:txBody>
      </p:sp>
    </p:spTree>
    <p:extLst>
      <p:ext uri="{BB962C8B-B14F-4D97-AF65-F5344CB8AC3E}">
        <p14:creationId xmlns:p14="http://schemas.microsoft.com/office/powerpoint/2010/main" val="2555135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589384" y="431500"/>
            <a:ext cx="7593917" cy="1077218"/>
          </a:xfrm>
          <a:prstGeom prst="rect">
            <a:avLst/>
          </a:prstGeom>
          <a:noFill/>
        </p:spPr>
        <p:txBody>
          <a:bodyPr wrap="square">
            <a:spAutoFit/>
          </a:bodyPr>
          <a:lstStyle/>
          <a:p>
            <a:r>
              <a:rPr lang="el-GR" sz="3200" b="1" dirty="0"/>
              <a:t>Η τεχνολογία στις παγκόσμιες επιχειρηματικές δραστηριότητες</a:t>
            </a:r>
          </a:p>
        </p:txBody>
      </p:sp>
      <p:sp>
        <p:nvSpPr>
          <p:cNvPr id="2" name="Content Placeholder 4">
            <a:extLst>
              <a:ext uri="{FF2B5EF4-FFF2-40B4-BE49-F238E27FC236}">
                <a16:creationId xmlns:a16="http://schemas.microsoft.com/office/drawing/2014/main" id="{29D1C372-E76D-8CF2-8FB0-E8B4D78A03A9}"/>
              </a:ext>
            </a:extLst>
          </p:cNvPr>
          <p:cNvSpPr>
            <a:spLocks noGrp="1"/>
          </p:cNvSpPr>
          <p:nvPr>
            <p:ph idx="1"/>
          </p:nvPr>
        </p:nvSpPr>
        <p:spPr>
          <a:xfrm>
            <a:off x="365125" y="1877891"/>
            <a:ext cx="8229600" cy="4013623"/>
          </a:xfrm>
        </p:spPr>
        <p:txBody>
          <a:bodyPr/>
          <a:lstStyle/>
          <a:p>
            <a:pPr>
              <a:spcBef>
                <a:spcPts val="1400"/>
              </a:spcBef>
            </a:pPr>
            <a:r>
              <a:rPr lang="en-US" sz="2800" dirty="0"/>
              <a:t>Enterprise Architecture (TOGAF)</a:t>
            </a:r>
          </a:p>
          <a:p>
            <a:pPr>
              <a:spcBef>
                <a:spcPts val="1400"/>
              </a:spcBef>
            </a:pPr>
            <a:r>
              <a:rPr lang="en-US" sz="2800" dirty="0"/>
              <a:t>Scalable Agile Environments across organization awareness (</a:t>
            </a:r>
            <a:r>
              <a:rPr lang="en-US" sz="2800" dirty="0" err="1"/>
              <a:t>SAFe</a:t>
            </a:r>
            <a:r>
              <a:rPr lang="en-US" sz="2800" dirty="0"/>
              <a:t>)</a:t>
            </a:r>
          </a:p>
          <a:p>
            <a:pPr>
              <a:spcBef>
                <a:spcPts val="1400"/>
              </a:spcBef>
            </a:pPr>
            <a:r>
              <a:rPr lang="en-US" sz="2800" dirty="0"/>
              <a:t>Information Technology management services (ITIL)</a:t>
            </a:r>
          </a:p>
          <a:p>
            <a:pPr>
              <a:spcBef>
                <a:spcPts val="1400"/>
              </a:spcBef>
            </a:pPr>
            <a:r>
              <a:rPr lang="en-US" sz="2800" dirty="0"/>
              <a:t>Decentralized Autonomous Organizations (DAO) &amp; Blockchain</a:t>
            </a:r>
          </a:p>
          <a:p>
            <a:pPr>
              <a:spcBef>
                <a:spcPts val="1400"/>
              </a:spcBef>
            </a:pPr>
            <a:r>
              <a:rPr lang="en-US" sz="2800" dirty="0"/>
              <a:t>Human Resource Systems with Artificial Intelligence</a:t>
            </a:r>
          </a:p>
          <a:p>
            <a:pPr>
              <a:spcBef>
                <a:spcPts val="1400"/>
              </a:spcBef>
            </a:pPr>
            <a:endParaRPr lang="en-US" dirty="0"/>
          </a:p>
        </p:txBody>
      </p:sp>
    </p:spTree>
    <p:extLst>
      <p:ext uri="{BB962C8B-B14F-4D97-AF65-F5344CB8AC3E}">
        <p14:creationId xmlns:p14="http://schemas.microsoft.com/office/powerpoint/2010/main" val="348713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0" y="369539"/>
            <a:ext cx="7146845" cy="1077218"/>
          </a:xfrm>
          <a:prstGeom prst="rect">
            <a:avLst/>
          </a:prstGeom>
          <a:noFill/>
        </p:spPr>
        <p:txBody>
          <a:bodyPr wrap="square">
            <a:spAutoFit/>
          </a:bodyPr>
          <a:lstStyle/>
          <a:p>
            <a:r>
              <a:rPr lang="el-GR" sz="3200" b="1" dirty="0"/>
              <a:t>Οφέλη &amp; Προκλήσεις των αναδυόμενων τεχνολογιών</a:t>
            </a:r>
          </a:p>
        </p:txBody>
      </p:sp>
      <p:sp>
        <p:nvSpPr>
          <p:cNvPr id="2" name="Content Placeholder 4">
            <a:extLst>
              <a:ext uri="{FF2B5EF4-FFF2-40B4-BE49-F238E27FC236}">
                <a16:creationId xmlns:a16="http://schemas.microsoft.com/office/drawing/2014/main" id="{AEDCCD92-4C90-F488-E81C-9A8D0AB7B42C}"/>
              </a:ext>
            </a:extLst>
          </p:cNvPr>
          <p:cNvSpPr>
            <a:spLocks noGrp="1"/>
          </p:cNvSpPr>
          <p:nvPr>
            <p:ph idx="1"/>
          </p:nvPr>
        </p:nvSpPr>
        <p:spPr>
          <a:xfrm>
            <a:off x="104695" y="1589087"/>
            <a:ext cx="6093548" cy="4452897"/>
          </a:xfrm>
        </p:spPr>
        <p:txBody>
          <a:bodyPr/>
          <a:lstStyle/>
          <a:p>
            <a:pPr marL="0" indent="0">
              <a:spcBef>
                <a:spcPts val="1400"/>
              </a:spcBef>
              <a:buNone/>
            </a:pPr>
            <a:r>
              <a:rPr lang="el-GR" sz="2200" dirty="0"/>
              <a:t>Άμεσα</a:t>
            </a:r>
            <a:r>
              <a:rPr lang="en-US" sz="2200" dirty="0"/>
              <a:t> side-effects</a:t>
            </a:r>
            <a:endParaRPr lang="el-GR" sz="2200" dirty="0"/>
          </a:p>
          <a:p>
            <a:pPr marL="457200" indent="-457200">
              <a:spcBef>
                <a:spcPts val="1400"/>
              </a:spcBef>
              <a:buFont typeface="+mj-lt"/>
              <a:buAutoNum type="arabicPeriod"/>
            </a:pPr>
            <a:r>
              <a:rPr lang="el-GR" sz="2200" dirty="0"/>
              <a:t>Λήψη επιχειρηματικών αποφάσεων</a:t>
            </a:r>
          </a:p>
          <a:p>
            <a:pPr marL="457200" indent="-457200">
              <a:spcBef>
                <a:spcPts val="1400"/>
              </a:spcBef>
              <a:buFont typeface="+mj-lt"/>
              <a:buAutoNum type="arabicPeriod"/>
            </a:pPr>
            <a:r>
              <a:rPr lang="el-GR" sz="2200" dirty="0"/>
              <a:t>Μετριασμός κινδύνων &amp; προκλήσεων</a:t>
            </a:r>
          </a:p>
          <a:p>
            <a:pPr marL="457200" indent="-457200">
              <a:spcBef>
                <a:spcPts val="1400"/>
              </a:spcBef>
              <a:buFont typeface="+mj-lt"/>
              <a:buAutoNum type="arabicPeriod"/>
            </a:pPr>
            <a:r>
              <a:rPr lang="el-GR" sz="2200" dirty="0"/>
              <a:t>Διαφάνεια λειτουργικότητας</a:t>
            </a:r>
          </a:p>
          <a:p>
            <a:pPr marL="457200" indent="-457200">
              <a:spcBef>
                <a:spcPts val="1400"/>
              </a:spcBef>
              <a:buFont typeface="+mj-lt"/>
              <a:buAutoNum type="arabicPeriod"/>
            </a:pPr>
            <a:r>
              <a:rPr lang="el-GR" sz="2200" dirty="0"/>
              <a:t>Ικανοποίηση εργαζομένων (4 != 5)</a:t>
            </a:r>
            <a:endParaRPr lang="en-US" sz="2200" dirty="0"/>
          </a:p>
          <a:p>
            <a:pPr marL="457200" indent="-457200">
              <a:spcBef>
                <a:spcPts val="1400"/>
              </a:spcBef>
              <a:buFont typeface="+mj-lt"/>
              <a:buAutoNum type="arabicPeriod"/>
            </a:pPr>
            <a:r>
              <a:rPr lang="el-GR" sz="2200" dirty="0"/>
              <a:t>Αύξηση παραγωγικότητας εργαζομένων</a:t>
            </a:r>
          </a:p>
          <a:p>
            <a:pPr marL="0" indent="0">
              <a:spcBef>
                <a:spcPts val="1400"/>
              </a:spcBef>
              <a:buNone/>
            </a:pPr>
            <a:r>
              <a:rPr lang="el-GR" sz="2200" dirty="0"/>
              <a:t>Έμμεσα</a:t>
            </a:r>
            <a:r>
              <a:rPr lang="en-US" sz="2200" dirty="0"/>
              <a:t> side-effects</a:t>
            </a:r>
            <a:endParaRPr lang="el-GR" sz="2200" dirty="0"/>
          </a:p>
          <a:p>
            <a:pPr marL="457200" indent="-457200">
              <a:spcBef>
                <a:spcPts val="1400"/>
              </a:spcBef>
              <a:buFont typeface="+mj-lt"/>
              <a:buAutoNum type="arabicPeriod"/>
            </a:pPr>
            <a:r>
              <a:rPr lang="el-GR" sz="2200" dirty="0"/>
              <a:t>Μεροληψία αποφάσεων </a:t>
            </a:r>
            <a:r>
              <a:rPr lang="en-US" sz="2200" dirty="0"/>
              <a:t>(biased decisions)</a:t>
            </a:r>
          </a:p>
          <a:p>
            <a:pPr marL="457200" indent="-457200">
              <a:spcBef>
                <a:spcPts val="1400"/>
              </a:spcBef>
              <a:buFont typeface="+mj-lt"/>
              <a:buAutoNum type="arabicPeriod"/>
            </a:pPr>
            <a:r>
              <a:rPr lang="el-GR" sz="2200" dirty="0" err="1"/>
              <a:t>Διαλειτουργικοτητα</a:t>
            </a:r>
            <a:endParaRPr lang="el-GR" sz="2200" dirty="0"/>
          </a:p>
          <a:p>
            <a:pPr marL="0" indent="0">
              <a:spcBef>
                <a:spcPts val="1400"/>
              </a:spcBef>
              <a:buNone/>
            </a:pPr>
            <a:endParaRPr lang="el-GR" sz="2200" dirty="0"/>
          </a:p>
          <a:p>
            <a:pPr marL="457200" indent="-457200">
              <a:spcBef>
                <a:spcPts val="1400"/>
              </a:spcBef>
              <a:buFont typeface="+mj-lt"/>
              <a:buAutoNum type="arabicPeriod"/>
            </a:pPr>
            <a:endParaRPr lang="en-US" sz="2200" dirty="0"/>
          </a:p>
        </p:txBody>
      </p:sp>
      <p:cxnSp>
        <p:nvCxnSpPr>
          <p:cNvPr id="13" name="Connector: Elbow 12">
            <a:extLst>
              <a:ext uri="{FF2B5EF4-FFF2-40B4-BE49-F238E27FC236}">
                <a16:creationId xmlns:a16="http://schemas.microsoft.com/office/drawing/2014/main" id="{36C448D0-077D-FFBA-3F5C-A592C14EBF1D}"/>
              </a:ext>
            </a:extLst>
          </p:cNvPr>
          <p:cNvCxnSpPr>
            <a:cxnSpLocks/>
          </p:cNvCxnSpPr>
          <p:nvPr/>
        </p:nvCxnSpPr>
        <p:spPr>
          <a:xfrm rot="10800000">
            <a:off x="4572000" y="3815540"/>
            <a:ext cx="775505" cy="594418"/>
          </a:xfrm>
          <a:prstGeom prst="bentConnector3">
            <a:avLst>
              <a:gd name="adj1" fmla="val -36567"/>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4">
            <a:extLst>
              <a:ext uri="{FF2B5EF4-FFF2-40B4-BE49-F238E27FC236}">
                <a16:creationId xmlns:a16="http://schemas.microsoft.com/office/drawing/2014/main" id="{C6496EFF-8891-2E60-6A01-B443B792F704}"/>
              </a:ext>
            </a:extLst>
          </p:cNvPr>
          <p:cNvSpPr txBox="1">
            <a:spLocks/>
          </p:cNvSpPr>
          <p:nvPr/>
        </p:nvSpPr>
        <p:spPr>
          <a:xfrm>
            <a:off x="5868887" y="2040504"/>
            <a:ext cx="6093548"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5"/>
            </a:pPr>
            <a:r>
              <a:rPr lang="el-GR" sz="2200" dirty="0"/>
              <a:t>Κόστος</a:t>
            </a:r>
          </a:p>
          <a:p>
            <a:pPr marL="457200" indent="-457200">
              <a:spcBef>
                <a:spcPts val="1400"/>
              </a:spcBef>
              <a:buFont typeface="+mj-lt"/>
              <a:buAutoNum type="arabicPeriod" startAt="5"/>
            </a:pPr>
            <a:r>
              <a:rPr lang="el-GR" sz="2200" dirty="0"/>
              <a:t>Ηθική</a:t>
            </a:r>
          </a:p>
          <a:p>
            <a:pPr marL="457200" indent="-457200">
              <a:spcBef>
                <a:spcPts val="1400"/>
              </a:spcBef>
              <a:buFont typeface="+mj-lt"/>
              <a:buAutoNum type="arabicPeriod" startAt="5"/>
            </a:pPr>
            <a:r>
              <a:rPr lang="el-GR" sz="2200" dirty="0"/>
              <a:t>Κενό δεξιοτήτων</a:t>
            </a:r>
          </a:p>
          <a:p>
            <a:pPr marL="457200" indent="-457200">
              <a:spcBef>
                <a:spcPts val="1400"/>
              </a:spcBef>
              <a:buFont typeface="+mj-lt"/>
              <a:buAutoNum type="arabicPeriod" startAt="5"/>
            </a:pPr>
            <a:endParaRPr lang="en-US" sz="2200" dirty="0"/>
          </a:p>
        </p:txBody>
      </p:sp>
      <p:cxnSp>
        <p:nvCxnSpPr>
          <p:cNvPr id="37" name="Straight Connector 36">
            <a:extLst>
              <a:ext uri="{FF2B5EF4-FFF2-40B4-BE49-F238E27FC236}">
                <a16:creationId xmlns:a16="http://schemas.microsoft.com/office/drawing/2014/main" id="{711EBD2E-75FD-31E4-AA2D-22C369029003}"/>
              </a:ext>
            </a:extLst>
          </p:cNvPr>
          <p:cNvCxnSpPr/>
          <p:nvPr/>
        </p:nvCxnSpPr>
        <p:spPr>
          <a:xfrm>
            <a:off x="5764192" y="1446757"/>
            <a:ext cx="0" cy="4595227"/>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4">
            <a:extLst>
              <a:ext uri="{FF2B5EF4-FFF2-40B4-BE49-F238E27FC236}">
                <a16:creationId xmlns:a16="http://schemas.microsoft.com/office/drawing/2014/main" id="{BE49921E-D281-A370-568B-B9C112F64A41}"/>
              </a:ext>
            </a:extLst>
          </p:cNvPr>
          <p:cNvSpPr txBox="1">
            <a:spLocks/>
          </p:cNvSpPr>
          <p:nvPr/>
        </p:nvSpPr>
        <p:spPr>
          <a:xfrm>
            <a:off x="5764192" y="5196358"/>
            <a:ext cx="3831221" cy="1975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1400"/>
              </a:spcBef>
              <a:buFont typeface="+mj-lt"/>
              <a:buAutoNum type="arabicPeriod" startAt="3"/>
            </a:pPr>
            <a:r>
              <a:rPr lang="el-GR" sz="2200" dirty="0"/>
              <a:t>Ασφάλεια</a:t>
            </a:r>
          </a:p>
          <a:p>
            <a:pPr marL="457200" indent="-457200">
              <a:spcBef>
                <a:spcPts val="1400"/>
              </a:spcBef>
              <a:buFont typeface="+mj-lt"/>
              <a:buAutoNum type="arabicPeriod" startAt="3"/>
            </a:pPr>
            <a:endParaRPr lang="en-US" sz="2200" dirty="0"/>
          </a:p>
        </p:txBody>
      </p:sp>
    </p:spTree>
    <p:extLst>
      <p:ext uri="{BB962C8B-B14F-4D97-AF65-F5344CB8AC3E}">
        <p14:creationId xmlns:p14="http://schemas.microsoft.com/office/powerpoint/2010/main" val="352032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741E5-C777-6456-36F8-B560F1454D74}"/>
              </a:ext>
            </a:extLst>
          </p:cNvPr>
          <p:cNvSpPr txBox="1"/>
          <p:nvPr/>
        </p:nvSpPr>
        <p:spPr>
          <a:xfrm>
            <a:off x="494818" y="426033"/>
            <a:ext cx="6172200" cy="1077218"/>
          </a:xfrm>
          <a:prstGeom prst="rect">
            <a:avLst/>
          </a:prstGeom>
          <a:noFill/>
        </p:spPr>
        <p:txBody>
          <a:bodyPr wrap="square">
            <a:spAutoFit/>
          </a:bodyPr>
          <a:lstStyle/>
          <a:p>
            <a:pPr>
              <a:spcBef>
                <a:spcPts val="1400"/>
              </a:spcBef>
            </a:pPr>
            <a:r>
              <a:rPr lang="el-GR" sz="3200" b="1" dirty="0"/>
              <a:t>Δυνατότητα μεταμόρφωσης και ανάπτυξης</a:t>
            </a:r>
          </a:p>
        </p:txBody>
      </p:sp>
      <p:sp>
        <p:nvSpPr>
          <p:cNvPr id="2" name="Content Placeholder 4">
            <a:extLst>
              <a:ext uri="{FF2B5EF4-FFF2-40B4-BE49-F238E27FC236}">
                <a16:creationId xmlns:a16="http://schemas.microsoft.com/office/drawing/2014/main" id="{CA963E5B-479A-A060-880B-767754E703D4}"/>
              </a:ext>
            </a:extLst>
          </p:cNvPr>
          <p:cNvSpPr>
            <a:spLocks noGrp="1"/>
          </p:cNvSpPr>
          <p:nvPr>
            <p:ph idx="1"/>
          </p:nvPr>
        </p:nvSpPr>
        <p:spPr>
          <a:xfrm>
            <a:off x="365125" y="1589088"/>
            <a:ext cx="8229600" cy="4525962"/>
          </a:xfrm>
        </p:spPr>
        <p:txBody>
          <a:bodyPr/>
          <a:lstStyle/>
          <a:p>
            <a:pPr marL="457200" indent="-457200">
              <a:spcBef>
                <a:spcPts val="1400"/>
              </a:spcBef>
              <a:buFont typeface="+mj-lt"/>
              <a:buAutoNum type="arabicPeriod"/>
            </a:pPr>
            <a:r>
              <a:rPr lang="el-GR" sz="2200" dirty="0"/>
              <a:t>Οι αναδυόμενες τεχνολογίες όπως το DAO, το WEB3.0 και το </a:t>
            </a:r>
            <a:r>
              <a:rPr lang="el-GR" sz="2200" dirty="0" err="1"/>
              <a:t>blockchain</a:t>
            </a:r>
            <a:r>
              <a:rPr lang="el-GR" sz="2200" dirty="0"/>
              <a:t> μπορούν να μεταμορφώσουν τις παγκόσμιες επιχειρηματικές δραστηριότητες.</a:t>
            </a:r>
          </a:p>
          <a:p>
            <a:pPr marL="457200" indent="-457200">
              <a:spcBef>
                <a:spcPts val="1400"/>
              </a:spcBef>
              <a:buFont typeface="+mj-lt"/>
              <a:buAutoNum type="arabicPeriod"/>
            </a:pPr>
            <a:r>
              <a:rPr lang="el-GR" sz="2200" dirty="0"/>
              <a:t>Η εφαρμογή </a:t>
            </a:r>
            <a:r>
              <a:rPr lang="el-GR" sz="2200" dirty="0" err="1"/>
              <a:t>blockchain</a:t>
            </a:r>
            <a:r>
              <a:rPr lang="el-GR" sz="2200" dirty="0"/>
              <a:t> στη διαχείριση της εφοδιαστικής αλυσίδας μπορεί να αυξήσει την αποτελεσματικότητα, τη διαφάνεια, την εξοικονόμηση κόστους και την ικανοποίηση των πελατών.</a:t>
            </a:r>
          </a:p>
          <a:p>
            <a:pPr marL="457200" indent="-457200">
              <a:spcBef>
                <a:spcPts val="1400"/>
              </a:spcBef>
              <a:buFont typeface="+mj-lt"/>
              <a:buAutoNum type="arabicPeriod"/>
            </a:pPr>
            <a:r>
              <a:rPr lang="el-GR" sz="2200" dirty="0"/>
              <a:t>Η χρήση αλγοριθμικών συστημάτων HRM μπορεί να βελτιώσει την απόδοση και την ικανοποίηση των εργαζομένων, μειώνοντας τα ποσοστά κύκλου εργασιών και αυξάνοντας την παραγωγικότητα.</a:t>
            </a:r>
            <a:endParaRPr lang="en-US" sz="2200" dirty="0"/>
          </a:p>
        </p:txBody>
      </p:sp>
    </p:spTree>
    <p:extLst>
      <p:ext uri="{BB962C8B-B14F-4D97-AF65-F5344CB8AC3E}">
        <p14:creationId xmlns:p14="http://schemas.microsoft.com/office/powerpoint/2010/main" val="4194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14190</TotalTime>
  <Words>2003</Words>
  <Application>Microsoft Office PowerPoint</Application>
  <PresentationFormat>On-screen Show (4:3)</PresentationFormat>
  <Paragraphs>125</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Century Gothic</vt:lpstr>
      <vt:lpstr>Saira SemiCondensed ExtraBold</vt:lpstr>
      <vt:lpstr>Office Theme</vt:lpstr>
      <vt:lpstr>1_Office Theme</vt:lpstr>
      <vt:lpstr>PowerPoint Presentation</vt:lpstr>
      <vt:lpstr>Σχετικά με εμένα: </vt:lpstr>
      <vt:lpstr>ΕΥΧΑΡΙΣΤΙΕΣ</vt:lpstr>
      <vt:lpstr>Industry 1.0 -&gt; 4.0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716</cp:revision>
  <cp:lastPrinted>2017-10-27T14:03:26Z</cp:lastPrinted>
  <dcterms:created xsi:type="dcterms:W3CDTF">2015-10-17T16:20:42Z</dcterms:created>
  <dcterms:modified xsi:type="dcterms:W3CDTF">2023-03-13T04:41:01Z</dcterms:modified>
</cp:coreProperties>
</file>