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40"/>
  </p:notesMasterIdLst>
  <p:handoutMasterIdLst>
    <p:handoutMasterId r:id="rId41"/>
  </p:handoutMasterIdLst>
  <p:sldIdLst>
    <p:sldId id="302" r:id="rId3"/>
    <p:sldId id="407" r:id="rId4"/>
    <p:sldId id="408" r:id="rId5"/>
    <p:sldId id="410" r:id="rId6"/>
    <p:sldId id="443" r:id="rId7"/>
    <p:sldId id="442" r:id="rId8"/>
    <p:sldId id="437" r:id="rId9"/>
    <p:sldId id="438" r:id="rId10"/>
    <p:sldId id="439" r:id="rId11"/>
    <p:sldId id="440" r:id="rId12"/>
    <p:sldId id="434" r:id="rId13"/>
    <p:sldId id="435" r:id="rId14"/>
    <p:sldId id="426" r:id="rId15"/>
    <p:sldId id="441" r:id="rId16"/>
    <p:sldId id="411" r:id="rId17"/>
    <p:sldId id="432" r:id="rId18"/>
    <p:sldId id="436" r:id="rId19"/>
    <p:sldId id="409" r:id="rId20"/>
    <p:sldId id="412" r:id="rId21"/>
    <p:sldId id="414" r:id="rId22"/>
    <p:sldId id="433" r:id="rId23"/>
    <p:sldId id="415" r:id="rId24"/>
    <p:sldId id="418" r:id="rId25"/>
    <p:sldId id="420" r:id="rId26"/>
    <p:sldId id="421" r:id="rId27"/>
    <p:sldId id="422" r:id="rId28"/>
    <p:sldId id="423" r:id="rId29"/>
    <p:sldId id="424" r:id="rId30"/>
    <p:sldId id="416" r:id="rId31"/>
    <p:sldId id="419" r:id="rId32"/>
    <p:sldId id="425" r:id="rId33"/>
    <p:sldId id="417" r:id="rId34"/>
    <p:sldId id="427" r:id="rId35"/>
    <p:sldId id="428" r:id="rId36"/>
    <p:sldId id="429" r:id="rId37"/>
    <p:sldId id="430" r:id="rId38"/>
    <p:sldId id="431" r:id="rId39"/>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74383" autoAdjust="0"/>
  </p:normalViewPr>
  <p:slideViewPr>
    <p:cSldViewPr snapToGrid="0" snapToObjects="1">
      <p:cViewPr varScale="1">
        <p:scale>
          <a:sx n="83" d="100"/>
          <a:sy n="83" d="100"/>
        </p:scale>
        <p:origin x="2760" y="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latin typeface="Sora" pitchFamily="2" charset="0"/>
                <a:cs typeface="Sora" pitchFamily="2" charset="0"/>
              </a:rPr>
              <a:t>Gamers Around the Globe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Population</c:v>
                </c:pt>
              </c:strCache>
            </c:strRef>
          </c:tx>
          <c:spPr>
            <a:ln w="34925" cap="rnd">
              <a:solidFill>
                <a:schemeClr val="tx2">
                  <a:lumMod val="60000"/>
                  <a:lumOff val="40000"/>
                </a:schemeClr>
              </a:solidFill>
              <a:round/>
            </a:ln>
            <a:effectLst>
              <a:outerShdw blurRad="57150" dist="19050" dir="5400000" algn="ctr" rotWithShape="0">
                <a:srgbClr val="000000">
                  <a:alpha val="63000"/>
                </a:srgbClr>
              </a:outerShdw>
            </a:effectLst>
          </c:spPr>
          <c:marker>
            <c:symbol val="none"/>
          </c:marker>
          <c:trendline>
            <c:spPr>
              <a:ln w="19050" cap="rnd">
                <a:solidFill>
                  <a:srgbClr val="E1FF6D"/>
                </a:solidFill>
              </a:ln>
              <a:effectLst/>
            </c:spPr>
            <c:trendlineType val="linear"/>
            <c:dispRSqr val="0"/>
            <c:dispEq val="0"/>
          </c:trendline>
          <c:cat>
            <c:strRef>
              <c:f>Sheet1!$A$2:$A$8</c:f>
              <c:strCache>
                <c:ptCount val="7"/>
                <c:pt idx="0">
                  <c:v>1978</c:v>
                </c:pt>
                <c:pt idx="1">
                  <c:v>1988</c:v>
                </c:pt>
                <c:pt idx="2">
                  <c:v>1998</c:v>
                </c:pt>
                <c:pt idx="3">
                  <c:v>2008</c:v>
                </c:pt>
                <c:pt idx="4">
                  <c:v>2018</c:v>
                </c:pt>
                <c:pt idx="5">
                  <c:v>2020</c:v>
                </c:pt>
                <c:pt idx="6">
                  <c:v>202x+</c:v>
                </c:pt>
              </c:strCache>
            </c:strRef>
          </c:cat>
          <c:val>
            <c:numRef>
              <c:f>Sheet1!$B$2:$B$8</c:f>
              <c:numCache>
                <c:formatCode>General</c:formatCode>
                <c:ptCount val="7"/>
                <c:pt idx="0">
                  <c:v>1</c:v>
                </c:pt>
                <c:pt idx="1">
                  <c:v>2</c:v>
                </c:pt>
                <c:pt idx="2">
                  <c:v>3</c:v>
                </c:pt>
                <c:pt idx="3">
                  <c:v>4</c:v>
                </c:pt>
                <c:pt idx="4">
                  <c:v>5</c:v>
                </c:pt>
                <c:pt idx="5">
                  <c:v>6</c:v>
                </c:pt>
                <c:pt idx="6">
                  <c:v>10</c:v>
                </c:pt>
              </c:numCache>
            </c:numRef>
          </c:val>
          <c:smooth val="0"/>
          <c:extLst>
            <c:ext xmlns:c16="http://schemas.microsoft.com/office/drawing/2014/chart" uri="{C3380CC4-5D6E-409C-BE32-E72D297353CC}">
              <c16:uniqueId val="{00000001-4E01-487F-97D4-5FE53F650B0E}"/>
            </c:ext>
          </c:extLst>
        </c:ser>
        <c:dLbls>
          <c:showLegendKey val="0"/>
          <c:showVal val="0"/>
          <c:showCatName val="0"/>
          <c:showSerName val="0"/>
          <c:showPercent val="0"/>
          <c:showBubbleSize val="0"/>
        </c:dLbls>
        <c:smooth val="0"/>
        <c:axId val="483793792"/>
        <c:axId val="483770496"/>
      </c:lineChart>
      <c:catAx>
        <c:axId val="4837937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Years to come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3770496"/>
        <c:crosses val="autoZero"/>
        <c:auto val="1"/>
        <c:lblAlgn val="ctr"/>
        <c:lblOffset val="100"/>
        <c:noMultiLvlLbl val="0"/>
      </c:catAx>
      <c:valAx>
        <c:axId val="483770496"/>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Population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crossAx val="48379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Total Players 24-12-2021</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Players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295-41A2-B2E2-9C535B73B9C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295-41A2-B2E2-9C535B73B9C2}"/>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295-41A2-B2E2-9C535B73B9C2}"/>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295-41A2-B2E2-9C535B73B9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Fortnite</c:v>
                </c:pt>
                <c:pt idx="1">
                  <c:v>Subnautica</c:v>
                </c:pt>
              </c:strCache>
            </c:strRef>
          </c:cat>
          <c:val>
            <c:numRef>
              <c:f>Sheet1!$B$2:$B$3</c:f>
              <c:numCache>
                <c:formatCode>#,##0</c:formatCode>
                <c:ptCount val="2"/>
                <c:pt idx="0">
                  <c:v>937919</c:v>
                </c:pt>
                <c:pt idx="1">
                  <c:v>50876</c:v>
                </c:pt>
              </c:numCache>
            </c:numRef>
          </c:val>
          <c:extLst>
            <c:ext xmlns:c16="http://schemas.microsoft.com/office/drawing/2014/chart" uri="{C3380CC4-5D6E-409C-BE32-E72D297353CC}">
              <c16:uniqueId val="{00000004-D295-41A2-B2E2-9C535B73B9C2}"/>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573D5-C6B2-4F8A-A32F-0F3CE86E8F1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FE7B847-91C7-43AD-B212-883ED2C5FCF9}">
      <dgm:prSet phldrT="[Text]"/>
      <dgm:spPr/>
      <dgm:t>
        <a:bodyPr/>
        <a:lstStyle/>
        <a:p>
          <a:r>
            <a:rPr lang="en-US" b="1" dirty="0">
              <a:latin typeface="Sora" pitchFamily="2" charset="0"/>
              <a:cs typeface="Sora" pitchFamily="2" charset="0"/>
            </a:rPr>
            <a:t>Web 1.0 - static</a:t>
          </a:r>
        </a:p>
      </dgm:t>
    </dgm:pt>
    <dgm:pt modelId="{4436B7E3-F318-4918-BDC1-8F2BC6E683D1}" type="parTrans" cxnId="{3E794A94-B2B8-48ED-9E74-8F955D3D1AF4}">
      <dgm:prSet/>
      <dgm:spPr/>
      <dgm:t>
        <a:bodyPr/>
        <a:lstStyle/>
        <a:p>
          <a:endParaRPr lang="en-US"/>
        </a:p>
      </dgm:t>
    </dgm:pt>
    <dgm:pt modelId="{54556CB8-E3AD-47FA-AC6C-788C5151F7EB}" type="sibTrans" cxnId="{3E794A94-B2B8-48ED-9E74-8F955D3D1AF4}">
      <dgm:prSet/>
      <dgm:spPr/>
      <dgm:t>
        <a:bodyPr/>
        <a:lstStyle/>
        <a:p>
          <a:endParaRPr lang="en-US"/>
        </a:p>
      </dgm:t>
    </dgm:pt>
    <dgm:pt modelId="{1F117E15-A5F1-4B2C-A6D6-3B4ACFB2F51C}">
      <dgm:prSet phldrT="[Text]"/>
      <dgm:spPr/>
      <dgm:t>
        <a:bodyPr/>
        <a:lstStyle/>
        <a:p>
          <a:r>
            <a:rPr lang="en-US" dirty="0">
              <a:latin typeface="Sora" pitchFamily="2" charset="0"/>
              <a:cs typeface="Sora" pitchFamily="2" charset="0"/>
            </a:rPr>
            <a:t>Browser</a:t>
          </a:r>
        </a:p>
      </dgm:t>
    </dgm:pt>
    <dgm:pt modelId="{A18C4AF1-3FFB-419F-B710-61CE759D6E4E}" type="parTrans" cxnId="{1E99F6DD-0A40-4FA0-997C-84C895D8F4D0}">
      <dgm:prSet/>
      <dgm:spPr/>
      <dgm:t>
        <a:bodyPr/>
        <a:lstStyle/>
        <a:p>
          <a:endParaRPr lang="en-US"/>
        </a:p>
      </dgm:t>
    </dgm:pt>
    <dgm:pt modelId="{6632D7E7-09E9-4997-B192-0EB8E77EE9B3}" type="sibTrans" cxnId="{1E99F6DD-0A40-4FA0-997C-84C895D8F4D0}">
      <dgm:prSet/>
      <dgm:spPr/>
      <dgm:t>
        <a:bodyPr/>
        <a:lstStyle/>
        <a:p>
          <a:endParaRPr lang="en-US"/>
        </a:p>
      </dgm:t>
    </dgm:pt>
    <dgm:pt modelId="{3EB6E66B-F475-42DB-BB41-0A33C30919BE}">
      <dgm:prSet phldrT="[Text]"/>
      <dgm:spPr/>
      <dgm:t>
        <a:bodyPr/>
        <a:lstStyle/>
        <a:p>
          <a:r>
            <a:rPr lang="en-US" dirty="0">
              <a:latin typeface="Sora" pitchFamily="2" charset="0"/>
              <a:cs typeface="Sora" pitchFamily="2" charset="0"/>
            </a:rPr>
            <a:t>Websites</a:t>
          </a:r>
        </a:p>
      </dgm:t>
    </dgm:pt>
    <dgm:pt modelId="{F45EB8DE-4517-4F0A-A300-AE8A38D31003}" type="parTrans" cxnId="{DFD3F792-C560-4328-90D1-2FAA4517F3BC}">
      <dgm:prSet/>
      <dgm:spPr/>
      <dgm:t>
        <a:bodyPr/>
        <a:lstStyle/>
        <a:p>
          <a:endParaRPr lang="en-US"/>
        </a:p>
      </dgm:t>
    </dgm:pt>
    <dgm:pt modelId="{DB7920F0-94CC-4861-9D7E-366C48724CCE}" type="sibTrans" cxnId="{DFD3F792-C560-4328-90D1-2FAA4517F3BC}">
      <dgm:prSet/>
      <dgm:spPr/>
      <dgm:t>
        <a:bodyPr/>
        <a:lstStyle/>
        <a:p>
          <a:endParaRPr lang="en-US"/>
        </a:p>
      </dgm:t>
    </dgm:pt>
    <dgm:pt modelId="{3DAD3983-E4D3-4D2A-8908-56F92B29D124}">
      <dgm:prSet phldrT="[Text]"/>
      <dgm:spPr/>
      <dgm:t>
        <a:bodyPr/>
        <a:lstStyle/>
        <a:p>
          <a:r>
            <a:rPr lang="en-US" b="1" dirty="0">
              <a:latin typeface="Sora" pitchFamily="2" charset="0"/>
              <a:cs typeface="Sora" pitchFamily="2" charset="0"/>
            </a:rPr>
            <a:t>Web 2.0 - centralized</a:t>
          </a:r>
        </a:p>
      </dgm:t>
    </dgm:pt>
    <dgm:pt modelId="{80622DBA-2249-4B8B-BA26-93233873ADB4}" type="parTrans" cxnId="{853019A5-D687-4A19-8051-E72DA1DAEEB9}">
      <dgm:prSet/>
      <dgm:spPr/>
      <dgm:t>
        <a:bodyPr/>
        <a:lstStyle/>
        <a:p>
          <a:endParaRPr lang="en-US"/>
        </a:p>
      </dgm:t>
    </dgm:pt>
    <dgm:pt modelId="{FA301B3E-8496-4B80-9D2C-74DE35A167D1}" type="sibTrans" cxnId="{853019A5-D687-4A19-8051-E72DA1DAEEB9}">
      <dgm:prSet/>
      <dgm:spPr/>
      <dgm:t>
        <a:bodyPr/>
        <a:lstStyle/>
        <a:p>
          <a:endParaRPr lang="en-US"/>
        </a:p>
      </dgm:t>
    </dgm:pt>
    <dgm:pt modelId="{4B494B15-2E01-457A-A792-6E27F557A1F0}">
      <dgm:prSet phldrT="[Text]"/>
      <dgm:spPr/>
      <dgm:t>
        <a:bodyPr/>
        <a:lstStyle/>
        <a:p>
          <a:r>
            <a:rPr lang="en-US" dirty="0">
              <a:latin typeface="Sora" pitchFamily="2" charset="0"/>
              <a:cs typeface="Sora" pitchFamily="2" charset="0"/>
            </a:rPr>
            <a:t>Mobile</a:t>
          </a:r>
        </a:p>
      </dgm:t>
    </dgm:pt>
    <dgm:pt modelId="{51CDDCAC-F403-4919-978B-7550D3F79F53}" type="parTrans" cxnId="{BDD6B2B7-B053-4148-A0A4-4B57941C7BD3}">
      <dgm:prSet/>
      <dgm:spPr/>
      <dgm:t>
        <a:bodyPr/>
        <a:lstStyle/>
        <a:p>
          <a:endParaRPr lang="en-US"/>
        </a:p>
      </dgm:t>
    </dgm:pt>
    <dgm:pt modelId="{B7C449DF-0238-4CE5-9209-395F5237E34C}" type="sibTrans" cxnId="{BDD6B2B7-B053-4148-A0A4-4B57941C7BD3}">
      <dgm:prSet/>
      <dgm:spPr/>
      <dgm:t>
        <a:bodyPr/>
        <a:lstStyle/>
        <a:p>
          <a:endParaRPr lang="en-US"/>
        </a:p>
      </dgm:t>
    </dgm:pt>
    <dgm:pt modelId="{30608B58-314A-4336-8411-F3ED2599822C}">
      <dgm:prSet phldrT="[Text]"/>
      <dgm:spPr/>
      <dgm:t>
        <a:bodyPr/>
        <a:lstStyle/>
        <a:p>
          <a:r>
            <a:rPr lang="en-US" dirty="0">
              <a:latin typeface="Sora" pitchFamily="2" charset="0"/>
              <a:cs typeface="Sora" pitchFamily="2" charset="0"/>
            </a:rPr>
            <a:t>Apps</a:t>
          </a:r>
        </a:p>
      </dgm:t>
    </dgm:pt>
    <dgm:pt modelId="{5710641C-7F3F-494D-B930-08845F7B6D09}" type="parTrans" cxnId="{708698EF-9CB0-43C3-B44E-C1166B788DD7}">
      <dgm:prSet/>
      <dgm:spPr/>
      <dgm:t>
        <a:bodyPr/>
        <a:lstStyle/>
        <a:p>
          <a:endParaRPr lang="en-US"/>
        </a:p>
      </dgm:t>
    </dgm:pt>
    <dgm:pt modelId="{5F990060-F781-4FB0-A6A4-37977917C08F}" type="sibTrans" cxnId="{708698EF-9CB0-43C3-B44E-C1166B788DD7}">
      <dgm:prSet/>
      <dgm:spPr/>
      <dgm:t>
        <a:bodyPr/>
        <a:lstStyle/>
        <a:p>
          <a:endParaRPr lang="en-US"/>
        </a:p>
      </dgm:t>
    </dgm:pt>
    <dgm:pt modelId="{5AEC650C-2689-4012-9024-144AA27C99BB}">
      <dgm:prSet phldrT="[Text]"/>
      <dgm:spPr/>
      <dgm:t>
        <a:bodyPr/>
        <a:lstStyle/>
        <a:p>
          <a:r>
            <a:rPr lang="en-US" dirty="0">
              <a:latin typeface="Sora" pitchFamily="2" charset="0"/>
              <a:cs typeface="Sora" pitchFamily="2" charset="0"/>
            </a:rPr>
            <a:t>Servers</a:t>
          </a:r>
        </a:p>
      </dgm:t>
    </dgm:pt>
    <dgm:pt modelId="{EB581A00-0A58-4B99-B713-677D75B28A84}" type="parTrans" cxnId="{FCD06824-8EB9-414A-B04B-68A47F4196FF}">
      <dgm:prSet/>
      <dgm:spPr/>
      <dgm:t>
        <a:bodyPr/>
        <a:lstStyle/>
        <a:p>
          <a:endParaRPr lang="en-US"/>
        </a:p>
      </dgm:t>
    </dgm:pt>
    <dgm:pt modelId="{DAF95190-36D4-457D-A5E3-265AC4214EE4}" type="sibTrans" cxnId="{FCD06824-8EB9-414A-B04B-68A47F4196FF}">
      <dgm:prSet/>
      <dgm:spPr/>
      <dgm:t>
        <a:bodyPr/>
        <a:lstStyle/>
        <a:p>
          <a:endParaRPr lang="en-US"/>
        </a:p>
      </dgm:t>
    </dgm:pt>
    <dgm:pt modelId="{711A6AEE-CAC4-4DDF-A96A-1BB01916719F}">
      <dgm:prSet phldrT="[Text]"/>
      <dgm:spPr/>
      <dgm:t>
        <a:bodyPr/>
        <a:lstStyle/>
        <a:p>
          <a:r>
            <a:rPr lang="en-US" b="1" dirty="0">
              <a:latin typeface="Sora" pitchFamily="2" charset="0"/>
              <a:cs typeface="Sora" pitchFamily="2" charset="0"/>
            </a:rPr>
            <a:t>Web 3.0 - decentralized</a:t>
          </a:r>
        </a:p>
      </dgm:t>
    </dgm:pt>
    <dgm:pt modelId="{342762AB-F185-4909-A2A5-4DFA57220E71}" type="sibTrans" cxnId="{B7233AB5-E61E-434D-AC3F-29B9F84B6D1D}">
      <dgm:prSet/>
      <dgm:spPr/>
      <dgm:t>
        <a:bodyPr/>
        <a:lstStyle/>
        <a:p>
          <a:endParaRPr lang="en-US"/>
        </a:p>
      </dgm:t>
    </dgm:pt>
    <dgm:pt modelId="{6FB70FD6-E707-4205-B0A2-025B51677442}" type="parTrans" cxnId="{B7233AB5-E61E-434D-AC3F-29B9F84B6D1D}">
      <dgm:prSet/>
      <dgm:spPr/>
      <dgm:t>
        <a:bodyPr/>
        <a:lstStyle/>
        <a:p>
          <a:endParaRPr lang="en-US"/>
        </a:p>
      </dgm:t>
    </dgm:pt>
    <dgm:pt modelId="{7950D0E0-0F3F-48FF-9404-270FCBE3A34C}">
      <dgm:prSet phldrT="[Text]"/>
      <dgm:spPr/>
      <dgm:t>
        <a:bodyPr/>
        <a:lstStyle/>
        <a:p>
          <a:pPr algn="ctr"/>
          <a:r>
            <a:rPr lang="en-US" dirty="0">
              <a:latin typeface="Sora" pitchFamily="2" charset="0"/>
              <a:cs typeface="Sora" pitchFamily="2" charset="0"/>
            </a:rPr>
            <a:t>XR</a:t>
          </a:r>
        </a:p>
      </dgm:t>
    </dgm:pt>
    <dgm:pt modelId="{0DDE3D10-5857-43A7-B0B9-C4E075C3D64F}" type="parTrans" cxnId="{AB10B52D-1A0E-4FA1-A40A-321778740A0D}">
      <dgm:prSet/>
      <dgm:spPr/>
      <dgm:t>
        <a:bodyPr/>
        <a:lstStyle/>
        <a:p>
          <a:endParaRPr lang="en-US"/>
        </a:p>
      </dgm:t>
    </dgm:pt>
    <dgm:pt modelId="{811C618D-D323-49FB-8408-7F6B5862EA2C}" type="sibTrans" cxnId="{AB10B52D-1A0E-4FA1-A40A-321778740A0D}">
      <dgm:prSet/>
      <dgm:spPr/>
      <dgm:t>
        <a:bodyPr/>
        <a:lstStyle/>
        <a:p>
          <a:endParaRPr lang="en-US"/>
        </a:p>
      </dgm:t>
    </dgm:pt>
    <dgm:pt modelId="{D722CDB3-32A4-4AEC-95C9-18153B86C40C}">
      <dgm:prSet phldrT="[Text]"/>
      <dgm:spPr/>
      <dgm:t>
        <a:bodyPr/>
        <a:lstStyle/>
        <a:p>
          <a:r>
            <a:rPr lang="en-US" dirty="0">
              <a:latin typeface="Sora" pitchFamily="2" charset="0"/>
              <a:cs typeface="Sora" pitchFamily="2" charset="0"/>
            </a:rPr>
            <a:t>A.I</a:t>
          </a:r>
        </a:p>
      </dgm:t>
    </dgm:pt>
    <dgm:pt modelId="{4EF1BE70-20B6-4973-8B8A-491C28A23106}" type="parTrans" cxnId="{D779AA29-848D-448B-ABAA-79723B56FC19}">
      <dgm:prSet/>
      <dgm:spPr/>
      <dgm:t>
        <a:bodyPr/>
        <a:lstStyle/>
        <a:p>
          <a:endParaRPr lang="en-US"/>
        </a:p>
      </dgm:t>
    </dgm:pt>
    <dgm:pt modelId="{2047FE27-3786-442A-A096-AD14D71CBCBE}" type="sibTrans" cxnId="{D779AA29-848D-448B-ABAA-79723B56FC19}">
      <dgm:prSet/>
      <dgm:spPr/>
      <dgm:t>
        <a:bodyPr/>
        <a:lstStyle/>
        <a:p>
          <a:endParaRPr lang="en-US"/>
        </a:p>
      </dgm:t>
    </dgm:pt>
    <dgm:pt modelId="{940E4AA7-74AB-45C5-B086-3FB52FBCFE16}">
      <dgm:prSet phldrT="[Text]"/>
      <dgm:spPr/>
      <dgm:t>
        <a:bodyPr/>
        <a:lstStyle/>
        <a:p>
          <a:r>
            <a:rPr lang="en-US" dirty="0">
              <a:latin typeface="Sora" pitchFamily="2" charset="0"/>
              <a:cs typeface="Sora" pitchFamily="2" charset="0"/>
            </a:rPr>
            <a:t>Blockchain</a:t>
          </a:r>
        </a:p>
      </dgm:t>
    </dgm:pt>
    <dgm:pt modelId="{F5422D5A-8F77-43DE-B3C2-5A25851D9488}" type="parTrans" cxnId="{3C70F259-5A49-4784-835F-1683E6F02221}">
      <dgm:prSet/>
      <dgm:spPr/>
      <dgm:t>
        <a:bodyPr/>
        <a:lstStyle/>
        <a:p>
          <a:endParaRPr lang="en-US"/>
        </a:p>
      </dgm:t>
    </dgm:pt>
    <dgm:pt modelId="{F313C869-F6B4-49BD-BBA6-83E5EDB49268}" type="sibTrans" cxnId="{3C70F259-5A49-4784-835F-1683E6F02221}">
      <dgm:prSet/>
      <dgm:spPr/>
      <dgm:t>
        <a:bodyPr/>
        <a:lstStyle/>
        <a:p>
          <a:endParaRPr lang="en-US"/>
        </a:p>
      </dgm:t>
    </dgm:pt>
    <dgm:pt modelId="{A4A140CE-7F57-4AF3-8180-9A73E984E8EC}">
      <dgm:prSet phldrT="[Text]"/>
      <dgm:spPr/>
      <dgm:t>
        <a:bodyPr/>
        <a:lstStyle/>
        <a:p>
          <a:r>
            <a:rPr lang="en-US" dirty="0">
              <a:latin typeface="Sora" pitchFamily="2" charset="0"/>
              <a:cs typeface="Sora" pitchFamily="2" charset="0"/>
            </a:rPr>
            <a:t>Cloud</a:t>
          </a:r>
        </a:p>
      </dgm:t>
    </dgm:pt>
    <dgm:pt modelId="{606E6FC1-28B3-4230-A92C-34E7E2856763}" type="parTrans" cxnId="{21F4C0C1-C76A-45CF-BC7C-1B8E7A6646C0}">
      <dgm:prSet/>
      <dgm:spPr/>
      <dgm:t>
        <a:bodyPr/>
        <a:lstStyle/>
        <a:p>
          <a:endParaRPr lang="en-US"/>
        </a:p>
      </dgm:t>
    </dgm:pt>
    <dgm:pt modelId="{0E254708-0C1D-4DA0-BA70-78320FA5A3C2}" type="sibTrans" cxnId="{21F4C0C1-C76A-45CF-BC7C-1B8E7A6646C0}">
      <dgm:prSet/>
      <dgm:spPr/>
      <dgm:t>
        <a:bodyPr/>
        <a:lstStyle/>
        <a:p>
          <a:endParaRPr lang="en-US"/>
        </a:p>
      </dgm:t>
    </dgm:pt>
    <dgm:pt modelId="{1DC85D11-614B-40BC-AE6D-875702420051}" type="pres">
      <dgm:prSet presAssocID="{DF8573D5-C6B2-4F8A-A32F-0F3CE86E8F1B}" presName="diagram" presStyleCnt="0">
        <dgm:presLayoutVars>
          <dgm:chPref val="1"/>
          <dgm:dir/>
          <dgm:animOne val="branch"/>
          <dgm:animLvl val="lvl"/>
          <dgm:resizeHandles/>
        </dgm:presLayoutVars>
      </dgm:prSet>
      <dgm:spPr/>
    </dgm:pt>
    <dgm:pt modelId="{3C7722D2-DFD8-4ED0-805B-C49F83B98D71}" type="pres">
      <dgm:prSet presAssocID="{5FE7B847-91C7-43AD-B212-883ED2C5FCF9}" presName="root" presStyleCnt="0"/>
      <dgm:spPr/>
    </dgm:pt>
    <dgm:pt modelId="{654D1B6E-B36C-4E6C-8A59-13E30E500630}" type="pres">
      <dgm:prSet presAssocID="{5FE7B847-91C7-43AD-B212-883ED2C5FCF9}" presName="rootComposite" presStyleCnt="0"/>
      <dgm:spPr/>
    </dgm:pt>
    <dgm:pt modelId="{2C1788AB-B3CB-47B4-AD01-4BE1EEC06DB1}" type="pres">
      <dgm:prSet presAssocID="{5FE7B847-91C7-43AD-B212-883ED2C5FCF9}" presName="rootText" presStyleLbl="node1" presStyleIdx="0" presStyleCnt="3"/>
      <dgm:spPr/>
    </dgm:pt>
    <dgm:pt modelId="{33A7F60F-08AE-4405-84AD-DEDB636D2851}" type="pres">
      <dgm:prSet presAssocID="{5FE7B847-91C7-43AD-B212-883ED2C5FCF9}" presName="rootConnector" presStyleLbl="node1" presStyleIdx="0" presStyleCnt="3"/>
      <dgm:spPr/>
    </dgm:pt>
    <dgm:pt modelId="{143FDE89-B686-4E38-8A2C-E56FA34A4271}" type="pres">
      <dgm:prSet presAssocID="{5FE7B847-91C7-43AD-B212-883ED2C5FCF9}" presName="childShape" presStyleCnt="0"/>
      <dgm:spPr/>
    </dgm:pt>
    <dgm:pt modelId="{CD482211-B6D5-43FE-ABEE-4664D5B3FBAC}" type="pres">
      <dgm:prSet presAssocID="{A18C4AF1-3FFB-419F-B710-61CE759D6E4E}" presName="Name13" presStyleLbl="parChTrans1D2" presStyleIdx="0" presStyleCnt="9"/>
      <dgm:spPr/>
    </dgm:pt>
    <dgm:pt modelId="{DA26AFC3-342C-4E28-B92E-F65342CB017D}" type="pres">
      <dgm:prSet presAssocID="{1F117E15-A5F1-4B2C-A6D6-3B4ACFB2F51C}" presName="childText" presStyleLbl="bgAcc1" presStyleIdx="0" presStyleCnt="9">
        <dgm:presLayoutVars>
          <dgm:bulletEnabled val="1"/>
        </dgm:presLayoutVars>
      </dgm:prSet>
      <dgm:spPr/>
    </dgm:pt>
    <dgm:pt modelId="{025DA7A9-14F3-4194-8615-727A670418C4}" type="pres">
      <dgm:prSet presAssocID="{F45EB8DE-4517-4F0A-A300-AE8A38D31003}" presName="Name13" presStyleLbl="parChTrans1D2" presStyleIdx="1" presStyleCnt="9"/>
      <dgm:spPr/>
    </dgm:pt>
    <dgm:pt modelId="{B1B26888-48E6-4E75-BED8-0C19BEC329A6}" type="pres">
      <dgm:prSet presAssocID="{3EB6E66B-F475-42DB-BB41-0A33C30919BE}" presName="childText" presStyleLbl="bgAcc1" presStyleIdx="1" presStyleCnt="9">
        <dgm:presLayoutVars>
          <dgm:bulletEnabled val="1"/>
        </dgm:presLayoutVars>
      </dgm:prSet>
      <dgm:spPr/>
    </dgm:pt>
    <dgm:pt modelId="{0F7D15A0-BA0C-4F7A-8E16-CFD7AE14D761}" type="pres">
      <dgm:prSet presAssocID="{EB581A00-0A58-4B99-B713-677D75B28A84}" presName="Name13" presStyleLbl="parChTrans1D2" presStyleIdx="2" presStyleCnt="9"/>
      <dgm:spPr/>
    </dgm:pt>
    <dgm:pt modelId="{F54D6BCE-B989-464A-B2E1-CAAE6AE4D6B0}" type="pres">
      <dgm:prSet presAssocID="{5AEC650C-2689-4012-9024-144AA27C99BB}" presName="childText" presStyleLbl="bgAcc1" presStyleIdx="2" presStyleCnt="9">
        <dgm:presLayoutVars>
          <dgm:bulletEnabled val="1"/>
        </dgm:presLayoutVars>
      </dgm:prSet>
      <dgm:spPr/>
    </dgm:pt>
    <dgm:pt modelId="{B63C590B-3F38-4049-911C-2706930DCD1A}" type="pres">
      <dgm:prSet presAssocID="{3DAD3983-E4D3-4D2A-8908-56F92B29D124}" presName="root" presStyleCnt="0"/>
      <dgm:spPr/>
    </dgm:pt>
    <dgm:pt modelId="{7AD2DF28-73FD-4BE8-9208-6D0E296D922F}" type="pres">
      <dgm:prSet presAssocID="{3DAD3983-E4D3-4D2A-8908-56F92B29D124}" presName="rootComposite" presStyleCnt="0"/>
      <dgm:spPr/>
    </dgm:pt>
    <dgm:pt modelId="{288CE51C-AB1A-4BFA-9130-9B0DD1626D88}" type="pres">
      <dgm:prSet presAssocID="{3DAD3983-E4D3-4D2A-8908-56F92B29D124}" presName="rootText" presStyleLbl="node1" presStyleIdx="1" presStyleCnt="3"/>
      <dgm:spPr/>
    </dgm:pt>
    <dgm:pt modelId="{DFFCFF26-AD99-42B6-A72B-743ACA7DD74B}" type="pres">
      <dgm:prSet presAssocID="{3DAD3983-E4D3-4D2A-8908-56F92B29D124}" presName="rootConnector" presStyleLbl="node1" presStyleIdx="1" presStyleCnt="3"/>
      <dgm:spPr/>
    </dgm:pt>
    <dgm:pt modelId="{1999E721-7F41-4C99-A729-BE03B8038BC2}" type="pres">
      <dgm:prSet presAssocID="{3DAD3983-E4D3-4D2A-8908-56F92B29D124}" presName="childShape" presStyleCnt="0"/>
      <dgm:spPr/>
    </dgm:pt>
    <dgm:pt modelId="{780F9F98-CBFF-42F6-B21E-8E490ED86E7F}" type="pres">
      <dgm:prSet presAssocID="{51CDDCAC-F403-4919-978B-7550D3F79F53}" presName="Name13" presStyleLbl="parChTrans1D2" presStyleIdx="3" presStyleCnt="9"/>
      <dgm:spPr/>
    </dgm:pt>
    <dgm:pt modelId="{202F257D-07C2-4C02-9FBB-DFC8F5F95E15}" type="pres">
      <dgm:prSet presAssocID="{4B494B15-2E01-457A-A792-6E27F557A1F0}" presName="childText" presStyleLbl="bgAcc1" presStyleIdx="3" presStyleCnt="9">
        <dgm:presLayoutVars>
          <dgm:bulletEnabled val="1"/>
        </dgm:presLayoutVars>
      </dgm:prSet>
      <dgm:spPr/>
    </dgm:pt>
    <dgm:pt modelId="{1B388535-E09A-4809-8D94-D62B0C1A500E}" type="pres">
      <dgm:prSet presAssocID="{5710641C-7F3F-494D-B930-08845F7B6D09}" presName="Name13" presStyleLbl="parChTrans1D2" presStyleIdx="4" presStyleCnt="9"/>
      <dgm:spPr/>
    </dgm:pt>
    <dgm:pt modelId="{0A4BB71C-6694-4807-BB9B-9D7B9EB1DE37}" type="pres">
      <dgm:prSet presAssocID="{30608B58-314A-4336-8411-F3ED2599822C}" presName="childText" presStyleLbl="bgAcc1" presStyleIdx="4" presStyleCnt="9">
        <dgm:presLayoutVars>
          <dgm:bulletEnabled val="1"/>
        </dgm:presLayoutVars>
      </dgm:prSet>
      <dgm:spPr/>
    </dgm:pt>
    <dgm:pt modelId="{5550740B-BC52-4252-8446-0A1FCA709C91}" type="pres">
      <dgm:prSet presAssocID="{606E6FC1-28B3-4230-A92C-34E7E2856763}" presName="Name13" presStyleLbl="parChTrans1D2" presStyleIdx="5" presStyleCnt="9"/>
      <dgm:spPr/>
    </dgm:pt>
    <dgm:pt modelId="{17FFCF69-7E81-48AE-BF54-0BBC1DACF6CC}" type="pres">
      <dgm:prSet presAssocID="{A4A140CE-7F57-4AF3-8180-9A73E984E8EC}" presName="childText" presStyleLbl="bgAcc1" presStyleIdx="5" presStyleCnt="9">
        <dgm:presLayoutVars>
          <dgm:bulletEnabled val="1"/>
        </dgm:presLayoutVars>
      </dgm:prSet>
      <dgm:spPr/>
    </dgm:pt>
    <dgm:pt modelId="{9110DC4B-59C1-442C-981E-F47F6C5A656A}" type="pres">
      <dgm:prSet presAssocID="{711A6AEE-CAC4-4DDF-A96A-1BB01916719F}" presName="root" presStyleCnt="0"/>
      <dgm:spPr/>
    </dgm:pt>
    <dgm:pt modelId="{907C1F0E-3FF1-48FB-A3F0-5275CE3B3CB8}" type="pres">
      <dgm:prSet presAssocID="{711A6AEE-CAC4-4DDF-A96A-1BB01916719F}" presName="rootComposite" presStyleCnt="0"/>
      <dgm:spPr/>
    </dgm:pt>
    <dgm:pt modelId="{5EB1177D-6D01-4885-BAE3-85234B18A075}" type="pres">
      <dgm:prSet presAssocID="{711A6AEE-CAC4-4DDF-A96A-1BB01916719F}" presName="rootText" presStyleLbl="node1" presStyleIdx="2" presStyleCnt="3"/>
      <dgm:spPr/>
    </dgm:pt>
    <dgm:pt modelId="{52AEEB6C-3705-4908-9950-3B7E9C99C4A7}" type="pres">
      <dgm:prSet presAssocID="{711A6AEE-CAC4-4DDF-A96A-1BB01916719F}" presName="rootConnector" presStyleLbl="node1" presStyleIdx="2" presStyleCnt="3"/>
      <dgm:spPr/>
    </dgm:pt>
    <dgm:pt modelId="{D34A0324-920C-4896-B015-31624F787262}" type="pres">
      <dgm:prSet presAssocID="{711A6AEE-CAC4-4DDF-A96A-1BB01916719F}" presName="childShape" presStyleCnt="0"/>
      <dgm:spPr/>
    </dgm:pt>
    <dgm:pt modelId="{1039483A-2431-4EC7-9572-D9261C5B0258}" type="pres">
      <dgm:prSet presAssocID="{0DDE3D10-5857-43A7-B0B9-C4E075C3D64F}" presName="Name13" presStyleLbl="parChTrans1D2" presStyleIdx="6" presStyleCnt="9"/>
      <dgm:spPr/>
    </dgm:pt>
    <dgm:pt modelId="{BFCC0870-7052-47D3-8579-4CC3218438AA}" type="pres">
      <dgm:prSet presAssocID="{7950D0E0-0F3F-48FF-9404-270FCBE3A34C}" presName="childText" presStyleLbl="bgAcc1" presStyleIdx="6" presStyleCnt="9">
        <dgm:presLayoutVars>
          <dgm:bulletEnabled val="1"/>
        </dgm:presLayoutVars>
      </dgm:prSet>
      <dgm:spPr/>
    </dgm:pt>
    <dgm:pt modelId="{0DE09620-207E-4258-BB6D-5C74E6B6587D}" type="pres">
      <dgm:prSet presAssocID="{4EF1BE70-20B6-4973-8B8A-491C28A23106}" presName="Name13" presStyleLbl="parChTrans1D2" presStyleIdx="7" presStyleCnt="9"/>
      <dgm:spPr/>
    </dgm:pt>
    <dgm:pt modelId="{E3D75512-173D-446A-9224-18C290772749}" type="pres">
      <dgm:prSet presAssocID="{D722CDB3-32A4-4AEC-95C9-18153B86C40C}" presName="childText" presStyleLbl="bgAcc1" presStyleIdx="7" presStyleCnt="9">
        <dgm:presLayoutVars>
          <dgm:bulletEnabled val="1"/>
        </dgm:presLayoutVars>
      </dgm:prSet>
      <dgm:spPr/>
    </dgm:pt>
    <dgm:pt modelId="{03E078D2-C267-4144-A4DB-F925B49741EA}" type="pres">
      <dgm:prSet presAssocID="{F5422D5A-8F77-43DE-B3C2-5A25851D9488}" presName="Name13" presStyleLbl="parChTrans1D2" presStyleIdx="8" presStyleCnt="9"/>
      <dgm:spPr/>
    </dgm:pt>
    <dgm:pt modelId="{21072D59-03F9-4502-BB00-2A13EAC7CDCA}" type="pres">
      <dgm:prSet presAssocID="{940E4AA7-74AB-45C5-B086-3FB52FBCFE16}" presName="childText" presStyleLbl="bgAcc1" presStyleIdx="8" presStyleCnt="9">
        <dgm:presLayoutVars>
          <dgm:bulletEnabled val="1"/>
        </dgm:presLayoutVars>
      </dgm:prSet>
      <dgm:spPr/>
    </dgm:pt>
  </dgm:ptLst>
  <dgm:cxnLst>
    <dgm:cxn modelId="{DE2C3304-2B66-4B04-8848-7D00B3900F6E}" type="presOf" srcId="{5710641C-7F3F-494D-B930-08845F7B6D09}" destId="{1B388535-E09A-4809-8D94-D62B0C1A500E}" srcOrd="0" destOrd="0" presId="urn:microsoft.com/office/officeart/2005/8/layout/hierarchy3"/>
    <dgm:cxn modelId="{CBA6290C-E25D-4463-A1EE-F75859C45127}" type="presOf" srcId="{1F117E15-A5F1-4B2C-A6D6-3B4ACFB2F51C}" destId="{DA26AFC3-342C-4E28-B92E-F65342CB017D}" srcOrd="0" destOrd="0" presId="urn:microsoft.com/office/officeart/2005/8/layout/hierarchy3"/>
    <dgm:cxn modelId="{1C471816-8585-4A2E-B93C-46107A13E39D}" type="presOf" srcId="{940E4AA7-74AB-45C5-B086-3FB52FBCFE16}" destId="{21072D59-03F9-4502-BB00-2A13EAC7CDCA}" srcOrd="0" destOrd="0" presId="urn:microsoft.com/office/officeart/2005/8/layout/hierarchy3"/>
    <dgm:cxn modelId="{FCD06824-8EB9-414A-B04B-68A47F4196FF}" srcId="{5FE7B847-91C7-43AD-B212-883ED2C5FCF9}" destId="{5AEC650C-2689-4012-9024-144AA27C99BB}" srcOrd="2" destOrd="0" parTransId="{EB581A00-0A58-4B99-B713-677D75B28A84}" sibTransId="{DAF95190-36D4-457D-A5E3-265AC4214EE4}"/>
    <dgm:cxn modelId="{319F0128-A9E3-4F0B-891A-01B9AE449397}" type="presOf" srcId="{3DAD3983-E4D3-4D2A-8908-56F92B29D124}" destId="{DFFCFF26-AD99-42B6-A72B-743ACA7DD74B}" srcOrd="1" destOrd="0" presId="urn:microsoft.com/office/officeart/2005/8/layout/hierarchy3"/>
    <dgm:cxn modelId="{D779AA29-848D-448B-ABAA-79723B56FC19}" srcId="{711A6AEE-CAC4-4DDF-A96A-1BB01916719F}" destId="{D722CDB3-32A4-4AEC-95C9-18153B86C40C}" srcOrd="1" destOrd="0" parTransId="{4EF1BE70-20B6-4973-8B8A-491C28A23106}" sibTransId="{2047FE27-3786-442A-A096-AD14D71CBCBE}"/>
    <dgm:cxn modelId="{AB10B52D-1A0E-4FA1-A40A-321778740A0D}" srcId="{711A6AEE-CAC4-4DDF-A96A-1BB01916719F}" destId="{7950D0E0-0F3F-48FF-9404-270FCBE3A34C}" srcOrd="0" destOrd="0" parTransId="{0DDE3D10-5857-43A7-B0B9-C4E075C3D64F}" sibTransId="{811C618D-D323-49FB-8408-7F6B5862EA2C}"/>
    <dgm:cxn modelId="{D8721538-72AE-4225-A2FC-E66CDE58ED4E}" type="presOf" srcId="{5FE7B847-91C7-43AD-B212-883ED2C5FCF9}" destId="{2C1788AB-B3CB-47B4-AD01-4BE1EEC06DB1}" srcOrd="0" destOrd="0" presId="urn:microsoft.com/office/officeart/2005/8/layout/hierarchy3"/>
    <dgm:cxn modelId="{6835883F-EA2C-4E15-9552-667B9DB5E070}" type="presOf" srcId="{F45EB8DE-4517-4F0A-A300-AE8A38D31003}" destId="{025DA7A9-14F3-4194-8615-727A670418C4}" srcOrd="0" destOrd="0" presId="urn:microsoft.com/office/officeart/2005/8/layout/hierarchy3"/>
    <dgm:cxn modelId="{602EA95D-FECB-402F-AA71-C829F9EA21CF}" type="presOf" srcId="{30608B58-314A-4336-8411-F3ED2599822C}" destId="{0A4BB71C-6694-4807-BB9B-9D7B9EB1DE37}" srcOrd="0" destOrd="0" presId="urn:microsoft.com/office/officeart/2005/8/layout/hierarchy3"/>
    <dgm:cxn modelId="{0718E95D-BCFB-41D7-9827-2A59D28EE7D3}" type="presOf" srcId="{7950D0E0-0F3F-48FF-9404-270FCBE3A34C}" destId="{BFCC0870-7052-47D3-8579-4CC3218438AA}" srcOrd="0" destOrd="0" presId="urn:microsoft.com/office/officeart/2005/8/layout/hierarchy3"/>
    <dgm:cxn modelId="{6C659245-7CE9-4754-BBE3-8AD01BD88209}" type="presOf" srcId="{4EF1BE70-20B6-4973-8B8A-491C28A23106}" destId="{0DE09620-207E-4258-BB6D-5C74E6B6587D}" srcOrd="0" destOrd="0" presId="urn:microsoft.com/office/officeart/2005/8/layout/hierarchy3"/>
    <dgm:cxn modelId="{FAE30E6D-2667-4F44-91F1-AC04C970540D}" type="presOf" srcId="{EB581A00-0A58-4B99-B713-677D75B28A84}" destId="{0F7D15A0-BA0C-4F7A-8E16-CFD7AE14D761}" srcOrd="0" destOrd="0" presId="urn:microsoft.com/office/officeart/2005/8/layout/hierarchy3"/>
    <dgm:cxn modelId="{9278F252-509A-4B27-AEDB-E70D4E0C7CFB}" type="presOf" srcId="{711A6AEE-CAC4-4DDF-A96A-1BB01916719F}" destId="{52AEEB6C-3705-4908-9950-3B7E9C99C4A7}" srcOrd="1" destOrd="0" presId="urn:microsoft.com/office/officeart/2005/8/layout/hierarchy3"/>
    <dgm:cxn modelId="{3C70F259-5A49-4784-835F-1683E6F02221}" srcId="{711A6AEE-CAC4-4DDF-A96A-1BB01916719F}" destId="{940E4AA7-74AB-45C5-B086-3FB52FBCFE16}" srcOrd="2" destOrd="0" parTransId="{F5422D5A-8F77-43DE-B3C2-5A25851D9488}" sibTransId="{F313C869-F6B4-49BD-BBA6-83E5EDB49268}"/>
    <dgm:cxn modelId="{1683EB89-BDB7-4F8B-A316-260740D417EB}" type="presOf" srcId="{5AEC650C-2689-4012-9024-144AA27C99BB}" destId="{F54D6BCE-B989-464A-B2E1-CAAE6AE4D6B0}" srcOrd="0" destOrd="0" presId="urn:microsoft.com/office/officeart/2005/8/layout/hierarchy3"/>
    <dgm:cxn modelId="{DFD3F792-C560-4328-90D1-2FAA4517F3BC}" srcId="{5FE7B847-91C7-43AD-B212-883ED2C5FCF9}" destId="{3EB6E66B-F475-42DB-BB41-0A33C30919BE}" srcOrd="1" destOrd="0" parTransId="{F45EB8DE-4517-4F0A-A300-AE8A38D31003}" sibTransId="{DB7920F0-94CC-4861-9D7E-366C48724CCE}"/>
    <dgm:cxn modelId="{F15A0993-89F4-437A-875B-1D2BE5C2A6C8}" type="presOf" srcId="{A18C4AF1-3FFB-419F-B710-61CE759D6E4E}" destId="{CD482211-B6D5-43FE-ABEE-4664D5B3FBAC}" srcOrd="0" destOrd="0" presId="urn:microsoft.com/office/officeart/2005/8/layout/hierarchy3"/>
    <dgm:cxn modelId="{3E794A94-B2B8-48ED-9E74-8F955D3D1AF4}" srcId="{DF8573D5-C6B2-4F8A-A32F-0F3CE86E8F1B}" destId="{5FE7B847-91C7-43AD-B212-883ED2C5FCF9}" srcOrd="0" destOrd="0" parTransId="{4436B7E3-F318-4918-BDC1-8F2BC6E683D1}" sibTransId="{54556CB8-E3AD-47FA-AC6C-788C5151F7EB}"/>
    <dgm:cxn modelId="{E168A6A4-E7D4-43CC-8EA1-F42019E4FF46}" type="presOf" srcId="{51CDDCAC-F403-4919-978B-7550D3F79F53}" destId="{780F9F98-CBFF-42F6-B21E-8E490ED86E7F}" srcOrd="0" destOrd="0" presId="urn:microsoft.com/office/officeart/2005/8/layout/hierarchy3"/>
    <dgm:cxn modelId="{853019A5-D687-4A19-8051-E72DA1DAEEB9}" srcId="{DF8573D5-C6B2-4F8A-A32F-0F3CE86E8F1B}" destId="{3DAD3983-E4D3-4D2A-8908-56F92B29D124}" srcOrd="1" destOrd="0" parTransId="{80622DBA-2249-4B8B-BA26-93233873ADB4}" sibTransId="{FA301B3E-8496-4B80-9D2C-74DE35A167D1}"/>
    <dgm:cxn modelId="{3EA5C4A9-41F8-4B9F-B8D0-A777DED92CAA}" type="presOf" srcId="{A4A140CE-7F57-4AF3-8180-9A73E984E8EC}" destId="{17FFCF69-7E81-48AE-BF54-0BBC1DACF6CC}" srcOrd="0" destOrd="0" presId="urn:microsoft.com/office/officeart/2005/8/layout/hierarchy3"/>
    <dgm:cxn modelId="{B7233AB5-E61E-434D-AC3F-29B9F84B6D1D}" srcId="{DF8573D5-C6B2-4F8A-A32F-0F3CE86E8F1B}" destId="{711A6AEE-CAC4-4DDF-A96A-1BB01916719F}" srcOrd="2" destOrd="0" parTransId="{6FB70FD6-E707-4205-B0A2-025B51677442}" sibTransId="{342762AB-F185-4909-A2A5-4DFA57220E71}"/>
    <dgm:cxn modelId="{BDD6B2B7-B053-4148-A0A4-4B57941C7BD3}" srcId="{3DAD3983-E4D3-4D2A-8908-56F92B29D124}" destId="{4B494B15-2E01-457A-A792-6E27F557A1F0}" srcOrd="0" destOrd="0" parTransId="{51CDDCAC-F403-4919-978B-7550D3F79F53}" sibTransId="{B7C449DF-0238-4CE5-9209-395F5237E34C}"/>
    <dgm:cxn modelId="{21F4C0C1-C76A-45CF-BC7C-1B8E7A6646C0}" srcId="{3DAD3983-E4D3-4D2A-8908-56F92B29D124}" destId="{A4A140CE-7F57-4AF3-8180-9A73E984E8EC}" srcOrd="2" destOrd="0" parTransId="{606E6FC1-28B3-4230-A92C-34E7E2856763}" sibTransId="{0E254708-0C1D-4DA0-BA70-78320FA5A3C2}"/>
    <dgm:cxn modelId="{6EBF3FCE-1CA1-4995-92D4-7BB311E0F682}" type="presOf" srcId="{3DAD3983-E4D3-4D2A-8908-56F92B29D124}" destId="{288CE51C-AB1A-4BFA-9130-9B0DD1626D88}" srcOrd="0" destOrd="0" presId="urn:microsoft.com/office/officeart/2005/8/layout/hierarchy3"/>
    <dgm:cxn modelId="{026172CF-E381-4EF6-8D8C-8A7DFF1CD4C6}" type="presOf" srcId="{5FE7B847-91C7-43AD-B212-883ED2C5FCF9}" destId="{33A7F60F-08AE-4405-84AD-DEDB636D2851}" srcOrd="1" destOrd="0" presId="urn:microsoft.com/office/officeart/2005/8/layout/hierarchy3"/>
    <dgm:cxn modelId="{E52269D2-1CAD-4A56-A93C-2A9F2831A4ED}" type="presOf" srcId="{D722CDB3-32A4-4AEC-95C9-18153B86C40C}" destId="{E3D75512-173D-446A-9224-18C290772749}" srcOrd="0" destOrd="0" presId="urn:microsoft.com/office/officeart/2005/8/layout/hierarchy3"/>
    <dgm:cxn modelId="{80509AD4-58D3-43C4-9770-5E697DA439BE}" type="presOf" srcId="{606E6FC1-28B3-4230-A92C-34E7E2856763}" destId="{5550740B-BC52-4252-8446-0A1FCA709C91}" srcOrd="0" destOrd="0" presId="urn:microsoft.com/office/officeart/2005/8/layout/hierarchy3"/>
    <dgm:cxn modelId="{1E99F6DD-0A40-4FA0-997C-84C895D8F4D0}" srcId="{5FE7B847-91C7-43AD-B212-883ED2C5FCF9}" destId="{1F117E15-A5F1-4B2C-A6D6-3B4ACFB2F51C}" srcOrd="0" destOrd="0" parTransId="{A18C4AF1-3FFB-419F-B710-61CE759D6E4E}" sibTransId="{6632D7E7-09E9-4997-B192-0EB8E77EE9B3}"/>
    <dgm:cxn modelId="{D8A9AFE8-0075-4B70-93F6-8E95FA329515}" type="presOf" srcId="{3EB6E66B-F475-42DB-BB41-0A33C30919BE}" destId="{B1B26888-48E6-4E75-BED8-0C19BEC329A6}" srcOrd="0" destOrd="0" presId="urn:microsoft.com/office/officeart/2005/8/layout/hierarchy3"/>
    <dgm:cxn modelId="{744178E9-DF40-4CF5-B4A6-26F9C08F8A20}" type="presOf" srcId="{4B494B15-2E01-457A-A792-6E27F557A1F0}" destId="{202F257D-07C2-4C02-9FBB-DFC8F5F95E15}" srcOrd="0" destOrd="0" presId="urn:microsoft.com/office/officeart/2005/8/layout/hierarchy3"/>
    <dgm:cxn modelId="{2F906DEE-F4F3-4615-B545-EC4FCE15CA5D}" type="presOf" srcId="{711A6AEE-CAC4-4DDF-A96A-1BB01916719F}" destId="{5EB1177D-6D01-4885-BAE3-85234B18A075}" srcOrd="0" destOrd="0" presId="urn:microsoft.com/office/officeart/2005/8/layout/hierarchy3"/>
    <dgm:cxn modelId="{708698EF-9CB0-43C3-B44E-C1166B788DD7}" srcId="{3DAD3983-E4D3-4D2A-8908-56F92B29D124}" destId="{30608B58-314A-4336-8411-F3ED2599822C}" srcOrd="1" destOrd="0" parTransId="{5710641C-7F3F-494D-B930-08845F7B6D09}" sibTransId="{5F990060-F781-4FB0-A6A4-37977917C08F}"/>
    <dgm:cxn modelId="{9E6524F5-4CDD-4F2A-A9AA-A15FC0DBA4F2}" type="presOf" srcId="{F5422D5A-8F77-43DE-B3C2-5A25851D9488}" destId="{03E078D2-C267-4144-A4DB-F925B49741EA}" srcOrd="0" destOrd="0" presId="urn:microsoft.com/office/officeart/2005/8/layout/hierarchy3"/>
    <dgm:cxn modelId="{279225F7-7B3A-46E8-9818-A0EE18DA81A8}" type="presOf" srcId="{0DDE3D10-5857-43A7-B0B9-C4E075C3D64F}" destId="{1039483A-2431-4EC7-9572-D9261C5B0258}" srcOrd="0" destOrd="0" presId="urn:microsoft.com/office/officeart/2005/8/layout/hierarchy3"/>
    <dgm:cxn modelId="{08037DFB-E5F6-4732-98AD-398E6DEED72B}" type="presOf" srcId="{DF8573D5-C6B2-4F8A-A32F-0F3CE86E8F1B}" destId="{1DC85D11-614B-40BC-AE6D-875702420051}" srcOrd="0" destOrd="0" presId="urn:microsoft.com/office/officeart/2005/8/layout/hierarchy3"/>
    <dgm:cxn modelId="{9B11E32C-F5C7-4121-9D5D-9FAF8995C434}" type="presParOf" srcId="{1DC85D11-614B-40BC-AE6D-875702420051}" destId="{3C7722D2-DFD8-4ED0-805B-C49F83B98D71}" srcOrd="0" destOrd="0" presId="urn:microsoft.com/office/officeart/2005/8/layout/hierarchy3"/>
    <dgm:cxn modelId="{08A12F33-571A-46F8-B677-1A5B83596232}" type="presParOf" srcId="{3C7722D2-DFD8-4ED0-805B-C49F83B98D71}" destId="{654D1B6E-B36C-4E6C-8A59-13E30E500630}" srcOrd="0" destOrd="0" presId="urn:microsoft.com/office/officeart/2005/8/layout/hierarchy3"/>
    <dgm:cxn modelId="{57664833-BD9D-466A-A7FC-FE7976CC1836}" type="presParOf" srcId="{654D1B6E-B36C-4E6C-8A59-13E30E500630}" destId="{2C1788AB-B3CB-47B4-AD01-4BE1EEC06DB1}" srcOrd="0" destOrd="0" presId="urn:microsoft.com/office/officeart/2005/8/layout/hierarchy3"/>
    <dgm:cxn modelId="{5FEF86DF-7ACA-46CE-8DFC-180190076D46}" type="presParOf" srcId="{654D1B6E-B36C-4E6C-8A59-13E30E500630}" destId="{33A7F60F-08AE-4405-84AD-DEDB636D2851}" srcOrd="1" destOrd="0" presId="urn:microsoft.com/office/officeart/2005/8/layout/hierarchy3"/>
    <dgm:cxn modelId="{CCA7DCC9-1A10-4BF5-A0F7-22DFE9A1F5B0}" type="presParOf" srcId="{3C7722D2-DFD8-4ED0-805B-C49F83B98D71}" destId="{143FDE89-B686-4E38-8A2C-E56FA34A4271}" srcOrd="1" destOrd="0" presId="urn:microsoft.com/office/officeart/2005/8/layout/hierarchy3"/>
    <dgm:cxn modelId="{B7CC6947-ADB5-44B7-8EA4-C0B43D6533FC}" type="presParOf" srcId="{143FDE89-B686-4E38-8A2C-E56FA34A4271}" destId="{CD482211-B6D5-43FE-ABEE-4664D5B3FBAC}" srcOrd="0" destOrd="0" presId="urn:microsoft.com/office/officeart/2005/8/layout/hierarchy3"/>
    <dgm:cxn modelId="{70AD8630-793D-41BF-9A8E-52D5FCCC743D}" type="presParOf" srcId="{143FDE89-B686-4E38-8A2C-E56FA34A4271}" destId="{DA26AFC3-342C-4E28-B92E-F65342CB017D}" srcOrd="1" destOrd="0" presId="urn:microsoft.com/office/officeart/2005/8/layout/hierarchy3"/>
    <dgm:cxn modelId="{03F2C8D1-3D9D-4E40-B837-9429A7206BCF}" type="presParOf" srcId="{143FDE89-B686-4E38-8A2C-E56FA34A4271}" destId="{025DA7A9-14F3-4194-8615-727A670418C4}" srcOrd="2" destOrd="0" presId="urn:microsoft.com/office/officeart/2005/8/layout/hierarchy3"/>
    <dgm:cxn modelId="{4FF4832A-84DD-45B3-8D8C-9F4FF27D79D9}" type="presParOf" srcId="{143FDE89-B686-4E38-8A2C-E56FA34A4271}" destId="{B1B26888-48E6-4E75-BED8-0C19BEC329A6}" srcOrd="3" destOrd="0" presId="urn:microsoft.com/office/officeart/2005/8/layout/hierarchy3"/>
    <dgm:cxn modelId="{4A3B96FD-EAD6-4C5A-B7A4-614E1E0D1689}" type="presParOf" srcId="{143FDE89-B686-4E38-8A2C-E56FA34A4271}" destId="{0F7D15A0-BA0C-4F7A-8E16-CFD7AE14D761}" srcOrd="4" destOrd="0" presId="urn:microsoft.com/office/officeart/2005/8/layout/hierarchy3"/>
    <dgm:cxn modelId="{CEFE8D87-AFE3-44FB-9315-5F3A62642702}" type="presParOf" srcId="{143FDE89-B686-4E38-8A2C-E56FA34A4271}" destId="{F54D6BCE-B989-464A-B2E1-CAAE6AE4D6B0}" srcOrd="5" destOrd="0" presId="urn:microsoft.com/office/officeart/2005/8/layout/hierarchy3"/>
    <dgm:cxn modelId="{679FF09C-7ECC-4D6B-8C21-9E4691365835}" type="presParOf" srcId="{1DC85D11-614B-40BC-AE6D-875702420051}" destId="{B63C590B-3F38-4049-911C-2706930DCD1A}" srcOrd="1" destOrd="0" presId="urn:microsoft.com/office/officeart/2005/8/layout/hierarchy3"/>
    <dgm:cxn modelId="{842F598A-7C00-4007-A026-BC9C20C70737}" type="presParOf" srcId="{B63C590B-3F38-4049-911C-2706930DCD1A}" destId="{7AD2DF28-73FD-4BE8-9208-6D0E296D922F}" srcOrd="0" destOrd="0" presId="urn:microsoft.com/office/officeart/2005/8/layout/hierarchy3"/>
    <dgm:cxn modelId="{5DE5ABD8-9EEC-4DA2-9D46-262966F022E4}" type="presParOf" srcId="{7AD2DF28-73FD-4BE8-9208-6D0E296D922F}" destId="{288CE51C-AB1A-4BFA-9130-9B0DD1626D88}" srcOrd="0" destOrd="0" presId="urn:microsoft.com/office/officeart/2005/8/layout/hierarchy3"/>
    <dgm:cxn modelId="{F79ECACA-7F91-4FF1-A706-3DD5DBDD6840}" type="presParOf" srcId="{7AD2DF28-73FD-4BE8-9208-6D0E296D922F}" destId="{DFFCFF26-AD99-42B6-A72B-743ACA7DD74B}" srcOrd="1" destOrd="0" presId="urn:microsoft.com/office/officeart/2005/8/layout/hierarchy3"/>
    <dgm:cxn modelId="{60E4FDB4-6ADB-4B3A-863D-818C536CA948}" type="presParOf" srcId="{B63C590B-3F38-4049-911C-2706930DCD1A}" destId="{1999E721-7F41-4C99-A729-BE03B8038BC2}" srcOrd="1" destOrd="0" presId="urn:microsoft.com/office/officeart/2005/8/layout/hierarchy3"/>
    <dgm:cxn modelId="{D38BA249-B142-481E-9E41-235A802816AF}" type="presParOf" srcId="{1999E721-7F41-4C99-A729-BE03B8038BC2}" destId="{780F9F98-CBFF-42F6-B21E-8E490ED86E7F}" srcOrd="0" destOrd="0" presId="urn:microsoft.com/office/officeart/2005/8/layout/hierarchy3"/>
    <dgm:cxn modelId="{BB3B1BB0-EB58-4A79-A2EB-9057E4DDB0B4}" type="presParOf" srcId="{1999E721-7F41-4C99-A729-BE03B8038BC2}" destId="{202F257D-07C2-4C02-9FBB-DFC8F5F95E15}" srcOrd="1" destOrd="0" presId="urn:microsoft.com/office/officeart/2005/8/layout/hierarchy3"/>
    <dgm:cxn modelId="{4A26DCD4-C70D-4B7C-B72C-D248A0BB558A}" type="presParOf" srcId="{1999E721-7F41-4C99-A729-BE03B8038BC2}" destId="{1B388535-E09A-4809-8D94-D62B0C1A500E}" srcOrd="2" destOrd="0" presId="urn:microsoft.com/office/officeart/2005/8/layout/hierarchy3"/>
    <dgm:cxn modelId="{D2F0B4FA-C0BB-4F17-8AFF-C437C46BD316}" type="presParOf" srcId="{1999E721-7F41-4C99-A729-BE03B8038BC2}" destId="{0A4BB71C-6694-4807-BB9B-9D7B9EB1DE37}" srcOrd="3" destOrd="0" presId="urn:microsoft.com/office/officeart/2005/8/layout/hierarchy3"/>
    <dgm:cxn modelId="{53D99E95-8F34-4F49-9747-A03FB40A444F}" type="presParOf" srcId="{1999E721-7F41-4C99-A729-BE03B8038BC2}" destId="{5550740B-BC52-4252-8446-0A1FCA709C91}" srcOrd="4" destOrd="0" presId="urn:microsoft.com/office/officeart/2005/8/layout/hierarchy3"/>
    <dgm:cxn modelId="{5D193474-DFB9-46BA-83F7-0AD9EC7975FF}" type="presParOf" srcId="{1999E721-7F41-4C99-A729-BE03B8038BC2}" destId="{17FFCF69-7E81-48AE-BF54-0BBC1DACF6CC}" srcOrd="5" destOrd="0" presId="urn:microsoft.com/office/officeart/2005/8/layout/hierarchy3"/>
    <dgm:cxn modelId="{88FF99D2-F04A-43D3-AFDD-ED5F1B3AA756}" type="presParOf" srcId="{1DC85D11-614B-40BC-AE6D-875702420051}" destId="{9110DC4B-59C1-442C-981E-F47F6C5A656A}" srcOrd="2" destOrd="0" presId="urn:microsoft.com/office/officeart/2005/8/layout/hierarchy3"/>
    <dgm:cxn modelId="{0F2951BC-5799-4169-B3F3-CB9C1B4BAEA7}" type="presParOf" srcId="{9110DC4B-59C1-442C-981E-F47F6C5A656A}" destId="{907C1F0E-3FF1-48FB-A3F0-5275CE3B3CB8}" srcOrd="0" destOrd="0" presId="urn:microsoft.com/office/officeart/2005/8/layout/hierarchy3"/>
    <dgm:cxn modelId="{3D11CA9E-FFBC-469B-8E25-E7F8E82DC709}" type="presParOf" srcId="{907C1F0E-3FF1-48FB-A3F0-5275CE3B3CB8}" destId="{5EB1177D-6D01-4885-BAE3-85234B18A075}" srcOrd="0" destOrd="0" presId="urn:microsoft.com/office/officeart/2005/8/layout/hierarchy3"/>
    <dgm:cxn modelId="{994489D1-FDF8-444C-BB82-BDC0342FCB34}" type="presParOf" srcId="{907C1F0E-3FF1-48FB-A3F0-5275CE3B3CB8}" destId="{52AEEB6C-3705-4908-9950-3B7E9C99C4A7}" srcOrd="1" destOrd="0" presId="urn:microsoft.com/office/officeart/2005/8/layout/hierarchy3"/>
    <dgm:cxn modelId="{368FC8B1-94AF-4C98-B755-FDF80D1DBE20}" type="presParOf" srcId="{9110DC4B-59C1-442C-981E-F47F6C5A656A}" destId="{D34A0324-920C-4896-B015-31624F787262}" srcOrd="1" destOrd="0" presId="urn:microsoft.com/office/officeart/2005/8/layout/hierarchy3"/>
    <dgm:cxn modelId="{3FCCE5E4-CCA7-452E-BAA4-AF59B59821BD}" type="presParOf" srcId="{D34A0324-920C-4896-B015-31624F787262}" destId="{1039483A-2431-4EC7-9572-D9261C5B0258}" srcOrd="0" destOrd="0" presId="urn:microsoft.com/office/officeart/2005/8/layout/hierarchy3"/>
    <dgm:cxn modelId="{70667664-E15A-4D22-9588-81E748AB0A31}" type="presParOf" srcId="{D34A0324-920C-4896-B015-31624F787262}" destId="{BFCC0870-7052-47D3-8579-4CC3218438AA}" srcOrd="1" destOrd="0" presId="urn:microsoft.com/office/officeart/2005/8/layout/hierarchy3"/>
    <dgm:cxn modelId="{E63E7DFA-BB24-4AF6-A3BC-909662CFAEE3}" type="presParOf" srcId="{D34A0324-920C-4896-B015-31624F787262}" destId="{0DE09620-207E-4258-BB6D-5C74E6B6587D}" srcOrd="2" destOrd="0" presId="urn:microsoft.com/office/officeart/2005/8/layout/hierarchy3"/>
    <dgm:cxn modelId="{D55EA22A-E610-4D2D-BA7B-7E7428A3E10A}" type="presParOf" srcId="{D34A0324-920C-4896-B015-31624F787262}" destId="{E3D75512-173D-446A-9224-18C290772749}" srcOrd="3" destOrd="0" presId="urn:microsoft.com/office/officeart/2005/8/layout/hierarchy3"/>
    <dgm:cxn modelId="{DF507133-F49F-4A36-90C0-21562CE79CD9}" type="presParOf" srcId="{D34A0324-920C-4896-B015-31624F787262}" destId="{03E078D2-C267-4144-A4DB-F925B49741EA}" srcOrd="4" destOrd="0" presId="urn:microsoft.com/office/officeart/2005/8/layout/hierarchy3"/>
    <dgm:cxn modelId="{5EB118CB-6932-4876-BCCB-06B22868392E}" type="presParOf" srcId="{D34A0324-920C-4896-B015-31624F787262}" destId="{21072D59-03F9-4502-BB00-2A13EAC7CDCA}"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5A6F0-95A1-4EFF-BBCD-1EEF784C6481}"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0FA153B-664F-4ED8-AFF5-EA82CBC58DA8}">
      <dgm:prSet phldrT="[Text]" custT="1"/>
      <dgm:spPr/>
      <dgm:t>
        <a:bodyPr/>
        <a:lstStyle/>
        <a:p>
          <a:r>
            <a:rPr lang="en-US" sz="1000" dirty="0">
              <a:solidFill>
                <a:schemeClr val="bg1"/>
              </a:solidFill>
              <a:latin typeface="Sora" pitchFamily="2" charset="0"/>
              <a:cs typeface="Sora" pitchFamily="2" charset="0"/>
            </a:rPr>
            <a:t>Reality</a:t>
          </a:r>
        </a:p>
      </dgm:t>
    </dgm:pt>
    <dgm:pt modelId="{5CF12A2E-3043-4878-B3EB-5C5AF0F6221E}" type="parTrans" cxnId="{F5838FBA-A62C-46BC-B704-479DA6AD556C}">
      <dgm:prSet/>
      <dgm:spPr/>
      <dgm:t>
        <a:bodyPr/>
        <a:lstStyle/>
        <a:p>
          <a:endParaRPr lang="en-US"/>
        </a:p>
      </dgm:t>
    </dgm:pt>
    <dgm:pt modelId="{F3441AF2-FA23-4935-BBD3-B5F5AC9908D7}" type="sibTrans" cxnId="{F5838FBA-A62C-46BC-B704-479DA6AD556C}">
      <dgm:prSet/>
      <dgm:spPr/>
      <dgm:t>
        <a:bodyPr/>
        <a:lstStyle/>
        <a:p>
          <a:endParaRPr lang="en-US"/>
        </a:p>
      </dgm:t>
    </dgm:pt>
    <dgm:pt modelId="{73501AE6-6761-47FC-B972-03F3F4D675E7}">
      <dgm:prSet phldrT="[Text]" custT="1"/>
      <dgm:spPr/>
      <dgm:t>
        <a:bodyPr/>
        <a:lstStyle/>
        <a:p>
          <a:r>
            <a:rPr lang="en-US" sz="1000" dirty="0">
              <a:solidFill>
                <a:schemeClr val="bg1"/>
              </a:solidFill>
              <a:latin typeface="Sora" pitchFamily="2" charset="0"/>
              <a:cs typeface="Sora" pitchFamily="2" charset="0"/>
            </a:rPr>
            <a:t>Lifestyle</a:t>
          </a:r>
        </a:p>
      </dgm:t>
    </dgm:pt>
    <dgm:pt modelId="{6918A44E-6F60-488D-8CF2-A3DEE805A121}" type="parTrans" cxnId="{1AA6898E-7362-4BF9-B959-F4756B81A68A}">
      <dgm:prSet/>
      <dgm:spPr/>
      <dgm:t>
        <a:bodyPr/>
        <a:lstStyle/>
        <a:p>
          <a:endParaRPr lang="en-US"/>
        </a:p>
      </dgm:t>
    </dgm:pt>
    <dgm:pt modelId="{28FC09FD-8F9C-4BE2-9805-FB6DD0557FA0}" type="sibTrans" cxnId="{1AA6898E-7362-4BF9-B959-F4756B81A68A}">
      <dgm:prSet/>
      <dgm:spPr/>
      <dgm:t>
        <a:bodyPr/>
        <a:lstStyle/>
        <a:p>
          <a:endParaRPr lang="en-US"/>
        </a:p>
      </dgm:t>
    </dgm:pt>
    <dgm:pt modelId="{4AD5D8AD-F587-4183-8AC3-E039373E25CF}">
      <dgm:prSet phldrT="[Text]" custT="1"/>
      <dgm:spPr/>
      <dgm:t>
        <a:bodyPr/>
        <a:lstStyle/>
        <a:p>
          <a:r>
            <a:rPr lang="en-US" sz="1000" dirty="0">
              <a:solidFill>
                <a:schemeClr val="bg1"/>
              </a:solidFill>
              <a:latin typeface="Sora" pitchFamily="2" charset="0"/>
              <a:cs typeface="Sora" pitchFamily="2" charset="0"/>
            </a:rPr>
            <a:t>Possibility</a:t>
          </a:r>
        </a:p>
      </dgm:t>
    </dgm:pt>
    <dgm:pt modelId="{CC02704C-4E4F-4AE7-BC8A-115BAFE9BAFC}" type="parTrans" cxnId="{EA60FEF3-FA61-4077-ACA9-26A3DBEA7681}">
      <dgm:prSet/>
      <dgm:spPr/>
      <dgm:t>
        <a:bodyPr/>
        <a:lstStyle/>
        <a:p>
          <a:endParaRPr lang="en-US"/>
        </a:p>
      </dgm:t>
    </dgm:pt>
    <dgm:pt modelId="{F42DFB0F-6143-48D4-B10D-E5F339B0C8E3}" type="sibTrans" cxnId="{EA60FEF3-FA61-4077-ACA9-26A3DBEA7681}">
      <dgm:prSet/>
      <dgm:spPr/>
      <dgm:t>
        <a:bodyPr/>
        <a:lstStyle/>
        <a:p>
          <a:endParaRPr lang="en-US"/>
        </a:p>
      </dgm:t>
    </dgm:pt>
    <dgm:pt modelId="{52E42443-F4C2-4455-A970-9444A1436182}">
      <dgm:prSet phldrT="[Text]"/>
      <dgm:spPr/>
      <dgm:t>
        <a:bodyPr/>
        <a:lstStyle/>
        <a:p>
          <a:r>
            <a:rPr lang="en-US"/>
            <a:t>Second Life</a:t>
          </a:r>
        </a:p>
      </dgm:t>
    </dgm:pt>
    <dgm:pt modelId="{F2B8F136-81EE-4D34-9BDD-02E9BAE8D29D}" type="parTrans" cxnId="{39ADDD89-4BB4-4D44-A305-FDB55D24B521}">
      <dgm:prSet/>
      <dgm:spPr/>
      <dgm:t>
        <a:bodyPr/>
        <a:lstStyle/>
        <a:p>
          <a:endParaRPr lang="en-US"/>
        </a:p>
      </dgm:t>
    </dgm:pt>
    <dgm:pt modelId="{FAC26BFA-6B86-4AA8-9FB3-003AFA665432}" type="sibTrans" cxnId="{39ADDD89-4BB4-4D44-A305-FDB55D24B521}">
      <dgm:prSet/>
      <dgm:spPr/>
      <dgm:t>
        <a:bodyPr/>
        <a:lstStyle/>
        <a:p>
          <a:endParaRPr lang="en-US"/>
        </a:p>
      </dgm:t>
    </dgm:pt>
    <dgm:pt modelId="{DF6790CD-7CF2-4C23-A2FA-A047DD0CB881}" type="pres">
      <dgm:prSet presAssocID="{5A85A6F0-95A1-4EFF-BBCD-1EEF784C6481}" presName="Name0" presStyleCnt="0">
        <dgm:presLayoutVars>
          <dgm:chMax val="4"/>
          <dgm:resizeHandles val="exact"/>
        </dgm:presLayoutVars>
      </dgm:prSet>
      <dgm:spPr/>
    </dgm:pt>
    <dgm:pt modelId="{859E3E38-2EFF-4B97-B4D5-8E3EBDD5F602}" type="pres">
      <dgm:prSet presAssocID="{5A85A6F0-95A1-4EFF-BBCD-1EEF784C6481}" presName="ellipse" presStyleLbl="trBgShp" presStyleIdx="0" presStyleCnt="1"/>
      <dgm:spPr/>
    </dgm:pt>
    <dgm:pt modelId="{0A0997AB-454F-406B-BA0A-E6370BCCDE09}" type="pres">
      <dgm:prSet presAssocID="{5A85A6F0-95A1-4EFF-BBCD-1EEF784C6481}" presName="arrow1" presStyleLbl="fgShp" presStyleIdx="0" presStyleCnt="1"/>
      <dgm:spPr/>
    </dgm:pt>
    <dgm:pt modelId="{1DA2A1C0-D7A6-4B58-8A42-6E110926D3B4}" type="pres">
      <dgm:prSet presAssocID="{5A85A6F0-95A1-4EFF-BBCD-1EEF784C6481}" presName="rectangle" presStyleLbl="revTx" presStyleIdx="0" presStyleCnt="1">
        <dgm:presLayoutVars>
          <dgm:bulletEnabled val="1"/>
        </dgm:presLayoutVars>
      </dgm:prSet>
      <dgm:spPr/>
    </dgm:pt>
    <dgm:pt modelId="{1BE7EE0F-4120-441B-8383-FD119953D7F4}" type="pres">
      <dgm:prSet presAssocID="{73501AE6-6761-47FC-B972-03F3F4D675E7}" presName="item1" presStyleLbl="node1" presStyleIdx="0" presStyleCnt="3" custScaleX="115762" custScaleY="113986">
        <dgm:presLayoutVars>
          <dgm:bulletEnabled val="1"/>
        </dgm:presLayoutVars>
      </dgm:prSet>
      <dgm:spPr/>
    </dgm:pt>
    <dgm:pt modelId="{15398E6A-7028-4EF2-87EF-E3AF529E16CD}" type="pres">
      <dgm:prSet presAssocID="{4AD5D8AD-F587-4183-8AC3-E039373E25CF}" presName="item2" presStyleLbl="node1" presStyleIdx="1" presStyleCnt="3" custScaleX="117576" custScaleY="117576">
        <dgm:presLayoutVars>
          <dgm:bulletEnabled val="1"/>
        </dgm:presLayoutVars>
      </dgm:prSet>
      <dgm:spPr/>
    </dgm:pt>
    <dgm:pt modelId="{A048D81E-3A1B-4C89-AEDF-D57D94A73B9D}" type="pres">
      <dgm:prSet presAssocID="{52E42443-F4C2-4455-A970-9444A1436182}" presName="item3" presStyleLbl="node1" presStyleIdx="2" presStyleCnt="3" custScaleX="115171" custScaleY="115171">
        <dgm:presLayoutVars>
          <dgm:bulletEnabled val="1"/>
        </dgm:presLayoutVars>
      </dgm:prSet>
      <dgm:spPr/>
    </dgm:pt>
    <dgm:pt modelId="{4D80236F-9990-4D10-960D-8F17AA18C98C}" type="pres">
      <dgm:prSet presAssocID="{5A85A6F0-95A1-4EFF-BBCD-1EEF784C6481}" presName="funnel" presStyleLbl="trAlignAcc1" presStyleIdx="0" presStyleCnt="1"/>
      <dgm:spPr/>
    </dgm:pt>
  </dgm:ptLst>
  <dgm:cxnLst>
    <dgm:cxn modelId="{15AD3E48-58E1-44E7-8A61-78E9C265B98E}" type="presOf" srcId="{10FA153B-664F-4ED8-AFF5-EA82CBC58DA8}" destId="{A048D81E-3A1B-4C89-AEDF-D57D94A73B9D}" srcOrd="0" destOrd="0" presId="urn:microsoft.com/office/officeart/2005/8/layout/funnel1"/>
    <dgm:cxn modelId="{2CF2D07D-C25E-4060-A3A3-01B4726CB8C9}" type="presOf" srcId="{5A85A6F0-95A1-4EFF-BBCD-1EEF784C6481}" destId="{DF6790CD-7CF2-4C23-A2FA-A047DD0CB881}" srcOrd="0" destOrd="0" presId="urn:microsoft.com/office/officeart/2005/8/layout/funnel1"/>
    <dgm:cxn modelId="{39ADDD89-4BB4-4D44-A305-FDB55D24B521}" srcId="{5A85A6F0-95A1-4EFF-BBCD-1EEF784C6481}" destId="{52E42443-F4C2-4455-A970-9444A1436182}" srcOrd="3" destOrd="0" parTransId="{F2B8F136-81EE-4D34-9BDD-02E9BAE8D29D}" sibTransId="{FAC26BFA-6B86-4AA8-9FB3-003AFA665432}"/>
    <dgm:cxn modelId="{1AA6898E-7362-4BF9-B959-F4756B81A68A}" srcId="{5A85A6F0-95A1-4EFF-BBCD-1EEF784C6481}" destId="{73501AE6-6761-47FC-B972-03F3F4D675E7}" srcOrd="1" destOrd="0" parTransId="{6918A44E-6F60-488D-8CF2-A3DEE805A121}" sibTransId="{28FC09FD-8F9C-4BE2-9805-FB6DD0557FA0}"/>
    <dgm:cxn modelId="{FCBDA097-610A-492B-A070-AB922EBB4873}" type="presOf" srcId="{52E42443-F4C2-4455-A970-9444A1436182}" destId="{1DA2A1C0-D7A6-4B58-8A42-6E110926D3B4}" srcOrd="0" destOrd="0" presId="urn:microsoft.com/office/officeart/2005/8/layout/funnel1"/>
    <dgm:cxn modelId="{F5838FBA-A62C-46BC-B704-479DA6AD556C}" srcId="{5A85A6F0-95A1-4EFF-BBCD-1EEF784C6481}" destId="{10FA153B-664F-4ED8-AFF5-EA82CBC58DA8}" srcOrd="0" destOrd="0" parTransId="{5CF12A2E-3043-4878-B3EB-5C5AF0F6221E}" sibTransId="{F3441AF2-FA23-4935-BBD3-B5F5AC9908D7}"/>
    <dgm:cxn modelId="{53E366BF-4C5A-455B-B177-F8122C6DD1C7}" type="presOf" srcId="{73501AE6-6761-47FC-B972-03F3F4D675E7}" destId="{15398E6A-7028-4EF2-87EF-E3AF529E16CD}" srcOrd="0" destOrd="0" presId="urn:microsoft.com/office/officeart/2005/8/layout/funnel1"/>
    <dgm:cxn modelId="{BB0B58E5-15E6-4A18-BF96-EE7416E54F4A}" type="presOf" srcId="{4AD5D8AD-F587-4183-8AC3-E039373E25CF}" destId="{1BE7EE0F-4120-441B-8383-FD119953D7F4}" srcOrd="0" destOrd="0" presId="urn:microsoft.com/office/officeart/2005/8/layout/funnel1"/>
    <dgm:cxn modelId="{EA60FEF3-FA61-4077-ACA9-26A3DBEA7681}" srcId="{5A85A6F0-95A1-4EFF-BBCD-1EEF784C6481}" destId="{4AD5D8AD-F587-4183-8AC3-E039373E25CF}" srcOrd="2" destOrd="0" parTransId="{CC02704C-4E4F-4AE7-BC8A-115BAFE9BAFC}" sibTransId="{F42DFB0F-6143-48D4-B10D-E5F339B0C8E3}"/>
    <dgm:cxn modelId="{AF494E6F-A61A-4D62-95EE-92AFEEFC15BB}" type="presParOf" srcId="{DF6790CD-7CF2-4C23-A2FA-A047DD0CB881}" destId="{859E3E38-2EFF-4B97-B4D5-8E3EBDD5F602}" srcOrd="0" destOrd="0" presId="urn:microsoft.com/office/officeart/2005/8/layout/funnel1"/>
    <dgm:cxn modelId="{1EF7A33A-DED2-4400-9124-DD1B5226EDDD}" type="presParOf" srcId="{DF6790CD-7CF2-4C23-A2FA-A047DD0CB881}" destId="{0A0997AB-454F-406B-BA0A-E6370BCCDE09}" srcOrd="1" destOrd="0" presId="urn:microsoft.com/office/officeart/2005/8/layout/funnel1"/>
    <dgm:cxn modelId="{B62CB5B5-1451-4EDD-B9C7-29E375F79375}" type="presParOf" srcId="{DF6790CD-7CF2-4C23-A2FA-A047DD0CB881}" destId="{1DA2A1C0-D7A6-4B58-8A42-6E110926D3B4}" srcOrd="2" destOrd="0" presId="urn:microsoft.com/office/officeart/2005/8/layout/funnel1"/>
    <dgm:cxn modelId="{31A68F16-E7BA-4719-BEC5-0DB033CAC518}" type="presParOf" srcId="{DF6790CD-7CF2-4C23-A2FA-A047DD0CB881}" destId="{1BE7EE0F-4120-441B-8383-FD119953D7F4}" srcOrd="3" destOrd="0" presId="urn:microsoft.com/office/officeart/2005/8/layout/funnel1"/>
    <dgm:cxn modelId="{91DCD385-C8AE-4467-BF66-6E0C0EFEA606}" type="presParOf" srcId="{DF6790CD-7CF2-4C23-A2FA-A047DD0CB881}" destId="{15398E6A-7028-4EF2-87EF-E3AF529E16CD}" srcOrd="4" destOrd="0" presId="urn:microsoft.com/office/officeart/2005/8/layout/funnel1"/>
    <dgm:cxn modelId="{58C92B63-B81D-493C-8DD8-614A46F66F36}" type="presParOf" srcId="{DF6790CD-7CF2-4C23-A2FA-A047DD0CB881}" destId="{A048D81E-3A1B-4C89-AEDF-D57D94A73B9D}" srcOrd="5" destOrd="0" presId="urn:microsoft.com/office/officeart/2005/8/layout/funnel1"/>
    <dgm:cxn modelId="{83F7BC71-7EE6-4FCA-9B80-3611AFE5D2D2}" type="presParOf" srcId="{DF6790CD-7CF2-4C23-A2FA-A047DD0CB881}" destId="{4D80236F-9990-4D10-960D-8F17AA18C98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33AB87-2478-45AC-AD9E-ED0D59986352}" type="doc">
      <dgm:prSet loTypeId="urn:microsoft.com/office/officeart/2005/8/layout/gear1" loCatId="process" qsTypeId="urn:microsoft.com/office/officeart/2005/8/quickstyle/simple1" qsCatId="simple" csTypeId="urn:microsoft.com/office/officeart/2005/8/colors/accent1_3" csCatId="accent1" phldr="1"/>
      <dgm:spPr/>
    </dgm:pt>
    <dgm:pt modelId="{4543F080-4429-4BE1-A750-3F354DFB575E}">
      <dgm:prSet phldrT="[Text]"/>
      <dgm:spPr/>
      <dgm:t>
        <a:bodyPr/>
        <a:lstStyle/>
        <a:p>
          <a:r>
            <a:rPr lang="en-US" dirty="0"/>
            <a:t> </a:t>
          </a:r>
        </a:p>
      </dgm:t>
    </dgm:pt>
    <dgm:pt modelId="{507717D1-09E2-404A-922A-00836BF7A986}" type="parTrans" cxnId="{E4CE4D24-03F9-486E-8AFF-A8AFB3568E63}">
      <dgm:prSet/>
      <dgm:spPr/>
      <dgm:t>
        <a:bodyPr/>
        <a:lstStyle/>
        <a:p>
          <a:endParaRPr lang="en-US"/>
        </a:p>
      </dgm:t>
    </dgm:pt>
    <dgm:pt modelId="{3B8DAB0A-CF54-4AB2-96F1-51570D2BFDBE}" type="sibTrans" cxnId="{E4CE4D24-03F9-486E-8AFF-A8AFB3568E63}">
      <dgm:prSet/>
      <dgm:spPr/>
      <dgm:t>
        <a:bodyPr/>
        <a:lstStyle/>
        <a:p>
          <a:endParaRPr lang="en-US"/>
        </a:p>
      </dgm:t>
    </dgm:pt>
    <dgm:pt modelId="{3B134EF7-B6E7-45EE-8963-C1F7C7D9CD6F}">
      <dgm:prSet phldrT="[Text]"/>
      <dgm:spPr/>
      <dgm:t>
        <a:bodyPr/>
        <a:lstStyle/>
        <a:p>
          <a:r>
            <a:rPr lang="en-US" dirty="0"/>
            <a:t>	</a:t>
          </a:r>
        </a:p>
      </dgm:t>
    </dgm:pt>
    <dgm:pt modelId="{BCDBC5C2-DC32-4AD3-9176-300131538C9F}" type="sibTrans" cxnId="{A3C6B45C-5E02-4EC8-BDAF-C9D2F95C6D4E}">
      <dgm:prSet/>
      <dgm:spPr/>
      <dgm:t>
        <a:bodyPr/>
        <a:lstStyle/>
        <a:p>
          <a:endParaRPr lang="en-US"/>
        </a:p>
      </dgm:t>
    </dgm:pt>
    <dgm:pt modelId="{BCB08CFA-BAAB-412F-B95F-9F28D93DE9DA}" type="parTrans" cxnId="{A3C6B45C-5E02-4EC8-BDAF-C9D2F95C6D4E}">
      <dgm:prSet/>
      <dgm:spPr/>
      <dgm:t>
        <a:bodyPr/>
        <a:lstStyle/>
        <a:p>
          <a:endParaRPr lang="en-US"/>
        </a:p>
      </dgm:t>
    </dgm:pt>
    <dgm:pt modelId="{6E6C6F99-751F-4DFF-9C02-B30966C298C6}">
      <dgm:prSet phldrT="[Text]"/>
      <dgm:spPr/>
      <dgm:t>
        <a:bodyPr/>
        <a:lstStyle/>
        <a:p>
          <a:r>
            <a:rPr lang="en-US" dirty="0"/>
            <a:t> </a:t>
          </a:r>
        </a:p>
      </dgm:t>
    </dgm:pt>
    <dgm:pt modelId="{5AE929D0-0D8B-4491-B84E-7F1B0CF9B6C6}" type="sibTrans" cxnId="{971614B5-38FA-4534-BA22-173C1657CA90}">
      <dgm:prSet/>
      <dgm:spPr/>
      <dgm:t>
        <a:bodyPr/>
        <a:lstStyle/>
        <a:p>
          <a:endParaRPr lang="en-US"/>
        </a:p>
      </dgm:t>
    </dgm:pt>
    <dgm:pt modelId="{EDD4EBF0-982A-48FF-9684-15849971A3B1}" type="parTrans" cxnId="{971614B5-38FA-4534-BA22-173C1657CA90}">
      <dgm:prSet/>
      <dgm:spPr/>
      <dgm:t>
        <a:bodyPr/>
        <a:lstStyle/>
        <a:p>
          <a:endParaRPr lang="en-US"/>
        </a:p>
      </dgm:t>
    </dgm:pt>
    <dgm:pt modelId="{77A259C1-B37E-444C-8288-62D64FCB1669}" type="pres">
      <dgm:prSet presAssocID="{1733AB87-2478-45AC-AD9E-ED0D59986352}" presName="composite" presStyleCnt="0">
        <dgm:presLayoutVars>
          <dgm:chMax val="3"/>
          <dgm:animLvl val="lvl"/>
          <dgm:resizeHandles val="exact"/>
        </dgm:presLayoutVars>
      </dgm:prSet>
      <dgm:spPr/>
    </dgm:pt>
    <dgm:pt modelId="{62921018-4D18-4381-BEE0-A8BA9C56CC62}" type="pres">
      <dgm:prSet presAssocID="{3B134EF7-B6E7-45EE-8963-C1F7C7D9CD6F}" presName="gear1" presStyleLbl="node1" presStyleIdx="0" presStyleCnt="3">
        <dgm:presLayoutVars>
          <dgm:chMax val="1"/>
          <dgm:bulletEnabled val="1"/>
        </dgm:presLayoutVars>
      </dgm:prSet>
      <dgm:spPr/>
    </dgm:pt>
    <dgm:pt modelId="{93002DC6-9040-4D96-9FFF-72D45A4275D1}" type="pres">
      <dgm:prSet presAssocID="{3B134EF7-B6E7-45EE-8963-C1F7C7D9CD6F}" presName="gear1srcNode" presStyleLbl="node1" presStyleIdx="0" presStyleCnt="3"/>
      <dgm:spPr/>
    </dgm:pt>
    <dgm:pt modelId="{1867B026-CB5B-4285-9348-443B41A8EC8F}" type="pres">
      <dgm:prSet presAssocID="{3B134EF7-B6E7-45EE-8963-C1F7C7D9CD6F}" presName="gear1dstNode" presStyleLbl="node1" presStyleIdx="0" presStyleCnt="3"/>
      <dgm:spPr/>
    </dgm:pt>
    <dgm:pt modelId="{800A1A52-CDE6-40AE-942B-79ABD9AC2A9A}" type="pres">
      <dgm:prSet presAssocID="{4543F080-4429-4BE1-A750-3F354DFB575E}" presName="gear2" presStyleLbl="node1" presStyleIdx="1" presStyleCnt="3">
        <dgm:presLayoutVars>
          <dgm:chMax val="1"/>
          <dgm:bulletEnabled val="1"/>
        </dgm:presLayoutVars>
      </dgm:prSet>
      <dgm:spPr/>
    </dgm:pt>
    <dgm:pt modelId="{B97F5EE0-5F35-40C8-A744-2E3B166FF99B}" type="pres">
      <dgm:prSet presAssocID="{4543F080-4429-4BE1-A750-3F354DFB575E}" presName="gear2srcNode" presStyleLbl="node1" presStyleIdx="1" presStyleCnt="3"/>
      <dgm:spPr/>
    </dgm:pt>
    <dgm:pt modelId="{2F438A5F-6A53-4903-8185-833DB8EE3F7A}" type="pres">
      <dgm:prSet presAssocID="{4543F080-4429-4BE1-A750-3F354DFB575E}" presName="gear2dstNode" presStyleLbl="node1" presStyleIdx="1" presStyleCnt="3"/>
      <dgm:spPr/>
    </dgm:pt>
    <dgm:pt modelId="{921CA3FA-5F2E-4031-A920-606E9769D84B}" type="pres">
      <dgm:prSet presAssocID="{6E6C6F99-751F-4DFF-9C02-B30966C298C6}" presName="gear3" presStyleLbl="node1" presStyleIdx="2" presStyleCnt="3"/>
      <dgm:spPr/>
    </dgm:pt>
    <dgm:pt modelId="{3EE07FBB-A62B-469D-BFC7-174D7F9097CE}" type="pres">
      <dgm:prSet presAssocID="{6E6C6F99-751F-4DFF-9C02-B30966C298C6}" presName="gear3tx" presStyleLbl="node1" presStyleIdx="2" presStyleCnt="3">
        <dgm:presLayoutVars>
          <dgm:chMax val="1"/>
          <dgm:bulletEnabled val="1"/>
        </dgm:presLayoutVars>
      </dgm:prSet>
      <dgm:spPr/>
    </dgm:pt>
    <dgm:pt modelId="{8BBEAE3B-8A75-49C3-8437-063DC61B18DA}" type="pres">
      <dgm:prSet presAssocID="{6E6C6F99-751F-4DFF-9C02-B30966C298C6}" presName="gear3srcNode" presStyleLbl="node1" presStyleIdx="2" presStyleCnt="3"/>
      <dgm:spPr/>
    </dgm:pt>
    <dgm:pt modelId="{E96C42EA-5867-49BF-B428-9B6A74EE6F83}" type="pres">
      <dgm:prSet presAssocID="{6E6C6F99-751F-4DFF-9C02-B30966C298C6}" presName="gear3dstNode" presStyleLbl="node1" presStyleIdx="2" presStyleCnt="3"/>
      <dgm:spPr/>
    </dgm:pt>
    <dgm:pt modelId="{D78334D0-6E97-46FD-BBF4-5DC7CE6C0DC0}" type="pres">
      <dgm:prSet presAssocID="{BCDBC5C2-DC32-4AD3-9176-300131538C9F}" presName="connector1" presStyleLbl="sibTrans2D1" presStyleIdx="0" presStyleCnt="3"/>
      <dgm:spPr/>
    </dgm:pt>
    <dgm:pt modelId="{8A495EBE-D02F-4458-A859-0551F6F6FDF8}" type="pres">
      <dgm:prSet presAssocID="{3B8DAB0A-CF54-4AB2-96F1-51570D2BFDBE}" presName="connector2" presStyleLbl="sibTrans2D1" presStyleIdx="1" presStyleCnt="3"/>
      <dgm:spPr/>
    </dgm:pt>
    <dgm:pt modelId="{F7A43DA7-39F0-428C-BE79-2D6B16D01512}" type="pres">
      <dgm:prSet presAssocID="{5AE929D0-0D8B-4491-B84E-7F1B0CF9B6C6}" presName="connector3" presStyleLbl="sibTrans2D1" presStyleIdx="2" presStyleCnt="3"/>
      <dgm:spPr/>
    </dgm:pt>
  </dgm:ptLst>
  <dgm:cxnLst>
    <dgm:cxn modelId="{739A940D-A765-49F1-8CDA-EDD69D182B01}" type="presOf" srcId="{6E6C6F99-751F-4DFF-9C02-B30966C298C6}" destId="{E96C42EA-5867-49BF-B428-9B6A74EE6F83}" srcOrd="3" destOrd="0" presId="urn:microsoft.com/office/officeart/2005/8/layout/gear1"/>
    <dgm:cxn modelId="{71A0910F-C00D-406F-BB3D-E5C1001E4EFC}" type="presOf" srcId="{3B134EF7-B6E7-45EE-8963-C1F7C7D9CD6F}" destId="{1867B026-CB5B-4285-9348-443B41A8EC8F}" srcOrd="2" destOrd="0" presId="urn:microsoft.com/office/officeart/2005/8/layout/gear1"/>
    <dgm:cxn modelId="{E4CE4D24-03F9-486E-8AFF-A8AFB3568E63}" srcId="{1733AB87-2478-45AC-AD9E-ED0D59986352}" destId="{4543F080-4429-4BE1-A750-3F354DFB575E}" srcOrd="1" destOrd="0" parTransId="{507717D1-09E2-404A-922A-00836BF7A986}" sibTransId="{3B8DAB0A-CF54-4AB2-96F1-51570D2BFDBE}"/>
    <dgm:cxn modelId="{969EC43B-37FE-428C-9B2B-202537B0C63B}" type="presOf" srcId="{6E6C6F99-751F-4DFF-9C02-B30966C298C6}" destId="{921CA3FA-5F2E-4031-A920-606E9769D84B}" srcOrd="0" destOrd="0" presId="urn:microsoft.com/office/officeart/2005/8/layout/gear1"/>
    <dgm:cxn modelId="{A3C6B45C-5E02-4EC8-BDAF-C9D2F95C6D4E}" srcId="{1733AB87-2478-45AC-AD9E-ED0D59986352}" destId="{3B134EF7-B6E7-45EE-8963-C1F7C7D9CD6F}" srcOrd="0" destOrd="0" parTransId="{BCB08CFA-BAAB-412F-B95F-9F28D93DE9DA}" sibTransId="{BCDBC5C2-DC32-4AD3-9176-300131538C9F}"/>
    <dgm:cxn modelId="{ED66BC51-C35E-4229-9C43-A8F1B4D24663}" type="presOf" srcId="{3B134EF7-B6E7-45EE-8963-C1F7C7D9CD6F}" destId="{93002DC6-9040-4D96-9FFF-72D45A4275D1}" srcOrd="1" destOrd="0" presId="urn:microsoft.com/office/officeart/2005/8/layout/gear1"/>
    <dgm:cxn modelId="{B358F756-A889-468D-859D-D3E0B0FC3972}" type="presOf" srcId="{4543F080-4429-4BE1-A750-3F354DFB575E}" destId="{800A1A52-CDE6-40AE-942B-79ABD9AC2A9A}" srcOrd="0" destOrd="0" presId="urn:microsoft.com/office/officeart/2005/8/layout/gear1"/>
    <dgm:cxn modelId="{AA624157-2431-48B6-9112-F54A218CEA8F}" type="presOf" srcId="{BCDBC5C2-DC32-4AD3-9176-300131538C9F}" destId="{D78334D0-6E97-46FD-BBF4-5DC7CE6C0DC0}" srcOrd="0" destOrd="0" presId="urn:microsoft.com/office/officeart/2005/8/layout/gear1"/>
    <dgm:cxn modelId="{C5E27D79-9B30-4184-957C-22AC3C32FB5B}" type="presOf" srcId="{6E6C6F99-751F-4DFF-9C02-B30966C298C6}" destId="{3EE07FBB-A62B-469D-BFC7-174D7F9097CE}" srcOrd="1" destOrd="0" presId="urn:microsoft.com/office/officeart/2005/8/layout/gear1"/>
    <dgm:cxn modelId="{A39460A3-F349-45CF-A661-361FE8FBA753}" type="presOf" srcId="{4543F080-4429-4BE1-A750-3F354DFB575E}" destId="{B97F5EE0-5F35-40C8-A744-2E3B166FF99B}" srcOrd="1" destOrd="0" presId="urn:microsoft.com/office/officeart/2005/8/layout/gear1"/>
    <dgm:cxn modelId="{86AFB9B3-C408-4E40-B370-DC004FF3F07C}" type="presOf" srcId="{5AE929D0-0D8B-4491-B84E-7F1B0CF9B6C6}" destId="{F7A43DA7-39F0-428C-BE79-2D6B16D01512}" srcOrd="0" destOrd="0" presId="urn:microsoft.com/office/officeart/2005/8/layout/gear1"/>
    <dgm:cxn modelId="{971614B5-38FA-4534-BA22-173C1657CA90}" srcId="{1733AB87-2478-45AC-AD9E-ED0D59986352}" destId="{6E6C6F99-751F-4DFF-9C02-B30966C298C6}" srcOrd="2" destOrd="0" parTransId="{EDD4EBF0-982A-48FF-9684-15849971A3B1}" sibTransId="{5AE929D0-0D8B-4491-B84E-7F1B0CF9B6C6}"/>
    <dgm:cxn modelId="{B03CDBBB-C1A9-451B-8D49-0A60201B475C}" type="presOf" srcId="{3B134EF7-B6E7-45EE-8963-C1F7C7D9CD6F}" destId="{62921018-4D18-4381-BEE0-A8BA9C56CC62}" srcOrd="0" destOrd="0" presId="urn:microsoft.com/office/officeart/2005/8/layout/gear1"/>
    <dgm:cxn modelId="{E3EBFFBB-06FC-4136-B45A-8817480FB81F}" type="presOf" srcId="{3B8DAB0A-CF54-4AB2-96F1-51570D2BFDBE}" destId="{8A495EBE-D02F-4458-A859-0551F6F6FDF8}" srcOrd="0" destOrd="0" presId="urn:microsoft.com/office/officeart/2005/8/layout/gear1"/>
    <dgm:cxn modelId="{9B8C70C6-F322-4C73-BC90-C2F7BD8B4A37}" type="presOf" srcId="{6E6C6F99-751F-4DFF-9C02-B30966C298C6}" destId="{8BBEAE3B-8A75-49C3-8437-063DC61B18DA}" srcOrd="2" destOrd="0" presId="urn:microsoft.com/office/officeart/2005/8/layout/gear1"/>
    <dgm:cxn modelId="{100B27CD-97E0-40E2-B1D3-99329CA87312}" type="presOf" srcId="{4543F080-4429-4BE1-A750-3F354DFB575E}" destId="{2F438A5F-6A53-4903-8185-833DB8EE3F7A}" srcOrd="2" destOrd="0" presId="urn:microsoft.com/office/officeart/2005/8/layout/gear1"/>
    <dgm:cxn modelId="{2D9F0AD0-97E7-4FD8-8AD0-ED2C62A45046}" type="presOf" srcId="{1733AB87-2478-45AC-AD9E-ED0D59986352}" destId="{77A259C1-B37E-444C-8288-62D64FCB1669}" srcOrd="0" destOrd="0" presId="urn:microsoft.com/office/officeart/2005/8/layout/gear1"/>
    <dgm:cxn modelId="{7DEF9383-F18B-444E-A495-3A2AE7EDFDB7}" type="presParOf" srcId="{77A259C1-B37E-444C-8288-62D64FCB1669}" destId="{62921018-4D18-4381-BEE0-A8BA9C56CC62}" srcOrd="0" destOrd="0" presId="urn:microsoft.com/office/officeart/2005/8/layout/gear1"/>
    <dgm:cxn modelId="{D68D9BC9-89D2-4BFC-9E2E-BCDC6CF41345}" type="presParOf" srcId="{77A259C1-B37E-444C-8288-62D64FCB1669}" destId="{93002DC6-9040-4D96-9FFF-72D45A4275D1}" srcOrd="1" destOrd="0" presId="urn:microsoft.com/office/officeart/2005/8/layout/gear1"/>
    <dgm:cxn modelId="{F5F5D2D4-69BD-465E-B19F-A2AB4E232D85}" type="presParOf" srcId="{77A259C1-B37E-444C-8288-62D64FCB1669}" destId="{1867B026-CB5B-4285-9348-443B41A8EC8F}" srcOrd="2" destOrd="0" presId="urn:microsoft.com/office/officeart/2005/8/layout/gear1"/>
    <dgm:cxn modelId="{513E444C-F57E-47E1-8119-14A57F222989}" type="presParOf" srcId="{77A259C1-B37E-444C-8288-62D64FCB1669}" destId="{800A1A52-CDE6-40AE-942B-79ABD9AC2A9A}" srcOrd="3" destOrd="0" presId="urn:microsoft.com/office/officeart/2005/8/layout/gear1"/>
    <dgm:cxn modelId="{F2048E64-CE7C-42FB-BFE5-6A8D5570B869}" type="presParOf" srcId="{77A259C1-B37E-444C-8288-62D64FCB1669}" destId="{B97F5EE0-5F35-40C8-A744-2E3B166FF99B}" srcOrd="4" destOrd="0" presId="urn:microsoft.com/office/officeart/2005/8/layout/gear1"/>
    <dgm:cxn modelId="{A336497B-A4BC-4937-B3CC-DE09CB8AC09D}" type="presParOf" srcId="{77A259C1-B37E-444C-8288-62D64FCB1669}" destId="{2F438A5F-6A53-4903-8185-833DB8EE3F7A}" srcOrd="5" destOrd="0" presId="urn:microsoft.com/office/officeart/2005/8/layout/gear1"/>
    <dgm:cxn modelId="{B1F32AEB-4703-40BE-AB87-692520D780B9}" type="presParOf" srcId="{77A259C1-B37E-444C-8288-62D64FCB1669}" destId="{921CA3FA-5F2E-4031-A920-606E9769D84B}" srcOrd="6" destOrd="0" presId="urn:microsoft.com/office/officeart/2005/8/layout/gear1"/>
    <dgm:cxn modelId="{FE8A073D-F84E-4D76-8CD0-11CCEDAFECD3}" type="presParOf" srcId="{77A259C1-B37E-444C-8288-62D64FCB1669}" destId="{3EE07FBB-A62B-469D-BFC7-174D7F9097CE}" srcOrd="7" destOrd="0" presId="urn:microsoft.com/office/officeart/2005/8/layout/gear1"/>
    <dgm:cxn modelId="{3DB2362C-24AF-4807-868F-7971915DD406}" type="presParOf" srcId="{77A259C1-B37E-444C-8288-62D64FCB1669}" destId="{8BBEAE3B-8A75-49C3-8437-063DC61B18DA}" srcOrd="8" destOrd="0" presId="urn:microsoft.com/office/officeart/2005/8/layout/gear1"/>
    <dgm:cxn modelId="{DF457FD5-129C-4687-A6D5-5D6CAA269111}" type="presParOf" srcId="{77A259C1-B37E-444C-8288-62D64FCB1669}" destId="{E96C42EA-5867-49BF-B428-9B6A74EE6F83}" srcOrd="9" destOrd="0" presId="urn:microsoft.com/office/officeart/2005/8/layout/gear1"/>
    <dgm:cxn modelId="{A8209F26-277C-42F2-9FA1-DC8738DCEAD6}" type="presParOf" srcId="{77A259C1-B37E-444C-8288-62D64FCB1669}" destId="{D78334D0-6E97-46FD-BBF4-5DC7CE6C0DC0}" srcOrd="10" destOrd="0" presId="urn:microsoft.com/office/officeart/2005/8/layout/gear1"/>
    <dgm:cxn modelId="{0B6AD30C-9FED-439A-9661-589ED4FC3F36}" type="presParOf" srcId="{77A259C1-B37E-444C-8288-62D64FCB1669}" destId="{8A495EBE-D02F-4458-A859-0551F6F6FDF8}" srcOrd="11" destOrd="0" presId="urn:microsoft.com/office/officeart/2005/8/layout/gear1"/>
    <dgm:cxn modelId="{DDF1C96E-AA79-4AAC-B29F-7A8603EE1C88}" type="presParOf" srcId="{77A259C1-B37E-444C-8288-62D64FCB1669}" destId="{F7A43DA7-39F0-428C-BE79-2D6B16D01512}"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val="rev"/>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788AB-B3CB-47B4-AD01-4BE1EEC06DB1}">
      <dsp:nvSpPr>
        <dsp:cNvPr id="0" name=""/>
        <dsp:cNvSpPr/>
      </dsp:nvSpPr>
      <dsp:spPr>
        <a:xfrm>
          <a:off x="744"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1.0 - static</a:t>
          </a:r>
        </a:p>
      </dsp:txBody>
      <dsp:txXfrm>
        <a:off x="26244" y="88673"/>
        <a:ext cx="1690289" cy="819644"/>
      </dsp:txXfrm>
    </dsp:sp>
    <dsp:sp modelId="{CD482211-B6D5-43FE-ABEE-4664D5B3FBAC}">
      <dsp:nvSpPr>
        <dsp:cNvPr id="0" name=""/>
        <dsp:cNvSpPr/>
      </dsp:nvSpPr>
      <dsp:spPr>
        <a:xfrm>
          <a:off x="174873"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6AFC3-342C-4E28-B92E-F65342CB017D}">
      <dsp:nvSpPr>
        <dsp:cNvPr id="0" name=""/>
        <dsp:cNvSpPr/>
      </dsp:nvSpPr>
      <dsp:spPr>
        <a:xfrm>
          <a:off x="349001"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Browser</a:t>
          </a:r>
        </a:p>
      </dsp:txBody>
      <dsp:txXfrm>
        <a:off x="374501" y="1176979"/>
        <a:ext cx="1342031" cy="819644"/>
      </dsp:txXfrm>
    </dsp:sp>
    <dsp:sp modelId="{025DA7A9-14F3-4194-8615-727A670418C4}">
      <dsp:nvSpPr>
        <dsp:cNvPr id="0" name=""/>
        <dsp:cNvSpPr/>
      </dsp:nvSpPr>
      <dsp:spPr>
        <a:xfrm>
          <a:off x="174873"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B26888-48E6-4E75-BED8-0C19BEC329A6}">
      <dsp:nvSpPr>
        <dsp:cNvPr id="0" name=""/>
        <dsp:cNvSpPr/>
      </dsp:nvSpPr>
      <dsp:spPr>
        <a:xfrm>
          <a:off x="349001"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Websites</a:t>
          </a:r>
        </a:p>
      </dsp:txBody>
      <dsp:txXfrm>
        <a:off x="374501" y="2265285"/>
        <a:ext cx="1342031" cy="819644"/>
      </dsp:txXfrm>
    </dsp:sp>
    <dsp:sp modelId="{0F7D15A0-BA0C-4F7A-8E16-CFD7AE14D761}">
      <dsp:nvSpPr>
        <dsp:cNvPr id="0" name=""/>
        <dsp:cNvSpPr/>
      </dsp:nvSpPr>
      <dsp:spPr>
        <a:xfrm>
          <a:off x="174873"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D6BCE-B989-464A-B2E1-CAAE6AE4D6B0}">
      <dsp:nvSpPr>
        <dsp:cNvPr id="0" name=""/>
        <dsp:cNvSpPr/>
      </dsp:nvSpPr>
      <dsp:spPr>
        <a:xfrm>
          <a:off x="349001"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Servers</a:t>
          </a:r>
        </a:p>
      </dsp:txBody>
      <dsp:txXfrm>
        <a:off x="374501" y="3353590"/>
        <a:ext cx="1342031" cy="819644"/>
      </dsp:txXfrm>
    </dsp:sp>
    <dsp:sp modelId="{288CE51C-AB1A-4BFA-9130-9B0DD1626D88}">
      <dsp:nvSpPr>
        <dsp:cNvPr id="0" name=""/>
        <dsp:cNvSpPr/>
      </dsp:nvSpPr>
      <dsp:spPr>
        <a:xfrm>
          <a:off x="2177355"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2.0 - centralized</a:t>
          </a:r>
        </a:p>
      </dsp:txBody>
      <dsp:txXfrm>
        <a:off x="2202855" y="88673"/>
        <a:ext cx="1690289" cy="819644"/>
      </dsp:txXfrm>
    </dsp:sp>
    <dsp:sp modelId="{780F9F98-CBFF-42F6-B21E-8E490ED86E7F}">
      <dsp:nvSpPr>
        <dsp:cNvPr id="0" name=""/>
        <dsp:cNvSpPr/>
      </dsp:nvSpPr>
      <dsp:spPr>
        <a:xfrm>
          <a:off x="2351484"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F257D-07C2-4C02-9FBB-DFC8F5F95E15}">
      <dsp:nvSpPr>
        <dsp:cNvPr id="0" name=""/>
        <dsp:cNvSpPr/>
      </dsp:nvSpPr>
      <dsp:spPr>
        <a:xfrm>
          <a:off x="2525613"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Mobile</a:t>
          </a:r>
        </a:p>
      </dsp:txBody>
      <dsp:txXfrm>
        <a:off x="2551113" y="1176979"/>
        <a:ext cx="1342031" cy="819644"/>
      </dsp:txXfrm>
    </dsp:sp>
    <dsp:sp modelId="{1B388535-E09A-4809-8D94-D62B0C1A500E}">
      <dsp:nvSpPr>
        <dsp:cNvPr id="0" name=""/>
        <dsp:cNvSpPr/>
      </dsp:nvSpPr>
      <dsp:spPr>
        <a:xfrm>
          <a:off x="2351484"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BB71C-6694-4807-BB9B-9D7B9EB1DE37}">
      <dsp:nvSpPr>
        <dsp:cNvPr id="0" name=""/>
        <dsp:cNvSpPr/>
      </dsp:nvSpPr>
      <dsp:spPr>
        <a:xfrm>
          <a:off x="2525613"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Apps</a:t>
          </a:r>
        </a:p>
      </dsp:txBody>
      <dsp:txXfrm>
        <a:off x="2551113" y="2265285"/>
        <a:ext cx="1342031" cy="819644"/>
      </dsp:txXfrm>
    </dsp:sp>
    <dsp:sp modelId="{5550740B-BC52-4252-8446-0A1FCA709C91}">
      <dsp:nvSpPr>
        <dsp:cNvPr id="0" name=""/>
        <dsp:cNvSpPr/>
      </dsp:nvSpPr>
      <dsp:spPr>
        <a:xfrm>
          <a:off x="2351484"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FCF69-7E81-48AE-BF54-0BBC1DACF6CC}">
      <dsp:nvSpPr>
        <dsp:cNvPr id="0" name=""/>
        <dsp:cNvSpPr/>
      </dsp:nvSpPr>
      <dsp:spPr>
        <a:xfrm>
          <a:off x="2525613"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Cloud</a:t>
          </a:r>
        </a:p>
      </dsp:txBody>
      <dsp:txXfrm>
        <a:off x="2551113" y="3353590"/>
        <a:ext cx="1342031" cy="819644"/>
      </dsp:txXfrm>
    </dsp:sp>
    <dsp:sp modelId="{5EB1177D-6D01-4885-BAE3-85234B18A075}">
      <dsp:nvSpPr>
        <dsp:cNvPr id="0" name=""/>
        <dsp:cNvSpPr/>
      </dsp:nvSpPr>
      <dsp:spPr>
        <a:xfrm>
          <a:off x="4353966"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3.0 - decentralized</a:t>
          </a:r>
        </a:p>
      </dsp:txBody>
      <dsp:txXfrm>
        <a:off x="4379466" y="88673"/>
        <a:ext cx="1690289" cy="819644"/>
      </dsp:txXfrm>
    </dsp:sp>
    <dsp:sp modelId="{1039483A-2431-4EC7-9572-D9261C5B0258}">
      <dsp:nvSpPr>
        <dsp:cNvPr id="0" name=""/>
        <dsp:cNvSpPr/>
      </dsp:nvSpPr>
      <dsp:spPr>
        <a:xfrm>
          <a:off x="4528095"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C0870-7052-47D3-8579-4CC3218438AA}">
      <dsp:nvSpPr>
        <dsp:cNvPr id="0" name=""/>
        <dsp:cNvSpPr/>
      </dsp:nvSpPr>
      <dsp:spPr>
        <a:xfrm>
          <a:off x="4702224"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XR</a:t>
          </a:r>
        </a:p>
      </dsp:txBody>
      <dsp:txXfrm>
        <a:off x="4727724" y="1176979"/>
        <a:ext cx="1342031" cy="819644"/>
      </dsp:txXfrm>
    </dsp:sp>
    <dsp:sp modelId="{0DE09620-207E-4258-BB6D-5C74E6B6587D}">
      <dsp:nvSpPr>
        <dsp:cNvPr id="0" name=""/>
        <dsp:cNvSpPr/>
      </dsp:nvSpPr>
      <dsp:spPr>
        <a:xfrm>
          <a:off x="4528095"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75512-173D-446A-9224-18C290772749}">
      <dsp:nvSpPr>
        <dsp:cNvPr id="0" name=""/>
        <dsp:cNvSpPr/>
      </dsp:nvSpPr>
      <dsp:spPr>
        <a:xfrm>
          <a:off x="4702224"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A.I</a:t>
          </a:r>
        </a:p>
      </dsp:txBody>
      <dsp:txXfrm>
        <a:off x="4727724" y="2265285"/>
        <a:ext cx="1342031" cy="819644"/>
      </dsp:txXfrm>
    </dsp:sp>
    <dsp:sp modelId="{03E078D2-C267-4144-A4DB-F925B49741EA}">
      <dsp:nvSpPr>
        <dsp:cNvPr id="0" name=""/>
        <dsp:cNvSpPr/>
      </dsp:nvSpPr>
      <dsp:spPr>
        <a:xfrm>
          <a:off x="4528095"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072D59-03F9-4502-BB00-2A13EAC7CDCA}">
      <dsp:nvSpPr>
        <dsp:cNvPr id="0" name=""/>
        <dsp:cNvSpPr/>
      </dsp:nvSpPr>
      <dsp:spPr>
        <a:xfrm>
          <a:off x="4702224"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Blockchain</a:t>
          </a:r>
        </a:p>
      </dsp:txBody>
      <dsp:txXfrm>
        <a:off x="4727724" y="3353590"/>
        <a:ext cx="1342031" cy="819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3E38-2EFF-4B97-B4D5-8E3EBDD5F602}">
      <dsp:nvSpPr>
        <dsp:cNvPr id="0" name=""/>
        <dsp:cNvSpPr/>
      </dsp:nvSpPr>
      <dsp:spPr>
        <a:xfrm>
          <a:off x="1008208" y="86286"/>
          <a:ext cx="1712461" cy="59471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997AB-454F-406B-BA0A-E6370BCCDE09}">
      <dsp:nvSpPr>
        <dsp:cNvPr id="0" name=""/>
        <dsp:cNvSpPr/>
      </dsp:nvSpPr>
      <dsp:spPr>
        <a:xfrm>
          <a:off x="1701158" y="1542542"/>
          <a:ext cx="331872" cy="212398"/>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A2A1C0-D7A6-4B58-8A42-6E110926D3B4}">
      <dsp:nvSpPr>
        <dsp:cNvPr id="0" name=""/>
        <dsp:cNvSpPr/>
      </dsp:nvSpPr>
      <dsp:spPr>
        <a:xfrm>
          <a:off x="1070600" y="1712461"/>
          <a:ext cx="1592987" cy="39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Second Life</a:t>
          </a:r>
        </a:p>
      </dsp:txBody>
      <dsp:txXfrm>
        <a:off x="1070600" y="1712461"/>
        <a:ext cx="1592987" cy="398246"/>
      </dsp:txXfrm>
    </dsp:sp>
    <dsp:sp modelId="{1BE7EE0F-4120-441B-8383-FD119953D7F4}">
      <dsp:nvSpPr>
        <dsp:cNvPr id="0" name=""/>
        <dsp:cNvSpPr/>
      </dsp:nvSpPr>
      <dsp:spPr>
        <a:xfrm>
          <a:off x="1583722" y="685159"/>
          <a:ext cx="691527" cy="6809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Possibility</a:t>
          </a:r>
        </a:p>
      </dsp:txBody>
      <dsp:txXfrm>
        <a:off x="1684994" y="784877"/>
        <a:ext cx="488983" cy="481482"/>
      </dsp:txXfrm>
    </dsp:sp>
    <dsp:sp modelId="{15398E6A-7028-4EF2-87EF-E3AF529E16CD}">
      <dsp:nvSpPr>
        <dsp:cNvPr id="0" name=""/>
        <dsp:cNvSpPr/>
      </dsp:nvSpPr>
      <dsp:spPr>
        <a:xfrm>
          <a:off x="1150852" y="226275"/>
          <a:ext cx="702364" cy="7023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Lifestyle</a:t>
          </a:r>
        </a:p>
      </dsp:txBody>
      <dsp:txXfrm>
        <a:off x="1253711" y="329134"/>
        <a:ext cx="496646" cy="496646"/>
      </dsp:txXfrm>
    </dsp:sp>
    <dsp:sp modelId="{A048D81E-3A1B-4C89-AEDF-D57D94A73B9D}">
      <dsp:nvSpPr>
        <dsp:cNvPr id="0" name=""/>
        <dsp:cNvSpPr/>
      </dsp:nvSpPr>
      <dsp:spPr>
        <a:xfrm>
          <a:off x="1768681" y="89028"/>
          <a:ext cx="687997" cy="6879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Reality</a:t>
          </a:r>
        </a:p>
      </dsp:txBody>
      <dsp:txXfrm>
        <a:off x="1869436" y="189783"/>
        <a:ext cx="486487" cy="486487"/>
      </dsp:txXfrm>
    </dsp:sp>
    <dsp:sp modelId="{4D80236F-9990-4D10-960D-8F17AA18C98C}">
      <dsp:nvSpPr>
        <dsp:cNvPr id="0" name=""/>
        <dsp:cNvSpPr/>
      </dsp:nvSpPr>
      <dsp:spPr>
        <a:xfrm>
          <a:off x="937851" y="13274"/>
          <a:ext cx="1858485" cy="148678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a:off x="18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a:off x="347772" y="537733"/>
        <a:ext cx="2192841" cy="695169"/>
      </dsp:txXfrm>
    </dsp:sp>
    <dsp:sp modelId="{8283C402-69A8-4406-9C37-0D9D8A91A3F8}">
      <dsp:nvSpPr>
        <dsp:cNvPr id="0" name=""/>
        <dsp:cNvSpPr/>
      </dsp:nvSpPr>
      <dsp:spPr>
        <a:xfrm>
          <a:off x="2714405"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a:off x="3061990" y="537733"/>
        <a:ext cx="2253042" cy="695169"/>
      </dsp:txXfrm>
    </dsp:sp>
    <dsp:sp modelId="{62C33EC7-E7CC-44DB-BE2F-513851261BD1}">
      <dsp:nvSpPr>
        <dsp:cNvPr id="0" name=""/>
        <dsp:cNvSpPr/>
      </dsp:nvSpPr>
      <dsp:spPr>
        <a:xfrm>
          <a:off x="5488825"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a:off x="5836410" y="537733"/>
        <a:ext cx="1042753" cy="695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21018-4D18-4381-BEE0-A8BA9C56CC62}">
      <dsp:nvSpPr>
        <dsp:cNvPr id="0" name=""/>
        <dsp:cNvSpPr/>
      </dsp:nvSpPr>
      <dsp:spPr>
        <a:xfrm>
          <a:off x="1241994" y="649858"/>
          <a:ext cx="794272" cy="794272"/>
        </a:xfrm>
        <a:prstGeom prst="gear9">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401678" y="835912"/>
        <a:ext cx="474904" cy="408273"/>
      </dsp:txXfrm>
    </dsp:sp>
    <dsp:sp modelId="{800A1A52-CDE6-40AE-942B-79ABD9AC2A9A}">
      <dsp:nvSpPr>
        <dsp:cNvPr id="0" name=""/>
        <dsp:cNvSpPr/>
      </dsp:nvSpPr>
      <dsp:spPr>
        <a:xfrm>
          <a:off x="779872" y="462121"/>
          <a:ext cx="577652" cy="577652"/>
        </a:xfrm>
        <a:prstGeom prst="gear6">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925298" y="608426"/>
        <a:ext cx="286800" cy="285042"/>
      </dsp:txXfrm>
    </dsp:sp>
    <dsp:sp modelId="{921CA3FA-5F2E-4031-A920-606E9769D84B}">
      <dsp:nvSpPr>
        <dsp:cNvPr id="0" name=""/>
        <dsp:cNvSpPr/>
      </dsp:nvSpPr>
      <dsp:spPr>
        <a:xfrm rot="20700000">
          <a:off x="1103416" y="63600"/>
          <a:ext cx="565981" cy="565981"/>
        </a:xfrm>
        <a:prstGeom prst="gear6">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rot="-20700000">
        <a:off x="1227553" y="187737"/>
        <a:ext cx="317708" cy="317708"/>
      </dsp:txXfrm>
    </dsp:sp>
    <dsp:sp modelId="{D78334D0-6E97-46FD-BBF4-5DC7CE6C0DC0}">
      <dsp:nvSpPr>
        <dsp:cNvPr id="0" name=""/>
        <dsp:cNvSpPr/>
      </dsp:nvSpPr>
      <dsp:spPr>
        <a:xfrm>
          <a:off x="1154794" y="543999"/>
          <a:ext cx="1016668" cy="1016668"/>
        </a:xfrm>
        <a:prstGeom prst="circularArrow">
          <a:avLst>
            <a:gd name="adj1" fmla="val 4687"/>
            <a:gd name="adj2" fmla="val 299029"/>
            <a:gd name="adj3" fmla="val 2365497"/>
            <a:gd name="adj4" fmla="val 16235991"/>
            <a:gd name="adj5" fmla="val 546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95EBE-D02F-4458-A859-0551F6F6FDF8}">
      <dsp:nvSpPr>
        <dsp:cNvPr id="0" name=""/>
        <dsp:cNvSpPr/>
      </dsp:nvSpPr>
      <dsp:spPr>
        <a:xfrm>
          <a:off x="677571" y="346111"/>
          <a:ext cx="738673" cy="738673"/>
        </a:xfrm>
        <a:prstGeom prst="leftCircularArrow">
          <a:avLst>
            <a:gd name="adj1" fmla="val 6452"/>
            <a:gd name="adj2" fmla="val 429999"/>
            <a:gd name="adj3" fmla="val 10489124"/>
            <a:gd name="adj4" fmla="val 14837806"/>
            <a:gd name="adj5" fmla="val 7527"/>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A43DA7-39F0-428C-BE79-2D6B16D01512}">
      <dsp:nvSpPr>
        <dsp:cNvPr id="0" name=""/>
        <dsp:cNvSpPr/>
      </dsp:nvSpPr>
      <dsp:spPr>
        <a:xfrm>
          <a:off x="972499" y="-48568"/>
          <a:ext cx="796438" cy="796438"/>
        </a:xfrm>
        <a:prstGeom prst="circularArrow">
          <a:avLst>
            <a:gd name="adj1" fmla="val 5984"/>
            <a:gd name="adj2" fmla="val 394124"/>
            <a:gd name="adj3" fmla="val 13313824"/>
            <a:gd name="adj4" fmla="val 10508221"/>
            <a:gd name="adj5" fmla="val 6981"/>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rot="10800000">
          <a:off x="433873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rot="10800000">
        <a:off x="4686321" y="537733"/>
        <a:ext cx="2192841" cy="695169"/>
      </dsp:txXfrm>
    </dsp:sp>
    <dsp:sp modelId="{8283C402-69A8-4406-9C37-0D9D8A91A3F8}">
      <dsp:nvSpPr>
        <dsp:cNvPr id="0" name=""/>
        <dsp:cNvSpPr/>
      </dsp:nvSpPr>
      <dsp:spPr>
        <a:xfrm rot="10800000">
          <a:off x="1564317"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rot="10800000">
        <a:off x="1911901" y="537733"/>
        <a:ext cx="2253042" cy="695169"/>
      </dsp:txXfrm>
    </dsp:sp>
    <dsp:sp modelId="{62C33EC7-E7CC-44DB-BE2F-513851261BD1}">
      <dsp:nvSpPr>
        <dsp:cNvPr id="0" name=""/>
        <dsp:cNvSpPr/>
      </dsp:nvSpPr>
      <dsp:spPr>
        <a:xfrm rot="10800000">
          <a:off x="187"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28004" rIns="84011"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rot="10800000">
        <a:off x="347771" y="537733"/>
        <a:ext cx="1042753" cy="6951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3/10/2023</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3/9/2023</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κανω μια βιβλιογραφική εύρυνα για το ρόλο της τεχνολογίας στις παγκόσμιες επιχειρηματικές δραστηριότητες.</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solidFill>
                  <a:srgbClr val="212529"/>
                </a:solidFill>
                <a:effectLst/>
                <a:latin typeface="Arial" panose="020B0604020202020204" pitchFamily="34" charset="0"/>
                <a:cs typeface="Times New Roman" panose="02020603050405020304" pitchFamily="18" charset="0"/>
              </a:rPr>
              <a:t>Η τεχνολογία μεταμορφώνει τον τρόπο με τον οποίο λειτουργούν οι εταιρείες σε παγκόσμια κλίμακα και η ερευνητική μου εργασία στοχεύει να διερευνήσει τα πιθανά οφέλη και τις προκλήσεις της χρήσης αναδυόμενων τεχνολογιών στις επιχειρηματικές λειτουργίες.</a:t>
            </a: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Conclusion:</a:t>
            </a:r>
            <a:endParaRPr lang="el-GR" sz="1200" dirty="0"/>
          </a:p>
          <a:p>
            <a:r>
              <a:rPr lang="el-GR" sz="1200" dirty="0"/>
              <a:t>Συμπερασματικά, η ερευνητική εργασία παρέχει πολύτιμες πληροφορίες για τις επιχειρήσεις σχετικά με το πώς να αξιοποιήσουν αποτελεσματικά τις αναδυόμενες τεχνολογίες για να βελτιώσουν τις παγκόσμιες δραστηριότητές τους, οδηγώντας σε βελτιωμένη απόδοση, παραγωγικότητα και κερδοφορία.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 Επιπλέον, διερευνώντας τις δυνατότητες των αναδυόμενων τεχνολογιών, μπορούμε να προωθήσουμε την καινοτομία και τη δημιουργικότητα στις παγκόσμιες επιχειρηματικές δραστηριότητες, ενώ παράλληλα ενισχύουμε το παγκόσμιο εμπόριο και τη διεθνή συνεργασία.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3337363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Σας ευχαριστώ για την προσοχή σας και καλωσορίζω οποιεσδήποτε ερωτήσεις έχετε.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err="1"/>
              <a:t>Συγκεκριμενα</a:t>
            </a:r>
            <a:r>
              <a:rPr lang="el-GR" sz="1200" dirty="0"/>
              <a:t> η </a:t>
            </a:r>
            <a:r>
              <a:rPr lang="el-GR" sz="1200" dirty="0" err="1"/>
              <a:t>τεχνολογια</a:t>
            </a:r>
            <a:r>
              <a:rPr lang="el-GR" sz="1200" dirty="0"/>
              <a:t> εχει </a:t>
            </a:r>
            <a:r>
              <a:rPr lang="el-GR" sz="1200" dirty="0" err="1"/>
              <a:t>τετοια</a:t>
            </a:r>
            <a:r>
              <a:rPr lang="el-GR" sz="1200" dirty="0"/>
              <a:t> </a:t>
            </a:r>
            <a:r>
              <a:rPr lang="el-GR" sz="1200" dirty="0" err="1"/>
              <a:t>επιροη</a:t>
            </a:r>
            <a:r>
              <a:rPr lang="el-GR" sz="1200" dirty="0"/>
              <a:t> που </a:t>
            </a:r>
            <a:r>
              <a:rPr lang="el-GR" sz="1200" dirty="0" err="1"/>
              <a:t>ολοι</a:t>
            </a:r>
            <a:r>
              <a:rPr lang="el-GR" sz="1200" dirty="0"/>
              <a:t> αυτή η </a:t>
            </a:r>
            <a:r>
              <a:rPr lang="el-GR" sz="1200" dirty="0" err="1"/>
              <a:t>παρουσιαση</a:t>
            </a:r>
            <a:r>
              <a:rPr lang="el-GR" sz="1200" dirty="0"/>
              <a:t> </a:t>
            </a:r>
            <a:r>
              <a:rPr lang="el-GR" sz="1200" dirty="0" err="1"/>
              <a:t>φτιαχτηκε</a:t>
            </a:r>
            <a:r>
              <a:rPr lang="el-GR" sz="1200" dirty="0"/>
              <a:t> από το </a:t>
            </a:r>
            <a:r>
              <a:rPr lang="en-US" sz="1200" dirty="0"/>
              <a:t>ChatGPT</a:t>
            </a:r>
            <a:r>
              <a:rPr lang="el-GR" sz="1200" dirty="0"/>
              <a:t> </a:t>
            </a:r>
            <a:r>
              <a:rPr lang="el-GR" sz="1200" dirty="0" err="1"/>
              <a:t>εγω</a:t>
            </a:r>
            <a:r>
              <a:rPr lang="el-GR" sz="1200" dirty="0"/>
              <a:t> </a:t>
            </a:r>
            <a:r>
              <a:rPr lang="el-GR" sz="1200" dirty="0" err="1"/>
              <a:t>μονο</a:t>
            </a:r>
            <a:r>
              <a:rPr lang="el-GR" sz="1200" dirty="0"/>
              <a:t> </a:t>
            </a:r>
            <a:r>
              <a:rPr lang="el-GR" sz="1200" dirty="0" err="1"/>
              <a:t>επιβλεπα</a:t>
            </a:r>
            <a:r>
              <a:rPr lang="el-GR" sz="1200" dirty="0"/>
              <a:t> και </a:t>
            </a:r>
            <a:r>
              <a:rPr lang="el-GR" sz="1200" dirty="0" err="1"/>
              <a:t>καθοδηγουσα</a:t>
            </a:r>
            <a:r>
              <a:rPr lang="el-GR" sz="1200" dirty="0"/>
              <a:t> την </a:t>
            </a:r>
            <a:r>
              <a:rPr lang="el-GR" sz="1200" dirty="0" err="1"/>
              <a:t>συζητηση</a:t>
            </a:r>
            <a:r>
              <a:rPr lang="el-GR" sz="1200" dirty="0"/>
              <a:t>. </a:t>
            </a:r>
            <a:r>
              <a:rPr lang="el-GR" sz="1200" dirty="0" err="1"/>
              <a:t>Απιστευτο</a:t>
            </a:r>
            <a:r>
              <a:rPr lang="el-GR" sz="1200" dirty="0"/>
              <a:t> </a:t>
            </a:r>
            <a:r>
              <a:rPr lang="el-GR" sz="1200" dirty="0" err="1"/>
              <a:t>σωστα</a:t>
            </a:r>
            <a:r>
              <a:rPr lang="el-GR" sz="1200"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14</a:t>
            </a:fld>
            <a:endParaRPr lang="en-US" dirty="0"/>
          </a:p>
        </p:txBody>
      </p:sp>
    </p:spTree>
    <p:extLst>
      <p:ext uri="{BB962C8B-B14F-4D97-AF65-F5344CB8AC3E}">
        <p14:creationId xmlns:p14="http://schemas.microsoft.com/office/powerpoint/2010/main" val="4066023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Αυτό που συμβαίνει είναι ο διακομιστής ξεκινάει μια συνεδρία με ένα </a:t>
            </a:r>
            <a:r>
              <a:rPr lang="en-US" dirty="0"/>
              <a:t>subsystem </a:t>
            </a:r>
            <a:r>
              <a:rPr lang="el-GR" dirty="0"/>
              <a:t>όπως το </a:t>
            </a:r>
            <a:r>
              <a:rPr lang="en-US" dirty="0"/>
              <a:t>Steam </a:t>
            </a:r>
            <a:r>
              <a:rPr lang="el-GR" dirty="0"/>
              <a:t>και δημιουργεί ένα </a:t>
            </a:r>
            <a:r>
              <a:rPr lang="en-US" dirty="0"/>
              <a:t>entry </a:t>
            </a:r>
            <a:r>
              <a:rPr lang="el-GR" dirty="0"/>
              <a:t>ώστε να τον βρούνε οι υπόλοιποι παίχτες.</a:t>
            </a:r>
          </a:p>
          <a:p>
            <a:endParaRPr lang="el-GR" dirty="0"/>
          </a:p>
          <a:p>
            <a:r>
              <a:rPr lang="el-GR" dirty="0"/>
              <a:t>Ένας πελάτης κατόπιν συνδέεται σε αυτόν.</a:t>
            </a:r>
          </a:p>
          <a:p>
            <a:endParaRPr lang="el-GR" dirty="0"/>
          </a:p>
          <a:p>
            <a:r>
              <a:rPr lang="el-GR" dirty="0"/>
              <a:t>Για να επικοινωνήσουν απομακρυσμένα οι δύο κόμβοι πρέπει να πάρουν έναν πομπό</a:t>
            </a:r>
            <a:r>
              <a:rPr lang="en-US" dirty="0"/>
              <a:t> (transmitter)</a:t>
            </a:r>
            <a:r>
              <a:rPr lang="el-GR" dirty="0"/>
              <a:t> και να ενεργοποιήσουν την αποστολή σήματος.</a:t>
            </a:r>
          </a:p>
          <a:p>
            <a:endParaRPr lang="el-GR" dirty="0"/>
          </a:p>
          <a:p>
            <a:r>
              <a:rPr lang="el-GR" dirty="0"/>
              <a:t>Παρατηρούμε πολλαπλά υποσυστήματα και όχι μόνο το</a:t>
            </a:r>
            <a:r>
              <a:rPr lang="en-US" dirty="0"/>
              <a:t> VoIP </a:t>
            </a:r>
            <a:r>
              <a:rPr lang="el-GR" dirty="0"/>
              <a:t>για να έρθουμε σε αυτήν την 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1761127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το αντίστοιχο </a:t>
            </a:r>
            <a:r>
              <a:rPr lang="en-US" dirty="0"/>
              <a:t>High Level Business process model </a:t>
            </a:r>
            <a:r>
              <a:rPr lang="el-GR" dirty="0"/>
              <a:t>του συστήματος</a:t>
            </a:r>
            <a:r>
              <a:rPr lang="en-US" dirty="0"/>
              <a:t> </a:t>
            </a:r>
            <a:r>
              <a:rPr lang="el-GR" dirty="0"/>
              <a:t>επικοινωνίας των </a:t>
            </a:r>
            <a:r>
              <a:rPr lang="en-US" dirty="0"/>
              <a:t>subsystem.</a:t>
            </a:r>
          </a:p>
          <a:p>
            <a:r>
              <a:rPr lang="el-GR" dirty="0"/>
              <a:t>Τα </a:t>
            </a:r>
            <a:r>
              <a:rPr lang="en-US" dirty="0"/>
              <a:t>Processes </a:t>
            </a:r>
            <a:r>
              <a:rPr lang="el-GR" dirty="0"/>
              <a:t>εφαρμόζουν </a:t>
            </a:r>
            <a:r>
              <a:rPr lang="en-US" dirty="0"/>
              <a:t>client-server </a:t>
            </a:r>
            <a:r>
              <a:rPr lang="el-GR" dirty="0"/>
              <a:t>μοντέλο μέσο </a:t>
            </a:r>
            <a:r>
              <a:rPr lang="en-US" dirty="0"/>
              <a:t>Authority</a:t>
            </a:r>
            <a:r>
              <a:rPr lang="el-GR" dirty="0"/>
              <a:t> όλες οι επικοινωνίες και </a:t>
            </a:r>
            <a:r>
              <a:rPr lang="en-US" dirty="0"/>
              <a:t>Remote Call Procedures (RPC)</a:t>
            </a:r>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3138642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Διάφορα χαρακτηριστικά του συστήματος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17</a:t>
            </a:fld>
            <a:endParaRPr lang="en-US" dirty="0"/>
          </a:p>
        </p:txBody>
      </p:sp>
    </p:spTree>
    <p:extLst>
      <p:ext uri="{BB962C8B-B14F-4D97-AF65-F5344CB8AC3E}">
        <p14:creationId xmlns:p14="http://schemas.microsoft.com/office/powerpoint/2010/main" val="2584540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θα βρείτε σχετικά βίντεο με το </a:t>
            </a:r>
            <a:r>
              <a:rPr lang="en-US" dirty="0"/>
              <a:t>Project</a:t>
            </a:r>
          </a:p>
        </p:txBody>
      </p:sp>
      <p:sp>
        <p:nvSpPr>
          <p:cNvPr id="4" name="Slide Number Placeholder 3"/>
          <p:cNvSpPr>
            <a:spLocks noGrp="1"/>
          </p:cNvSpPr>
          <p:nvPr>
            <p:ph type="sldNum" sz="quarter" idx="5"/>
          </p:nvPr>
        </p:nvSpPr>
        <p:spPr/>
        <p:txBody>
          <a:bodyPr/>
          <a:lstStyle/>
          <a:p>
            <a:fld id="{93322314-975C-554B-8A12-FD962E3F8AC7}" type="slidenum">
              <a:rPr lang="en-US" smtClean="0"/>
              <a:pPr/>
              <a:t>18</a:t>
            </a:fld>
            <a:endParaRPr lang="en-US" dirty="0"/>
          </a:p>
        </p:txBody>
      </p:sp>
    </p:spTree>
    <p:extLst>
      <p:ext uri="{BB962C8B-B14F-4D97-AF65-F5344CB8AC3E}">
        <p14:creationId xmlns:p14="http://schemas.microsoft.com/office/powerpoint/2010/main" val="1964823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t>ΠΕΡΙΛΗΨΗ</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effectLst/>
                <a:latin typeface="Arial" panose="020B0604020202020204" pitchFamily="34" charset="0"/>
                <a:ea typeface="Calibri" panose="020F0502020204030204" pitchFamily="34" charset="0"/>
                <a:cs typeface="Arial" panose="020B0604020202020204" pitchFamily="34" charset="0"/>
              </a:rPr>
              <a:t>Ο ψηφιακός κόσμος είναι προϊόν υψηλής συμμετοχής που τείνει να διατηρεί τους χρήστες του καθ' όλη τη διάρκεια/την αφήγηση ή τον αντικειμενικό στόχο. Στον πυρήνα της εφαρμογής του, από τους επιχειρηματικούς στόχους έως την παράδοση προϊόντος, βρίσκονται τα συστήματα βίντεο-παιχνιδιού. Η έρευνα επικεντρώνεται στα δημογραφικά δεδομένα προτιμήσεις εικονικών κόσμων καθώς και την καθηλωτική εμπειρία τους συγκρίνοντας το με αντίστοιχους τίτλους εμπορικής επιτυχίας στα υπερ. και τα κατά. Το σύστημα ανάπτυξης της παρούσας εργασίας είναι επικεντρωμένο στο </a:t>
            </a:r>
            <a:r>
              <a:rPr lang="en-US" dirty="0">
                <a:effectLst/>
                <a:latin typeface="Arial" panose="020B0604020202020204" pitchFamily="34" charset="0"/>
                <a:ea typeface="Calibri" panose="020F0502020204030204" pitchFamily="34" charset="0"/>
                <a:cs typeface="Arial" panose="020B0604020202020204" pitchFamily="34" charset="0"/>
              </a:rPr>
              <a:t>multiplayer survival horror experience </a:t>
            </a:r>
            <a:r>
              <a:rPr lang="el-GR" dirty="0">
                <a:effectLst/>
                <a:latin typeface="Arial" panose="020B0604020202020204" pitchFamily="34" charset="0"/>
                <a:ea typeface="Calibri" panose="020F0502020204030204" pitchFamily="34" charset="0"/>
                <a:cs typeface="Arial" panose="020B0604020202020204" pitchFamily="34" charset="0"/>
              </a:rPr>
              <a:t>όπως περιβαλλοντικές αλληλεπιδράσεις παίχτη και </a:t>
            </a:r>
            <a:r>
              <a:rPr lang="en-US" dirty="0">
                <a:effectLst/>
                <a:latin typeface="Arial" panose="020B0604020202020204" pitchFamily="34" charset="0"/>
                <a:ea typeface="Calibri" panose="020F0502020204030204" pitchFamily="34" charset="0"/>
                <a:cs typeface="Arial" panose="020B0604020202020204" pitchFamily="34" charset="0"/>
              </a:rPr>
              <a:t>real time communications</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Voice over IP</a:t>
            </a:r>
            <a:r>
              <a:rPr lang="el-GR" i="1" dirty="0">
                <a:effectLst/>
                <a:latin typeface="Arial" panose="020B0604020202020204" pitchFamily="34" charset="0"/>
                <a:ea typeface="Calibri" panose="020F0502020204030204" pitchFamily="34" charset="0"/>
                <a:cs typeface="Arial" panose="020B0604020202020204" pitchFamily="34" charset="0"/>
              </a:rPr>
              <a:t> - </a:t>
            </a:r>
            <a:r>
              <a:rPr lang="en-US" i="1" dirty="0">
                <a:effectLst/>
                <a:latin typeface="Arial" panose="020B0604020202020204" pitchFamily="34" charset="0"/>
                <a:ea typeface="Calibri" panose="020F0502020204030204" pitchFamily="34" charset="0"/>
                <a:cs typeface="Arial" panose="020B0604020202020204" pitchFamily="34" charset="0"/>
              </a:rPr>
              <a:t>VOIP</a:t>
            </a:r>
            <a:r>
              <a:rPr lang="el-GR" dirty="0">
                <a:effectLst/>
                <a:latin typeface="Arial" panose="020B0604020202020204" pitchFamily="34" charset="0"/>
                <a:ea typeface="Calibri" panose="020F0502020204030204" pitchFamily="34" charset="0"/>
                <a:cs typeface="Arial" panose="020B0604020202020204" pitchFamily="34" charset="0"/>
              </a:rPr>
              <a:t>) καθώς και την αρχιτεκτονική των συστημάτων δημιουργίας τους προγραμματιστικά αλλά και από άλλες πτυχές συμβάλλουσες όπως 3</a:t>
            </a:r>
            <a:r>
              <a:rPr lang="en-US" dirty="0">
                <a:effectLst/>
                <a:latin typeface="Arial" panose="020B0604020202020204" pitchFamily="34" charset="0"/>
                <a:ea typeface="Calibri" panose="020F0502020204030204" pitchFamily="34" charset="0"/>
                <a:cs typeface="Arial" panose="020B0604020202020204" pitchFamily="34" charset="0"/>
              </a:rPr>
              <a:t>D Architectural Visualization</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Sound Design</a:t>
            </a:r>
            <a:r>
              <a:rPr lang="el-GR" dirty="0">
                <a:effectLst/>
                <a:latin typeface="Arial" panose="020B0604020202020204" pitchFamily="34" charset="0"/>
                <a:ea typeface="Calibri" panose="020F0502020204030204" pitchFamily="34" charset="0"/>
                <a:cs typeface="Arial" panose="020B0604020202020204" pitchFamily="34" charset="0"/>
              </a:rPr>
              <a:t>. Η </a:t>
            </a:r>
            <a:r>
              <a:rPr lang="el-GR" dirty="0" err="1">
                <a:effectLst/>
                <a:latin typeface="Arial" panose="020B0604020202020204" pitchFamily="34" charset="0"/>
                <a:ea typeface="Calibri" panose="020F0502020204030204" pitchFamily="34" charset="0"/>
                <a:cs typeface="Arial" panose="020B0604020202020204" pitchFamily="34" charset="0"/>
              </a:rPr>
              <a:t>δοθουσες</a:t>
            </a:r>
            <a:r>
              <a:rPr lang="el-GR" dirty="0">
                <a:effectLst/>
                <a:latin typeface="Arial" panose="020B0604020202020204" pitchFamily="34" charset="0"/>
                <a:ea typeface="Calibri" panose="020F0502020204030204" pitchFamily="34" charset="0"/>
                <a:cs typeface="Arial" panose="020B0604020202020204" pitchFamily="34" charset="0"/>
              </a:rPr>
              <a:t> τεχνικές είναι </a:t>
            </a:r>
            <a:r>
              <a:rPr lang="en-US" dirty="0">
                <a:effectLst/>
                <a:latin typeface="Arial" panose="020B0604020202020204" pitchFamily="34" charset="0"/>
                <a:ea typeface="Calibri" panose="020F0502020204030204" pitchFamily="34" charset="0"/>
                <a:cs typeface="Arial" panose="020B0604020202020204" pitchFamily="34" charset="0"/>
              </a:rPr>
              <a:t>abstracted</a:t>
            </a:r>
            <a:r>
              <a:rPr lang="el-GR" dirty="0">
                <a:effectLst/>
                <a:latin typeface="Arial" panose="020B0604020202020204" pitchFamily="34" charset="0"/>
                <a:ea typeface="Calibri" panose="020F0502020204030204" pitchFamily="34" charset="0"/>
                <a:cs typeface="Arial" panose="020B0604020202020204" pitchFamily="34" charset="0"/>
              </a:rPr>
              <a:t> και μπορεί να συμβάλουν σαν </a:t>
            </a:r>
            <a:r>
              <a:rPr lang="en-US" dirty="0">
                <a:effectLst/>
                <a:latin typeface="Arial" panose="020B0604020202020204" pitchFamily="34" charset="0"/>
                <a:ea typeface="Calibri" panose="020F0502020204030204" pitchFamily="34" charset="0"/>
                <a:cs typeface="Arial" panose="020B0604020202020204" pitchFamily="34" charset="0"/>
              </a:rPr>
              <a:t>concept</a:t>
            </a:r>
            <a:r>
              <a:rPr lang="el-GR" dirty="0">
                <a:effectLst/>
                <a:latin typeface="Arial" panose="020B0604020202020204" pitchFamily="34" charset="0"/>
                <a:ea typeface="Calibri" panose="020F0502020204030204" pitchFamily="34" charset="0"/>
                <a:cs typeface="Arial" panose="020B0604020202020204" pitchFamily="34" charset="0"/>
              </a:rPr>
              <a:t> για κάθε είδους </a:t>
            </a:r>
            <a:r>
              <a:rPr lang="en-US" dirty="0">
                <a:effectLst/>
                <a:latin typeface="Arial" panose="020B0604020202020204" pitchFamily="34" charset="0"/>
                <a:ea typeface="Calibri" panose="020F0502020204030204" pitchFamily="34" charset="0"/>
                <a:cs typeface="Arial" panose="020B0604020202020204" pitchFamily="34" charset="0"/>
              </a:rPr>
              <a:t>genre game</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virtual world</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mechanic </a:t>
            </a:r>
            <a:r>
              <a:rPr lang="el-GR" dirty="0">
                <a:effectLst/>
                <a:latin typeface="Arial" panose="020B0604020202020204" pitchFamily="34" charset="0"/>
                <a:ea typeface="Calibri" panose="020F0502020204030204" pitchFamily="34" charset="0"/>
                <a:cs typeface="Arial" panose="020B0604020202020204" pitchFamily="34" charset="0"/>
              </a:rPr>
              <a:t>αλλά και σε κάθε είδους πλατφόρμας </a:t>
            </a:r>
            <a:r>
              <a:rPr lang="en-US" dirty="0">
                <a:effectLst/>
                <a:latin typeface="Arial" panose="020B0604020202020204" pitchFamily="34" charset="0"/>
                <a:ea typeface="Calibri" panose="020F0502020204030204" pitchFamily="34" charset="0"/>
                <a:cs typeface="Arial" panose="020B0604020202020204" pitchFamily="34" charset="0"/>
              </a:rPr>
              <a:t>AR</a:t>
            </a:r>
            <a:r>
              <a:rPr lang="el-GR" dirty="0">
                <a:effectLst/>
                <a:latin typeface="Arial" panose="020B0604020202020204" pitchFamily="34" charset="0"/>
                <a:ea typeface="Calibri" panose="020F0502020204030204" pitchFamily="34" charset="0"/>
                <a:cs typeface="Arial" panose="020B0604020202020204" pitchFamily="34" charset="0"/>
              </a:rPr>
              <a:t>/</a:t>
            </a:r>
            <a:r>
              <a:rPr lang="en-US" dirty="0">
                <a:effectLst/>
                <a:latin typeface="Arial" panose="020B0604020202020204" pitchFamily="34" charset="0"/>
                <a:ea typeface="Calibri" panose="020F0502020204030204" pitchFamily="34" charset="0"/>
                <a:cs typeface="Arial" panose="020B0604020202020204" pitchFamily="34" charset="0"/>
              </a:rPr>
              <a:t>VR</a:t>
            </a:r>
            <a:r>
              <a:rPr lang="el-GR" dirty="0">
                <a:effectLst/>
                <a:latin typeface="Arial" panose="020B0604020202020204" pitchFamily="34" charset="0"/>
                <a:ea typeface="Calibri" panose="020F0502020204030204" pitchFamily="34" charset="0"/>
                <a:cs typeface="Arial" panose="020B0604020202020204" pitchFamily="34" charset="0"/>
              </a:rPr>
              <a:t> &amp; </a:t>
            </a:r>
            <a:r>
              <a:rPr lang="en-US" dirty="0">
                <a:effectLst/>
                <a:latin typeface="Arial" panose="020B0604020202020204" pitchFamily="34" charset="0"/>
                <a:ea typeface="Calibri" panose="020F0502020204030204" pitchFamily="34" charset="0"/>
                <a:cs typeface="Arial" panose="020B0604020202020204" pitchFamily="34" charset="0"/>
              </a:rPr>
              <a:t>metaverse</a:t>
            </a:r>
            <a:r>
              <a:rPr lang="el-GR"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19</a:t>
            </a:fld>
            <a:endParaRPr lang="en-US" dirty="0"/>
          </a:p>
        </p:txBody>
      </p:sp>
    </p:spTree>
    <p:extLst>
      <p:ext uri="{BB962C8B-B14F-4D97-AF65-F5344CB8AC3E}">
        <p14:creationId xmlns:p14="http://schemas.microsoft.com/office/powerpoint/2010/main" val="2475791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l-GR" sz="1200" dirty="0">
                <a:effectLst/>
                <a:latin typeface="Arial" panose="020B0604020202020204" pitchFamily="34" charset="0"/>
                <a:ea typeface="Calibri" panose="020F0502020204030204" pitchFamily="34" charset="0"/>
                <a:cs typeface="Arial" panose="020B0604020202020204" pitchFamily="34" charset="0"/>
              </a:rPr>
              <a:t>δεν είναι </a:t>
            </a:r>
            <a:r>
              <a:rPr lang="en-US" sz="1200" dirty="0">
                <a:effectLst/>
                <a:latin typeface="Arial" panose="020B0604020202020204" pitchFamily="34" charset="0"/>
                <a:ea typeface="Calibri" panose="020F0502020204030204" pitchFamily="34" charset="0"/>
                <a:cs typeface="Arial" panose="020B0604020202020204" pitchFamily="34" charset="0"/>
              </a:rPr>
              <a:t>prototype </a:t>
            </a:r>
            <a:r>
              <a:rPr lang="el-GR" sz="1200" dirty="0">
                <a:effectLst/>
                <a:latin typeface="Arial" panose="020B0604020202020204" pitchFamily="34" charset="0"/>
                <a:ea typeface="Calibri" panose="020F0502020204030204" pitchFamily="34" charset="0"/>
                <a:cs typeface="Arial" panose="020B0604020202020204" pitchFamily="34" charset="0"/>
              </a:rPr>
              <a:t>μοντέλο αλλά τελικό καθώς εγκρίθηκε και δημοσιεύτηκε στην επίσημη πλατφόρμα της </a:t>
            </a:r>
            <a:r>
              <a:rPr lang="en-US" sz="1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1200" dirty="0">
                <a:effectLst/>
                <a:latin typeface="Arial" panose="020B0604020202020204" pitchFamily="34" charset="0"/>
                <a:ea typeface="Calibri" panose="020F0502020204030204" pitchFamily="34" charset="0"/>
                <a:cs typeface="Arial" panose="020B0604020202020204" pitchFamily="34" charset="0"/>
              </a:rPr>
              <a:t> ώστε </a:t>
            </a:r>
          </a:p>
          <a:p>
            <a:r>
              <a:rPr lang="el-GR" sz="1200" dirty="0">
                <a:effectLst/>
                <a:latin typeface="Arial" panose="020B0604020202020204" pitchFamily="34" charset="0"/>
                <a:ea typeface="Calibri" panose="020F0502020204030204" pitchFamily="34" charset="0"/>
                <a:cs typeface="Arial" panose="020B0604020202020204" pitchFamily="34" charset="0"/>
              </a:rPr>
              <a:t>Λαμβάνοντας τα σωστά βήματα/</a:t>
            </a:r>
            <a:r>
              <a:rPr lang="en-US" sz="1200" dirty="0">
                <a:effectLst/>
                <a:latin typeface="Arial" panose="020B0604020202020204" pitchFamily="34" charset="0"/>
                <a:ea typeface="Calibri" panose="020F0502020204030204" pitchFamily="34" charset="0"/>
                <a:cs typeface="Arial" panose="020B0604020202020204" pitchFamily="34" charset="0"/>
              </a:rPr>
              <a:t>Guidelines</a:t>
            </a:r>
            <a:r>
              <a:rPr lang="el-GR" sz="12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1200" dirty="0">
                <a:effectLst/>
                <a:latin typeface="Arial" panose="020B0604020202020204" pitchFamily="34" charset="0"/>
                <a:ea typeface="Calibri" panose="020F0502020204030204" pitchFamily="34" charset="0"/>
                <a:cs typeface="Arial" panose="020B0604020202020204" pitchFamily="34" charset="0"/>
              </a:rPr>
              <a:t>project </a:t>
            </a:r>
            <a:r>
              <a:rPr lang="el-GR" sz="1200" dirty="0">
                <a:effectLst/>
                <a:latin typeface="Arial" panose="020B0604020202020204" pitchFamily="34" charset="0"/>
                <a:ea typeface="Calibri" panose="020F0502020204030204" pitchFamily="34" charset="0"/>
                <a:cs typeface="Arial" panose="020B0604020202020204" pitchFamily="34" charset="0"/>
              </a:rPr>
              <a:t>κομμάτι </a:t>
            </a:r>
            <a:r>
              <a:rPr lang="en-US" sz="1200" dirty="0">
                <a:effectLst/>
                <a:latin typeface="Arial" panose="020B0604020202020204" pitchFamily="34" charset="0"/>
                <a:ea typeface="Calibri" panose="020F0502020204030204" pitchFamily="34" charset="0"/>
                <a:cs typeface="Arial" panose="020B0604020202020204" pitchFamily="34" charset="0"/>
              </a:rPr>
              <a:t>video</a:t>
            </a:r>
            <a:r>
              <a:rPr lang="el-GR" sz="1200" dirty="0">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ea typeface="Calibri" panose="020F0502020204030204" pitchFamily="34" charset="0"/>
                <a:cs typeface="Arial" panose="020B0604020202020204" pitchFamily="34" charset="0"/>
              </a:rPr>
              <a:t>game</a:t>
            </a:r>
            <a:r>
              <a:rPr lang="el-GR" sz="12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20</a:t>
            </a:fld>
            <a:endParaRPr lang="en-US" dirty="0"/>
          </a:p>
        </p:txBody>
      </p:sp>
    </p:spTree>
    <p:extLst>
      <p:ext uri="{BB962C8B-B14F-4D97-AF65-F5344CB8AC3E}">
        <p14:creationId xmlns:p14="http://schemas.microsoft.com/office/powerpoint/2010/main" val="347017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με Δίκτυα παροχών και υπολογιστών</a:t>
            </a:r>
            <a:r>
              <a:rPr lang="en-US" dirty="0"/>
              <a:t> </a:t>
            </a:r>
            <a:r>
              <a:rPr lang="el-GR" dirty="0"/>
              <a:t>και </a:t>
            </a:r>
            <a:r>
              <a:rPr lang="en-US" dirty="0"/>
              <a:t>multiplayer video-games.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Τα βήματα στην δημιουργία συστημάτων εικονικού κόσμου πριν από την διαδικασία έναρξης δόμησης </a:t>
            </a:r>
            <a:r>
              <a:rPr lang="en-US" sz="1200" dirty="0">
                <a:effectLst/>
                <a:latin typeface="Arial" panose="020B0604020202020204" pitchFamily="34" charset="0"/>
                <a:ea typeface="Calibri" panose="020F0502020204030204" pitchFamily="34" charset="0"/>
                <a:cs typeface="Arial" panose="020B0604020202020204" pitchFamily="34" charset="0"/>
              </a:rPr>
              <a:t>business model</a:t>
            </a:r>
            <a:r>
              <a:rPr lang="el-GR" sz="1200" dirty="0">
                <a:effectLst/>
                <a:latin typeface="Arial" panose="020B0604020202020204" pitchFamily="34" charset="0"/>
                <a:ea typeface="Calibri" panose="020F0502020204030204" pitchFamily="34" charset="0"/>
                <a:cs typeface="Arial" panose="020B0604020202020204" pitchFamily="34" charset="0"/>
              </a:rPr>
              <a:t> &amp; </a:t>
            </a:r>
            <a:r>
              <a:rPr lang="en-US" sz="1200" dirty="0">
                <a:effectLst/>
                <a:latin typeface="Arial" panose="020B0604020202020204" pitchFamily="34" charset="0"/>
                <a:ea typeface="Calibri" panose="020F0502020204030204" pitchFamily="34" charset="0"/>
                <a:cs typeface="Arial" panose="020B0604020202020204" pitchFamily="34" charset="0"/>
              </a:rPr>
              <a:t>logic</a:t>
            </a:r>
            <a:r>
              <a:rPr lang="el-GR" sz="1200" dirty="0">
                <a:effectLst/>
                <a:latin typeface="Arial" panose="020B0604020202020204" pitchFamily="34" charset="0"/>
                <a:ea typeface="Calibri" panose="020F0502020204030204" pitchFamily="34" charset="0"/>
                <a:cs typeface="Arial" panose="020B0604020202020204" pitchFamily="34" charset="0"/>
              </a:rPr>
              <a:t> είναι αλγοριθμικά προσεγμένα, τα εξής: </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Εν τέλη τα παραπάνω βήματα επικεντρώνονται σε έναν </a:t>
            </a:r>
            <a:r>
              <a:rPr lang="en-US" sz="1200" dirty="0">
                <a:effectLst/>
                <a:latin typeface="Arial" panose="020B0604020202020204" pitchFamily="34" charset="0"/>
                <a:ea typeface="Calibri" panose="020F0502020204030204" pitchFamily="34" charset="0"/>
                <a:cs typeface="Arial" panose="020B0604020202020204" pitchFamily="34" charset="0"/>
              </a:rPr>
              <a:t>fast paced marketing</a:t>
            </a:r>
            <a:r>
              <a:rPr lang="el-GR" sz="1200" dirty="0">
                <a:effectLst/>
                <a:latin typeface="Arial" panose="020B0604020202020204" pitchFamily="34" charset="0"/>
                <a:ea typeface="Calibri" panose="020F0502020204030204" pitchFamily="34" charset="0"/>
                <a:cs typeface="Arial" panose="020B0604020202020204" pitchFamily="34" charset="0"/>
              </a:rPr>
              <a:t> ρυθμό ανάπτυξης καθώς χρησιμοποιούνται ήδη υπάρχουσες έτοιμες τεχνολογίες για την δόμηση συστημάτων καθώς αυτό δεν είναι προκαθορισμένο διότι μπορεί για να γίνει η επιθυμία “</a:t>
            </a:r>
            <a:r>
              <a:rPr lang="en-US" sz="1200" i="1" dirty="0">
                <a:effectLst/>
                <a:latin typeface="Arial" panose="020B0604020202020204" pitchFamily="34" charset="0"/>
                <a:ea typeface="Calibri" panose="020F0502020204030204" pitchFamily="34" charset="0"/>
                <a:cs typeface="Arial" panose="020B0604020202020204" pitchFamily="34" charset="0"/>
              </a:rPr>
              <a:t>re</a:t>
            </a:r>
            <a:r>
              <a:rPr lang="el-GR" sz="1200" i="1" dirty="0">
                <a:effectLst/>
                <a:latin typeface="Arial" panose="020B0604020202020204" pitchFamily="34" charset="0"/>
                <a:ea typeface="Calibri" panose="020F0502020204030204" pitchFamily="34" charset="0"/>
                <a:cs typeface="Arial" panose="020B0604020202020204" pitchFamily="34" charset="0"/>
              </a:rPr>
              <a:t>-</a:t>
            </a:r>
            <a:r>
              <a:rPr lang="en-US" sz="1200" i="1" dirty="0">
                <a:effectLst/>
                <a:latin typeface="Arial" panose="020B0604020202020204" pitchFamily="34" charset="0"/>
                <a:ea typeface="Calibri" panose="020F0502020204030204" pitchFamily="34" charset="0"/>
                <a:cs typeface="Arial" panose="020B0604020202020204" pitchFamily="34" charset="0"/>
              </a:rPr>
              <a:t>invent the wheel</a:t>
            </a:r>
            <a:r>
              <a:rPr lang="el-GR" sz="1200" dirty="0">
                <a:effectLst/>
                <a:latin typeface="Arial" panose="020B0604020202020204" pitchFamily="34" charset="0"/>
                <a:ea typeface="Calibri" panose="020F0502020204030204" pitchFamily="34" charset="0"/>
                <a:cs typeface="Arial" panose="020B0604020202020204" pitchFamily="34" charset="0"/>
              </a:rPr>
              <a:t>” με την δημιουργία από την αρχή των τεχνολογιών από </a:t>
            </a:r>
            <a:r>
              <a:rPr lang="en-US" sz="1200" dirty="0">
                <a:effectLst/>
                <a:latin typeface="Arial" panose="020B0604020202020204" pitchFamily="34" charset="0"/>
                <a:ea typeface="Calibri" panose="020F0502020204030204" pitchFamily="34" charset="0"/>
                <a:cs typeface="Arial" panose="020B0604020202020204" pitchFamily="34" charset="0"/>
              </a:rPr>
              <a:t>Low level</a:t>
            </a:r>
            <a:r>
              <a:rPr lang="el-GR" sz="1200" dirty="0">
                <a:effectLst/>
                <a:latin typeface="Arial" panose="020B0604020202020204" pitchFamily="34" charset="0"/>
                <a:ea typeface="Calibri" panose="020F050202020403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21</a:t>
            </a:fld>
            <a:endParaRPr lang="en-US" dirty="0"/>
          </a:p>
        </p:txBody>
      </p:sp>
    </p:spTree>
    <p:extLst>
      <p:ext uri="{BB962C8B-B14F-4D97-AF65-F5344CB8AC3E}">
        <p14:creationId xmlns:p14="http://schemas.microsoft.com/office/powerpoint/2010/main" val="903801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Τι εξετάζει το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project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για σωστή διεκπεραίωση των απαιτήσεων προδιαγραφών?</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Metaverse: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Το μέλλον της εξέλιξης του Διαδικτύου, γνωστό ως δεύτερη ζωή, επεκτείνεται σε προσομοιώσεις λογισμικού πολλαπλών ζωών σε φυσικό και εικονικό κόσμο</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Δεν είναι εντελώς υλοποιήσιμη λόγο έλλειψη τεχνολογιών όμως η ιδέα του ήταν πάντα εδώ και ιδίως ξεκίνησε σιωπηρά το 1970 με τα πρώτα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arcade games</a:t>
            </a:r>
            <a:endPar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Ένα μέρος για συγκέντρωση ανθρώπων και δια-δραστικότητα  φυσικού και εικονικού κόσμου.</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(o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άνθρωπος στο επίκεντρο)</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AR/VR: </a:t>
            </a:r>
            <a:r>
              <a:rPr lang="el-GR" sz="1200" kern="0" dirty="0" err="1">
                <a:solidFill>
                  <a:srgbClr val="FFFFFF"/>
                </a:solidFill>
                <a:latin typeface="Arial" panose="020B0604020202020204" pitchFamily="34" charset="0"/>
                <a:cs typeface="Arial" panose="020B0604020202020204" pitchFamily="34" charset="0"/>
              </a:rPr>
              <a:t>Διεπαφές</a:t>
            </a:r>
            <a:r>
              <a:rPr lang="el-GR" sz="1200" kern="0" dirty="0">
                <a:solidFill>
                  <a:srgbClr val="FFFFFF"/>
                </a:solidFill>
                <a:latin typeface="Arial" panose="020B0604020202020204" pitchFamily="34" charset="0"/>
                <a:cs typeface="Arial" panose="020B0604020202020204" pitchFamily="34" charset="0"/>
              </a:rPr>
              <a:t> υλικού για αλληλεπίδραση με τους καθηλωτικούς κόσμους που προσομοιώνουν την καθημερινή ζωή</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Πως σχετίζονται με τα </a:t>
            </a:r>
            <a:r>
              <a:rPr lang="en-US" dirty="0"/>
              <a:t>Gameplay Mechanics: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Τα API λογισμικού του AR/VR</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/classic</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για τη γεφύρωση του υλικού με την αλληλεπίδραση χρήστη λογισμικού μέσα στο </a:t>
            </a:r>
            <a:r>
              <a:rPr kumimoji="0" lang="el-GR"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sym typeface="Sora"/>
              </a:rPr>
              <a:t>metaverse</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rPr>
              <a:t>καθώς και πολλά περισσότερο από αυτό.</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Εταιρείες μεγάλης τεχνολογίας κολοσσοί</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και όραμα ενιαίας ανάπτυξης (κοινά πρότυπα λογισμικού)</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 </a:t>
            </a:r>
            <a:r>
              <a:rPr lang="el-GR" dirty="0"/>
              <a:t>Κοινά πρότυπα </a:t>
            </a:r>
            <a:r>
              <a:rPr lang="en-US" dirty="0"/>
              <a:t>business processes </a:t>
            </a:r>
            <a:r>
              <a:rPr lang="el-GR" dirty="0"/>
              <a:t>δηλαδή</a:t>
            </a:r>
            <a:r>
              <a:rPr lang="en-US" dirty="0"/>
              <a:t> </a:t>
            </a:r>
            <a:r>
              <a:rPr lang="el-GR" dirty="0"/>
              <a:t>δεν</a:t>
            </a:r>
            <a:r>
              <a:rPr lang="en-US" dirty="0"/>
              <a:t> </a:t>
            </a:r>
            <a:r>
              <a:rPr lang="el-GR" dirty="0"/>
              <a:t>χρειάζεσαι</a:t>
            </a:r>
            <a:r>
              <a:rPr lang="en-US" dirty="0"/>
              <a:t> </a:t>
            </a:r>
            <a:r>
              <a:rPr lang="el-GR" dirty="0"/>
              <a:t>μόνο</a:t>
            </a:r>
            <a:r>
              <a:rPr lang="en-US" dirty="0"/>
              <a:t> </a:t>
            </a:r>
            <a:r>
              <a:rPr lang="el-GR" dirty="0"/>
              <a:t>κάποια</a:t>
            </a:r>
            <a:r>
              <a:rPr lang="en-US" dirty="0"/>
              <a:t> </a:t>
            </a:r>
            <a:r>
              <a:rPr lang="el-GR" dirty="0"/>
              <a:t>εταιρεία</a:t>
            </a:r>
            <a:r>
              <a:rPr lang="en-US" dirty="0"/>
              <a:t> </a:t>
            </a:r>
            <a:r>
              <a:rPr lang="el-GR" dirty="0"/>
              <a:t>αλλά</a:t>
            </a:r>
            <a:r>
              <a:rPr lang="en-US" dirty="0"/>
              <a:t> </a:t>
            </a:r>
            <a:r>
              <a:rPr lang="el-GR" dirty="0"/>
              <a:t>και όλα τα κομμάτια τις</a:t>
            </a:r>
            <a:r>
              <a:rPr lang="en-US" dirty="0"/>
              <a:t> </a:t>
            </a:r>
            <a:r>
              <a:rPr lang="el-GR" dirty="0"/>
              <a:t>σε διοικητικό και</a:t>
            </a:r>
            <a:r>
              <a:rPr lang="en-US" dirty="0"/>
              <a:t> development </a:t>
            </a:r>
            <a:r>
              <a:rPr lang="el-GR" dirty="0"/>
              <a:t>να</a:t>
            </a:r>
            <a:r>
              <a:rPr lang="en-US" dirty="0"/>
              <a:t> </a:t>
            </a:r>
            <a:r>
              <a:rPr lang="el-GR" dirty="0"/>
              <a:t>επικοινωνούν</a:t>
            </a:r>
            <a:r>
              <a:rPr lang="en-US" dirty="0"/>
              <a:t> </a:t>
            </a:r>
            <a:r>
              <a:rPr lang="el-GR" dirty="0"/>
              <a:t>μεταξύ τους προχωρούν μεταξύ τους γνωρίζοντας</a:t>
            </a:r>
            <a:r>
              <a:rPr lang="en-US" dirty="0"/>
              <a:t> </a:t>
            </a:r>
            <a:r>
              <a:rPr lang="el-GR" dirty="0"/>
              <a:t>τα</a:t>
            </a:r>
            <a:r>
              <a:rPr lang="en-US" dirty="0"/>
              <a:t> impediments (</a:t>
            </a:r>
            <a:r>
              <a:rPr lang="el-GR" dirty="0"/>
              <a:t>τα</a:t>
            </a:r>
            <a:r>
              <a:rPr lang="en-US" dirty="0"/>
              <a:t> </a:t>
            </a:r>
            <a:r>
              <a:rPr lang="el-GR" dirty="0"/>
              <a:t>εμπόδια</a:t>
            </a:r>
            <a:r>
              <a:rPr lang="en-US" dirty="0"/>
              <a:t>) </a:t>
            </a:r>
            <a:r>
              <a:rPr lang="el-GR" dirty="0"/>
              <a:t>και πώς να τα ξεπεράσουν χρησιμοποιώντας τεχνικές πχ, </a:t>
            </a:r>
            <a:r>
              <a:rPr lang="en-US" dirty="0"/>
              <a:t>agile-scrum, GitHub, Jira, tickets etc.</a:t>
            </a:r>
            <a:endParaRPr kumimoji="0" lang="en-US" sz="1200" b="0" i="0" u="none" strike="noStrike" kern="0" cap="none" spc="0" normalizeH="0" baseline="0" noProof="0" dirty="0">
              <a:ln>
                <a:noFill/>
              </a:ln>
              <a:solidFill>
                <a:srgbClr val="D5FA68"/>
              </a:solidFill>
              <a:effectLst/>
              <a:uLnTx/>
              <a:uFillTx/>
              <a:latin typeface="Arial" panose="020B0604020202020204" pitchFamily="34" charset="0"/>
              <a:cs typeface="Arial" panose="020B0604020202020204" pitchFamily="34" charset="0"/>
              <a:sym typeface="Sora"/>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22</a:t>
            </a:fld>
            <a:endParaRPr lang="en-US" dirty="0"/>
          </a:p>
        </p:txBody>
      </p:sp>
    </p:spTree>
    <p:extLst>
      <p:ext uri="{BB962C8B-B14F-4D97-AF65-F5344CB8AC3E}">
        <p14:creationId xmlns:p14="http://schemas.microsoft.com/office/powerpoint/2010/main" val="1192721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a:t>
            </a:r>
            <a:r>
              <a:rPr lang="en-US" dirty="0"/>
              <a:t>flow of gaming simulation evolution </a:t>
            </a:r>
            <a:r>
              <a:rPr lang="el-GR" dirty="0"/>
              <a:t>υπάρχει η ακολουθία </a:t>
            </a:r>
            <a:r>
              <a:rPr lang="en-US" dirty="0"/>
              <a:t>hardware </a:t>
            </a:r>
            <a:r>
              <a:rPr lang="el-GR" dirty="0"/>
              <a:t>με τα αντίστοιχα </a:t>
            </a:r>
            <a:r>
              <a:rPr lang="en-US" dirty="0"/>
              <a:t>software’s</a:t>
            </a:r>
          </a:p>
          <a:p>
            <a:endParaRPr lang="en-US" dirty="0"/>
          </a:p>
          <a:p>
            <a:r>
              <a:rPr lang="el-GR" dirty="0"/>
              <a:t>Στο </a:t>
            </a:r>
            <a:r>
              <a:rPr lang="en-US" dirty="0"/>
              <a:t>mobile </a:t>
            </a:r>
            <a:r>
              <a:rPr lang="el-GR" dirty="0"/>
              <a:t>παρουσιάστηκαν οι πιο μεγάλες αλλαγές του </a:t>
            </a:r>
            <a:r>
              <a:rPr lang="en-US" dirty="0"/>
              <a:t>gaming industry </a:t>
            </a:r>
            <a:r>
              <a:rPr lang="el-GR" dirty="0"/>
              <a:t>λόγο </a:t>
            </a:r>
            <a:r>
              <a:rPr lang="el-GR" dirty="0" err="1"/>
              <a:t>φορητότητας</a:t>
            </a:r>
            <a:r>
              <a:rPr lang="el-GR" dirty="0"/>
              <a:t> αλλά και δυνατότητες επαυξημένης πραγματικότητας σε βιντεοπαιχνίδια είτε </a:t>
            </a:r>
            <a:r>
              <a:rPr lang="en-US" dirty="0"/>
              <a:t>social media camera filters</a:t>
            </a:r>
            <a:endParaRPr lang="el-GR"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23</a:t>
            </a:fld>
            <a:endParaRPr lang="en-US" dirty="0"/>
          </a:p>
        </p:txBody>
      </p:sp>
    </p:spTree>
    <p:extLst>
      <p:ext uri="{BB962C8B-B14F-4D97-AF65-F5344CB8AC3E}">
        <p14:creationId xmlns:p14="http://schemas.microsoft.com/office/powerpoint/2010/main" val="1120880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επιχείρηση υλοποιήσεις </a:t>
            </a:r>
            <a:r>
              <a:rPr lang="en-US" dirty="0"/>
              <a:t>VR </a:t>
            </a:r>
            <a:r>
              <a:rPr lang="el-GR" dirty="0"/>
              <a:t>και </a:t>
            </a:r>
            <a:r>
              <a:rPr lang="en-US" dirty="0"/>
              <a:t>metaverse </a:t>
            </a:r>
            <a:r>
              <a:rPr lang="el-GR" dirty="0"/>
              <a:t>είναι πρόσφατη λόγο μεγέθους επεξεργαστικού ισχύος σε περιορισμένο χώρο αλλά και οικοσυστημάτων υποδομής.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24</a:t>
            </a:fld>
            <a:endParaRPr lang="en-US" dirty="0"/>
          </a:p>
        </p:txBody>
      </p:sp>
    </p:spTree>
    <p:extLst>
      <p:ext uri="{BB962C8B-B14F-4D97-AF65-F5344CB8AC3E}">
        <p14:creationId xmlns:p14="http://schemas.microsoft.com/office/powerpoint/2010/main" val="4228776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a:t>
            </a:r>
            <a:r>
              <a:rPr lang="en-US" dirty="0"/>
              <a:t>roadmap </a:t>
            </a:r>
            <a:r>
              <a:rPr lang="el-GR" dirty="0"/>
              <a:t>της τεχνολογίας</a:t>
            </a:r>
          </a:p>
          <a:p>
            <a:endParaRPr lang="el-GR" dirty="0"/>
          </a:p>
          <a:p>
            <a:r>
              <a:rPr lang="el-GR" dirty="0"/>
              <a:t>Για να γίνει αυτό πραγματικότητα πρέπει να υπάρξει και η αντίστοιχη υποδομή και τεχνολογίες από οικοσυστήματα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25</a:t>
            </a:fld>
            <a:endParaRPr lang="en-US" dirty="0"/>
          </a:p>
        </p:txBody>
      </p:sp>
    </p:spTree>
    <p:extLst>
      <p:ext uri="{BB962C8B-B14F-4D97-AF65-F5344CB8AC3E}">
        <p14:creationId xmlns:p14="http://schemas.microsoft.com/office/powerpoint/2010/main" val="437758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συνολικό </a:t>
            </a:r>
            <a:r>
              <a:rPr lang="el-GR" dirty="0" err="1"/>
              <a:t>υπερσύνολο</a:t>
            </a:r>
            <a:r>
              <a:rPr lang="el-GR" dirty="0"/>
              <a:t> που αποτελεί το </a:t>
            </a:r>
            <a:r>
              <a:rPr lang="en-US" dirty="0"/>
              <a:t>metaverse </a:t>
            </a:r>
            <a:r>
              <a:rPr lang="el-GR" dirty="0"/>
              <a:t>και ποια κομμάτια πρέπει να συνυπάρξουν ώστε να λειτουργήσει. Βλέπουμε την ένωση όλων των υποδομών</a:t>
            </a:r>
            <a:r>
              <a:rPr lang="en-US" dirty="0"/>
              <a:t>(infrastructures)</a:t>
            </a:r>
            <a:r>
              <a:rPr lang="el-GR" dirty="0"/>
              <a:t> σε δράση</a:t>
            </a:r>
            <a:r>
              <a:rPr lang="en-US" dirty="0"/>
              <a:t> </a:t>
            </a:r>
            <a:r>
              <a:rPr lang="el-GR" dirty="0"/>
              <a:t>μεταξύ τους τόσο σε </a:t>
            </a:r>
            <a:r>
              <a:rPr lang="en-US" dirty="0"/>
              <a:t>proactive </a:t>
            </a:r>
            <a:r>
              <a:rPr lang="el-GR" dirty="0"/>
              <a:t>όσο και </a:t>
            </a:r>
            <a:r>
              <a:rPr lang="en-US" dirty="0"/>
              <a:t>reactive </a:t>
            </a:r>
            <a:r>
              <a:rPr lang="el-GR" dirty="0"/>
              <a:t>κατάσταση.</a:t>
            </a:r>
          </a:p>
          <a:p>
            <a:endParaRPr lang="el-GR" dirty="0"/>
          </a:p>
          <a:p>
            <a:r>
              <a:rPr lang="el-GR" dirty="0"/>
              <a:t>Επίσης στις ασύρματες και </a:t>
            </a:r>
            <a:r>
              <a:rPr lang="en-US" dirty="0"/>
              <a:t>Fixed </a:t>
            </a:r>
            <a:r>
              <a:rPr lang="el-GR" dirty="0"/>
              <a:t>τεχνολογίες παροχών υπηρεσιών </a:t>
            </a:r>
            <a:r>
              <a:rPr lang="en-US" dirty="0"/>
              <a:t>(SP) </a:t>
            </a:r>
            <a:r>
              <a:rPr lang="el-GR" dirty="0"/>
              <a:t>με </a:t>
            </a:r>
            <a:r>
              <a:rPr lang="en-US" dirty="0"/>
              <a:t>5G </a:t>
            </a:r>
            <a:r>
              <a:rPr lang="el-GR" dirty="0"/>
              <a:t>και</a:t>
            </a:r>
            <a:r>
              <a:rPr lang="en-US" dirty="0"/>
              <a:t> FTTH (fiber to the home)</a:t>
            </a:r>
            <a:r>
              <a:rPr lang="el-GR" dirty="0"/>
              <a:t> δίκτυα τα χρειαζόμαστε για </a:t>
            </a:r>
            <a:r>
              <a:rPr lang="en-US" dirty="0"/>
              <a:t>Low latency </a:t>
            </a:r>
            <a:r>
              <a:rPr lang="el-GR" dirty="0"/>
              <a:t>ώστε τα </a:t>
            </a:r>
            <a:r>
              <a:rPr lang="en-US" dirty="0"/>
              <a:t>mission critical </a:t>
            </a:r>
            <a:r>
              <a:rPr lang="el-GR" dirty="0"/>
              <a:t>να έχουν απόλυτη ακεραιότητα. </a:t>
            </a:r>
          </a:p>
          <a:p>
            <a:r>
              <a:rPr lang="el-GR" dirty="0"/>
              <a:t>Επίσης σε </a:t>
            </a:r>
            <a:r>
              <a:rPr lang="en-US" dirty="0"/>
              <a:t>Mounted headset device (HMD) </a:t>
            </a:r>
            <a:r>
              <a:rPr lang="el-GR" dirty="0"/>
              <a:t>για </a:t>
            </a:r>
            <a:r>
              <a:rPr lang="en-US" dirty="0"/>
              <a:t>VR</a:t>
            </a:r>
            <a:r>
              <a:rPr lang="el-GR" dirty="0"/>
              <a:t>/</a:t>
            </a:r>
            <a:r>
              <a:rPr lang="en-US" dirty="0"/>
              <a:t>MR </a:t>
            </a:r>
            <a:r>
              <a:rPr lang="el-GR" dirty="0"/>
              <a:t>αποφεύγουμε το </a:t>
            </a:r>
            <a:r>
              <a:rPr lang="en-US" dirty="0"/>
              <a:t>motion sickness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26</a:t>
            </a:fld>
            <a:endParaRPr lang="en-US" dirty="0"/>
          </a:p>
        </p:txBody>
      </p:sp>
    </p:spTree>
    <p:extLst>
      <p:ext uri="{BB962C8B-B14F-4D97-AF65-F5344CB8AC3E}">
        <p14:creationId xmlns:p14="http://schemas.microsoft.com/office/powerpoint/2010/main" val="547921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Υποδομή από αρχιτεκτονικές προδιαγραφές πληροφοριών πχ., </a:t>
            </a:r>
            <a:r>
              <a:rPr lang="en-US" dirty="0"/>
              <a:t>TOGAF (enterprise architecture framework) &amp; ITIL library </a:t>
            </a:r>
            <a:r>
              <a:rPr lang="el-GR" dirty="0"/>
              <a:t>για </a:t>
            </a:r>
            <a:r>
              <a:rPr lang="en-US" dirty="0"/>
              <a:t>best practices </a:t>
            </a:r>
            <a:r>
              <a:rPr lang="el-GR" dirty="0"/>
              <a:t>στο </a:t>
            </a:r>
            <a:r>
              <a:rPr lang="en-US" dirty="0"/>
              <a:t>Information Technology </a:t>
            </a:r>
            <a:r>
              <a:rPr lang="el-GR" dirty="0"/>
              <a:t>ώστε να υπάρξουν τα </a:t>
            </a:r>
            <a:r>
              <a:rPr lang="en-US" dirty="0"/>
              <a:t>Information Technology service management</a:t>
            </a:r>
            <a:r>
              <a:rPr lang="el-GR" dirty="0"/>
              <a:t> </a:t>
            </a:r>
            <a:r>
              <a:rPr lang="en-US" dirty="0"/>
              <a:t>services (ITSM services) </a:t>
            </a:r>
            <a:r>
              <a:rPr lang="el-GR" dirty="0"/>
              <a:t>για ένα </a:t>
            </a:r>
            <a:r>
              <a:rPr lang="en-US" dirty="0"/>
              <a:t>business.</a:t>
            </a:r>
          </a:p>
          <a:p>
            <a:r>
              <a:rPr lang="el-GR" dirty="0"/>
              <a:t>Σε τεχνολογικό τομέα αλλά και οικοσυστήματα που το περιβάλουν ώστε να υπάρξουν </a:t>
            </a:r>
            <a:r>
              <a:rPr lang="el-GR" dirty="0" err="1"/>
              <a:t>διεπαφές</a:t>
            </a:r>
            <a:r>
              <a:rPr lang="el-GR" dirty="0"/>
              <a:t> επικοινωνίας μεταξύ τους αλλά και </a:t>
            </a:r>
            <a:r>
              <a:rPr lang="en-US" dirty="0"/>
              <a:t>streamlined workflows </a:t>
            </a:r>
            <a:r>
              <a:rPr lang="el-GR" dirty="0"/>
              <a:t>λειτουργείας τους από χρήστες και αυτοματισμοί διεργασιών (</a:t>
            </a:r>
            <a:r>
              <a:rPr lang="en-US" dirty="0"/>
              <a:t>automation processes). </a:t>
            </a:r>
            <a:r>
              <a:rPr lang="el-GR" dirty="0"/>
              <a:t>Δηλαδή να υπάρχει έλεγχος </a:t>
            </a:r>
            <a:r>
              <a:rPr lang="en-US" dirty="0"/>
              <a:t>proactive </a:t>
            </a:r>
            <a:r>
              <a:rPr lang="el-GR" dirty="0"/>
              <a:t>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27</a:t>
            </a:fld>
            <a:endParaRPr lang="en-US" dirty="0"/>
          </a:p>
        </p:txBody>
      </p:sp>
    </p:spTree>
    <p:extLst>
      <p:ext uri="{BB962C8B-B14F-4D97-AF65-F5344CB8AC3E}">
        <p14:creationId xmlns:p14="http://schemas.microsoft.com/office/powerpoint/2010/main" val="2729025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Για την υλοποίηση </a:t>
            </a:r>
            <a:r>
              <a:rPr lang="en-US" dirty="0"/>
              <a:t>gameplay mechanics </a:t>
            </a:r>
            <a:r>
              <a:rPr lang="el-GR" dirty="0"/>
              <a:t>και </a:t>
            </a:r>
            <a:r>
              <a:rPr lang="en-US" dirty="0"/>
              <a:t>deploy </a:t>
            </a:r>
            <a:r>
              <a:rPr lang="el-GR" dirty="0"/>
              <a:t>στο</a:t>
            </a:r>
            <a:r>
              <a:rPr lang="en-US" dirty="0"/>
              <a:t> public cloud </a:t>
            </a:r>
            <a:r>
              <a:rPr lang="el-GR" dirty="0"/>
              <a:t>θα χρειαστεί προφανώς να γίνει </a:t>
            </a:r>
            <a:r>
              <a:rPr lang="en-US" dirty="0"/>
              <a:t>host </a:t>
            </a:r>
            <a:r>
              <a:rPr lang="el-GR" dirty="0"/>
              <a:t>σε διακομιστή με δυναμική απαιτήσει πόρων σύμφωνα με τις απαιτήσεις χρηστών. Επιπλέον θα χρειαστούν βάσεις δεδομένων για αποθηκεύσει δεδομένων και εξόρυξή τους ώστε να φτιαχτούν μοντέλα πρόβλεψης και </a:t>
            </a:r>
            <a:r>
              <a:rPr lang="en-US" dirty="0"/>
              <a:t>analytics</a:t>
            </a:r>
            <a:r>
              <a:rPr lang="el-GR" dirty="0"/>
              <a:t> άρα θα πρέπει να υπάρχει Εμπιστευτικότητα Ακεραιότητα και Διαθεσιμότητα </a:t>
            </a:r>
            <a:r>
              <a:rPr lang="en-US" dirty="0"/>
              <a:t>(CIA triad). </a:t>
            </a:r>
            <a:r>
              <a:rPr lang="el-GR" dirty="0"/>
              <a:t>Επίσης όλα αυτά θα λαμβάνουν χώρο σε </a:t>
            </a:r>
            <a:r>
              <a:rPr lang="en-US" dirty="0"/>
              <a:t>Data center </a:t>
            </a:r>
            <a:r>
              <a:rPr lang="el-GR" dirty="0"/>
              <a:t>και κατά πάσα πιθανότητα όχι </a:t>
            </a:r>
            <a:r>
              <a:rPr lang="en-US" dirty="0"/>
              <a:t>on-premises </a:t>
            </a:r>
            <a:r>
              <a:rPr lang="el-GR" dirty="0"/>
              <a:t>πλέον.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28</a:t>
            </a:fld>
            <a:endParaRPr lang="en-US" dirty="0"/>
          </a:p>
        </p:txBody>
      </p:sp>
    </p:spTree>
    <p:extLst>
      <p:ext uri="{BB962C8B-B14F-4D97-AF65-F5344CB8AC3E}">
        <p14:creationId xmlns:p14="http://schemas.microsoft.com/office/powerpoint/2010/main" val="3511860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Ένα </a:t>
            </a:r>
            <a:r>
              <a:rPr lang="en-US" dirty="0"/>
              <a:t>Venn diagram </a:t>
            </a:r>
            <a:r>
              <a:rPr lang="el-GR" dirty="0"/>
              <a:t>για σχέση μεταξύ </a:t>
            </a:r>
            <a:r>
              <a:rPr lang="en-US" dirty="0"/>
              <a:t>Extended Reality </a:t>
            </a:r>
            <a:r>
              <a:rPr lang="el-GR" dirty="0"/>
              <a:t>και το </a:t>
            </a:r>
            <a:r>
              <a:rPr lang="el-GR" dirty="0" err="1"/>
              <a:t>υπερσύνολο</a:t>
            </a:r>
            <a:r>
              <a:rPr lang="en-US" dirty="0"/>
              <a:t> metaverse</a:t>
            </a:r>
          </a:p>
          <a:p>
            <a:endParaRPr lang="en-US" dirty="0"/>
          </a:p>
          <a:p>
            <a:r>
              <a:rPr lang="el-GR" dirty="0"/>
              <a:t>Παρατηρούμε ότι τα </a:t>
            </a:r>
            <a:r>
              <a:rPr lang="en-US" dirty="0"/>
              <a:t>gameplay mechanics </a:t>
            </a:r>
            <a:r>
              <a:rPr lang="el-GR" dirty="0"/>
              <a:t>είναι το </a:t>
            </a:r>
            <a:r>
              <a:rPr lang="en-US" dirty="0"/>
              <a:t>core </a:t>
            </a:r>
            <a:r>
              <a:rPr lang="el-GR" dirty="0"/>
              <a:t>κομμάτι παντού</a:t>
            </a:r>
          </a:p>
        </p:txBody>
      </p:sp>
      <p:sp>
        <p:nvSpPr>
          <p:cNvPr id="4" name="Slide Number Placeholder 3"/>
          <p:cNvSpPr>
            <a:spLocks noGrp="1"/>
          </p:cNvSpPr>
          <p:nvPr>
            <p:ph type="sldNum" sz="quarter" idx="5"/>
          </p:nvPr>
        </p:nvSpPr>
        <p:spPr/>
        <p:txBody>
          <a:bodyPr/>
          <a:lstStyle/>
          <a:p>
            <a:fld id="{93322314-975C-554B-8A12-FD962E3F8AC7}" type="slidenum">
              <a:rPr lang="en-US" smtClean="0"/>
              <a:pPr/>
              <a:t>29</a:t>
            </a:fld>
            <a:endParaRPr lang="en-US" dirty="0"/>
          </a:p>
        </p:txBody>
      </p:sp>
    </p:spTree>
    <p:extLst>
      <p:ext uri="{BB962C8B-B14F-4D97-AF65-F5344CB8AC3E}">
        <p14:creationId xmlns:p14="http://schemas.microsoft.com/office/powerpoint/2010/main" val="239941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τα δεδομένα από την </a:t>
            </a:r>
            <a:r>
              <a:rPr lang="en-US" dirty="0"/>
              <a:t>ISFE (Europe's video game industry)</a:t>
            </a:r>
            <a:r>
              <a:rPr lang="el-GR" dirty="0"/>
              <a:t> για την γραμμική αύξηση των τελευταίων ετών ιδίως λόγο την πανδημίας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30</a:t>
            </a:fld>
            <a:endParaRPr lang="en-US" dirty="0"/>
          </a:p>
        </p:txBody>
      </p:sp>
    </p:spTree>
    <p:extLst>
      <p:ext uri="{BB962C8B-B14F-4D97-AF65-F5344CB8AC3E}">
        <p14:creationId xmlns:p14="http://schemas.microsoft.com/office/powerpoint/2010/main" val="258388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a:t>
            </a:r>
            <a:r>
              <a:rPr lang="en-US" dirty="0"/>
              <a:t> </a:t>
            </a:r>
            <a:r>
              <a:rPr lang="el-GR" dirty="0"/>
              <a:t>την Κ. </a:t>
            </a:r>
            <a:r>
              <a:rPr lang="el-GR" dirty="0" err="1"/>
              <a:t>Ρέπτση</a:t>
            </a:r>
            <a:r>
              <a:rPr lang="el-GR" dirty="0"/>
              <a:t> Μαρία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 κύκλος της εξελίξεις που η κάθε ενότητα είναι προϊόν τις προηγούμενης που σημαίνει δεν είναι </a:t>
            </a:r>
            <a:r>
              <a:rPr lang="en-US" dirty="0"/>
              <a:t>standalone </a:t>
            </a:r>
            <a:r>
              <a:rPr lang="el-GR" dirty="0"/>
              <a:t>αλλά όλα συνδέονται μεταξύ τους όπως και τα </a:t>
            </a:r>
            <a:r>
              <a:rPr lang="en-US" dirty="0"/>
              <a:t>application programmable interfaces (API).</a:t>
            </a:r>
          </a:p>
          <a:p>
            <a:endParaRPr lang="en-US" dirty="0"/>
          </a:p>
          <a:p>
            <a:r>
              <a:rPr lang="el-GR" dirty="0"/>
              <a:t>Κρητική σκέψη και Παρατήρηση (όπως αναφέρθηκε από τους ομιλητές στην στρογγυλή τράπεζα</a:t>
            </a:r>
            <a:r>
              <a:rPr lang="en-US" dirty="0"/>
              <a:t> </a:t>
            </a:r>
            <a:r>
              <a:rPr lang="el-GR" dirty="0"/>
              <a:t>που παρουσιάστηκε εχθές)</a:t>
            </a:r>
            <a:r>
              <a:rPr lang="en-US" dirty="0"/>
              <a:t>!! </a:t>
            </a:r>
            <a:r>
              <a:rPr lang="el-GR" dirty="0"/>
              <a:t>Αλλά όπως είπε και ο μαθηματικός αλλά και παίχτης σκάκι </a:t>
            </a:r>
            <a:r>
              <a:rPr lang="en-US" dirty="0"/>
              <a:t>MAX EUWE </a:t>
            </a:r>
            <a:r>
              <a:rPr lang="el-GR" dirty="0"/>
              <a:t>Η στρατηγική θέλει σκέψη, η τακτική θέλει παρατήρηση.</a:t>
            </a:r>
            <a:r>
              <a:rPr lang="en-US" dirty="0"/>
              <a:t> - </a:t>
            </a:r>
            <a:r>
              <a:rPr lang="en-US" sz="1800" b="0" i="0" u="none" strike="sngStrike" dirty="0">
                <a:solidFill>
                  <a:srgbClr val="101010"/>
                </a:solidFill>
                <a:effectLst/>
                <a:latin typeface="Arial" panose="020B0604020202020204" pitchFamily="34" charset="0"/>
              </a:rPr>
              <a:t>Strategy requires thought, tactics require observation.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31</a:t>
            </a:fld>
            <a:endParaRPr lang="en-US" dirty="0"/>
          </a:p>
        </p:txBody>
      </p:sp>
    </p:spTree>
    <p:extLst>
      <p:ext uri="{BB962C8B-B14F-4D97-AF65-F5344CB8AC3E}">
        <p14:creationId xmlns:p14="http://schemas.microsoft.com/office/powerpoint/2010/main" val="3952626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Κατανόηση απαιτήσεων με έρευνα διαθέσιμων εργαλείων</a:t>
            </a:r>
          </a:p>
          <a:p>
            <a:endParaRPr lang="el-GR" dirty="0"/>
          </a:p>
          <a:p>
            <a:r>
              <a:rPr lang="el-GR" dirty="0"/>
              <a:t>Ποιες είναι οι βασικές απαιτήσεις διεκπεραιώσεις ενός </a:t>
            </a:r>
            <a:r>
              <a:rPr lang="en-US" dirty="0"/>
              <a:t>project? </a:t>
            </a:r>
          </a:p>
          <a:p>
            <a:r>
              <a:rPr lang="el-GR" dirty="0"/>
              <a:t>Ξεκινώντας κάνοντας έρευνα στα εργαλεία που υπάρχουν και ποιο οφέλη περισσότερο την συγκεκριμένη δουλειά? </a:t>
            </a:r>
            <a:endParaRPr lang="en-US" dirty="0"/>
          </a:p>
          <a:p>
            <a:r>
              <a:rPr lang="el-GR" dirty="0"/>
              <a:t>Σύμφωνα με τις δυνατότητες </a:t>
            </a:r>
            <a:r>
              <a:rPr lang="en-US" dirty="0"/>
              <a:t>stability</a:t>
            </a:r>
            <a:r>
              <a:rPr lang="el-GR" dirty="0"/>
              <a:t> του εργαλείου, </a:t>
            </a:r>
            <a:r>
              <a:rPr lang="en-US" dirty="0"/>
              <a:t>community (help, tutorials), streamlined workflow </a:t>
            </a:r>
            <a:r>
              <a:rPr lang="el-GR" dirty="0"/>
              <a:t>και οικοσύστημα για τον χρήστη.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32</a:t>
            </a:fld>
            <a:endParaRPr lang="en-US" dirty="0"/>
          </a:p>
        </p:txBody>
      </p:sp>
    </p:spTree>
    <p:extLst>
      <p:ext uri="{BB962C8B-B14F-4D97-AF65-F5344CB8AC3E}">
        <p14:creationId xmlns:p14="http://schemas.microsoft.com/office/powerpoint/2010/main" val="1497768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παρελθόν ο παραδοσιακός τρόπος </a:t>
            </a:r>
            <a:r>
              <a:rPr lang="en-US" dirty="0"/>
              <a:t>rendering </a:t>
            </a:r>
            <a:r>
              <a:rPr lang="el-GR" dirty="0"/>
              <a:t>σε εποχές 1990 γινόταν με </a:t>
            </a:r>
            <a:r>
              <a:rPr lang="en-US" dirty="0"/>
              <a:t>ray-cast</a:t>
            </a:r>
            <a:endParaRPr lang="el-GR" dirty="0"/>
          </a:p>
          <a:p>
            <a:endParaRPr lang="el-GR" dirty="0"/>
          </a:p>
          <a:p>
            <a:r>
              <a:rPr lang="el-GR" dirty="0"/>
              <a:t>Τα παιχνίδια ήταν 90 μοιρών γωνίες του εδάφους με το τοίχο και δημιουργούνταν από </a:t>
            </a:r>
            <a:r>
              <a:rPr lang="en-US" dirty="0"/>
              <a:t>2D Plane Projection </a:t>
            </a:r>
            <a:r>
              <a:rPr lang="el-GR" dirty="0"/>
              <a:t>ένα </a:t>
            </a:r>
            <a:r>
              <a:rPr lang="en-US" dirty="0"/>
              <a:t>3D</a:t>
            </a:r>
            <a:r>
              <a:rPr lang="el-GR" dirty="0"/>
              <a:t> </a:t>
            </a:r>
            <a:r>
              <a:rPr lang="en-US" dirty="0"/>
              <a:t>environment</a:t>
            </a:r>
          </a:p>
          <a:p>
            <a:endParaRPr lang="en-US" dirty="0"/>
          </a:p>
          <a:p>
            <a:r>
              <a:rPr lang="el-GR" dirty="0"/>
              <a:t>Πλέον λόγο ισχυρότερου υλικού αλλά και αλγορίθμων έχουμε το </a:t>
            </a:r>
            <a:r>
              <a:rPr lang="en-US" dirty="0"/>
              <a:t>ray trace </a:t>
            </a:r>
            <a:r>
              <a:rPr lang="el-GR" dirty="0"/>
              <a:t>με περισσότερα </a:t>
            </a:r>
            <a:r>
              <a:rPr lang="en-US" dirty="0"/>
              <a:t>rays.</a:t>
            </a:r>
          </a:p>
        </p:txBody>
      </p:sp>
      <p:sp>
        <p:nvSpPr>
          <p:cNvPr id="4" name="Slide Number Placeholder 3"/>
          <p:cNvSpPr>
            <a:spLocks noGrp="1"/>
          </p:cNvSpPr>
          <p:nvPr>
            <p:ph type="sldNum" sz="quarter" idx="5"/>
          </p:nvPr>
        </p:nvSpPr>
        <p:spPr/>
        <p:txBody>
          <a:bodyPr/>
          <a:lstStyle/>
          <a:p>
            <a:fld id="{93322314-975C-554B-8A12-FD962E3F8AC7}" type="slidenum">
              <a:rPr lang="en-US" smtClean="0"/>
              <a:pPr/>
              <a:t>33</a:t>
            </a:fld>
            <a:endParaRPr lang="en-US" dirty="0"/>
          </a:p>
        </p:txBody>
      </p:sp>
    </p:spTree>
    <p:extLst>
      <p:ext uri="{BB962C8B-B14F-4D97-AF65-F5344CB8AC3E}">
        <p14:creationId xmlns:p14="http://schemas.microsoft.com/office/powerpoint/2010/main" val="2216904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συγκεκριμένο </a:t>
            </a:r>
            <a:r>
              <a:rPr lang="en-US" dirty="0"/>
              <a:t>project</a:t>
            </a:r>
            <a:r>
              <a:rPr lang="el-GR" dirty="0"/>
              <a:t> επιλέχτηκε η </a:t>
            </a:r>
            <a:r>
              <a:rPr lang="en-US" dirty="0"/>
              <a:t>Unreal Engine 5 </a:t>
            </a:r>
            <a:r>
              <a:rPr lang="el-GR" dirty="0"/>
              <a:t>και είναι </a:t>
            </a:r>
            <a:r>
              <a:rPr lang="en-US" dirty="0"/>
              <a:t>source available </a:t>
            </a:r>
            <a:r>
              <a:rPr lang="el-GR" dirty="0"/>
              <a:t>αλλά όχι </a:t>
            </a:r>
            <a:r>
              <a:rPr lang="en-US" dirty="0"/>
              <a:t>open-source </a:t>
            </a:r>
            <a:r>
              <a:rPr lang="el-GR" dirty="0"/>
              <a:t>αυτό φέρνει πολλά πλεονεκτήματα και για τους </a:t>
            </a:r>
            <a:r>
              <a:rPr lang="en-US" dirty="0"/>
              <a:t>contributors </a:t>
            </a:r>
            <a:r>
              <a:rPr lang="el-GR" dirty="0"/>
              <a:t>αλλά και για το μέλλον της.</a:t>
            </a:r>
          </a:p>
          <a:p>
            <a:endParaRPr lang="el-GR" dirty="0"/>
          </a:p>
          <a:p>
            <a:r>
              <a:rPr lang="el-GR" dirty="0"/>
              <a:t>Καθώς η δυνατότητες της έχουν ξεχωρίσει τα τελευταία χρόνια ιδίως με την έλευση της έκδοσης 5 πριν λίγους μήνες, όλοι οι κολοσσοί της ΑΑΑ </a:t>
            </a:r>
            <a:r>
              <a:rPr lang="en-US" dirty="0"/>
              <a:t>gaming </a:t>
            </a:r>
            <a:r>
              <a:rPr lang="el-GR" dirty="0"/>
              <a:t>βιομηχανίας πλέον άρχισαν να την χρησιμοποιούν.</a:t>
            </a:r>
          </a:p>
          <a:p>
            <a:endParaRPr lang="el-GR" dirty="0"/>
          </a:p>
          <a:p>
            <a:endParaRPr lang="el-GR" dirty="0"/>
          </a:p>
          <a:p>
            <a:endParaRPr lang="el-GR"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34</a:t>
            </a:fld>
            <a:endParaRPr lang="en-US" dirty="0"/>
          </a:p>
        </p:txBody>
      </p:sp>
    </p:spTree>
    <p:extLst>
      <p:ext uri="{BB962C8B-B14F-4D97-AF65-F5344CB8AC3E}">
        <p14:creationId xmlns:p14="http://schemas.microsoft.com/office/powerpoint/2010/main" val="26236923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κάποια </a:t>
            </a:r>
            <a:r>
              <a:rPr lang="en-US" dirty="0"/>
              <a:t>gameplay mechanics </a:t>
            </a:r>
            <a:r>
              <a:rPr lang="el-GR" dirty="0"/>
              <a:t>από τίτλους παιχνιδιού που κουβαλούν την έννοια του </a:t>
            </a:r>
            <a:r>
              <a:rPr lang="en-US" dirty="0"/>
              <a:t>metaverse</a:t>
            </a:r>
            <a:r>
              <a:rPr lang="el-GR" dirty="0"/>
              <a:t> εν μέρη.</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sz="1200" strike="sngStrike" dirty="0">
                <a:latin typeface="Arial" panose="020B0604020202020204" pitchFamily="34" charset="0"/>
                <a:cs typeface="Arial" panose="020B0604020202020204" pitchFamily="34" charset="0"/>
              </a:rPr>
              <a:t>Ένα </a:t>
            </a:r>
            <a:r>
              <a:rPr lang="en-US" sz="1200" strike="sngStrike" dirty="0">
                <a:latin typeface="Arial" panose="020B0604020202020204" pitchFamily="34" charset="0"/>
                <a:cs typeface="Arial" panose="020B0604020202020204" pitchFamily="34" charset="0"/>
              </a:rPr>
              <a:t>multi-platform</a:t>
            </a:r>
            <a:r>
              <a:rPr lang="el-GR" sz="1200" strike="sngStrike" dirty="0">
                <a:latin typeface="Arial" panose="020B0604020202020204" pitchFamily="34" charset="0"/>
                <a:cs typeface="Arial" panose="020B0604020202020204" pitchFamily="34" charset="0"/>
              </a:rPr>
              <a:t> κεντρικό μέρος για παρέα με φίλους/οικογένειες, εξερεύνηση, ψυχαγωγία, μάθηση και το πιο σημαντικό είναι συνεπές με την τεράστια εξέλιξη και ανάπτυξη για τα επόμενα χρόνια. Δεν είναι απλώς ένα παιχνίδι, είναι ένα μέρος. Ένα εικονικό σύμπαν.</a:t>
            </a:r>
            <a:endParaRPr lang="en-US" sz="1200" strike="sngStrike"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35</a:t>
            </a:fld>
            <a:endParaRPr lang="en-US" dirty="0"/>
          </a:p>
        </p:txBody>
      </p:sp>
    </p:spTree>
    <p:extLst>
      <p:ext uri="{BB962C8B-B14F-4D97-AF65-F5344CB8AC3E}">
        <p14:creationId xmlns:p14="http://schemas.microsoft.com/office/powerpoint/2010/main" val="2196702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sngStrike" dirty="0"/>
              <a:t>Game population Charts</a:t>
            </a:r>
          </a:p>
          <a:p>
            <a:endParaRPr lang="en-US" dirty="0"/>
          </a:p>
          <a:p>
            <a:r>
              <a:rPr lang="el-GR" dirty="0"/>
              <a:t>Όταν αναφερόμαστε ότι οι αριθμοί δεν πολλοί μετράν είναι διότι υπάρχουν πολλοί παράγοντας επιτυχίας ενός προϊόντος πέρα από την μηχανική. Για να πετύχει πρέπει σε επίπεδο </a:t>
            </a:r>
            <a:r>
              <a:rPr lang="en-US" dirty="0"/>
              <a:t>Product, Engineer, Market </a:t>
            </a:r>
            <a:r>
              <a:rPr lang="el-GR" dirty="0"/>
              <a:t>να είναι άριστο</a:t>
            </a:r>
          </a:p>
          <a:p>
            <a:endParaRPr lang="el-GR" dirty="0"/>
          </a:p>
          <a:p>
            <a:r>
              <a:rPr lang="el-GR" dirty="0"/>
              <a:t>Δηλαδή το προϊόν να είναι χρήσιμο να έχει καλή προσεγγίσει στην λύση του προβλήματος αλγοριθμικά και αρχιτεκτονικά, συνδυάζοντας το με το </a:t>
            </a:r>
            <a:r>
              <a:rPr lang="en-US" dirty="0"/>
              <a:t>user experience </a:t>
            </a:r>
            <a:r>
              <a:rPr lang="el-GR" dirty="0"/>
              <a:t>για μια θετική </a:t>
            </a:r>
            <a:r>
              <a:rPr lang="en-US" dirty="0"/>
              <a:t>streamlined</a:t>
            </a:r>
            <a:r>
              <a:rPr lang="el-GR" dirty="0"/>
              <a:t> εμπειρία από τον χρήστη και </a:t>
            </a:r>
            <a:r>
              <a:rPr lang="en-US" dirty="0"/>
              <a:t>marketing target </a:t>
            </a:r>
            <a:r>
              <a:rPr lang="el-GR" dirty="0"/>
              <a:t>ως προς την προώθηση &amp; </a:t>
            </a:r>
            <a:r>
              <a:rPr lang="en-US" dirty="0"/>
              <a:t>Feedback </a:t>
            </a:r>
            <a:r>
              <a:rPr lang="el-GR" dirty="0"/>
              <a:t>αλλά και μέσα από αυτό</a:t>
            </a:r>
            <a:r>
              <a:rPr lang="en-US" dirty="0"/>
              <a:t> continual improvement</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36</a:t>
            </a:fld>
            <a:endParaRPr lang="en-US" dirty="0"/>
          </a:p>
        </p:txBody>
      </p:sp>
    </p:spTree>
    <p:extLst>
      <p:ext uri="{BB962C8B-B14F-4D97-AF65-F5344CB8AC3E}">
        <p14:creationId xmlns:p14="http://schemas.microsoft.com/office/powerpoint/2010/main" val="70176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Όπως είχαμε αναφέρει κάνοντας «παρατήρηση» των επιτυχημένων παιχνιδιών και μηχανισμών μπορούμε να αποσυνθέσουμε και να προβούμε σε καινοτομίες ακολουθώντας δοκιμές μέσο χρήσης </a:t>
            </a:r>
            <a:r>
              <a:rPr lang="en-US" dirty="0"/>
              <a:t>product reverse engineering.</a:t>
            </a:r>
          </a:p>
          <a:p>
            <a:r>
              <a:rPr lang="el-GR" dirty="0"/>
              <a:t>Εύρεση </a:t>
            </a:r>
            <a:r>
              <a:rPr lang="en-US" dirty="0"/>
              <a:t>formulas = </a:t>
            </a:r>
            <a:r>
              <a:rPr lang="el-GR" dirty="0"/>
              <a:t>τροποποίηση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37</a:t>
            </a:fld>
            <a:endParaRPr lang="en-US" dirty="0"/>
          </a:p>
        </p:txBody>
      </p:sp>
    </p:spTree>
    <p:extLst>
      <p:ext uri="{BB962C8B-B14F-4D97-AF65-F5344CB8AC3E}">
        <p14:creationId xmlns:p14="http://schemas.microsoft.com/office/powerpoint/2010/main" val="203134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Η </a:t>
            </a:r>
            <a:r>
              <a:rPr lang="el-GR" sz="1200" dirty="0" err="1"/>
              <a:t>Τεχνολογια</a:t>
            </a:r>
            <a:r>
              <a:rPr lang="el-GR" sz="1200" dirty="0"/>
              <a:t> στις </a:t>
            </a:r>
            <a:r>
              <a:rPr lang="el-GR" sz="1200" dirty="0" err="1"/>
              <a:t>μερες</a:t>
            </a:r>
            <a:r>
              <a:rPr lang="el-GR" sz="1200" dirty="0"/>
              <a:t> μας </a:t>
            </a:r>
            <a:r>
              <a:rPr lang="el-GR" sz="1200" dirty="0" err="1"/>
              <a:t>αυξανεται</a:t>
            </a:r>
            <a:r>
              <a:rPr lang="el-GR" sz="1200" dirty="0"/>
              <a:t> </a:t>
            </a:r>
            <a:r>
              <a:rPr lang="el-GR" sz="1200" dirty="0" err="1"/>
              <a:t>ραγδαια</a:t>
            </a:r>
            <a:r>
              <a:rPr lang="el-GR" sz="1200" dirty="0"/>
              <a:t> κάθε </a:t>
            </a:r>
            <a:r>
              <a:rPr lang="el-GR" sz="1200" dirty="0" err="1"/>
              <a:t>επιχειρηση</a:t>
            </a:r>
            <a:r>
              <a:rPr lang="el-GR" sz="1200" dirty="0"/>
              <a:t> εχει </a:t>
            </a:r>
            <a:r>
              <a:rPr lang="el-GR" sz="1200" dirty="0" err="1"/>
              <a:t>γινει</a:t>
            </a:r>
            <a:r>
              <a:rPr lang="el-GR" sz="1200" dirty="0"/>
              <a:t> ένα με την τεχνολογία. </a:t>
            </a:r>
            <a:r>
              <a:rPr lang="el-GR" sz="1200" dirty="0" err="1"/>
              <a:t>Γλιτωνεις</a:t>
            </a:r>
            <a:r>
              <a:rPr lang="el-GR" sz="1200" dirty="0"/>
              <a:t> </a:t>
            </a:r>
            <a:r>
              <a:rPr lang="el-GR" sz="1200" dirty="0" err="1"/>
              <a:t>χρονο</a:t>
            </a:r>
            <a:r>
              <a:rPr lang="el-GR" sz="1200" dirty="0"/>
              <a:t>, </a:t>
            </a:r>
            <a:r>
              <a:rPr lang="el-GR" sz="1200" dirty="0" err="1"/>
              <a:t>βελτιωνεις</a:t>
            </a:r>
            <a:r>
              <a:rPr lang="el-GR" sz="1200" dirty="0"/>
              <a:t> διαδικασίες, και </a:t>
            </a:r>
            <a:r>
              <a:rPr lang="el-GR" sz="1200" dirty="0" err="1"/>
              <a:t>υπαρχει</a:t>
            </a:r>
            <a:r>
              <a:rPr lang="el-GR" sz="1200" dirty="0"/>
              <a:t> πιο </a:t>
            </a:r>
            <a:r>
              <a:rPr lang="el-GR" sz="1200" dirty="0" err="1"/>
              <a:t>σταθερη</a:t>
            </a:r>
            <a:r>
              <a:rPr lang="el-GR" sz="1200" dirty="0"/>
              <a:t> </a:t>
            </a:r>
            <a:r>
              <a:rPr lang="el-GR" sz="1200" dirty="0" err="1"/>
              <a:t>καθοδηγηση</a:t>
            </a:r>
            <a:r>
              <a:rPr lang="el-GR" sz="1200" dirty="0"/>
              <a:t> με </a:t>
            </a:r>
            <a:r>
              <a:rPr lang="el-GR" sz="1200" dirty="0" err="1"/>
              <a:t>λιγοτερο</a:t>
            </a:r>
            <a:r>
              <a:rPr lang="el-GR" sz="1200" dirty="0"/>
              <a:t> </a:t>
            </a:r>
            <a:r>
              <a:rPr lang="el-GR" sz="1200" dirty="0" err="1"/>
              <a:t>περιθωριο</a:t>
            </a:r>
            <a:r>
              <a:rPr lang="el-GR" sz="1200" dirty="0"/>
              <a:t> </a:t>
            </a:r>
            <a:r>
              <a:rPr lang="el-GR" sz="1200" dirty="0" err="1"/>
              <a:t>σφαλματος</a:t>
            </a:r>
            <a:r>
              <a:rPr lang="el-GR" sz="1200" dirty="0"/>
              <a:t>.</a:t>
            </a:r>
          </a:p>
          <a:p>
            <a:r>
              <a:rPr lang="el-GR" sz="1200" dirty="0"/>
              <a:t>Από το </a:t>
            </a:r>
            <a:r>
              <a:rPr lang="en-US" sz="1200" dirty="0"/>
              <a:t>industry 1 </a:t>
            </a:r>
            <a:r>
              <a:rPr lang="el-GR" sz="1200" dirty="0"/>
              <a:t>στο 4</a:t>
            </a:r>
          </a:p>
          <a:p>
            <a:endParaRPr lang="el-GR" sz="1200" dirty="0"/>
          </a:p>
          <a:p>
            <a:r>
              <a:rPr lang="el-GR" dirty="0"/>
              <a:t>Το Industry 2.0, γνωστό και ως Δεύτερη Βιομηχανική Επανάσταση, ξεκίνησε στα τέλη του 19ου αιώνα και χαρακτηρίστηκε από την ευρεία υιοθέτηση τεχνικών μαζικής παραγωγής και τη χρήση ηλεκτρικής ενέργειας για την τροφοδοσία μηχανημάτων. Αυτή η εποχή είδε την ανάπτυξη των γραμμών συναρμολόγησης και την άνοδο μεγάλης κλίμακας μεταποιητικών βιομηχανιών όπως η αυτοκινητοβιομηχανία και ο χάλυβας.</a:t>
            </a:r>
          </a:p>
          <a:p>
            <a:endParaRPr lang="el-GR" dirty="0"/>
          </a:p>
          <a:p>
            <a:r>
              <a:rPr lang="el-GR" dirty="0"/>
              <a:t>Το Industry 3.0, γνωστό και ως Τρίτη Βιομηχανική Επανάσταση, ξεκίνησε στα τέλη του 20ου αιώνα και χαρακτηρίστηκε από την άνοδο των ψηφιακών τεχνολογιών και του αυτοματισμού. Αυτή η εποχή είδε την ανάπτυξη των συστημάτων υπολογιστών, της ρομποτικής και του Διαδικτύου, τα οποία οδήγησαν στην αυτοματοποίηση πολλών βιομηχανικών διαδικασιών και στην άνοδο νέων βιομηχανιών όπως η τεχνολογία της πληροφορίας και οι τηλεπικοινωνίες.</a:t>
            </a:r>
          </a:p>
          <a:p>
            <a:endParaRPr lang="el-GR" dirty="0"/>
          </a:p>
          <a:p>
            <a:r>
              <a:rPr lang="el-GR" dirty="0"/>
              <a:t>Το Industry 4.0, γνωστό και ως Τέταρτη Βιομηχανική Επανάσταση, είναι η τρέχουσα εποχή της εκβιομηχάνισης και χαρακτηρίζεται από την ενσωμάτωση προηγμένων τεχνολογιών όπως η τεχνητή νοημοσύνη, το Διαδίκτυο των πραγμάτων (</a:t>
            </a:r>
            <a:r>
              <a:rPr lang="el-GR" dirty="0" err="1"/>
              <a:t>IoT</a:t>
            </a:r>
            <a:r>
              <a:rPr lang="el-GR" dirty="0"/>
              <a:t>) και το </a:t>
            </a:r>
            <a:r>
              <a:rPr lang="el-GR" dirty="0" err="1"/>
              <a:t>cloud</a:t>
            </a:r>
            <a:r>
              <a:rPr lang="el-GR" dirty="0"/>
              <a:t> </a:t>
            </a:r>
            <a:r>
              <a:rPr lang="el-GR" dirty="0" err="1"/>
              <a:t>computing</a:t>
            </a:r>
            <a:r>
              <a:rPr lang="el-GR" dirty="0"/>
              <a:t>. Το Industry 4.0 στοχεύει στη δημιουργία «έξυπνων εργοστασίων» που είναι εξαιρετικά αυτοματοποιημένα και συνδεδεμένα, επιτρέποντας μεγαλύτερη αποτελεσματικότητα, ευελιξία και προσαρμογή στις διαδικασίες παραγωγής. Χαρακτηρίζεται επίσης από μεγαλύτερη εστίαση στη λήψη αποφάσεων βάσει δεδομένων και τη χρήση προηγμένων αναλυτικών στοιχείων για τη βελτιστοποίηση των λειτουργιών και την προώθηση της καινοτομίας.</a:t>
            </a:r>
            <a:r>
              <a:rPr lang="en-US" dirty="0"/>
              <a:t> </a:t>
            </a:r>
            <a:endParaRPr lang="el-GR" dirty="0"/>
          </a:p>
          <a:p>
            <a:endParaRPr lang="el-GR" dirty="0"/>
          </a:p>
          <a:p>
            <a:r>
              <a:rPr lang="el-GR" dirty="0" err="1"/>
              <a:t>Παρακατω</a:t>
            </a:r>
            <a:r>
              <a:rPr lang="el-GR" dirty="0"/>
              <a:t> θα </a:t>
            </a:r>
            <a:r>
              <a:rPr lang="el-GR" dirty="0" err="1"/>
              <a:t>αναλυσουμε</a:t>
            </a:r>
            <a:r>
              <a:rPr lang="el-GR" dirty="0"/>
              <a:t> από τι </a:t>
            </a:r>
            <a:r>
              <a:rPr lang="el-GR" dirty="0" err="1"/>
              <a:t>αποτελειται</a:t>
            </a:r>
            <a:r>
              <a:rPr lang="el-GR" dirty="0"/>
              <a:t> ένα μοντέρνο </a:t>
            </a:r>
            <a:r>
              <a:rPr lang="en-US" dirty="0"/>
              <a:t>industry 4.0</a:t>
            </a:r>
            <a:r>
              <a:rPr lang="el-GR" dirty="0"/>
              <a:t> αλλά και τις προκλήσεις του.</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err="1"/>
              <a:t>Ολοι</a:t>
            </a:r>
            <a:r>
              <a:rPr lang="el-GR" sz="1200" dirty="0"/>
              <a:t> </a:t>
            </a:r>
            <a:r>
              <a:rPr lang="el-GR" sz="1200" dirty="0" err="1"/>
              <a:t>αλλα</a:t>
            </a:r>
            <a:r>
              <a:rPr lang="el-GR" sz="1200" dirty="0"/>
              <a:t> </a:t>
            </a:r>
            <a:r>
              <a:rPr lang="el-GR" sz="1200" dirty="0" err="1"/>
              <a:t>ειδικα</a:t>
            </a:r>
            <a:r>
              <a:rPr lang="el-GR" sz="1200" dirty="0"/>
              <a:t> </a:t>
            </a:r>
            <a:r>
              <a:rPr lang="el-GR" sz="1200" dirty="0" err="1"/>
              <a:t>οσοι</a:t>
            </a:r>
            <a:r>
              <a:rPr lang="el-GR" sz="1200" dirty="0"/>
              <a:t> </a:t>
            </a:r>
            <a:r>
              <a:rPr lang="el-GR" sz="1200" dirty="0" err="1"/>
              <a:t>δουλευουμε</a:t>
            </a:r>
            <a:r>
              <a:rPr lang="el-GR" sz="1200" dirty="0"/>
              <a:t> σε επιχειρήσεις </a:t>
            </a:r>
            <a:r>
              <a:rPr lang="el-GR" sz="1200" dirty="0" err="1"/>
              <a:t>γνωριζουμε</a:t>
            </a:r>
            <a:r>
              <a:rPr lang="el-GR" sz="1200" dirty="0"/>
              <a:t> τα οφέλη της τεχνολογίας </a:t>
            </a:r>
            <a:r>
              <a:rPr lang="el-GR" sz="1200" dirty="0" err="1"/>
              <a:t>ιδιως</a:t>
            </a:r>
            <a:r>
              <a:rPr lang="el-GR" sz="1200" dirty="0"/>
              <a:t> τα </a:t>
            </a:r>
            <a:r>
              <a:rPr lang="el-GR" sz="1200" dirty="0" err="1"/>
              <a:t>τελευταια</a:t>
            </a:r>
            <a:r>
              <a:rPr lang="el-GR" sz="1200" dirty="0"/>
              <a:t> 2 </a:t>
            </a:r>
            <a:r>
              <a:rPr lang="el-GR" sz="1200" dirty="0" err="1"/>
              <a:t>χρονια</a:t>
            </a:r>
            <a:r>
              <a:rPr lang="el-GR" sz="1200" dirty="0"/>
              <a:t> </a:t>
            </a:r>
            <a:r>
              <a:rPr lang="el-GR" sz="1200" dirty="0" err="1"/>
              <a:t>μετα</a:t>
            </a:r>
            <a:r>
              <a:rPr lang="el-GR" sz="1200" dirty="0"/>
              <a:t> την πανδημία. </a:t>
            </a:r>
            <a:r>
              <a:rPr lang="el-GR" sz="1200" dirty="0" err="1"/>
              <a:t>Εκθετικη</a:t>
            </a:r>
            <a:r>
              <a:rPr lang="el-GR" sz="1200" dirty="0"/>
              <a:t> </a:t>
            </a:r>
            <a:r>
              <a:rPr lang="el-GR" sz="1200" dirty="0" err="1"/>
              <a:t>αυξιση</a:t>
            </a:r>
            <a:r>
              <a:rPr lang="en-US" sz="1200" dirty="0"/>
              <a:t> </a:t>
            </a:r>
            <a:r>
              <a:rPr lang="el-GR" sz="1200" dirty="0" err="1"/>
              <a:t>παραγωγικοτητας</a:t>
            </a:r>
            <a:r>
              <a:rPr lang="el-GR" sz="1200" dirty="0"/>
              <a:t> και </a:t>
            </a:r>
            <a:r>
              <a:rPr lang="en-US" sz="1200" dirty="0"/>
              <a:t>collaboration</a:t>
            </a:r>
            <a:r>
              <a:rPr lang="el-GR" sz="1200" dirty="0"/>
              <a:t>. </a:t>
            </a:r>
            <a:r>
              <a:rPr lang="el-GR" sz="1200" dirty="0" err="1"/>
              <a:t>Παραδειγματα</a:t>
            </a:r>
            <a:r>
              <a:rPr lang="el-GR" sz="1200" dirty="0"/>
              <a:t> </a:t>
            </a:r>
            <a:r>
              <a:rPr lang="en-US" sz="1200" dirty="0" err="1"/>
              <a:t>OpenAI</a:t>
            </a:r>
            <a:r>
              <a:rPr lang="en-US" sz="1200" dirty="0"/>
              <a:t> Art Generator </a:t>
            </a:r>
            <a:r>
              <a:rPr lang="el-GR" sz="1200" dirty="0"/>
              <a:t>ή το </a:t>
            </a:r>
            <a:r>
              <a:rPr lang="el-GR" sz="1200" dirty="0" err="1"/>
              <a:t>γνωστο</a:t>
            </a:r>
            <a:r>
              <a:rPr lang="el-GR" sz="1200" dirty="0"/>
              <a:t> </a:t>
            </a:r>
            <a:r>
              <a:rPr lang="en-US" sz="1200" dirty="0"/>
              <a:t>ChatGPT.</a:t>
            </a:r>
            <a:r>
              <a:rPr lang="el-GR" sz="1200" dirty="0"/>
              <a:t> Που ο </a:t>
            </a:r>
            <a:r>
              <a:rPr lang="el-GR" sz="1200" dirty="0" err="1"/>
              <a:t>κυριος</a:t>
            </a:r>
            <a:r>
              <a:rPr lang="el-GR" sz="1200" dirty="0"/>
              <a:t> </a:t>
            </a:r>
            <a:r>
              <a:rPr lang="el-GR" sz="1200" dirty="0" err="1"/>
              <a:t>στοχος</a:t>
            </a:r>
            <a:r>
              <a:rPr lang="el-GR" sz="1200" dirty="0"/>
              <a:t> τους είναι η </a:t>
            </a:r>
            <a:r>
              <a:rPr lang="el-GR" sz="1200" dirty="0" err="1"/>
              <a:t>ενισχυση</a:t>
            </a:r>
            <a:r>
              <a:rPr lang="el-GR" sz="1200" dirty="0"/>
              <a:t> του </a:t>
            </a:r>
            <a:r>
              <a:rPr lang="el-GR" sz="1200" dirty="0" err="1"/>
              <a:t>εργαζομενου</a:t>
            </a:r>
            <a:r>
              <a:rPr lang="el-GR" sz="1200" dirty="0"/>
              <a:t> σαν </a:t>
            </a:r>
            <a:r>
              <a:rPr lang="en-US" sz="1200" dirty="0"/>
              <a:t>assistant </a:t>
            </a:r>
            <a:r>
              <a:rPr lang="el-GR" sz="1200" dirty="0"/>
              <a:t>για </a:t>
            </a:r>
            <a:r>
              <a:rPr lang="el-GR" sz="1200" dirty="0" err="1"/>
              <a:t>μεγαλυτερη</a:t>
            </a:r>
            <a:r>
              <a:rPr lang="el-GR" sz="1200" dirty="0"/>
              <a:t> </a:t>
            </a:r>
            <a:r>
              <a:rPr lang="el-GR" sz="1200" dirty="0" err="1"/>
              <a:t>παραγωγικοτητα</a:t>
            </a:r>
            <a:r>
              <a:rPr lang="el-GR" sz="1200" dirty="0"/>
              <a:t> και </a:t>
            </a:r>
            <a:r>
              <a:rPr lang="el-GR" sz="1200" dirty="0" err="1"/>
              <a:t>μειωση</a:t>
            </a:r>
            <a:r>
              <a:rPr lang="el-GR" sz="1200" dirty="0"/>
              <a:t> σφαλμάτων. (και όχι σαν </a:t>
            </a:r>
            <a:r>
              <a:rPr lang="en-US" sz="1200" dirty="0"/>
              <a:t>replacement tool </a:t>
            </a:r>
            <a:r>
              <a:rPr lang="el-GR" sz="1200" dirty="0"/>
              <a:t>που πολύ </a:t>
            </a:r>
            <a:r>
              <a:rPr lang="el-GR" sz="1200" dirty="0" err="1"/>
              <a:t>φοβουνται</a:t>
            </a:r>
            <a:r>
              <a:rPr lang="el-GR" sz="1200"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313177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Συνεπώς η ερευνά καλύπτει ενότητες σχετικά με:</a:t>
            </a:r>
            <a:endParaRPr lang="en-US" sz="1200" dirty="0"/>
          </a:p>
          <a:p>
            <a:r>
              <a:rPr lang="en-US" sz="1200" dirty="0"/>
              <a:t>1) </a:t>
            </a:r>
            <a:r>
              <a:rPr lang="el-GR" sz="1200" dirty="0"/>
              <a:t>Εισαγωγή στο θέμα της τεχνολογίας στις παγκόσμιες επιχειρηματικές δραστηριότητες</a:t>
            </a:r>
          </a:p>
          <a:p>
            <a:r>
              <a:rPr lang="en-US" sz="1200" dirty="0"/>
              <a:t>2) </a:t>
            </a:r>
            <a:r>
              <a:rPr lang="el-GR" sz="1200" dirty="0"/>
              <a:t>Επεξήγηση των πλεονεκτημάτων και των προκλήσεων της χρήσης αναδυόμενων τεχνολογιών όπως DAO</a:t>
            </a:r>
            <a:r>
              <a:rPr lang="en-US" sz="1200" dirty="0"/>
              <a:t>/Blockchain</a:t>
            </a:r>
            <a:r>
              <a:rPr lang="el-GR" sz="1200" dirty="0"/>
              <a:t>,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HRM αλγοριθμικά συστήματα</a:t>
            </a:r>
          </a:p>
          <a:p>
            <a:r>
              <a:rPr lang="en-US" sz="1200" dirty="0"/>
              <a:t>3) </a:t>
            </a:r>
            <a:r>
              <a:rPr lang="el-GR" sz="1200" dirty="0"/>
              <a:t>Παραδείγματα για το πώς οι εταιρείες έχουν αξιοποιήσει με επιτυχία αυτές τις τεχνολογίες</a:t>
            </a:r>
          </a:p>
          <a:p>
            <a:r>
              <a:rPr lang="en-US" sz="1200" dirty="0"/>
              <a:t>4) </a:t>
            </a:r>
            <a:r>
              <a:rPr lang="el-GR" sz="1200" dirty="0"/>
              <a:t>Αποτελεσματικές στρατηγικές για την υιοθέτηση αναδυόμενων τεχνολογιών στις παγκόσμιες επιχειρηματικές δραστηριότητες, συμπεριλαμβανομένης της χρήσης πλαισίων όπως το TOGAF</a:t>
            </a:r>
            <a:r>
              <a:rPr lang="en-US" sz="1200" dirty="0"/>
              <a:t> &amp; </a:t>
            </a:r>
            <a:r>
              <a:rPr lang="en-US" sz="1200" dirty="0" err="1"/>
              <a:t>SAFe</a:t>
            </a:r>
            <a:r>
              <a:rPr lang="en-US" sz="1200" dirty="0"/>
              <a:t> + ITIL</a:t>
            </a:r>
            <a:endParaRPr lang="el-GR" sz="1200" dirty="0"/>
          </a:p>
          <a:p>
            <a:r>
              <a:rPr lang="en-US" sz="1200" dirty="0"/>
              <a:t>5) </a:t>
            </a:r>
            <a:r>
              <a:rPr lang="el-GR" sz="1200" dirty="0"/>
              <a:t>Συζήτηση για τις δυνατότητες των αναδυόμενων τεχνολογιών να μεταμορφώσουν τις παγκόσμιες επιχειρηματικές δραστηριότητες και να ενισχύσουν την οικονομική ανάπτυξη και εξέλιξη</a:t>
            </a:r>
          </a:p>
          <a:p>
            <a:r>
              <a:rPr lang="en-US" sz="1200" dirty="0"/>
              <a:t>6) </a:t>
            </a:r>
            <a:r>
              <a:rPr lang="el-GR" sz="1200" dirty="0"/>
              <a:t>Συμπέρασμα που τονίζει τη σημασία της υιοθέτησης μιας στρατηγικής και υπεύθυνης προσέγγισης για την υιοθέτηση τεχνολογίας προκειμένου να συνειδητοποιηθούν τα οφέλη των αναδυόμενων τεχνολογιών.</a:t>
            </a:r>
            <a:endParaRPr lang="en-US" sz="1200"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2348101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1) </a:t>
            </a:r>
            <a:r>
              <a:rPr lang="el-GR" sz="1200" dirty="0"/>
              <a:t>Βασικά οφέλη και προκλήσεις της χρήσης αναδυόμενων τεχνολογιών στις παγκόσμιες επιχειρηματικές δραστηριότητες:</a:t>
            </a:r>
            <a:endParaRPr lang="en-US" sz="1200" dirty="0"/>
          </a:p>
          <a:p>
            <a:r>
              <a:rPr lang="el-GR" sz="1200" dirty="0"/>
              <a:t>Οι αναδυόμενες τεχνολογίες όπως οι Αποκεντρωμένοι Αυτόνομοι Οργανισμοί (DAO),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Human </a:t>
            </a:r>
            <a:r>
              <a:rPr lang="el-GR" sz="1200" dirty="0" err="1"/>
              <a:t>Resource</a:t>
            </a:r>
            <a:r>
              <a:rPr lang="el-GR" sz="1200" dirty="0"/>
              <a:t> </a:t>
            </a:r>
            <a:r>
              <a:rPr lang="el-GR" sz="1200" dirty="0" err="1"/>
              <a:t>Management</a:t>
            </a:r>
            <a:r>
              <a:rPr lang="el-GR" sz="1200" dirty="0"/>
              <a:t> (HRM) αλγοριθμικά συστήματα προσφέρουν πολυάριθμα οφέλη για εταιρείες που δραστηριοποιούνται στην παγκόσμια οικονομία. Για παράδειγμα, οι DAO μπορούν να βελτιώσουν τη διαχείριση της εφοδιαστικής αλυσίδας παρέχοντας διαφάνεια και υπευθυνότητα στις συναλλαγές, ενώ τα αλγοριθμικά συστήματα HRM μπορούν να βελτιστοποιήσουν την απόδοση των εργαζομένων και να αυξήσουν την εργασιακή ικανοποίηση. Ωστόσο, υπάρχουν επίσης προκλήσεις που πρέπει να αντιμετωπιστούν, όπως η ασφάλεια, η </a:t>
            </a:r>
            <a:r>
              <a:rPr lang="el-GR" sz="1200" dirty="0" err="1"/>
              <a:t>διαλειτουργικότητα</a:t>
            </a:r>
            <a:r>
              <a:rPr lang="el-GR" sz="1200" dirty="0"/>
              <a:t> και οι ηθικές επιπτώσεις που σχετίζονται με την αλγοριθμική λήψη αποφάσεων.</a:t>
            </a:r>
            <a:r>
              <a:rPr lang="en-US" sz="1200" dirty="0"/>
              <a:t> </a:t>
            </a:r>
            <a:r>
              <a:rPr lang="el-GR" sz="1200" dirty="0"/>
              <a:t>Για να δείξουμε αυτά τα οφέλη και τις προκλήσεις, θα δώσουμε μερικά παραδείγματα. </a:t>
            </a:r>
            <a:endParaRPr lang="en-US" sz="1200" dirty="0"/>
          </a:p>
          <a:p>
            <a:endParaRPr lang="en-US" sz="1200" dirty="0"/>
          </a:p>
          <a:p>
            <a:r>
              <a:rPr lang="el-GR" sz="1200" dirty="0"/>
              <a:t>Για παράδειγμα, εταιρείες που έχουν εφαρμόσει DAO έχουν αναφέρει αυξημένη αποτελεσματικότητα και εξοικονόμηση κόστους στη διαχείριση της αλυσίδας εφοδιασμού τους. Ωστόσο, η χρήση της τεχνολογίας </a:t>
            </a:r>
            <a:r>
              <a:rPr lang="el-GR" sz="1200" dirty="0" err="1"/>
              <a:t>blockchain</a:t>
            </a:r>
            <a:r>
              <a:rPr lang="el-GR" sz="1200" dirty="0"/>
              <a:t> εγείρει ανησυχίες σχετικά με το απόρρητο των δεδομένων και τις απειλές στον κυβερνοχώρο. Ομοίως, η χρήση αλγοριθμικών συστημάτων HRM έχει αποδειχθεί ότι βελτιώνει την απόδοση και την ικανοποίηση των εργαζομένων, αλλά υπάρχουν ηθικές ανησυχίες σχετικά με την αλγοριθμική μεροληψία και τις διακρίσεις που πρέπει να αντιμετωπιστούν.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305080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a:t>
            </a:r>
            <a:r>
              <a:rPr lang="el-GR" sz="1200" dirty="0"/>
              <a:t>Αποτελεσματικές στρατηγικές για την αξιοποίηση των αναδυόμενων τεχνολογιών στις παγκόσμιες επιχειρηματικές δραστηριότητες:</a:t>
            </a:r>
          </a:p>
          <a:p>
            <a:r>
              <a:rPr lang="el-GR" sz="1200" dirty="0"/>
              <a:t>Για να αξιοποιήσουν αποτελεσματικά τις αναδυόμενες τεχνολογίες στις παγκόσμιες επιχειρηματικές δραστηριότητες, οι εταιρείες πρέπει να υιοθετήσουν μια στρατηγική και προσεκτική προσέγγιση για την υιοθέτηση τεχνολογίας. Πλαίσια όπως το  </a:t>
            </a:r>
            <a:r>
              <a:rPr lang="en-US" sz="1200" dirty="0"/>
              <a:t>Enterprise Architecture (</a:t>
            </a:r>
            <a:r>
              <a:rPr lang="el-GR" sz="1200" dirty="0"/>
              <a:t>π.χ., TOGAF) μπορούν να καθοδηγήσουν τη λήψη αποφάσεων και να βοηθήσουν στον μετριασμό των κινδύνων και των προκλήσεων που σχετίζονται με την εφαρμογή της τεχνολογίας.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a:t>
            </a:r>
          </a:p>
          <a:p>
            <a:r>
              <a:rPr lang="el-GR" sz="1200" dirty="0"/>
              <a:t>Για να επεξηγήσουμε αυτό το σημείο, θα δώσουμε μερικά παραδείγματα εταιρειών που έχουν υιοθετήσει και αξιοποιήσει με επιτυχία τις αναδυόμενες τεχνολογίες. </a:t>
            </a:r>
            <a:endParaRPr lang="en-US" sz="1200" dirty="0"/>
          </a:p>
          <a:p>
            <a:endParaRPr lang="en-US" sz="1200" dirty="0"/>
          </a:p>
          <a:p>
            <a:r>
              <a:rPr lang="el-GR" sz="1200" dirty="0"/>
              <a:t>Για παράδειγμα, η </a:t>
            </a:r>
            <a:r>
              <a:rPr lang="el-GR" sz="1200" dirty="0" err="1"/>
              <a:t>Walmart</a:t>
            </a:r>
            <a:r>
              <a:rPr lang="el-GR" sz="1200" dirty="0"/>
              <a:t> έχει εφαρμόσει ένα σύστημα διαχείρισης εφοδιαστικής αλυσίδας που βασίζεται σε </a:t>
            </a:r>
            <a:r>
              <a:rPr lang="el-GR" sz="1200" dirty="0" err="1"/>
              <a:t>blockchain</a:t>
            </a:r>
            <a:r>
              <a:rPr lang="el-GR" sz="1200" dirty="0"/>
              <a:t> που έχει βελτιώσει την αποτελεσματικότητα και τη διαφάνεια στις λειτουργίες της. Ομοίως, η Accenture έχει αναπτύξει ένα αλγοριθμικό σύστημα HRM που έχει βελτιώσει την απόδοση των εργαζομένων και την ικανοποίηση από την εργασία, ενώ αντιμετωπίζει ανησυχίες σχετικά με την αλγοριθμική μεροληψία και τις διακρίσεις.</a:t>
            </a:r>
            <a:r>
              <a:rPr lang="en-US" sz="1200" dirty="0"/>
              <a:t> </a:t>
            </a:r>
            <a:r>
              <a:rPr lang="el-GR" sz="1200" dirty="0"/>
              <a:t>Επίσης έχουν χρησιμοποιήσει αλγόριθμους μηχανικής μάθησης για να αναλύσουν τα δεδομένα των εργαζομένων και να εξατομικεύσουν συστάσεις για εκπαίδευση και εξέλιξη σταδιοδρομίας.</a:t>
            </a:r>
          </a:p>
          <a:p>
            <a:endParaRPr lang="el-GR" sz="1200" dirty="0"/>
          </a:p>
          <a:p>
            <a:r>
              <a:rPr lang="el-GR" sz="1200" dirty="0"/>
              <a:t>4!=5 </a:t>
            </a:r>
            <a:r>
              <a:rPr lang="el-GR" sz="1200" dirty="0" err="1"/>
              <a:t>επειδη</a:t>
            </a:r>
            <a:r>
              <a:rPr lang="el-GR" sz="1200" dirty="0"/>
              <a:t> </a:t>
            </a:r>
            <a:r>
              <a:rPr lang="el-GR" sz="1200" dirty="0" err="1"/>
              <a:t>διαφερουν</a:t>
            </a:r>
            <a:r>
              <a:rPr lang="el-GR" sz="1200" dirty="0"/>
              <a:t> και είναι ο </a:t>
            </a:r>
            <a:r>
              <a:rPr lang="el-GR" sz="1200" dirty="0" err="1"/>
              <a:t>λεγομενος</a:t>
            </a:r>
            <a:r>
              <a:rPr lang="el-GR" sz="1200" dirty="0"/>
              <a:t> </a:t>
            </a:r>
            <a:r>
              <a:rPr lang="el-GR" sz="1200" dirty="0" err="1"/>
              <a:t>κορεσμος</a:t>
            </a:r>
            <a:r>
              <a:rPr lang="el-GR" sz="1200" dirty="0"/>
              <a:t> που </a:t>
            </a:r>
            <a:r>
              <a:rPr lang="el-GR" sz="1200" dirty="0" err="1"/>
              <a:t>θετει</a:t>
            </a:r>
            <a:r>
              <a:rPr lang="el-GR" sz="1200" dirty="0"/>
              <a:t> σε </a:t>
            </a:r>
            <a:r>
              <a:rPr lang="el-GR" sz="1200" dirty="0" err="1"/>
              <a:t>μηχανισμους</a:t>
            </a:r>
            <a:r>
              <a:rPr lang="el-GR" sz="1200" dirty="0"/>
              <a:t> </a:t>
            </a:r>
            <a:r>
              <a:rPr lang="el-GR" sz="1200" dirty="0" err="1"/>
              <a:t>αμυνας</a:t>
            </a:r>
            <a:r>
              <a:rPr lang="el-GR" sz="1200" dirty="0"/>
              <a:t> την </a:t>
            </a:r>
            <a:r>
              <a:rPr lang="el-GR" sz="1200" dirty="0" err="1"/>
              <a:t>ψυχολογια</a:t>
            </a:r>
            <a:r>
              <a:rPr lang="el-GR" sz="1200" dirty="0"/>
              <a:t> </a:t>
            </a:r>
            <a:r>
              <a:rPr lang="el-GR" sz="1200" dirty="0" err="1"/>
              <a:t>καποιου</a:t>
            </a:r>
            <a:r>
              <a:rPr lang="el-GR" sz="1200" dirty="0"/>
              <a:t> και </a:t>
            </a:r>
            <a:r>
              <a:rPr lang="el-GR" sz="1200" dirty="0" err="1"/>
              <a:t>υπαρχη</a:t>
            </a:r>
            <a:r>
              <a:rPr lang="el-GR" sz="1200" dirty="0"/>
              <a:t> </a:t>
            </a:r>
            <a:r>
              <a:rPr lang="el-GR" sz="1200" dirty="0" err="1"/>
              <a:t>πτωση</a:t>
            </a:r>
            <a:r>
              <a:rPr lang="el-GR" sz="1200" dirty="0"/>
              <a:t> </a:t>
            </a:r>
            <a:r>
              <a:rPr lang="el-GR" sz="1200" dirty="0" err="1"/>
              <a:t>τοσο</a:t>
            </a:r>
            <a:r>
              <a:rPr lang="el-GR" sz="1200" dirty="0"/>
              <a:t> στον ιδιο </a:t>
            </a:r>
            <a:r>
              <a:rPr lang="el-GR" sz="1200" dirty="0" err="1"/>
              <a:t>οσο</a:t>
            </a:r>
            <a:r>
              <a:rPr lang="el-GR" sz="1200" dirty="0"/>
              <a:t> και στους </a:t>
            </a:r>
            <a:r>
              <a:rPr lang="el-GR" sz="1200" dirty="0" err="1"/>
              <a:t>γυρο</a:t>
            </a:r>
            <a:r>
              <a:rPr lang="el-GR" sz="1200" dirty="0"/>
              <a:t> του.</a:t>
            </a:r>
            <a:endParaRPr lang="en-US" sz="1200" dirty="0"/>
          </a:p>
          <a:p>
            <a:endParaRPr lang="en-US" sz="1200" dirty="0"/>
          </a:p>
          <a:p>
            <a:r>
              <a:rPr lang="en-US" sz="1200" dirty="0"/>
              <a:t>*</a:t>
            </a:r>
            <a:r>
              <a:rPr lang="el-GR" sz="1200" dirty="0" err="1"/>
              <a:t>εμμεσα</a:t>
            </a:r>
            <a:r>
              <a:rPr lang="el-GR" sz="1200" dirty="0"/>
              <a:t> == είναι </a:t>
            </a:r>
            <a:r>
              <a:rPr lang="el-GR" sz="1200" dirty="0" err="1"/>
              <a:t>αργα</a:t>
            </a:r>
            <a:r>
              <a:rPr lang="el-GR" sz="1200" dirty="0"/>
              <a:t> όταν το </a:t>
            </a:r>
            <a:r>
              <a:rPr lang="el-GR" sz="1200" dirty="0" err="1"/>
              <a:t>καταλαβεις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195466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3) </a:t>
            </a:r>
            <a:r>
              <a:rPr lang="el-GR" sz="1200" dirty="0"/>
              <a:t>Οι δυνατότητες των αναδυόμενων τεχνολογιών να μεταμορφώσουν τις παγκόσμιες επιχειρηματικές δραστηριότητες:</a:t>
            </a:r>
          </a:p>
          <a:p>
            <a:r>
              <a:rPr lang="el-GR" sz="1200" dirty="0"/>
              <a:t>Οι αναδυόμενες τεχνολογίες όπως το DAO, το WEB3.0 και το </a:t>
            </a:r>
            <a:r>
              <a:rPr lang="el-GR" sz="1200" dirty="0" err="1"/>
              <a:t>blockchain</a:t>
            </a:r>
            <a:r>
              <a:rPr lang="el-GR" sz="1200" dirty="0"/>
              <a:t> έχουν τη δυνατότητα να μεταμορφώσουν τις παγκόσμιες επιχειρηματικές δραστηριότητες με πολλούς τρόπους. Βελτιώνοντας τη διαχείριση δεδομένων, τη λήψη αποφάσεων και τη συνεργασία, αυτές οι τεχνολογίες μπορούν να ενισχύσουν το παγκόσμιο εμπόριο και τη διεθνή συνεργασία, οδηγώντας σε αυξημένη οικονομική ανάπτυξη και</a:t>
            </a:r>
            <a:r>
              <a:rPr lang="en-US" sz="1200" dirty="0"/>
              <a:t> </a:t>
            </a:r>
            <a:r>
              <a:rPr lang="el-GR" sz="1200" dirty="0"/>
              <a:t>εξέλιξη.</a:t>
            </a:r>
          </a:p>
          <a:p>
            <a:r>
              <a:rPr lang="el-GR" sz="1200" dirty="0"/>
              <a:t>Για να επεξηγήσουμε αυτό το σημείο, θα δώσουμε μερικά παραδείγματα για το πώς οι αναδυόμενες τεχνολογίες έχουν μεταμορφώσει τις παγκόσμιες επιχειρηματικές δραστηριότητες. </a:t>
            </a:r>
            <a:endParaRPr lang="en-US" sz="1200" dirty="0"/>
          </a:p>
          <a:p>
            <a:endParaRPr lang="en-US" sz="1200" dirty="0"/>
          </a:p>
          <a:p>
            <a:r>
              <a:rPr lang="el-GR" sz="1200" dirty="0"/>
              <a:t>Για παράδειγμα, εταιρείες που έχουν εφαρμόσει τεχνολογία </a:t>
            </a:r>
            <a:r>
              <a:rPr lang="el-GR" sz="1200" dirty="0" err="1"/>
              <a:t>blockchain</a:t>
            </a:r>
            <a:r>
              <a:rPr lang="el-GR" sz="1200" dirty="0"/>
              <a:t> έχουν αναφέρει αυξημένη αποτελεσματικότητα και διαφάνεια στη διαχείριση της εφοδιαστικής αλυσίδας, με αποτέλεσμα την εξοικονόμηση κόστους και τη βελτίωση της ικανοποίησης των πελατών. Ομοίως, η χρήση αλγοριθμικών συστημάτων HRM έχει αποδειχθεί ότι βελτιώνει την απόδοση και την ικανοποίηση των εργαζομένων, οδηγώντας σε μειωμένους ρυθμούς κύκλου εργασιών και αυξημένη παραγωγικότητα.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266798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EWK5TxIxNug"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hyperlink" Target="https://youtu.be/K6WGjKm1JZo" TargetMode="External"/><Relationship Id="rId5" Type="http://schemas.openxmlformats.org/officeDocument/2006/relationships/hyperlink" Target="https://youtu.be/UaiMWREsuQU" TargetMode="External"/><Relationship Id="rId4" Type="http://schemas.openxmlformats.org/officeDocument/2006/relationships/hyperlink" Target="https://youtu.be/FvyhLrOVsgU"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hyperlink" Target="https://netivist.org/debate/pokemon-go-pros-and-cons" TargetMode="External"/><Relationship Id="rId3" Type="http://schemas.openxmlformats.org/officeDocument/2006/relationships/image" Target="../media/image9.jpg"/><Relationship Id="rId7"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image" Target="../media/image10.jpg"/><Relationship Id="rId4" Type="http://schemas.openxmlformats.org/officeDocument/2006/relationships/hyperlink" Target="https://www.flickr.com/photos/40168038@N08/36005328171" TargetMode="External"/><Relationship Id="rId9" Type="http://schemas.openxmlformats.org/officeDocument/2006/relationships/hyperlink" Target="https://creativecommons.org/licenses/by-nc-sa/3.0/"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www.universetoday.com/77523/multiverse/" TargetMode="External"/><Relationship Id="rId3" Type="http://schemas.openxmlformats.org/officeDocument/2006/relationships/image" Target="../media/image12.jpg"/><Relationship Id="rId7"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3.gif"/><Relationship Id="rId11" Type="http://schemas.openxmlformats.org/officeDocument/2006/relationships/image" Target="../media/image16.svg"/><Relationship Id="rId5" Type="http://schemas.openxmlformats.org/officeDocument/2006/relationships/hyperlink" Target="https://creativecommons.org/licenses/by-sa/3.0/" TargetMode="External"/><Relationship Id="rId10" Type="http://schemas.openxmlformats.org/officeDocument/2006/relationships/image" Target="../media/image15.png"/><Relationship Id="rId4" Type="http://schemas.openxmlformats.org/officeDocument/2006/relationships/hyperlink" Target="http://www.playstationblast.com.br/2017/02/playstation-vr-vendas.html" TargetMode="External"/><Relationship Id="rId9" Type="http://schemas.openxmlformats.org/officeDocument/2006/relationships/hyperlink" Target="https://creativecommons.org/licenses/by/3.0/" TargetMode="External"/></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36.xml"/><Relationship Id="rId16"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218647" y="1867600"/>
            <a:ext cx="8208579" cy="230832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Μια βιβλιογραφική ανάλυση του ρόλου της τεχνολογίας στη διευκόλυνση των παγκόσμιων επιχειρηματικών λειτουργιών.</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
        <p:nvSpPr>
          <p:cNvPr id="7" name="Rectangle 6">
            <a:extLst>
              <a:ext uri="{FF2B5EF4-FFF2-40B4-BE49-F238E27FC236}">
                <a16:creationId xmlns:a16="http://schemas.microsoft.com/office/drawing/2014/main" id="{2C50B4F3-9F4D-49B5-A92E-00B5B72D953C}"/>
              </a:ext>
            </a:extLst>
          </p:cNvPr>
          <p:cNvSpPr/>
          <p:nvPr/>
        </p:nvSpPr>
        <p:spPr>
          <a:xfrm>
            <a:off x="336329" y="5141217"/>
            <a:ext cx="8208579" cy="400110"/>
          </a:xfrm>
          <a:prstGeom prst="rect">
            <a:avLst/>
          </a:prstGeom>
          <a:noFill/>
        </p:spPr>
        <p:txBody>
          <a:bodyPr wrap="square">
            <a:spAutoFit/>
          </a:bodyPr>
          <a:lstStyle/>
          <a:p>
            <a:pPr algn="ctr">
              <a:defRPr/>
            </a:pPr>
            <a:r>
              <a:rPr lang="el-GR" altLang="zh-HK" sz="2000" dirty="0">
                <a:latin typeface="Century Gothic" panose="020B0502020202020204" pitchFamily="34" charset="0"/>
                <a:ea typeface="新細明體" charset="-120"/>
                <a:cs typeface="Arial" charset="0"/>
              </a:rPr>
              <a:t>Επιβλέπων καθηγήτρια: </a:t>
            </a:r>
            <a:r>
              <a:rPr lang="el-GR" altLang="zh-HK" sz="2000" dirty="0" err="1">
                <a:latin typeface="Century Gothic" panose="020B0502020202020204" pitchFamily="34" charset="0"/>
                <a:ea typeface="新細明體" charset="-120"/>
                <a:cs typeface="Arial" charset="0"/>
              </a:rPr>
              <a:t>Ρέπτση</a:t>
            </a:r>
            <a:r>
              <a:rPr lang="el-GR" altLang="zh-HK" sz="2000" dirty="0">
                <a:latin typeface="Century Gothic" panose="020B0502020202020204" pitchFamily="34" charset="0"/>
                <a:ea typeface="新細明體" charset="-120"/>
                <a:cs typeface="Arial" charset="0"/>
              </a:rPr>
              <a:t> Μαρία</a:t>
            </a:r>
            <a:endParaRPr lang="en-US" altLang="zh-HK" sz="1100" dirty="0">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52B170DC-5469-97C9-8B0A-2CEA62108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123" y="1294775"/>
            <a:ext cx="4563320" cy="456332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9AD6255-826F-7519-210A-74E262CD2AB4}"/>
              </a:ext>
            </a:extLst>
          </p:cNvPr>
          <p:cNvSpPr txBox="1"/>
          <p:nvPr/>
        </p:nvSpPr>
        <p:spPr>
          <a:xfrm>
            <a:off x="2326510" y="2560772"/>
            <a:ext cx="2164467" cy="1015663"/>
          </a:xfrm>
          <a:prstGeom prst="rect">
            <a:avLst/>
          </a:prstGeom>
          <a:noFill/>
        </p:spPr>
        <p:txBody>
          <a:bodyPr wrap="square" rtlCol="0">
            <a:spAutoFit/>
          </a:bodyPr>
          <a:lstStyle/>
          <a:p>
            <a:r>
              <a:rPr lang="en-US" sz="2000" b="1" dirty="0"/>
              <a:t>Business</a:t>
            </a:r>
          </a:p>
          <a:p>
            <a:r>
              <a:rPr lang="en-US" sz="2000" dirty="0"/>
              <a:t>Drives empowers</a:t>
            </a:r>
          </a:p>
          <a:p>
            <a:r>
              <a:rPr lang="en-US" sz="2000" dirty="0"/>
              <a:t>and invests in IT</a:t>
            </a:r>
          </a:p>
        </p:txBody>
      </p:sp>
      <p:sp>
        <p:nvSpPr>
          <p:cNvPr id="13" name="TextBox 12">
            <a:extLst>
              <a:ext uri="{FF2B5EF4-FFF2-40B4-BE49-F238E27FC236}">
                <a16:creationId xmlns:a16="http://schemas.microsoft.com/office/drawing/2014/main" id="{2EB10735-F645-FAE8-A8CA-CE38FD1E937C}"/>
              </a:ext>
            </a:extLst>
          </p:cNvPr>
          <p:cNvSpPr txBox="1"/>
          <p:nvPr/>
        </p:nvSpPr>
        <p:spPr>
          <a:xfrm>
            <a:off x="4572000" y="3423140"/>
            <a:ext cx="2164467" cy="1631216"/>
          </a:xfrm>
          <a:prstGeom prst="rect">
            <a:avLst/>
          </a:prstGeom>
          <a:noFill/>
        </p:spPr>
        <p:txBody>
          <a:bodyPr wrap="square" rtlCol="0">
            <a:spAutoFit/>
          </a:bodyPr>
          <a:lstStyle/>
          <a:p>
            <a:r>
              <a:rPr lang="en-US" sz="2000" b="1" dirty="0">
                <a:solidFill>
                  <a:schemeClr val="bg1"/>
                </a:solidFill>
              </a:rPr>
              <a:t>IT</a:t>
            </a:r>
          </a:p>
          <a:p>
            <a:r>
              <a:rPr lang="en-US" sz="2000" dirty="0">
                <a:solidFill>
                  <a:schemeClr val="bg1"/>
                </a:solidFill>
              </a:rPr>
              <a:t>Enables Business, innovation, </a:t>
            </a:r>
          </a:p>
          <a:p>
            <a:r>
              <a:rPr lang="en-US" sz="2000" dirty="0">
                <a:solidFill>
                  <a:schemeClr val="bg1"/>
                </a:solidFill>
              </a:rPr>
              <a:t>growth and efficiency</a:t>
            </a:r>
          </a:p>
        </p:txBody>
      </p:sp>
      <p:sp>
        <p:nvSpPr>
          <p:cNvPr id="14" name="TextBox 13">
            <a:extLst>
              <a:ext uri="{FF2B5EF4-FFF2-40B4-BE49-F238E27FC236}">
                <a16:creationId xmlns:a16="http://schemas.microsoft.com/office/drawing/2014/main" id="{D02DC351-9AEA-9AE4-BB87-D75B9472EF7D}"/>
              </a:ext>
            </a:extLst>
          </p:cNvPr>
          <p:cNvSpPr txBox="1"/>
          <p:nvPr/>
        </p:nvSpPr>
        <p:spPr>
          <a:xfrm>
            <a:off x="1287683" y="415130"/>
            <a:ext cx="6172200" cy="584775"/>
          </a:xfrm>
          <a:prstGeom prst="rect">
            <a:avLst/>
          </a:prstGeom>
          <a:noFill/>
        </p:spPr>
        <p:txBody>
          <a:bodyPr wrap="square">
            <a:spAutoFit/>
          </a:bodyPr>
          <a:lstStyle/>
          <a:p>
            <a:pPr algn="ctr">
              <a:spcBef>
                <a:spcPts val="1400"/>
              </a:spcBef>
            </a:pPr>
            <a:r>
              <a:rPr lang="en-US" sz="3200" dirty="0"/>
              <a:t>IT + Business</a:t>
            </a:r>
            <a:endParaRPr lang="el-GR" sz="3200" dirty="0"/>
          </a:p>
        </p:txBody>
      </p:sp>
    </p:spTree>
    <p:extLst>
      <p:ext uri="{BB962C8B-B14F-4D97-AF65-F5344CB8AC3E}">
        <p14:creationId xmlns:p14="http://schemas.microsoft.com/office/powerpoint/2010/main" val="229370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8906933" cy="5668218"/>
          </a:xfrm>
          <a:prstGeom prst="rect">
            <a:avLst/>
          </a:prstGeom>
          <a:noFill/>
        </p:spPr>
        <p:txBody>
          <a:bodyPr wrap="square">
            <a:spAutoFit/>
          </a:bodyPr>
          <a:lstStyle/>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Multiplayer Programming Quick Start.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https://docs.unrealengine.com/4.27/en-US/InteractiveExperiences/Networking/QuickStart/</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Nanite Virtualized Geometry.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https://docs.unrealengine.com/5.0/en-US/RenderingFeatures/Nanite/</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Blockchain.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https://en.wikipedia.org/wiki/Blockchain</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Computer graphics.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https://en.wikipedia.org/wiki/Computer_graphics</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2283107" y="2821993"/>
            <a:ext cx="4577786" cy="369332"/>
          </a:xfrm>
          <a:prstGeom prst="rect">
            <a:avLst/>
          </a:prstGeom>
          <a:noFill/>
        </p:spPr>
        <p:txBody>
          <a:bodyPr wrap="square">
            <a:spAutoFit/>
          </a:bodyPr>
          <a:lstStyle/>
          <a:p>
            <a:r>
              <a:rPr lang="en-US" dirty="0"/>
              <a:t>IT + Business </a:t>
            </a:r>
            <a:r>
              <a:rPr lang="el-GR" dirty="0"/>
              <a:t>(</a:t>
            </a:r>
            <a:r>
              <a:rPr lang="el-GR" dirty="0" err="1"/>
              <a:t>βαλε</a:t>
            </a:r>
            <a:r>
              <a:rPr lang="el-GR" dirty="0"/>
              <a:t> </a:t>
            </a:r>
            <a:r>
              <a:rPr lang="el-GR" dirty="0" err="1"/>
              <a:t>καποιο</a:t>
            </a:r>
            <a:r>
              <a:rPr lang="el-GR" dirty="0"/>
              <a:t> </a:t>
            </a:r>
            <a:r>
              <a:rPr lang="en-US" dirty="0"/>
              <a:t>cool </a:t>
            </a:r>
            <a:r>
              <a:rPr lang="el-GR" dirty="0" err="1"/>
              <a:t>διαγραμμα</a:t>
            </a:r>
            <a:r>
              <a:rPr lang="el-GR" dirty="0"/>
              <a:t>)</a:t>
            </a:r>
            <a:endParaRPr lang="el-GR" sz="1800" dirty="0"/>
          </a:p>
        </p:txBody>
      </p:sp>
    </p:spTree>
    <p:extLst>
      <p:ext uri="{BB962C8B-B14F-4D97-AF65-F5344CB8AC3E}">
        <p14:creationId xmlns:p14="http://schemas.microsoft.com/office/powerpoint/2010/main" val="2265262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0DDECB-0C40-4C17-8C71-63CAB184F8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511" y="1"/>
            <a:ext cx="6450696" cy="6858000"/>
          </a:xfrm>
          <a:prstGeom prst="rect">
            <a:avLst/>
          </a:prstGeom>
          <a:noFill/>
          <a:ln>
            <a:noFill/>
          </a:ln>
        </p:spPr>
      </p:pic>
    </p:spTree>
    <p:extLst>
      <p:ext uri="{BB962C8B-B14F-4D97-AF65-F5344CB8AC3E}">
        <p14:creationId xmlns:p14="http://schemas.microsoft.com/office/powerpoint/2010/main" val="902902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A8F00-1837-496B-9BCD-CCC39E78B5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4564" y="0"/>
            <a:ext cx="5943600" cy="7163435"/>
          </a:xfrm>
          <a:prstGeom prst="rect">
            <a:avLst/>
          </a:prstGeom>
          <a:noFill/>
          <a:ln>
            <a:noFill/>
          </a:ln>
        </p:spPr>
      </p:pic>
      <p:sp>
        <p:nvSpPr>
          <p:cNvPr id="3" name="TextBox 2">
            <a:extLst>
              <a:ext uri="{FF2B5EF4-FFF2-40B4-BE49-F238E27FC236}">
                <a16:creationId xmlns:a16="http://schemas.microsoft.com/office/drawing/2014/main" id="{143EC7F4-CAF6-4509-B241-C7F0A3309E65}"/>
              </a:ext>
            </a:extLst>
          </p:cNvPr>
          <p:cNvSpPr txBox="1"/>
          <p:nvPr/>
        </p:nvSpPr>
        <p:spPr>
          <a:xfrm>
            <a:off x="1507710" y="6350123"/>
            <a:ext cx="299312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Business Process model</a:t>
            </a:r>
          </a:p>
        </p:txBody>
      </p:sp>
    </p:spTree>
    <p:extLst>
      <p:ext uri="{BB962C8B-B14F-4D97-AF65-F5344CB8AC3E}">
        <p14:creationId xmlns:p14="http://schemas.microsoft.com/office/powerpoint/2010/main" val="3944297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EA71D4-1FBA-473A-8337-B30297766B9A}"/>
              </a:ext>
            </a:extLst>
          </p:cNvPr>
          <p:cNvSpPr txBox="1"/>
          <p:nvPr/>
        </p:nvSpPr>
        <p:spPr>
          <a:xfrm>
            <a:off x="978009" y="1087143"/>
            <a:ext cx="7187982"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Survival horror genre experience T/FPP</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Actor in-place Animations / Locomotion’s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Character Mannequin / Body appearance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Survival Gear for a ghost hunt</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Diary – Quest/events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Inventory</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Save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Inspection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Footstep Sound System</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NPC hunt mode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Network Replicated / Multiplayer Ready</a:t>
            </a:r>
            <a:endParaRPr lang="el-GR"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VoIP</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3D Sounds and attenuations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Any many much more ..</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F91B5DA2-9F84-4357-986E-ECDEFC9DF9D7}"/>
              </a:ext>
            </a:extLst>
          </p:cNvPr>
          <p:cNvSpPr txBox="1">
            <a:spLocks/>
          </p:cNvSpPr>
          <p:nvPr/>
        </p:nvSpPr>
        <p:spPr>
          <a:xfrm>
            <a:off x="-401782" y="320633"/>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l-GR" b="1" dirty="0">
                <a:latin typeface="Arial" panose="020B0604020202020204" pitchFamily="34" charset="0"/>
                <a:cs typeface="Arial" panose="020B0604020202020204" pitchFamily="34" charset="0"/>
              </a:rPr>
              <a:t>Χαρακτηρίστηκα</a:t>
            </a:r>
            <a:endParaRPr lang="en-US" dirty="0"/>
          </a:p>
        </p:txBody>
      </p:sp>
    </p:spTree>
    <p:extLst>
      <p:ext uri="{BB962C8B-B14F-4D97-AF65-F5344CB8AC3E}">
        <p14:creationId xmlns:p14="http://schemas.microsoft.com/office/powerpoint/2010/main" val="104782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17A2-0BB8-4322-B8BD-33F4D04A1DD2}"/>
              </a:ext>
            </a:extLst>
          </p:cNvPr>
          <p:cNvSpPr>
            <a:spLocks noGrp="1"/>
          </p:cNvSpPr>
          <p:nvPr>
            <p:ph type="title"/>
          </p:nvPr>
        </p:nvSpPr>
        <p:spPr>
          <a:xfrm>
            <a:off x="457200" y="274637"/>
            <a:ext cx="8229600" cy="1514405"/>
          </a:xfrm>
        </p:spPr>
        <p:txBody>
          <a:bodyPr/>
          <a:lstStyle/>
          <a:p>
            <a:pPr algn="l"/>
            <a:r>
              <a:rPr lang="en-US" b="1" dirty="0">
                <a:latin typeface="Arial" panose="020B0604020202020204" pitchFamily="34" charset="0"/>
                <a:cs typeface="Arial" panose="020B0604020202020204" pitchFamily="34" charset="0"/>
              </a:rPr>
              <a:t>Gameplay mechanics –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technical Videos</a:t>
            </a:r>
          </a:p>
        </p:txBody>
      </p:sp>
      <p:sp>
        <p:nvSpPr>
          <p:cNvPr id="5" name="TextBox 4">
            <a:extLst>
              <a:ext uri="{FF2B5EF4-FFF2-40B4-BE49-F238E27FC236}">
                <a16:creationId xmlns:a16="http://schemas.microsoft.com/office/drawing/2014/main" id="{04869D41-4461-45E5-A14D-E3B4913FC575}"/>
              </a:ext>
            </a:extLst>
          </p:cNvPr>
          <p:cNvSpPr txBox="1"/>
          <p:nvPr/>
        </p:nvSpPr>
        <p:spPr>
          <a:xfrm>
            <a:off x="0" y="1981907"/>
            <a:ext cx="8844625"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3"/>
              </a:rPr>
              <a:t>Unreal Engine VoIP Voice Chat System for Multiplayer #2 Technical Explanation Overview</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4"/>
              </a:rPr>
              <a:t>Unreal Engine VoIP Voice Chat System for Multiplayer #3 Blueprints: How it works?</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5"/>
              </a:rPr>
              <a:t>Gameplay Mechanics Technical Overview (alpha stage)</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6"/>
              </a:rPr>
              <a:t>Unreal Engine 5 (UE5) Horror Industrial Footage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754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134D-5C46-4EAB-9196-01301394D4F1}"/>
              </a:ext>
            </a:extLst>
          </p:cNvPr>
          <p:cNvSpPr>
            <a:spLocks noGrp="1"/>
          </p:cNvSpPr>
          <p:nvPr>
            <p:ph type="title"/>
          </p:nvPr>
        </p:nvSpPr>
        <p:spPr>
          <a:xfrm>
            <a:off x="-540327" y="381222"/>
            <a:ext cx="8229600" cy="1143000"/>
          </a:xfrm>
        </p:spPr>
        <p:txBody>
          <a:bodyPr/>
          <a:lstStyle/>
          <a:p>
            <a:r>
              <a:rPr lang="el-GR" b="1" dirty="0">
                <a:latin typeface="Arial" panose="020B0604020202020204" pitchFamily="34" charset="0"/>
                <a:cs typeface="Arial" panose="020B0604020202020204" pitchFamily="34" charset="0"/>
              </a:rPr>
              <a:t>Τι προσφέρει η έρευνα?</a:t>
            </a:r>
            <a:endParaRPr lang="en-US" dirty="0"/>
          </a:p>
        </p:txBody>
      </p:sp>
      <p:sp>
        <p:nvSpPr>
          <p:cNvPr id="4" name="TextBox 3">
            <a:extLst>
              <a:ext uri="{FF2B5EF4-FFF2-40B4-BE49-F238E27FC236}">
                <a16:creationId xmlns:a16="http://schemas.microsoft.com/office/drawing/2014/main" id="{16957E1E-4178-48DE-A28A-C528772D942A}"/>
              </a:ext>
            </a:extLst>
          </p:cNvPr>
          <p:cNvSpPr txBox="1"/>
          <p:nvPr/>
        </p:nvSpPr>
        <p:spPr>
          <a:xfrm>
            <a:off x="313944" y="1141119"/>
            <a:ext cx="8586216" cy="5632311"/>
          </a:xfrm>
          <a:prstGeom prst="rect">
            <a:avLst/>
          </a:prstGeom>
          <a:noFill/>
        </p:spPr>
        <p:txBody>
          <a:bodyPr wrap="square">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Καινοτομία πραγματικού χρόνου επικοινωνίας </a:t>
            </a:r>
            <a:r>
              <a:rPr lang="en-US" sz="2400" dirty="0">
                <a:latin typeface="Arial" panose="020B0604020202020204" pitchFamily="34" charset="0"/>
                <a:cs typeface="Arial" panose="020B0604020202020204" pitchFamily="34" charset="0"/>
              </a:rPr>
              <a:t>VoIP </a:t>
            </a:r>
            <a:r>
              <a:rPr lang="el-GR" sz="2400" dirty="0">
                <a:latin typeface="Arial" panose="020B0604020202020204" pitchFamily="34" charset="0"/>
                <a:cs typeface="Arial" panose="020B0604020202020204" pitchFamily="34" charset="0"/>
              </a:rPr>
              <a:t>στην </a:t>
            </a:r>
            <a:r>
              <a:rPr lang="en-US" sz="2400" dirty="0">
                <a:latin typeface="Arial" panose="020B0604020202020204" pitchFamily="34" charset="0"/>
                <a:cs typeface="Arial" panose="020B0604020202020204" pitchFamily="34" charset="0"/>
              </a:rPr>
              <a:t>Unreal Engine (Walkie-talkie radio &amp; Cellphone)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World – Computer Generated (</a:t>
            </a:r>
            <a:r>
              <a:rPr lang="en-US" sz="2400" i="1" dirty="0">
                <a:latin typeface="Arial" panose="020B0604020202020204" pitchFamily="34" charset="0"/>
                <a:cs typeface="Arial" panose="020B0604020202020204" pitchFamily="34" charset="0"/>
              </a:rPr>
              <a:t>CGI</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Technological Research &amp; Surveys </a:t>
            </a:r>
            <a:r>
              <a:rPr lang="el-GR" sz="2400" dirty="0">
                <a:latin typeface="Arial" panose="020B0604020202020204" pitchFamily="34" charset="0"/>
                <a:cs typeface="Arial" panose="020B0604020202020204" pitchFamily="34" charset="0"/>
              </a:rPr>
              <a:t>για κατεύθυνση ζητήσεις</a:t>
            </a:r>
            <a:r>
              <a:rPr lang="en-US" sz="2400" dirty="0">
                <a:latin typeface="Arial" panose="020B0604020202020204" pitchFamily="34" charset="0"/>
                <a:cs typeface="Arial" panose="020B0604020202020204" pitchFamily="34" charset="0"/>
              </a:rPr>
              <a:t> </a:t>
            </a:r>
            <a:r>
              <a:rPr lang="el-GR" sz="2400" dirty="0">
                <a:latin typeface="Arial" panose="020B0604020202020204" pitchFamily="34" charset="0"/>
                <a:cs typeface="Arial" panose="020B0604020202020204" pitchFamily="34" charset="0"/>
              </a:rPr>
              <a:t>χαρακτηριστικών</a:t>
            </a:r>
            <a:r>
              <a:rPr lang="en-US" sz="2400" dirty="0">
                <a:latin typeface="Arial" panose="020B0604020202020204" pitchFamily="34" charset="0"/>
                <a:cs typeface="Arial" panose="020B0604020202020204" pitchFamily="34" charset="0"/>
              </a:rPr>
              <a:t> (</a:t>
            </a:r>
            <a:r>
              <a:rPr lang="el-GR" sz="2400" i="1" dirty="0">
                <a:latin typeface="Arial" panose="020B0604020202020204" pitchFamily="34" charset="0"/>
                <a:cs typeface="Arial" panose="020B0604020202020204" pitchFamily="34" charset="0"/>
              </a:rPr>
              <a:t>ποσοτική &amp; ποιοτική ανάλυση</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Επιστημολογία &amp; Διεπιστημονικότητα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Immersion – Multiplayer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Genre Driven experience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modeling &amp; Architectural visualization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Effects (</a:t>
            </a:r>
            <a:r>
              <a:rPr lang="en-US" sz="2400" i="1" dirty="0">
                <a:latin typeface="Arial" panose="020B0604020202020204" pitchFamily="34" charset="0"/>
                <a:cs typeface="Arial" panose="020B0604020202020204" pitchFamily="34" charset="0"/>
              </a:rPr>
              <a:t>Signal modulation</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Platform Architecture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Layers of Abstraction</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Χρήση των τεχνικών αυτών για </a:t>
            </a:r>
            <a:r>
              <a:rPr lang="en-US" sz="2400" dirty="0">
                <a:latin typeface="Arial" panose="020B0604020202020204" pitchFamily="34" charset="0"/>
                <a:cs typeface="Arial" panose="020B0604020202020204" pitchFamily="34" charset="0"/>
              </a:rPr>
              <a:t>simulation </a:t>
            </a:r>
            <a:r>
              <a:rPr lang="el-GR" sz="2400" dirty="0">
                <a:latin typeface="Arial" panose="020B0604020202020204" pitchFamily="34" charset="0"/>
                <a:cs typeface="Arial" panose="020B0604020202020204" pitchFamily="34" charset="0"/>
              </a:rPr>
              <a:t>οποιαδήποτε έρευνας σε οποιαδήποτε τομέα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Project Management Approach</a:t>
            </a:r>
          </a:p>
        </p:txBody>
      </p:sp>
    </p:spTree>
    <p:extLst>
      <p:ext uri="{BB962C8B-B14F-4D97-AF65-F5344CB8AC3E}">
        <p14:creationId xmlns:p14="http://schemas.microsoft.com/office/powerpoint/2010/main" val="189134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2308324"/>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Απόφοιτος </a:t>
            </a:r>
            <a:r>
              <a:rPr lang="en-US" sz="2400" dirty="0">
                <a:latin typeface="Arial" panose="020B0604020202020204" pitchFamily="34" charset="0"/>
                <a:cs typeface="Arial" panose="020B0604020202020204" pitchFamily="34" charset="0"/>
              </a:rPr>
              <a:t>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Video Game Developer</a:t>
            </a:r>
          </a:p>
          <a:p>
            <a:pPr marL="342900" indent="-342900">
              <a:buFont typeface="Arial" panose="020B0604020202020204" pitchFamily="34" charset="0"/>
              <a:buChar char="•"/>
            </a:pP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Φοιτητής </a:t>
            </a:r>
            <a:r>
              <a:rPr lang="en-US" sz="2400" dirty="0">
                <a:latin typeface="Arial" panose="020B0604020202020204" pitchFamily="34" charset="0"/>
                <a:cs typeface="Arial" panose="020B0604020202020204" pitchFamily="34" charset="0"/>
              </a:rPr>
              <a:t>MBA International Business</a:t>
            </a:r>
          </a:p>
        </p:txBody>
      </p:sp>
    </p:spTree>
    <p:extLst>
      <p:ext uri="{BB962C8B-B14F-4D97-AF65-F5344CB8AC3E}">
        <p14:creationId xmlns:p14="http://schemas.microsoft.com/office/powerpoint/2010/main" val="121788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79F6-9370-4948-ACA1-C8BC7A0BF4ED}"/>
              </a:ext>
            </a:extLst>
          </p:cNvPr>
          <p:cNvSpPr>
            <a:spLocks noGrp="1"/>
          </p:cNvSpPr>
          <p:nvPr>
            <p:ph type="title"/>
          </p:nvPr>
        </p:nvSpPr>
        <p:spPr>
          <a:xfrm>
            <a:off x="0" y="347790"/>
            <a:ext cx="7034784" cy="1249362"/>
          </a:xfrm>
        </p:spPr>
        <p:txBody>
          <a:bodyPr/>
          <a:lstStyle/>
          <a:p>
            <a:r>
              <a:rPr lang="el-GR" sz="4400" b="1" dirty="0">
                <a:latin typeface="Arial" panose="020B0604020202020204" pitchFamily="34" charset="0"/>
                <a:cs typeface="Arial" panose="020B0604020202020204" pitchFamily="34" charset="0"/>
              </a:rPr>
              <a:t>Η τρέχουσα υλοποίηση του έργου</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CF72E4F5-9305-4C09-9DE7-E6FCBA3AA565}"/>
              </a:ext>
            </a:extLst>
          </p:cNvPr>
          <p:cNvSpPr txBox="1"/>
          <p:nvPr/>
        </p:nvSpPr>
        <p:spPr>
          <a:xfrm>
            <a:off x="0" y="1827401"/>
            <a:ext cx="8644128" cy="2800767"/>
          </a:xfrm>
          <a:prstGeom prst="rect">
            <a:avLst/>
          </a:prstGeom>
          <a:noFill/>
        </p:spPr>
        <p:txBody>
          <a:bodyPr wrap="square" rtlCol="0">
            <a:spAutoFit/>
          </a:bodyPr>
          <a:lstStyle/>
          <a:p>
            <a:r>
              <a:rPr lang="el-GR" sz="24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 εγκρίθηκε και δημοσιεύτηκε στην επίσημη πλατφόρμα της </a:t>
            </a:r>
            <a:r>
              <a:rPr lang="en-US" sz="2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2400" dirty="0">
                <a:effectLst/>
                <a:latin typeface="Arial" panose="020B0604020202020204" pitchFamily="34" charset="0"/>
                <a:ea typeface="Calibri" panose="020F0502020204030204" pitchFamily="34" charset="0"/>
                <a:cs typeface="Arial" panose="020B0604020202020204" pitchFamily="34" charset="0"/>
              </a:rPr>
              <a:t> καθώς </a:t>
            </a:r>
          </a:p>
          <a:p>
            <a:r>
              <a:rPr lang="el-GR" sz="2400" dirty="0">
                <a:effectLst/>
                <a:latin typeface="Arial" panose="020B0604020202020204" pitchFamily="34" charset="0"/>
                <a:ea typeface="Calibri" panose="020F0502020204030204" pitchFamily="34" charset="0"/>
                <a:cs typeface="Arial" panose="020B0604020202020204" pitchFamily="34" charset="0"/>
              </a:rPr>
              <a:t>έλαβε τα σωστά βήματα/</a:t>
            </a:r>
            <a:r>
              <a:rPr lang="en-US" sz="2400" dirty="0">
                <a:effectLst/>
                <a:latin typeface="Arial" panose="020B0604020202020204" pitchFamily="34" charset="0"/>
                <a:ea typeface="Calibri" panose="020F0502020204030204" pitchFamily="34" charset="0"/>
                <a:cs typeface="Arial" panose="020B0604020202020204" pitchFamily="34" charset="0"/>
              </a:rPr>
              <a:t>Guidelines</a:t>
            </a:r>
            <a:r>
              <a:rPr lang="el-GR" sz="24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2400" dirty="0">
                <a:effectLst/>
                <a:latin typeface="Arial" panose="020B0604020202020204" pitchFamily="34" charset="0"/>
                <a:ea typeface="Calibri" panose="020F0502020204030204" pitchFamily="34" charset="0"/>
                <a:cs typeface="Arial" panose="020B0604020202020204" pitchFamily="34" charset="0"/>
              </a:rPr>
              <a:t>project </a:t>
            </a:r>
            <a:r>
              <a:rPr lang="el-GR" sz="2400" dirty="0">
                <a:effectLst/>
                <a:latin typeface="Arial" panose="020B0604020202020204" pitchFamily="34" charset="0"/>
                <a:ea typeface="Calibri" panose="020F0502020204030204" pitchFamily="34" charset="0"/>
                <a:cs typeface="Arial" panose="020B0604020202020204" pitchFamily="34" charset="0"/>
              </a:rPr>
              <a:t>κομμάτι </a:t>
            </a:r>
            <a:r>
              <a:rPr lang="en-US" sz="2400" dirty="0">
                <a:effectLst/>
                <a:latin typeface="Arial" panose="020B0604020202020204" pitchFamily="34" charset="0"/>
                <a:ea typeface="Calibri" panose="020F0502020204030204" pitchFamily="34" charset="0"/>
                <a:cs typeface="Arial" panose="020B0604020202020204" pitchFamily="34" charset="0"/>
              </a:rPr>
              <a:t>video</a:t>
            </a:r>
            <a:r>
              <a:rPr lang="el-GR" sz="2400" dirty="0">
                <a:effectLst/>
                <a:latin typeface="Arial" panose="020B0604020202020204" pitchFamily="34" charset="0"/>
                <a:ea typeface="Calibri" panose="020F0502020204030204" pitchFamily="34" charset="0"/>
                <a:cs typeface="Arial" panose="020B0604020202020204" pitchFamily="34" charset="0"/>
              </a:rPr>
              <a:t>-</a:t>
            </a:r>
            <a:r>
              <a:rPr lang="en-US" sz="2400" dirty="0">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r>
              <a:rPr lang="el-GR" sz="32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473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2B62-17F9-4577-96F0-2F0BCC61F5B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Product Steps</a:t>
            </a:r>
          </a:p>
        </p:txBody>
      </p:sp>
      <p:sp>
        <p:nvSpPr>
          <p:cNvPr id="5" name="Text Placeholder 2">
            <a:extLst>
              <a:ext uri="{FF2B5EF4-FFF2-40B4-BE49-F238E27FC236}">
                <a16:creationId xmlns:a16="http://schemas.microsoft.com/office/drawing/2014/main" id="{208BEB64-C591-4586-8AAD-9D32276AE6B6}"/>
              </a:ext>
            </a:extLst>
          </p:cNvPr>
          <p:cNvSpPr txBox="1">
            <a:spLocks/>
          </p:cNvSpPr>
          <p:nvPr/>
        </p:nvSpPr>
        <p:spPr>
          <a:xfrm>
            <a:off x="0" y="850900"/>
            <a:ext cx="8492836" cy="60071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Εύρεση και ικανοποίηση απαιτήσεων των </a:t>
            </a:r>
            <a:r>
              <a:rPr lang="en-US" sz="1800" dirty="0">
                <a:latin typeface="Arial" panose="020B0604020202020204" pitchFamily="34" charset="0"/>
                <a:ea typeface="Calibri" panose="020F0502020204030204" pitchFamily="34" charset="0"/>
                <a:cs typeface="Arial" panose="020B0604020202020204" pitchFamily="34" charset="0"/>
              </a:rPr>
              <a:t>top trend Feature</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 εργαλείων/τεχνολογιών υλοποιήσεις των απαιτήσεων </a:t>
            </a:r>
            <a:endParaRPr lang="en-US" sz="18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a:t>
            </a:r>
            <a:r>
              <a:rPr lang="en-US" sz="1800" dirty="0">
                <a:latin typeface="Arial" panose="020B0604020202020204" pitchFamily="34" charset="0"/>
                <a:ea typeface="Calibri" panose="020F0502020204030204" pitchFamily="34" charset="0"/>
                <a:cs typeface="Arial" panose="020B0604020202020204" pitchFamily="34" charset="0"/>
              </a:rPr>
              <a:t> Project Management &amp; software development methodologies (</a:t>
            </a:r>
            <a:r>
              <a:rPr lang="el-GR" sz="1800" dirty="0">
                <a:latin typeface="Arial" panose="020B0604020202020204" pitchFamily="34" charset="0"/>
                <a:ea typeface="Calibri" panose="020F0502020204030204" pitchFamily="34" charset="0"/>
                <a:cs typeface="Arial" panose="020B0604020202020204" pitchFamily="34" charset="0"/>
              </a:rPr>
              <a:t>Πληθυντικό διότι</a:t>
            </a:r>
            <a:r>
              <a:rPr lang="en-US" sz="1800" dirty="0">
                <a:latin typeface="Arial" panose="020B0604020202020204" pitchFamily="34" charset="0"/>
                <a:ea typeface="Calibri" panose="020F0502020204030204" pitchFamily="34" charset="0"/>
                <a:cs typeface="Arial" panose="020B0604020202020204" pitchFamily="34" charset="0"/>
              </a:rPr>
              <a:t> i.e., </a:t>
            </a:r>
            <a:r>
              <a:rPr lang="el-GR" sz="1800" dirty="0">
                <a:latin typeface="Arial" panose="020B0604020202020204" pitchFamily="34" charset="0"/>
                <a:ea typeface="Calibri" panose="020F0502020204030204" pitchFamily="34" charset="0"/>
                <a:cs typeface="Arial" panose="020B0604020202020204" pitchFamily="34" charset="0"/>
              </a:rPr>
              <a:t>ή</a:t>
            </a:r>
            <a:r>
              <a:rPr lang="en-US" sz="1800" dirty="0">
                <a:latin typeface="Arial" panose="020B0604020202020204" pitchFamily="34" charset="0"/>
                <a:ea typeface="Calibri" panose="020F0502020204030204" pitchFamily="34" charset="0"/>
                <a:cs typeface="Arial" panose="020B0604020202020204" pitchFamily="34" charset="0"/>
              </a:rPr>
              <a:t>/</a:t>
            </a:r>
            <a:r>
              <a:rPr lang="el-GR" sz="1800" dirty="0">
                <a:latin typeface="Arial" panose="020B0604020202020204" pitchFamily="34" charset="0"/>
                <a:ea typeface="Calibri" panose="020F0502020204030204" pitchFamily="34" charset="0"/>
                <a:cs typeface="Arial" panose="020B0604020202020204" pitchFamily="34" charset="0"/>
              </a:rPr>
              <a:t>και</a:t>
            </a:r>
            <a:r>
              <a:rPr lang="en-US" sz="1800" dirty="0">
                <a:latin typeface="Arial" panose="020B0604020202020204" pitchFamily="34" charset="0"/>
                <a:ea typeface="Calibri" panose="020F0502020204030204" pitchFamily="34" charset="0"/>
                <a:cs typeface="Arial" panose="020B0604020202020204" pitchFamily="34" charset="0"/>
              </a:rPr>
              <a:t> agile + DevOps)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UML &amp; Class Design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Level Blocking out/</a:t>
            </a:r>
            <a:r>
              <a:rPr lang="en-US" sz="1800" dirty="0" err="1">
                <a:latin typeface="Arial" panose="020B0604020202020204" pitchFamily="34" charset="0"/>
                <a:ea typeface="Calibri" panose="020F0502020204030204" pitchFamily="34" charset="0"/>
                <a:cs typeface="Arial" panose="020B0604020202020204" pitchFamily="34" charset="0"/>
              </a:rPr>
              <a:t>whiteBoxing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Class implementation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a:t>
            </a:r>
            <a:r>
              <a:rPr lang="el-GR" sz="1800" dirty="0">
                <a:latin typeface="Arial" panose="020B0604020202020204" pitchFamily="34" charset="0"/>
                <a:ea typeface="Calibri" panose="020F0502020204030204" pitchFamily="34" charset="0"/>
                <a:cs typeface="Arial" panose="020B0604020202020204" pitchFamily="34" charset="0"/>
              </a:rPr>
              <a:t> + </a:t>
            </a:r>
            <a:r>
              <a:rPr lang="en-US" sz="1800" dirty="0">
                <a:latin typeface="Arial" panose="020B0604020202020204" pitchFamily="34" charset="0"/>
                <a:ea typeface="Calibri" panose="020F0502020204030204" pitchFamily="34" charset="0"/>
                <a:cs typeface="Arial" panose="020B0604020202020204" pitchFamily="34" charset="0"/>
              </a:rPr>
              <a:t>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3D modeling, Animation &amp; material authoring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Finalize results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 + 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Deploy</a:t>
            </a:r>
            <a:r>
              <a:rPr lang="el-GR" sz="1800" dirty="0">
                <a:latin typeface="Arial" panose="020B0604020202020204" pitchFamily="34" charset="0"/>
                <a:ea typeface="Calibri" panose="020F0502020204030204" pitchFamily="34" charset="0"/>
                <a:cs typeface="Arial" panose="020B0604020202020204" pitchFamily="34" charset="0"/>
              </a:rPr>
              <a:t> &amp; </a:t>
            </a:r>
            <a:r>
              <a:rPr lang="en-US" sz="1800" dirty="0">
                <a:latin typeface="Arial" panose="020B0604020202020204" pitchFamily="34" charset="0"/>
                <a:ea typeface="Calibri" panose="020F0502020204030204" pitchFamily="34" charset="0"/>
                <a:cs typeface="Arial" panose="020B0604020202020204" pitchFamily="34" charset="0"/>
              </a:rPr>
              <a:t>Production</a:t>
            </a:r>
            <a:r>
              <a:rPr lang="el-GR" sz="1800" dirty="0">
                <a:latin typeface="Arial" panose="020B0604020202020204" pitchFamily="34" charset="0"/>
                <a:ea typeface="Calibri" panose="020F0502020204030204" pitchFamily="34" charset="0"/>
                <a:cs typeface="Arial" panose="020B0604020202020204" pitchFamily="34" charset="0"/>
              </a:rPr>
              <a:t> (</a:t>
            </a:r>
            <a:r>
              <a:rPr lang="el-GR" sz="1800" i="1" dirty="0">
                <a:latin typeface="Arial" panose="020B0604020202020204" pitchFamily="34" charset="0"/>
                <a:ea typeface="Calibri" panose="020F0502020204030204" pitchFamily="34" charset="0"/>
                <a:cs typeface="Arial" panose="020B0604020202020204" pitchFamily="34" charset="0"/>
              </a:rPr>
              <a:t>ακολουθία </a:t>
            </a:r>
            <a:r>
              <a:rPr lang="en-US" sz="1800" i="1" dirty="0">
                <a:latin typeface="Arial" panose="020B0604020202020204" pitchFamily="34" charset="0"/>
                <a:ea typeface="Calibri" panose="020F0502020204030204" pitchFamily="34" charset="0"/>
                <a:cs typeface="Arial" panose="020B0604020202020204" pitchFamily="34" charset="0"/>
              </a:rPr>
              <a:t>Guidelines</a:t>
            </a:r>
            <a:r>
              <a:rPr lang="el-GR" sz="1800" i="1" dirty="0">
                <a:latin typeface="Arial" panose="020B0604020202020204" pitchFamily="34" charset="0"/>
                <a:ea typeface="Calibri" panose="020F0502020204030204" pitchFamily="34" charset="0"/>
                <a:cs typeface="Arial" panose="020B0604020202020204" pitchFamily="34" charset="0"/>
              </a:rPr>
              <a:t> για δημοσίευση στην εκάστοτε πλατφόρμα</a:t>
            </a:r>
            <a:r>
              <a:rPr lang="el-GR" sz="1800" dirty="0">
                <a:latin typeface="Arial" panose="020B0604020202020204" pitchFamily="34" charset="0"/>
                <a:ea typeface="Calibri" panose="020F0502020204030204" pitchFamily="34" charset="0"/>
                <a:cs typeface="Arial" panose="020B0604020202020204" pitchFamily="34" charset="0"/>
              </a:rPr>
              <a:t>)</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Support &amp; Q&amp;A</a:t>
            </a:r>
            <a:endParaRPr lang="en-US" sz="1800"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0051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551-167A-4520-84D6-B2017E4F99A0}"/>
              </a:ext>
            </a:extLst>
          </p:cNvPr>
          <p:cNvSpPr>
            <a:spLocks noGrp="1"/>
          </p:cNvSpPr>
          <p:nvPr>
            <p:ph type="title"/>
          </p:nvPr>
        </p:nvSpPr>
        <p:spPr/>
        <p:txBody>
          <a:bodyPr/>
          <a:lstStyle/>
          <a:p>
            <a:r>
              <a:rPr kumimoji="0" lang="el-GR"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t>Τι ερευνήθηκε?</a:t>
            </a:r>
            <a:br>
              <a:rPr kumimoji="0" lang="en-US"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br>
            <a:endParaRPr lang="en-US" dirty="0"/>
          </a:p>
        </p:txBody>
      </p:sp>
      <p:sp>
        <p:nvSpPr>
          <p:cNvPr id="4" name="TextBox 3">
            <a:extLst>
              <a:ext uri="{FF2B5EF4-FFF2-40B4-BE49-F238E27FC236}">
                <a16:creationId xmlns:a16="http://schemas.microsoft.com/office/drawing/2014/main" id="{34D8B973-439B-409F-BFD9-426C950292F2}"/>
              </a:ext>
            </a:extLst>
          </p:cNvPr>
          <p:cNvSpPr txBox="1"/>
          <p:nvPr/>
        </p:nvSpPr>
        <p:spPr>
          <a:xfrm>
            <a:off x="1127171" y="1166842"/>
            <a:ext cx="688965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Service Provisioning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Lifecycle (SDLC)</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iteration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Metaverse</a:t>
            </a:r>
          </a:p>
          <a:p>
            <a:pPr marL="800100" lvl="1"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AR/VR</a:t>
            </a:r>
            <a:endParaRPr lang="el-GR"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Hardware &amp; Software specifications &amp; Limitations</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Συσχετίσει με τα </a:t>
            </a:r>
            <a:r>
              <a:rPr lang="en-US" sz="2400" dirty="0">
                <a:latin typeface="Arial" panose="020B0604020202020204" pitchFamily="34" charset="0"/>
                <a:cs typeface="Arial" panose="020B0604020202020204" pitchFamily="34" charset="0"/>
              </a:rPr>
              <a:t>Gameplay Mechanics</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Υποδομή λειτουργικότητας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Frameworks (TOGAF, </a:t>
            </a:r>
            <a:r>
              <a:rPr lang="en-US" sz="2400" dirty="0" err="1">
                <a:latin typeface="Arial" panose="020B0604020202020204" pitchFamily="34" charset="0"/>
                <a:cs typeface="Arial" panose="020B0604020202020204" pitchFamily="34" charset="0"/>
              </a:rPr>
              <a:t>SAFe</a:t>
            </a:r>
            <a:r>
              <a:rPr lang="en-US" sz="2400" dirty="0">
                <a:latin typeface="Arial" panose="020B0604020202020204" pitchFamily="34" charset="0"/>
                <a:cs typeface="Arial" panose="020B0604020202020204" pitchFamily="34" charset="0"/>
              </a:rPr>
              <a:t>, Scrum)</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Business processes intercommunication </a:t>
            </a:r>
          </a:p>
        </p:txBody>
      </p:sp>
    </p:spTree>
    <p:extLst>
      <p:ext uri="{BB962C8B-B14F-4D97-AF65-F5344CB8AC3E}">
        <p14:creationId xmlns:p14="http://schemas.microsoft.com/office/powerpoint/2010/main" val="577713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EEF-1482-4683-8BE4-9F20E05F50B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(1)</a:t>
            </a:r>
            <a:br>
              <a:rPr lang="en-US" b="1" dirty="0">
                <a:solidFill>
                  <a:srgbClr val="F7743C"/>
                </a:solidFill>
                <a:latin typeface="Saira SemiCondensed ExtraBold" panose="00000906000000000000" pitchFamily="2" charset="0"/>
              </a:rPr>
            </a:br>
            <a:endParaRPr lang="en-US" dirty="0"/>
          </a:p>
        </p:txBody>
      </p:sp>
      <p:pic>
        <p:nvPicPr>
          <p:cNvPr id="3" name="Picture Placeholder 20">
            <a:extLst>
              <a:ext uri="{FF2B5EF4-FFF2-40B4-BE49-F238E27FC236}">
                <a16:creationId xmlns:a16="http://schemas.microsoft.com/office/drawing/2014/main" id="{32F68669-66C1-4764-BEC1-46EFC07CDAC9}"/>
              </a:ext>
            </a:extLst>
          </p:cNvPr>
          <p:cNvPicPr>
            <a:picLocks noChangeAspect="1"/>
          </p:cNvPicPr>
          <p:nvPr/>
        </p:nvPicPr>
        <p:blipFill>
          <a:blip r:embed="rId3">
            <a:extLst>
              <a:ext uri="{837473B0-CC2E-450A-ABE3-18F120FF3D39}">
                <a1611:picAttrSrcUrl xmlns:a1611="http://schemas.microsoft.com/office/drawing/2016/11/main" r:id="rId4"/>
              </a:ext>
            </a:extLst>
          </a:blip>
          <a:srcRect t="18203" b="18203"/>
          <a:stretch/>
        </p:blipFill>
        <p:spPr>
          <a:xfrm>
            <a:off x="1224360" y="2032826"/>
            <a:ext cx="3195240" cy="1524000"/>
          </a:xfrm>
          <a:prstGeom prst="round2DiagRect">
            <a:avLst/>
          </a:prstGeom>
        </p:spPr>
      </p:pic>
      <p:pic>
        <p:nvPicPr>
          <p:cNvPr id="4" name="Picture Placeholder 23">
            <a:extLst>
              <a:ext uri="{FF2B5EF4-FFF2-40B4-BE49-F238E27FC236}">
                <a16:creationId xmlns:a16="http://schemas.microsoft.com/office/drawing/2014/main" id="{E0CD3D74-BBAD-4E79-9BAE-C23EA3D72EF6}"/>
              </a:ext>
            </a:extLst>
          </p:cNvPr>
          <p:cNvPicPr>
            <a:picLocks noChangeAspect="1"/>
          </p:cNvPicPr>
          <p:nvPr/>
        </p:nvPicPr>
        <p:blipFill>
          <a:blip r:embed="rId5"/>
          <a:srcRect t="7631" b="7631"/>
          <a:stretch>
            <a:fillRect/>
          </a:stretch>
        </p:blipFill>
        <p:spPr>
          <a:xfrm>
            <a:off x="4572000" y="2032826"/>
            <a:ext cx="3198940" cy="1524000"/>
          </a:xfrm>
          <a:prstGeom prst="round2DiagRect">
            <a:avLst/>
          </a:prstGeom>
        </p:spPr>
      </p:pic>
      <p:sp>
        <p:nvSpPr>
          <p:cNvPr id="5" name="TextBox 4">
            <a:extLst>
              <a:ext uri="{FF2B5EF4-FFF2-40B4-BE49-F238E27FC236}">
                <a16:creationId xmlns:a16="http://schemas.microsoft.com/office/drawing/2014/main" id="{B97CCAC4-5893-44A7-863F-C1737EE9FBFD}"/>
              </a:ext>
            </a:extLst>
          </p:cNvPr>
          <p:cNvSpPr txBox="1"/>
          <p:nvPr/>
        </p:nvSpPr>
        <p:spPr>
          <a:xfrm>
            <a:off x="1224360" y="3556826"/>
            <a:ext cx="3195240" cy="230832"/>
          </a:xfrm>
          <a:prstGeom prst="rect">
            <a:avLst/>
          </a:prstGeom>
          <a:noFill/>
        </p:spPr>
        <p:txBody>
          <a:bodyPr wrap="square" rtlCol="0">
            <a:spAutoFit/>
          </a:bodyPr>
          <a:lstStyle/>
          <a:p>
            <a:r>
              <a:rPr lang="en-US" sz="900">
                <a:hlinkClick r:id="rId4" tooltip="https://www.flickr.com/photos/40168038@N08/36005328171"/>
              </a:rPr>
              <a:t>This Photo</a:t>
            </a:r>
            <a:r>
              <a:rPr lang="en-US" sz="900"/>
              <a:t> by Unknown Author is licensed under </a:t>
            </a:r>
            <a:r>
              <a:rPr lang="en-US" sz="900">
                <a:hlinkClick r:id="rId6" tooltip="https://creativecommons.org/licenses/by-sa/3.0/"/>
              </a:rPr>
              <a:t>CC BY-SA</a:t>
            </a:r>
            <a:endParaRPr lang="en-US" sz="900"/>
          </a:p>
        </p:txBody>
      </p:sp>
      <p:sp>
        <p:nvSpPr>
          <p:cNvPr id="6" name="Arrow: Right 5">
            <a:extLst>
              <a:ext uri="{FF2B5EF4-FFF2-40B4-BE49-F238E27FC236}">
                <a16:creationId xmlns:a16="http://schemas.microsoft.com/office/drawing/2014/main" id="{B97CD77A-4768-4F78-A880-8D6814C289BA}"/>
              </a:ext>
            </a:extLst>
          </p:cNvPr>
          <p:cNvSpPr/>
          <p:nvPr/>
        </p:nvSpPr>
        <p:spPr>
          <a:xfrm>
            <a:off x="1999695" y="15340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1978</a:t>
            </a:r>
          </a:p>
        </p:txBody>
      </p:sp>
      <p:sp>
        <p:nvSpPr>
          <p:cNvPr id="7" name="Arrow: Right 6">
            <a:extLst>
              <a:ext uri="{FF2B5EF4-FFF2-40B4-BE49-F238E27FC236}">
                <a16:creationId xmlns:a16="http://schemas.microsoft.com/office/drawing/2014/main" id="{30617F02-C673-4E49-8B1A-51E79358230B}"/>
              </a:ext>
            </a:extLst>
          </p:cNvPr>
          <p:cNvSpPr/>
          <p:nvPr/>
        </p:nvSpPr>
        <p:spPr>
          <a:xfrm>
            <a:off x="5684456" y="15150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1983</a:t>
            </a:r>
          </a:p>
        </p:txBody>
      </p:sp>
      <p:sp>
        <p:nvSpPr>
          <p:cNvPr id="8" name="Arrow: Right 7">
            <a:extLst>
              <a:ext uri="{FF2B5EF4-FFF2-40B4-BE49-F238E27FC236}">
                <a16:creationId xmlns:a16="http://schemas.microsoft.com/office/drawing/2014/main" id="{766243BC-05A8-444C-BC9E-F2BD66412914}"/>
              </a:ext>
            </a:extLst>
          </p:cNvPr>
          <p:cNvSpPr/>
          <p:nvPr/>
        </p:nvSpPr>
        <p:spPr>
          <a:xfrm>
            <a:off x="1243244" y="4894249"/>
            <a:ext cx="11341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2007+</a:t>
            </a:r>
          </a:p>
        </p:txBody>
      </p:sp>
      <p:sp>
        <p:nvSpPr>
          <p:cNvPr id="11" name="Text Placeholder 2">
            <a:extLst>
              <a:ext uri="{FF2B5EF4-FFF2-40B4-BE49-F238E27FC236}">
                <a16:creationId xmlns:a16="http://schemas.microsoft.com/office/drawing/2014/main" id="{E73DBAE7-CF06-4A34-9D04-58AC60649135}"/>
              </a:ext>
            </a:extLst>
          </p:cNvPr>
          <p:cNvSpPr txBox="1">
            <a:spLocks/>
          </p:cNvSpPr>
          <p:nvPr/>
        </p:nvSpPr>
        <p:spPr>
          <a:xfrm>
            <a:off x="1225820" y="3673221"/>
            <a:ext cx="319524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Arcade</a:t>
            </a:r>
          </a:p>
        </p:txBody>
      </p:sp>
      <p:sp>
        <p:nvSpPr>
          <p:cNvPr id="13" name="Text Placeholder 5">
            <a:extLst>
              <a:ext uri="{FF2B5EF4-FFF2-40B4-BE49-F238E27FC236}">
                <a16:creationId xmlns:a16="http://schemas.microsoft.com/office/drawing/2014/main" id="{98891174-FCE2-4124-844C-B47A7E8BDC1D}"/>
              </a:ext>
            </a:extLst>
          </p:cNvPr>
          <p:cNvSpPr txBox="1">
            <a:spLocks/>
          </p:cNvSpPr>
          <p:nvPr/>
        </p:nvSpPr>
        <p:spPr>
          <a:xfrm>
            <a:off x="4467504" y="3590004"/>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Console</a:t>
            </a:r>
          </a:p>
        </p:txBody>
      </p:sp>
      <p:sp>
        <p:nvSpPr>
          <p:cNvPr id="15" name="Text Placeholder 8">
            <a:extLst>
              <a:ext uri="{FF2B5EF4-FFF2-40B4-BE49-F238E27FC236}">
                <a16:creationId xmlns:a16="http://schemas.microsoft.com/office/drawing/2014/main" id="{D56672E3-494A-4E68-99FB-AD21F86D8E52}"/>
              </a:ext>
            </a:extLst>
          </p:cNvPr>
          <p:cNvSpPr txBox="1">
            <a:spLocks/>
          </p:cNvSpPr>
          <p:nvPr/>
        </p:nvSpPr>
        <p:spPr>
          <a:xfrm>
            <a:off x="2872134" y="5961807"/>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mobile</a:t>
            </a:r>
          </a:p>
        </p:txBody>
      </p:sp>
      <p:pic>
        <p:nvPicPr>
          <p:cNvPr id="16" name="Picture Placeholder 28">
            <a:extLst>
              <a:ext uri="{FF2B5EF4-FFF2-40B4-BE49-F238E27FC236}">
                <a16:creationId xmlns:a16="http://schemas.microsoft.com/office/drawing/2014/main" id="{9DDA4814-2A91-4189-85DB-95C0DA12271A}"/>
              </a:ext>
            </a:extLst>
          </p:cNvPr>
          <p:cNvPicPr>
            <a:picLocks noChangeAspect="1"/>
          </p:cNvPicPr>
          <p:nvPr/>
        </p:nvPicPr>
        <p:blipFill>
          <a:blip r:embed="rId7">
            <a:extLst>
              <a:ext uri="{837473B0-CC2E-450A-ABE3-18F120FF3D39}">
                <a1611:picAttrSrcUrl xmlns:a1611="http://schemas.microsoft.com/office/drawing/2016/11/main" r:id="rId8"/>
              </a:ext>
            </a:extLst>
          </a:blip>
          <a:srcRect t="7607" b="7607"/>
          <a:stretch/>
        </p:blipFill>
        <p:spPr>
          <a:xfrm>
            <a:off x="2872009" y="4224210"/>
            <a:ext cx="3194969" cy="1524000"/>
          </a:xfrm>
          <a:prstGeom prst="round2DiagRect">
            <a:avLst/>
          </a:prstGeom>
        </p:spPr>
      </p:pic>
      <p:sp>
        <p:nvSpPr>
          <p:cNvPr id="18" name="TextBox 17">
            <a:extLst>
              <a:ext uri="{FF2B5EF4-FFF2-40B4-BE49-F238E27FC236}">
                <a16:creationId xmlns:a16="http://schemas.microsoft.com/office/drawing/2014/main" id="{2A55A7E4-D6EB-41D3-8870-6E638DAE9589}"/>
              </a:ext>
            </a:extLst>
          </p:cNvPr>
          <p:cNvSpPr txBox="1"/>
          <p:nvPr/>
        </p:nvSpPr>
        <p:spPr>
          <a:xfrm>
            <a:off x="2872009" y="5748210"/>
            <a:ext cx="3194969" cy="230832"/>
          </a:xfrm>
          <a:prstGeom prst="rect">
            <a:avLst/>
          </a:prstGeom>
          <a:noFill/>
        </p:spPr>
        <p:txBody>
          <a:bodyPr wrap="square" rtlCol="0">
            <a:spAutoFit/>
          </a:bodyPr>
          <a:lstStyle/>
          <a:p>
            <a:r>
              <a:rPr lang="en-US" sz="900" dirty="0">
                <a:hlinkClick r:id="rId8" tooltip="https://netivist.org/debate/pokemon-go-pros-and-cons"/>
              </a:rPr>
              <a:t>This Photo</a:t>
            </a:r>
            <a:r>
              <a:rPr lang="en-US" sz="900" dirty="0"/>
              <a:t> by Unknown Author is licensed under </a:t>
            </a:r>
            <a:r>
              <a:rPr lang="en-US" sz="900" dirty="0">
                <a:hlinkClick r:id="rId9" tooltip="https://creativecommons.org/licenses/by-nc-sa/3.0/"/>
              </a:rPr>
              <a:t>CC BY-SA-NC</a:t>
            </a:r>
            <a:endParaRPr lang="en-US" sz="900" dirty="0"/>
          </a:p>
        </p:txBody>
      </p:sp>
    </p:spTree>
    <p:extLst>
      <p:ext uri="{BB962C8B-B14F-4D97-AF65-F5344CB8AC3E}">
        <p14:creationId xmlns:p14="http://schemas.microsoft.com/office/powerpoint/2010/main" val="920210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94BBA-006D-454E-AF7C-1DD0D1A29DD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sp>
        <p:nvSpPr>
          <p:cNvPr id="7" name="Text Placeholder 2">
            <a:extLst>
              <a:ext uri="{FF2B5EF4-FFF2-40B4-BE49-F238E27FC236}">
                <a16:creationId xmlns:a16="http://schemas.microsoft.com/office/drawing/2014/main" id="{3D632548-7969-4A83-BB75-0DB42A03D080}"/>
              </a:ext>
            </a:extLst>
          </p:cNvPr>
          <p:cNvSpPr txBox="1">
            <a:spLocks/>
          </p:cNvSpPr>
          <p:nvPr/>
        </p:nvSpPr>
        <p:spPr>
          <a:xfrm>
            <a:off x="944352" y="3611941"/>
            <a:ext cx="351593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Virtual reality</a:t>
            </a:r>
          </a:p>
        </p:txBody>
      </p:sp>
      <p:pic>
        <p:nvPicPr>
          <p:cNvPr id="8" name="Picture Placeholder 20">
            <a:extLst>
              <a:ext uri="{FF2B5EF4-FFF2-40B4-BE49-F238E27FC236}">
                <a16:creationId xmlns:a16="http://schemas.microsoft.com/office/drawing/2014/main" id="{D72BA15D-4765-46A8-B755-670BBA04C174}"/>
              </a:ext>
            </a:extLst>
          </p:cNvPr>
          <p:cNvPicPr>
            <a:picLocks noChangeAspect="1"/>
          </p:cNvPicPr>
          <p:nvPr/>
        </p:nvPicPr>
        <p:blipFill>
          <a:blip r:embed="rId3">
            <a:extLst>
              <a:ext uri="{837473B0-CC2E-450A-ABE3-18F120FF3D39}">
                <a1611:picAttrSrcUrl xmlns:a1611="http://schemas.microsoft.com/office/drawing/2016/11/main" r:id="rId4"/>
              </a:ext>
            </a:extLst>
          </a:blip>
          <a:srcRect t="7604" b="7604"/>
          <a:stretch/>
        </p:blipFill>
        <p:spPr>
          <a:xfrm>
            <a:off x="946342" y="2054338"/>
            <a:ext cx="3195240" cy="1524000"/>
          </a:xfrm>
          <a:prstGeom prst="round2DiagRect">
            <a:avLst/>
          </a:prstGeom>
        </p:spPr>
      </p:pic>
      <p:sp>
        <p:nvSpPr>
          <p:cNvPr id="9" name="TextBox 8">
            <a:extLst>
              <a:ext uri="{FF2B5EF4-FFF2-40B4-BE49-F238E27FC236}">
                <a16:creationId xmlns:a16="http://schemas.microsoft.com/office/drawing/2014/main" id="{92761282-5652-4037-BEEF-3BD10F574704}"/>
              </a:ext>
            </a:extLst>
          </p:cNvPr>
          <p:cNvSpPr txBox="1"/>
          <p:nvPr/>
        </p:nvSpPr>
        <p:spPr>
          <a:xfrm>
            <a:off x="946342" y="3526444"/>
            <a:ext cx="3195240" cy="230832"/>
          </a:xfrm>
          <a:prstGeom prst="rect">
            <a:avLst/>
          </a:prstGeom>
          <a:noFill/>
        </p:spPr>
        <p:txBody>
          <a:bodyPr wrap="square" rtlCol="0">
            <a:spAutoFit/>
          </a:bodyPr>
          <a:lstStyle/>
          <a:p>
            <a:r>
              <a:rPr lang="en-US" sz="900" dirty="0">
                <a:hlinkClick r:id="rId4" tooltip="http://www.playstationblast.com.br/2017/02/playstation-vr-vendas.html"/>
              </a:rPr>
              <a:t>This Photo</a:t>
            </a:r>
            <a:r>
              <a:rPr lang="en-US" sz="900" dirty="0"/>
              <a:t> by Unknown Author is licensed under </a:t>
            </a:r>
            <a:r>
              <a:rPr lang="en-US" sz="900" dirty="0">
                <a:hlinkClick r:id="rId5" tooltip="https://creativecommons.org/licenses/by-sa/3.0/"/>
              </a:rPr>
              <a:t>CC BY-SA</a:t>
            </a:r>
            <a:endParaRPr lang="en-US" sz="900" dirty="0"/>
          </a:p>
        </p:txBody>
      </p:sp>
      <p:sp>
        <p:nvSpPr>
          <p:cNvPr id="10" name="Text Placeholder 5">
            <a:extLst>
              <a:ext uri="{FF2B5EF4-FFF2-40B4-BE49-F238E27FC236}">
                <a16:creationId xmlns:a16="http://schemas.microsoft.com/office/drawing/2014/main" id="{9DE09250-A6FD-4DD2-BBFC-A4D43C82EEDB}"/>
              </a:ext>
            </a:extLst>
          </p:cNvPr>
          <p:cNvSpPr txBox="1">
            <a:spLocks/>
          </p:cNvSpPr>
          <p:nvPr/>
        </p:nvSpPr>
        <p:spPr>
          <a:xfrm>
            <a:off x="4181637" y="3629395"/>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Metaverse/s</a:t>
            </a:r>
          </a:p>
        </p:txBody>
      </p:sp>
      <p:pic>
        <p:nvPicPr>
          <p:cNvPr id="11" name="Picture Placeholder 23">
            <a:extLst>
              <a:ext uri="{FF2B5EF4-FFF2-40B4-BE49-F238E27FC236}">
                <a16:creationId xmlns:a16="http://schemas.microsoft.com/office/drawing/2014/main" id="{51D8DB97-C9B2-47BF-BFD7-CACD5749C000}"/>
              </a:ext>
            </a:extLst>
          </p:cNvPr>
          <p:cNvPicPr>
            <a:picLocks noChangeAspect="1"/>
          </p:cNvPicPr>
          <p:nvPr/>
        </p:nvPicPr>
        <p:blipFill>
          <a:blip r:embed="rId6"/>
          <a:srcRect l="5716" r="5716"/>
          <a:stretch/>
        </p:blipFill>
        <p:spPr>
          <a:xfrm>
            <a:off x="4293982" y="2054338"/>
            <a:ext cx="3198940" cy="1524000"/>
          </a:xfrm>
          <a:prstGeom prst="round2DiagRect">
            <a:avLst/>
          </a:prstGeom>
        </p:spPr>
      </p:pic>
      <p:sp>
        <p:nvSpPr>
          <p:cNvPr id="12" name="Text Placeholder 8">
            <a:extLst>
              <a:ext uri="{FF2B5EF4-FFF2-40B4-BE49-F238E27FC236}">
                <a16:creationId xmlns:a16="http://schemas.microsoft.com/office/drawing/2014/main" id="{87A2AA9F-BF04-4D6E-B2BE-3E4709714244}"/>
              </a:ext>
            </a:extLst>
          </p:cNvPr>
          <p:cNvSpPr txBox="1">
            <a:spLocks/>
          </p:cNvSpPr>
          <p:nvPr/>
        </p:nvSpPr>
        <p:spPr>
          <a:xfrm>
            <a:off x="2864913" y="5989322"/>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latin typeface="Sora" pitchFamily="2" charset="0"/>
                <a:cs typeface="Sora" pitchFamily="2" charset="0"/>
              </a:rPr>
              <a:t>Multi-verse</a:t>
            </a:r>
            <a:endParaRPr lang="en-US" b="1" dirty="0">
              <a:latin typeface="Sora" pitchFamily="2" charset="0"/>
              <a:cs typeface="Sora" pitchFamily="2" charset="0"/>
            </a:endParaRPr>
          </a:p>
        </p:txBody>
      </p:sp>
      <p:pic>
        <p:nvPicPr>
          <p:cNvPr id="13" name="Picture Placeholder 28">
            <a:extLst>
              <a:ext uri="{FF2B5EF4-FFF2-40B4-BE49-F238E27FC236}">
                <a16:creationId xmlns:a16="http://schemas.microsoft.com/office/drawing/2014/main" id="{ABCB32A1-28F9-4AAE-ADBB-4BF3BB4E3308}"/>
              </a:ext>
            </a:extLst>
          </p:cNvPr>
          <p:cNvPicPr>
            <a:picLocks noChangeAspect="1"/>
          </p:cNvPicPr>
          <p:nvPr/>
        </p:nvPicPr>
        <p:blipFill>
          <a:blip r:embed="rId7">
            <a:extLst>
              <a:ext uri="{837473B0-CC2E-450A-ABE3-18F120FF3D39}">
                <a1611:picAttrSrcUrl xmlns:a1611="http://schemas.microsoft.com/office/drawing/2016/11/main" r:id="rId8"/>
              </a:ext>
            </a:extLst>
          </a:blip>
          <a:srcRect t="4571" b="4571"/>
          <a:stretch/>
        </p:blipFill>
        <p:spPr>
          <a:xfrm>
            <a:off x="2864788" y="4251725"/>
            <a:ext cx="3194969" cy="1524000"/>
          </a:xfrm>
          <a:prstGeom prst="round2DiagRect">
            <a:avLst/>
          </a:prstGeom>
        </p:spPr>
      </p:pic>
      <p:sp>
        <p:nvSpPr>
          <p:cNvPr id="14" name="TextBox 13">
            <a:extLst>
              <a:ext uri="{FF2B5EF4-FFF2-40B4-BE49-F238E27FC236}">
                <a16:creationId xmlns:a16="http://schemas.microsoft.com/office/drawing/2014/main" id="{FAD24476-E620-4D89-AD2D-179D76EA281F}"/>
              </a:ext>
            </a:extLst>
          </p:cNvPr>
          <p:cNvSpPr txBox="1"/>
          <p:nvPr/>
        </p:nvSpPr>
        <p:spPr>
          <a:xfrm>
            <a:off x="2864788" y="5775725"/>
            <a:ext cx="3194969" cy="230832"/>
          </a:xfrm>
          <a:prstGeom prst="rect">
            <a:avLst/>
          </a:prstGeom>
          <a:noFill/>
        </p:spPr>
        <p:txBody>
          <a:bodyPr wrap="square" rtlCol="0">
            <a:spAutoFit/>
          </a:bodyPr>
          <a:lstStyle/>
          <a:p>
            <a:r>
              <a:rPr lang="en-US" sz="900">
                <a:hlinkClick r:id="rId8" tooltip="https://www.universetoday.com/77523/multiverse/"/>
              </a:rPr>
              <a:t>This Photo</a:t>
            </a:r>
            <a:r>
              <a:rPr lang="en-US" sz="900"/>
              <a:t> by Unknown Author is licensed under </a:t>
            </a:r>
            <a:r>
              <a:rPr lang="en-US" sz="900">
                <a:hlinkClick r:id="rId9" tooltip="https://creativecommons.org/licenses/by/3.0/"/>
              </a:rPr>
              <a:t>CC BY</a:t>
            </a:r>
            <a:endParaRPr lang="en-US" sz="900"/>
          </a:p>
        </p:txBody>
      </p:sp>
      <p:sp>
        <p:nvSpPr>
          <p:cNvPr id="15" name="Arrow: Right 14">
            <a:extLst>
              <a:ext uri="{FF2B5EF4-FFF2-40B4-BE49-F238E27FC236}">
                <a16:creationId xmlns:a16="http://schemas.microsoft.com/office/drawing/2014/main" id="{0AFADBD0-62FB-4F01-A018-61FC012E7A04}"/>
              </a:ext>
            </a:extLst>
          </p:cNvPr>
          <p:cNvSpPr/>
          <p:nvPr/>
        </p:nvSpPr>
        <p:spPr>
          <a:xfrm>
            <a:off x="1953325" y="15553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2019</a:t>
            </a:r>
          </a:p>
        </p:txBody>
      </p:sp>
      <p:sp>
        <p:nvSpPr>
          <p:cNvPr id="16" name="Arrow: Right 15">
            <a:extLst>
              <a:ext uri="{FF2B5EF4-FFF2-40B4-BE49-F238E27FC236}">
                <a16:creationId xmlns:a16="http://schemas.microsoft.com/office/drawing/2014/main" id="{5F5F630C-3760-46FF-AA53-55E9D9AACB82}"/>
              </a:ext>
            </a:extLst>
          </p:cNvPr>
          <p:cNvSpPr/>
          <p:nvPr/>
        </p:nvSpPr>
        <p:spPr>
          <a:xfrm>
            <a:off x="5233863" y="15468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latin typeface="Arial" panose="020B0604020202020204" pitchFamily="34" charset="0"/>
                <a:cs typeface="Arial" panose="020B0604020202020204" pitchFamily="34" charset="0"/>
              </a:rPr>
              <a:t>2024+</a:t>
            </a:r>
          </a:p>
        </p:txBody>
      </p:sp>
      <p:pic>
        <p:nvPicPr>
          <p:cNvPr id="17" name="Graphic 16" descr="Question mark with solid fill">
            <a:extLst>
              <a:ext uri="{FF2B5EF4-FFF2-40B4-BE49-F238E27FC236}">
                <a16:creationId xmlns:a16="http://schemas.microsoft.com/office/drawing/2014/main" id="{24E359E2-D997-4CCD-B02E-695CEABF68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6125" y="4635466"/>
            <a:ext cx="914400" cy="914400"/>
          </a:xfrm>
          <a:prstGeom prst="rect">
            <a:avLst/>
          </a:prstGeom>
        </p:spPr>
      </p:pic>
    </p:spTree>
    <p:extLst>
      <p:ext uri="{BB962C8B-B14F-4D97-AF65-F5344CB8AC3E}">
        <p14:creationId xmlns:p14="http://schemas.microsoft.com/office/powerpoint/2010/main" val="1132279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6CCEC5-4354-45E7-B794-101C0CF9CC51}"/>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mc:AlternateContent xmlns:mc="http://schemas.openxmlformats.org/markup-compatibility/2006" xmlns:a14="http://schemas.microsoft.com/office/drawing/2010/main">
        <mc:Choice Requires="a14">
          <p:sp>
            <p:nvSpPr>
              <p:cNvPr id="4" name="Text Placeholder 4">
                <a:extLst>
                  <a:ext uri="{FF2B5EF4-FFF2-40B4-BE49-F238E27FC236}">
                    <a16:creationId xmlns:a16="http://schemas.microsoft.com/office/drawing/2014/main" id="{6D525623-9DB1-4604-AB10-D3EB58CBBC6D}"/>
                  </a:ext>
                </a:extLst>
              </p:cNvPr>
              <p:cNvSpPr txBox="1">
                <a:spLocks/>
              </p:cNvSpPr>
              <p:nvPr/>
            </p:nvSpPr>
            <p:spPr>
              <a:xfrm>
                <a:off x="3579572" y="5850902"/>
                <a:ext cx="4294981" cy="6030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Sora" pitchFamily="2" charset="0"/>
                    <a:cs typeface="Sora" pitchFamily="2" charset="0"/>
                  </a:rPr>
                  <a:t>XR = extended reality (XR </a:t>
                </a:r>
                <a14:m>
                  <m:oMath xmlns:m="http://schemas.openxmlformats.org/officeDocument/2006/math">
                    <m:r>
                      <a:rPr lang="en-US" sz="1200" i="1" smtClean="0">
                        <a:latin typeface="Cambria Math" panose="02040503050406030204" pitchFamily="18" charset="0"/>
                        <a:ea typeface="Cambria Math" panose="02040503050406030204" pitchFamily="18" charset="0"/>
                        <a:cs typeface="Sora" pitchFamily="2" charset="0"/>
                      </a:rPr>
                      <m:t>⊃</m:t>
                    </m:r>
                  </m:oMath>
                </a14:m>
                <a:r>
                  <a:rPr lang="en-US" sz="1200" dirty="0">
                    <a:latin typeface="Sora" pitchFamily="2" charset="0"/>
                    <a:cs typeface="Sora" pitchFamily="2" charset="0"/>
                  </a:rPr>
                  <a:t> AR,VR)</a:t>
                </a:r>
              </a:p>
            </p:txBody>
          </p:sp>
        </mc:Choice>
        <mc:Fallback xmlns="">
          <p:sp>
            <p:nvSpPr>
              <p:cNvPr id="4" name="Text Placeholder 4">
                <a:extLst>
                  <a:ext uri="{FF2B5EF4-FFF2-40B4-BE49-F238E27FC236}">
                    <a16:creationId xmlns:a16="http://schemas.microsoft.com/office/drawing/2014/main" id="{6D525623-9DB1-4604-AB10-D3EB58CBBC6D}"/>
                  </a:ext>
                </a:extLst>
              </p:cNvPr>
              <p:cNvSpPr txBox="1">
                <a:spLocks noRot="1" noChangeAspect="1" noMove="1" noResize="1" noEditPoints="1" noAdjustHandles="1" noChangeArrowheads="1" noChangeShapeType="1" noTextEdit="1"/>
              </p:cNvSpPr>
              <p:nvPr/>
            </p:nvSpPr>
            <p:spPr>
              <a:xfrm>
                <a:off x="3579572" y="5850902"/>
                <a:ext cx="4294981" cy="603030"/>
              </a:xfrm>
              <a:prstGeom prst="rect">
                <a:avLst/>
              </a:prstGeom>
              <a:blipFill>
                <a:blip r:embed="rId3"/>
                <a:stretch>
                  <a:fillRect t="-1010"/>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5865430B-9B34-4244-8BB8-4478C655292A}"/>
              </a:ext>
            </a:extLst>
          </p:cNvPr>
          <p:cNvGraphicFramePr/>
          <p:nvPr>
            <p:extLst>
              <p:ext uri="{D42A27DB-BD31-4B8C-83A1-F6EECF244321}">
                <p14:modId xmlns:p14="http://schemas.microsoft.com/office/powerpoint/2010/main" val="456910755"/>
              </p:ext>
            </p:extLst>
          </p:nvPr>
        </p:nvGraphicFramePr>
        <p:xfrm>
          <a:off x="97536" y="1588993"/>
          <a:ext cx="6096000" cy="42619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6052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A7C609-0029-443E-9FD3-4FCFBB9E71B7}"/>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4</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4" name="Picture 2" descr="The Metaverse Value-Chain. Trillions of dollars are pouring into… | by Jon  Radoff | Building the Metaverse | Medium">
            <a:extLst>
              <a:ext uri="{FF2B5EF4-FFF2-40B4-BE49-F238E27FC236}">
                <a16:creationId xmlns:a16="http://schemas.microsoft.com/office/drawing/2014/main" id="{F474915F-CF52-4AE4-AD6D-089BC3CF1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96" y="1616368"/>
            <a:ext cx="7115548" cy="48453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118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157-AB61-477F-B10A-E0D3F048FE4B}"/>
              </a:ext>
            </a:extLst>
          </p:cNvPr>
          <p:cNvSpPr txBox="1">
            <a:spLocks/>
          </p:cNvSpPr>
          <p:nvPr/>
        </p:nvSpPr>
        <p:spPr>
          <a:xfrm>
            <a:off x="-188976" y="274638"/>
            <a:ext cx="758952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5</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3" name="Picture 2">
            <a:extLst>
              <a:ext uri="{FF2B5EF4-FFF2-40B4-BE49-F238E27FC236}">
                <a16:creationId xmlns:a16="http://schemas.microsoft.com/office/drawing/2014/main" id="{2AB99752-3A39-49CD-B9F1-AA383D760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9" y="1624902"/>
            <a:ext cx="5351895" cy="464024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120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83D-1643-4A7F-B56A-2ED383751BF2}"/>
              </a:ext>
            </a:extLst>
          </p:cNvPr>
          <p:cNvSpPr>
            <a:spLocks noGrp="1"/>
          </p:cNvSpPr>
          <p:nvPr>
            <p:ph type="title"/>
          </p:nvPr>
        </p:nvSpPr>
        <p:spPr>
          <a:xfrm>
            <a:off x="-640080" y="290196"/>
            <a:ext cx="8229600" cy="1143000"/>
          </a:xfrm>
        </p:spPr>
        <p:txBody>
          <a:bodyPr/>
          <a:lstStyle/>
          <a:p>
            <a:r>
              <a:rPr lang="el-GR" b="1" dirty="0">
                <a:latin typeface="Arial" panose="020B0604020202020204" pitchFamily="34" charset="0"/>
                <a:cs typeface="Arial" panose="020B0604020202020204" pitchFamily="34" charset="0"/>
              </a:rPr>
              <a:t>ΓΙΑΤΙ ΑΝΑΦΕΡΟΝΤΑΙ ΌΛΑ ΑΥΤΆ?</a:t>
            </a:r>
            <a:br>
              <a:rPr lang="en-US" b="1" dirty="0">
                <a:solidFill>
                  <a:srgbClr val="F7743C"/>
                </a:solidFill>
                <a:latin typeface="Arial" panose="020B0604020202020204" pitchFamily="34" charset="0"/>
                <a:cs typeface="Arial" panose="020B0604020202020204" pitchFamily="34" charset="0"/>
              </a:rPr>
            </a:br>
            <a:endParaRPr lang="en-US" dirty="0"/>
          </a:p>
        </p:txBody>
      </p:sp>
      <p:sp>
        <p:nvSpPr>
          <p:cNvPr id="3" name="Title 1">
            <a:extLst>
              <a:ext uri="{FF2B5EF4-FFF2-40B4-BE49-F238E27FC236}">
                <a16:creationId xmlns:a16="http://schemas.microsoft.com/office/drawing/2014/main" id="{9B184036-AB08-4CF6-8408-C5358B7852A2}"/>
              </a:ext>
            </a:extLst>
          </p:cNvPr>
          <p:cNvSpPr txBox="1">
            <a:spLocks/>
          </p:cNvSpPr>
          <p:nvPr/>
        </p:nvSpPr>
        <p:spPr>
          <a:xfrm>
            <a:off x="6096" y="1900240"/>
            <a:ext cx="8747760" cy="83076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l-GR" sz="2800" dirty="0">
                <a:effectLst/>
                <a:latin typeface="Arial" panose="020B0604020202020204" pitchFamily="34" charset="0"/>
                <a:cs typeface="Arial" panose="020B0604020202020204" pitchFamily="34" charset="0"/>
              </a:rPr>
              <a:t>ΠΡΕΠΕΙ ΝΑ ΛΗΦΘΟΥΝ ΥΠΟΨΗ για το</a:t>
            </a:r>
            <a:r>
              <a:rPr lang="en-US" sz="2800" dirty="0">
                <a:effectLst/>
                <a:latin typeface="Arial" panose="020B0604020202020204" pitchFamily="34" charset="0"/>
                <a:cs typeface="Arial" panose="020B0604020202020204" pitchFamily="34" charset="0"/>
              </a:rPr>
              <a:t> cost/budget</a:t>
            </a:r>
          </a:p>
        </p:txBody>
      </p:sp>
      <p:sp>
        <p:nvSpPr>
          <p:cNvPr id="4" name="TextBox 3">
            <a:extLst>
              <a:ext uri="{FF2B5EF4-FFF2-40B4-BE49-F238E27FC236}">
                <a16:creationId xmlns:a16="http://schemas.microsoft.com/office/drawing/2014/main" id="{CD29EE64-A194-47C8-8261-DE8742E77368}"/>
              </a:ext>
            </a:extLst>
          </p:cNvPr>
          <p:cNvSpPr txBox="1"/>
          <p:nvPr/>
        </p:nvSpPr>
        <p:spPr>
          <a:xfrm>
            <a:off x="287970" y="2857765"/>
            <a:ext cx="4961615" cy="3108543"/>
          </a:xfrm>
          <a:prstGeom prst="rect">
            <a:avLst/>
          </a:prstGeom>
          <a:noFill/>
        </p:spPr>
        <p:txBody>
          <a:bodyPr wrap="none" rtlCol="0">
            <a:spAutoFit/>
          </a:bodyPr>
          <a:lstStyle/>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Έρευνα</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Προσωπικό</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Σχεδίαση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Συντήρηση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Βελτίωση</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Return of Investment (ROI)</a:t>
            </a:r>
            <a:endParaRPr lang="el-G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153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50DC539B-6FB2-4E05-BAC2-AB291A21A8D6}"/>
              </a:ext>
            </a:extLst>
          </p:cNvPr>
          <p:cNvSpPr/>
          <p:nvPr/>
        </p:nvSpPr>
        <p:spPr>
          <a:xfrm>
            <a:off x="4537559" y="1805449"/>
            <a:ext cx="2996367" cy="2934776"/>
          </a:xfrm>
          <a:prstGeom prst="ellipse">
            <a:avLst/>
          </a:prstGeom>
          <a:solidFill>
            <a:srgbClr val="448B91">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93715E-B31B-45DE-B42D-305B82FA780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Venn Diagram</a:t>
            </a:r>
          </a:p>
        </p:txBody>
      </p:sp>
      <p:sp>
        <p:nvSpPr>
          <p:cNvPr id="6" name="Oval 5">
            <a:extLst>
              <a:ext uri="{FF2B5EF4-FFF2-40B4-BE49-F238E27FC236}">
                <a16:creationId xmlns:a16="http://schemas.microsoft.com/office/drawing/2014/main" id="{0EB64D79-B5FE-49D0-AAF6-B657C30D6748}"/>
              </a:ext>
            </a:extLst>
          </p:cNvPr>
          <p:cNvSpPr/>
          <p:nvPr/>
        </p:nvSpPr>
        <p:spPr>
          <a:xfrm>
            <a:off x="2418762" y="1872849"/>
            <a:ext cx="2890059" cy="2761585"/>
          </a:xfrm>
          <a:prstGeom prst="ellipse">
            <a:avLst/>
          </a:prstGeom>
          <a:solidFill>
            <a:schemeClr val="bg2">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56137D-FE41-482C-B986-96604E782561}"/>
              </a:ext>
            </a:extLst>
          </p:cNvPr>
          <p:cNvSpPr/>
          <p:nvPr/>
        </p:nvSpPr>
        <p:spPr>
          <a:xfrm>
            <a:off x="3535260" y="3340237"/>
            <a:ext cx="2890059" cy="2761585"/>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231;p54">
            <a:extLst>
              <a:ext uri="{FF2B5EF4-FFF2-40B4-BE49-F238E27FC236}">
                <a16:creationId xmlns:a16="http://schemas.microsoft.com/office/drawing/2014/main" id="{A270DB95-16E8-44DF-96F0-4AAACA09F286}"/>
              </a:ext>
            </a:extLst>
          </p:cNvPr>
          <p:cNvSpPr txBox="1">
            <a:spLocks/>
          </p:cNvSpPr>
          <p:nvPr/>
        </p:nvSpPr>
        <p:spPr>
          <a:xfrm>
            <a:off x="0" y="3131324"/>
            <a:ext cx="2079790"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Metaverse</a:t>
            </a:r>
            <a:endPar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9" name="Google Shape;1231;p54">
            <a:extLst>
              <a:ext uri="{FF2B5EF4-FFF2-40B4-BE49-F238E27FC236}">
                <a16:creationId xmlns:a16="http://schemas.microsoft.com/office/drawing/2014/main" id="{3C282F1C-9477-46CD-8D17-929DBED8ED56}"/>
              </a:ext>
            </a:extLst>
          </p:cNvPr>
          <p:cNvSpPr txBox="1">
            <a:spLocks/>
          </p:cNvSpPr>
          <p:nvPr/>
        </p:nvSpPr>
        <p:spPr>
          <a:xfrm>
            <a:off x="3601050" y="3007778"/>
            <a:ext cx="775878"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VR</a:t>
            </a:r>
          </a:p>
        </p:txBody>
      </p:sp>
      <p:sp>
        <p:nvSpPr>
          <p:cNvPr id="10" name="Google Shape;1231;p54">
            <a:extLst>
              <a:ext uri="{FF2B5EF4-FFF2-40B4-BE49-F238E27FC236}">
                <a16:creationId xmlns:a16="http://schemas.microsoft.com/office/drawing/2014/main" id="{FE7C6DED-4F22-4CD3-AA2C-293DE6ECEA68}"/>
              </a:ext>
            </a:extLst>
          </p:cNvPr>
          <p:cNvSpPr txBox="1">
            <a:spLocks/>
          </p:cNvSpPr>
          <p:nvPr/>
        </p:nvSpPr>
        <p:spPr>
          <a:xfrm>
            <a:off x="5870583" y="3017782"/>
            <a:ext cx="881074"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AR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11" name="Google Shape;1231;p54">
            <a:extLst>
              <a:ext uri="{FF2B5EF4-FFF2-40B4-BE49-F238E27FC236}">
                <a16:creationId xmlns:a16="http://schemas.microsoft.com/office/drawing/2014/main" id="{06BE9E1E-2CEA-43CD-A235-F9DFF4DFF3EF}"/>
              </a:ext>
            </a:extLst>
          </p:cNvPr>
          <p:cNvSpPr txBox="1">
            <a:spLocks/>
          </p:cNvSpPr>
          <p:nvPr/>
        </p:nvSpPr>
        <p:spPr>
          <a:xfrm>
            <a:off x="4589421" y="4647726"/>
            <a:ext cx="781736" cy="59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093486-9328-40A9-9A5F-CAED018460DD}"/>
                  </a:ext>
                </a:extLst>
              </p:cNvPr>
              <p:cNvSpPr txBox="1"/>
              <p:nvPr/>
            </p:nvSpPr>
            <p:spPr>
              <a:xfrm>
                <a:off x="1656362" y="3074794"/>
                <a:ext cx="61572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62093486-9328-40A9-9A5F-CAED018460DD}"/>
                  </a:ext>
                </a:extLst>
              </p:cNvPr>
              <p:cNvSpPr txBox="1">
                <a:spLocks noRot="1" noChangeAspect="1" noMove="1" noResize="1" noEditPoints="1" noAdjustHandles="1" noChangeArrowheads="1" noChangeShapeType="1" noTextEdit="1"/>
              </p:cNvSpPr>
              <p:nvPr/>
            </p:nvSpPr>
            <p:spPr>
              <a:xfrm>
                <a:off x="1656362" y="3074794"/>
                <a:ext cx="615722" cy="584775"/>
              </a:xfrm>
              <a:prstGeom prst="rect">
                <a:avLst/>
              </a:prstGeom>
              <a:blipFill>
                <a:blip r:embed="rId3"/>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1AEF9761-B86C-474C-8BFA-78AB1AE4B9C9}"/>
              </a:ext>
            </a:extLst>
          </p:cNvPr>
          <p:cNvSpPr/>
          <p:nvPr/>
        </p:nvSpPr>
        <p:spPr>
          <a:xfrm>
            <a:off x="2284072" y="988403"/>
            <a:ext cx="5392434" cy="5229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231;p54">
            <a:extLst>
              <a:ext uri="{FF2B5EF4-FFF2-40B4-BE49-F238E27FC236}">
                <a16:creationId xmlns:a16="http://schemas.microsoft.com/office/drawing/2014/main" id="{4513C1EE-D4D8-483F-AD8E-2131C7687F35}"/>
              </a:ext>
            </a:extLst>
          </p:cNvPr>
          <p:cNvSpPr txBox="1">
            <a:spLocks/>
          </p:cNvSpPr>
          <p:nvPr/>
        </p:nvSpPr>
        <p:spPr>
          <a:xfrm>
            <a:off x="4576915" y="1088740"/>
            <a:ext cx="731906"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XR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34" name="Google Shape;1231;p54">
            <a:extLst>
              <a:ext uri="{FF2B5EF4-FFF2-40B4-BE49-F238E27FC236}">
                <a16:creationId xmlns:a16="http://schemas.microsoft.com/office/drawing/2014/main" id="{18489473-28D8-4E70-9E39-2A5BD6AED694}"/>
              </a:ext>
            </a:extLst>
          </p:cNvPr>
          <p:cNvSpPr txBox="1">
            <a:spLocks/>
          </p:cNvSpPr>
          <p:nvPr/>
        </p:nvSpPr>
        <p:spPr>
          <a:xfrm>
            <a:off x="3350724" y="3862687"/>
            <a:ext cx="3173300" cy="5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Gameplay Mechanics</a:t>
            </a:r>
          </a:p>
        </p:txBody>
      </p:sp>
    </p:spTree>
    <p:extLst>
      <p:ext uri="{BB962C8B-B14F-4D97-AF65-F5344CB8AC3E}">
        <p14:creationId xmlns:p14="http://schemas.microsoft.com/office/powerpoint/2010/main" val="374478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την υπεύθυνη καθηγήτρια για την διπλωματική μου εργασία Κ. </a:t>
            </a:r>
            <a:r>
              <a:rPr lang="el-GR" sz="1800" dirty="0" err="1">
                <a:effectLst/>
                <a:latin typeface="Arial" panose="020B0604020202020204" pitchFamily="34" charset="0"/>
                <a:ea typeface="Calibri" panose="020F0502020204030204" pitchFamily="34" charset="0"/>
                <a:cs typeface="Arial" panose="020B0604020202020204" pitchFamily="34" charset="0"/>
              </a:rPr>
              <a:t>Ρέπτση</a:t>
            </a:r>
            <a:r>
              <a:rPr lang="el-GR" sz="1800" dirty="0">
                <a:effectLst/>
                <a:latin typeface="Arial" panose="020B0604020202020204" pitchFamily="34" charset="0"/>
                <a:ea typeface="Calibri" panose="020F0502020204030204" pitchFamily="34" charset="0"/>
                <a:cs typeface="Arial" panose="020B0604020202020204" pitchFamily="34" charset="0"/>
              </a:rPr>
              <a:t> Μαρία ήταν πάντοτε πρόθυμη και διαθέσιμη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B030-2AFA-4547-8E3E-CD05D5C28055}"/>
              </a:ext>
            </a:extLst>
          </p:cNvPr>
          <p:cNvSpPr>
            <a:spLocks noGrp="1"/>
          </p:cNvSpPr>
          <p:nvPr>
            <p:ph type="title"/>
          </p:nvPr>
        </p:nvSpPr>
        <p:spPr/>
        <p:txBody>
          <a:bodyPr/>
          <a:lstStyle/>
          <a:p>
            <a:pPr algn="l"/>
            <a:r>
              <a:rPr lang="en-US" b="1" dirty="0">
                <a:latin typeface="Arial" panose="020B0604020202020204" pitchFamily="34" charset="0"/>
                <a:cs typeface="Arial" panose="020B0604020202020204" pitchFamily="34" charset="0"/>
              </a:rPr>
              <a:t>Gaming Industry Rise</a:t>
            </a:r>
          </a:p>
        </p:txBody>
      </p:sp>
      <p:graphicFrame>
        <p:nvGraphicFramePr>
          <p:cNvPr id="3" name="Content Placeholder 10">
            <a:extLst>
              <a:ext uri="{FF2B5EF4-FFF2-40B4-BE49-F238E27FC236}">
                <a16:creationId xmlns:a16="http://schemas.microsoft.com/office/drawing/2014/main" id="{86E52F81-5F71-4085-953E-418BEEEEAD5E}"/>
              </a:ext>
            </a:extLst>
          </p:cNvPr>
          <p:cNvGraphicFramePr>
            <a:graphicFrameLocks/>
          </p:cNvGraphicFramePr>
          <p:nvPr>
            <p:extLst>
              <p:ext uri="{D42A27DB-BD31-4B8C-83A1-F6EECF244321}">
                <p14:modId xmlns:p14="http://schemas.microsoft.com/office/powerpoint/2010/main" val="2253079447"/>
              </p:ext>
            </p:extLst>
          </p:nvPr>
        </p:nvGraphicFramePr>
        <p:xfrm>
          <a:off x="92901" y="1798384"/>
          <a:ext cx="8229600" cy="31515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1981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4279B2-9511-479A-B611-1C9E51F89D39}"/>
              </a:ext>
            </a:extLst>
          </p:cNvPr>
          <p:cNvSpPr txBox="1">
            <a:spLocks/>
          </p:cNvSpPr>
          <p:nvPr/>
        </p:nvSpPr>
        <p:spPr>
          <a:xfrm>
            <a:off x="0" y="463769"/>
            <a:ext cx="7734365" cy="69541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4000" b="1" dirty="0">
                <a:effectLst/>
                <a:latin typeface="Arial" panose="020B0604020202020204" pitchFamily="34" charset="0"/>
                <a:cs typeface="Arial" panose="020B0604020202020204" pitchFamily="34" charset="0"/>
              </a:rPr>
              <a:t>Progress of evolution</a:t>
            </a:r>
          </a:p>
        </p:txBody>
      </p:sp>
      <p:grpSp>
        <p:nvGrpSpPr>
          <p:cNvPr id="4" name="Group 3">
            <a:extLst>
              <a:ext uri="{FF2B5EF4-FFF2-40B4-BE49-F238E27FC236}">
                <a16:creationId xmlns:a16="http://schemas.microsoft.com/office/drawing/2014/main" id="{47982520-9A42-4D33-91B5-F4D2D3C63FDE}"/>
              </a:ext>
            </a:extLst>
          </p:cNvPr>
          <p:cNvGrpSpPr/>
          <p:nvPr/>
        </p:nvGrpSpPr>
        <p:grpSpPr>
          <a:xfrm>
            <a:off x="2034032" y="811477"/>
            <a:ext cx="6477740" cy="6408202"/>
            <a:chOff x="3152306" y="904895"/>
            <a:chExt cx="6477740" cy="6408202"/>
          </a:xfrm>
        </p:grpSpPr>
        <p:sp>
          <p:nvSpPr>
            <p:cNvPr id="5" name="Freeform: Shape 4">
              <a:extLst>
                <a:ext uri="{FF2B5EF4-FFF2-40B4-BE49-F238E27FC236}">
                  <a16:creationId xmlns:a16="http://schemas.microsoft.com/office/drawing/2014/main" id="{2DA7C799-11F9-44C1-9FAC-8E80F5C53708}"/>
                </a:ext>
              </a:extLst>
            </p:cNvPr>
            <p:cNvSpPr/>
            <p:nvPr/>
          </p:nvSpPr>
          <p:spPr>
            <a:xfrm>
              <a:off x="721343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Reality</a:t>
              </a:r>
            </a:p>
          </p:txBody>
        </p:sp>
        <p:sp>
          <p:nvSpPr>
            <p:cNvPr id="6" name="Arrow: Circular 5">
              <a:extLst>
                <a:ext uri="{FF2B5EF4-FFF2-40B4-BE49-F238E27FC236}">
                  <a16:creationId xmlns:a16="http://schemas.microsoft.com/office/drawing/2014/main" id="{E6436656-178A-4DFF-9E1B-C77435B09490}"/>
                </a:ext>
              </a:extLst>
            </p:cNvPr>
            <p:cNvSpPr/>
            <p:nvPr/>
          </p:nvSpPr>
          <p:spPr>
            <a:xfrm>
              <a:off x="3535973" y="904895"/>
              <a:ext cx="5710407" cy="5710407"/>
            </a:xfrm>
            <a:prstGeom prst="circularArrow">
              <a:avLst>
                <a:gd name="adj1" fmla="val 8252"/>
                <a:gd name="adj2" fmla="val 576443"/>
                <a:gd name="adj3" fmla="val 2962362"/>
                <a:gd name="adj4" fmla="val 52723"/>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8490C0FC-9717-4418-9FB9-7222DE96E7F7}"/>
                </a:ext>
              </a:extLst>
            </p:cNvPr>
            <p:cNvSpPr/>
            <p:nvPr/>
          </p:nvSpPr>
          <p:spPr>
            <a:xfrm>
              <a:off x="5182871" y="4896487"/>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Evolution</a:t>
              </a:r>
            </a:p>
          </p:txBody>
        </p:sp>
        <p:sp>
          <p:nvSpPr>
            <p:cNvPr id="8" name="Arrow: Circular 7">
              <a:extLst>
                <a:ext uri="{FF2B5EF4-FFF2-40B4-BE49-F238E27FC236}">
                  <a16:creationId xmlns:a16="http://schemas.microsoft.com/office/drawing/2014/main" id="{6D9B5926-1B3C-475B-9ED4-BEFBD8CE1C97}"/>
                </a:ext>
              </a:extLst>
            </p:cNvPr>
            <p:cNvSpPr/>
            <p:nvPr/>
          </p:nvSpPr>
          <p:spPr>
            <a:xfrm>
              <a:off x="3535973" y="904895"/>
              <a:ext cx="5710407" cy="5710407"/>
            </a:xfrm>
            <a:prstGeom prst="circularArrow">
              <a:avLst>
                <a:gd name="adj1" fmla="val 8252"/>
                <a:gd name="adj2" fmla="val 576443"/>
                <a:gd name="adj3" fmla="val 10170834"/>
                <a:gd name="adj4" fmla="val 7261195"/>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230498A0-1B3A-4716-A182-1872DEE0D649}"/>
                </a:ext>
              </a:extLst>
            </p:cNvPr>
            <p:cNvSpPr/>
            <p:nvPr/>
          </p:nvSpPr>
          <p:spPr>
            <a:xfrm>
              <a:off x="315230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Life</a:t>
              </a:r>
            </a:p>
          </p:txBody>
        </p:sp>
        <p:sp>
          <p:nvSpPr>
            <p:cNvPr id="10" name="Arrow: Circular 9">
              <a:extLst>
                <a:ext uri="{FF2B5EF4-FFF2-40B4-BE49-F238E27FC236}">
                  <a16:creationId xmlns:a16="http://schemas.microsoft.com/office/drawing/2014/main" id="{2EC37E7D-9841-4DC3-AF74-B7385E065F14}"/>
                </a:ext>
              </a:extLst>
            </p:cNvPr>
            <p:cNvSpPr/>
            <p:nvPr/>
          </p:nvSpPr>
          <p:spPr>
            <a:xfrm>
              <a:off x="3535973" y="904895"/>
              <a:ext cx="5710407" cy="5710407"/>
            </a:xfrm>
            <a:prstGeom prst="circularArrow">
              <a:avLst>
                <a:gd name="adj1" fmla="val 8252"/>
                <a:gd name="adj2" fmla="val 576443"/>
                <a:gd name="adj3" fmla="val 16855326"/>
                <a:gd name="adj4" fmla="val 14968230"/>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1" name="Arrow: Right 10">
            <a:extLst>
              <a:ext uri="{FF2B5EF4-FFF2-40B4-BE49-F238E27FC236}">
                <a16:creationId xmlns:a16="http://schemas.microsoft.com/office/drawing/2014/main" id="{17C3A8A4-A816-4630-AA22-AA463E8B3F3A}"/>
              </a:ext>
            </a:extLst>
          </p:cNvPr>
          <p:cNvSpPr/>
          <p:nvPr/>
        </p:nvSpPr>
        <p:spPr>
          <a:xfrm rot="10800000">
            <a:off x="2263929" y="5257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04B8A3-27E1-442F-A3A4-B00D9DA4AA4A}"/>
              </a:ext>
            </a:extLst>
          </p:cNvPr>
          <p:cNvSpPr/>
          <p:nvPr/>
        </p:nvSpPr>
        <p:spPr>
          <a:xfrm>
            <a:off x="13039" y="5257800"/>
            <a:ext cx="2292614" cy="461665"/>
          </a:xfrm>
          <a:prstGeom prst="rect">
            <a:avLst/>
          </a:prstGeom>
          <a:noFill/>
        </p:spPr>
        <p:txBody>
          <a:bodyPr wrap="none" lIns="91440" tIns="45720" rIns="91440" bIns="45720">
            <a:spAutoFit/>
          </a:bodyPr>
          <a:lstStyle/>
          <a:p>
            <a:pPr algn="ctr"/>
            <a:r>
              <a:rPr lang="en-US" sz="2400" cap="none" spc="0" dirty="0">
                <a:ln w="0"/>
                <a:solidFill>
                  <a:schemeClr val="tx1"/>
                </a:solidFill>
                <a:latin typeface="Arial" panose="020B0604020202020204" pitchFamily="34" charset="0"/>
                <a:cs typeface="Arial" panose="020B0604020202020204" pitchFamily="34" charset="0"/>
              </a:rPr>
              <a:t>Reality Change</a:t>
            </a:r>
          </a:p>
        </p:txBody>
      </p:sp>
      <p:graphicFrame>
        <p:nvGraphicFramePr>
          <p:cNvPr id="13" name="Diagram 12">
            <a:extLst>
              <a:ext uri="{FF2B5EF4-FFF2-40B4-BE49-F238E27FC236}">
                <a16:creationId xmlns:a16="http://schemas.microsoft.com/office/drawing/2014/main" id="{EAE73431-AA09-451A-928E-67DADE3C18F7}"/>
              </a:ext>
            </a:extLst>
          </p:cNvPr>
          <p:cNvGraphicFramePr/>
          <p:nvPr>
            <p:extLst>
              <p:ext uri="{D42A27DB-BD31-4B8C-83A1-F6EECF244321}">
                <p14:modId xmlns:p14="http://schemas.microsoft.com/office/powerpoint/2010/main" val="616802554"/>
              </p:ext>
            </p:extLst>
          </p:nvPr>
        </p:nvGraphicFramePr>
        <p:xfrm>
          <a:off x="3510930" y="2045414"/>
          <a:ext cx="3734189" cy="2123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B620ED19-A722-43A0-8645-A200220B1DA1}"/>
              </a:ext>
            </a:extLst>
          </p:cNvPr>
          <p:cNvGrpSpPr/>
          <p:nvPr/>
        </p:nvGrpSpPr>
        <p:grpSpPr>
          <a:xfrm>
            <a:off x="3877862" y="4105484"/>
            <a:ext cx="2807685" cy="923589"/>
            <a:chOff x="5453012" y="3556971"/>
            <a:chExt cx="1878405" cy="617902"/>
          </a:xfrm>
        </p:grpSpPr>
        <p:sp>
          <p:nvSpPr>
            <p:cNvPr id="15" name="Teardrop 14">
              <a:extLst>
                <a:ext uri="{FF2B5EF4-FFF2-40B4-BE49-F238E27FC236}">
                  <a16:creationId xmlns:a16="http://schemas.microsoft.com/office/drawing/2014/main" id="{C2C2FA79-005A-476C-8521-1570CFD0B519}"/>
                </a:ext>
              </a:extLst>
            </p:cNvPr>
            <p:cNvSpPr/>
            <p:nvPr/>
          </p:nvSpPr>
          <p:spPr>
            <a:xfrm rot="2700000">
              <a:off x="6093174"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ardrop 15">
              <a:extLst>
                <a:ext uri="{FF2B5EF4-FFF2-40B4-BE49-F238E27FC236}">
                  <a16:creationId xmlns:a16="http://schemas.microsoft.com/office/drawing/2014/main" id="{8F1DA138-2642-421C-8869-C8982F24CB28}"/>
                </a:ext>
              </a:extLst>
            </p:cNvPr>
            <p:cNvSpPr/>
            <p:nvPr/>
          </p:nvSpPr>
          <p:spPr>
            <a:xfrm rot="2700000">
              <a:off x="5453012"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B0FAA139-1892-4827-A859-483A9DC53B64}"/>
                </a:ext>
              </a:extLst>
            </p:cNvPr>
            <p:cNvGrpSpPr/>
            <p:nvPr/>
          </p:nvGrpSpPr>
          <p:grpSpPr>
            <a:xfrm>
              <a:off x="5472832" y="3576876"/>
              <a:ext cx="1858585" cy="578200"/>
              <a:chOff x="5472832" y="3576876"/>
              <a:chExt cx="1858585" cy="578200"/>
            </a:xfrm>
          </p:grpSpPr>
          <p:grpSp>
            <p:nvGrpSpPr>
              <p:cNvPr id="18" name="Group 17">
                <a:extLst>
                  <a:ext uri="{FF2B5EF4-FFF2-40B4-BE49-F238E27FC236}">
                    <a16:creationId xmlns:a16="http://schemas.microsoft.com/office/drawing/2014/main" id="{A7A2DB74-55F8-49A6-ABCD-5876CAC4CD36}"/>
                  </a:ext>
                </a:extLst>
              </p:cNvPr>
              <p:cNvGrpSpPr/>
              <p:nvPr/>
            </p:nvGrpSpPr>
            <p:grpSpPr>
              <a:xfrm>
                <a:off x="6753155" y="3576876"/>
                <a:ext cx="578262" cy="578200"/>
                <a:chOff x="1440485" y="309441"/>
                <a:chExt cx="578262" cy="578200"/>
              </a:xfrm>
            </p:grpSpPr>
            <p:sp>
              <p:nvSpPr>
                <p:cNvPr id="25" name="Oval 24">
                  <a:extLst>
                    <a:ext uri="{FF2B5EF4-FFF2-40B4-BE49-F238E27FC236}">
                      <a16:creationId xmlns:a16="http://schemas.microsoft.com/office/drawing/2014/main" id="{BBB60178-F311-4448-BA3C-E7AF3E874DB2}"/>
                    </a:ext>
                  </a:extLst>
                </p:cNvPr>
                <p:cNvSpPr/>
                <p:nvPr/>
              </p:nvSpPr>
              <p:spPr>
                <a:xfrm>
                  <a:off x="1440485"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Oval 4">
                  <a:extLst>
                    <a:ext uri="{FF2B5EF4-FFF2-40B4-BE49-F238E27FC236}">
                      <a16:creationId xmlns:a16="http://schemas.microsoft.com/office/drawing/2014/main" id="{116EF953-DD08-4404-BAE1-20CE61DD0258}"/>
                    </a:ext>
                  </a:extLst>
                </p:cNvPr>
                <p:cNvSpPr txBox="1"/>
                <p:nvPr/>
              </p:nvSpPr>
              <p:spPr>
                <a:xfrm>
                  <a:off x="1523152"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Reality</a:t>
                  </a:r>
                </a:p>
              </p:txBody>
            </p:sp>
          </p:grpSp>
          <p:grpSp>
            <p:nvGrpSpPr>
              <p:cNvPr id="19" name="Group 18">
                <a:extLst>
                  <a:ext uri="{FF2B5EF4-FFF2-40B4-BE49-F238E27FC236}">
                    <a16:creationId xmlns:a16="http://schemas.microsoft.com/office/drawing/2014/main" id="{1F8E83A9-5A8A-45A7-A2CD-3923F63EDE8F}"/>
                  </a:ext>
                </a:extLst>
              </p:cNvPr>
              <p:cNvGrpSpPr/>
              <p:nvPr/>
            </p:nvGrpSpPr>
            <p:grpSpPr>
              <a:xfrm>
                <a:off x="6112994" y="3576876"/>
                <a:ext cx="578262" cy="578200"/>
                <a:chOff x="800324" y="309441"/>
                <a:chExt cx="578262" cy="578200"/>
              </a:xfrm>
            </p:grpSpPr>
            <p:sp>
              <p:nvSpPr>
                <p:cNvPr id="23" name="Oval 22">
                  <a:extLst>
                    <a:ext uri="{FF2B5EF4-FFF2-40B4-BE49-F238E27FC236}">
                      <a16:creationId xmlns:a16="http://schemas.microsoft.com/office/drawing/2014/main" id="{FCCACE6E-2E8C-4BC4-A91E-21CFC07A90DB}"/>
                    </a:ext>
                  </a:extLst>
                </p:cNvPr>
                <p:cNvSpPr/>
                <p:nvPr/>
              </p:nvSpPr>
              <p:spPr>
                <a:xfrm>
                  <a:off x="800324"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Oval 7">
                  <a:extLst>
                    <a:ext uri="{FF2B5EF4-FFF2-40B4-BE49-F238E27FC236}">
                      <a16:creationId xmlns:a16="http://schemas.microsoft.com/office/drawing/2014/main" id="{869E4615-4265-4B66-B4A7-743568015503}"/>
                    </a:ext>
                  </a:extLst>
                </p:cNvPr>
                <p:cNvSpPr txBox="1"/>
                <p:nvPr/>
              </p:nvSpPr>
              <p:spPr>
                <a:xfrm>
                  <a:off x="882990"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r" defTabSz="400050">
                    <a:lnSpc>
                      <a:spcPct val="90000"/>
                    </a:lnSpc>
                    <a:spcBef>
                      <a:spcPct val="0"/>
                    </a:spcBef>
                    <a:spcAft>
                      <a:spcPct val="35000"/>
                    </a:spcAft>
                    <a:buNone/>
                  </a:pPr>
                  <a:r>
                    <a:rPr lang="en-US" sz="1000" kern="1200" dirty="0">
                      <a:latin typeface="Sora" pitchFamily="2" charset="0"/>
                      <a:cs typeface="Sora" pitchFamily="2" charset="0"/>
                    </a:rPr>
                    <a:t>Science</a:t>
                  </a:r>
                </a:p>
              </p:txBody>
            </p:sp>
          </p:grpSp>
          <p:grpSp>
            <p:nvGrpSpPr>
              <p:cNvPr id="20" name="Group 19">
                <a:extLst>
                  <a:ext uri="{FF2B5EF4-FFF2-40B4-BE49-F238E27FC236}">
                    <a16:creationId xmlns:a16="http://schemas.microsoft.com/office/drawing/2014/main" id="{8C23BEC4-1980-4F0F-B655-822758A3BD34}"/>
                  </a:ext>
                </a:extLst>
              </p:cNvPr>
              <p:cNvGrpSpPr/>
              <p:nvPr/>
            </p:nvGrpSpPr>
            <p:grpSpPr>
              <a:xfrm>
                <a:off x="5472832" y="3576876"/>
                <a:ext cx="578262" cy="578200"/>
                <a:chOff x="160162" y="309441"/>
                <a:chExt cx="578262" cy="578200"/>
              </a:xfrm>
            </p:grpSpPr>
            <p:sp>
              <p:nvSpPr>
                <p:cNvPr id="21" name="Oval 20">
                  <a:extLst>
                    <a:ext uri="{FF2B5EF4-FFF2-40B4-BE49-F238E27FC236}">
                      <a16:creationId xmlns:a16="http://schemas.microsoft.com/office/drawing/2014/main" id="{D72FD7AB-FB47-4615-8E3E-4CCC7E77847F}"/>
                    </a:ext>
                  </a:extLst>
                </p:cNvPr>
                <p:cNvSpPr/>
                <p:nvPr/>
              </p:nvSpPr>
              <p:spPr>
                <a:xfrm>
                  <a:off x="160162"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Oval 10">
                  <a:extLst>
                    <a:ext uri="{FF2B5EF4-FFF2-40B4-BE49-F238E27FC236}">
                      <a16:creationId xmlns:a16="http://schemas.microsoft.com/office/drawing/2014/main" id="{4D0CEE73-B515-4B83-B9D6-537268D8C1DD}"/>
                    </a:ext>
                  </a:extLst>
                </p:cNvPr>
                <p:cNvSpPr txBox="1"/>
                <p:nvPr/>
              </p:nvSpPr>
              <p:spPr>
                <a:xfrm>
                  <a:off x="242829"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Life</a:t>
                  </a:r>
                </a:p>
              </p:txBody>
            </p:sp>
          </p:grpSp>
        </p:grpSp>
      </p:grpSp>
    </p:spTree>
    <p:extLst>
      <p:ext uri="{BB962C8B-B14F-4D97-AF65-F5344CB8AC3E}">
        <p14:creationId xmlns:p14="http://schemas.microsoft.com/office/powerpoint/2010/main" val="1387950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FC23-2626-4F99-A756-A40B7AFD2553}"/>
              </a:ext>
            </a:extLst>
          </p:cNvPr>
          <p:cNvSpPr>
            <a:spLocks noGrp="1"/>
          </p:cNvSpPr>
          <p:nvPr>
            <p:ph type="title"/>
          </p:nvPr>
        </p:nvSpPr>
        <p:spPr/>
        <p:txBody>
          <a:bodyPr/>
          <a:lstStyle/>
          <a:p>
            <a:pPr algn="l"/>
            <a:r>
              <a:rPr lang="el-GR" b="1" dirty="0">
                <a:latin typeface="Arial" panose="020B0604020202020204" pitchFamily="34" charset="0"/>
                <a:cs typeface="Arial" panose="020B0604020202020204" pitchFamily="34" charset="0"/>
              </a:rPr>
              <a:t>Βασικές απαιτήσεις</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A9D3BAB-9B0D-46FD-8812-08664B141B35}"/>
              </a:ext>
            </a:extLst>
          </p:cNvPr>
          <p:cNvSpPr txBox="1"/>
          <p:nvPr/>
        </p:nvSpPr>
        <p:spPr>
          <a:xfrm>
            <a:off x="0" y="1524275"/>
            <a:ext cx="8975086" cy="2308324"/>
          </a:xfrm>
          <a:prstGeom prst="rect">
            <a:avLst/>
          </a:prstGeom>
          <a:noFill/>
        </p:spPr>
        <p:txBody>
          <a:bodyPr wrap="non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έρευνα σε διαφορετικά χρονικά ορόσημα – χρήση τεχνολογίας</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Σύγκριση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 (βιντεοπαιχνιδιών)</a:t>
            </a: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Αντίστροφη μηχανική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Εμπειρία χρήστη ως προς τι είναι δεδομένο για επιτυχία</a:t>
            </a:r>
          </a:p>
          <a:p>
            <a:pPr marL="800100" lvl="1"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Αλλιώς?</a:t>
            </a:r>
            <a:r>
              <a:rPr lang="en-US" sz="2400" kern="0" dirty="0">
                <a:latin typeface="Arial" panose="020B0604020202020204" pitchFamily="34" charset="0"/>
                <a:cs typeface="Arial" panose="020B0604020202020204" pitchFamily="34" charset="0"/>
                <a:sym typeface="Sora"/>
              </a:rPr>
              <a:t> =</a:t>
            </a:r>
            <a:r>
              <a:rPr lang="el-GR" sz="2400" kern="0" dirty="0">
                <a:latin typeface="Arial" panose="020B0604020202020204" pitchFamily="34" charset="0"/>
                <a:cs typeface="Arial" panose="020B0604020202020204" pitchFamily="34" charset="0"/>
                <a:sym typeface="Sora"/>
              </a:rPr>
              <a:t> </a:t>
            </a:r>
            <a:r>
              <a:rPr lang="en-US" sz="2400" kern="0" dirty="0">
                <a:latin typeface="Arial" panose="020B0604020202020204" pitchFamily="34" charset="0"/>
                <a:cs typeface="Arial" panose="020B0604020202020204" pitchFamily="34" charset="0"/>
                <a:sym typeface="Sora"/>
              </a:rPr>
              <a:t>A/B Testing</a:t>
            </a:r>
            <a:endParaRPr lang="el-GR"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584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FEA2-4594-4182-BD3D-1411EFDFF27F}"/>
              </a:ext>
            </a:extLst>
          </p:cNvPr>
          <p:cNvSpPr>
            <a:spLocks noGrp="1"/>
          </p:cNvSpPr>
          <p:nvPr>
            <p:ph type="title"/>
          </p:nvPr>
        </p:nvSpPr>
        <p:spPr>
          <a:xfrm>
            <a:off x="457200" y="274638"/>
            <a:ext cx="7259782" cy="1143000"/>
          </a:xfrm>
        </p:spPr>
        <p:txBody>
          <a:bodyPr/>
          <a:lstStyle/>
          <a:p>
            <a:pPr algn="l"/>
            <a:r>
              <a:rPr lang="el-GR" dirty="0"/>
              <a:t>Παραδοσιακός τρόπος </a:t>
            </a:r>
            <a:r>
              <a:rPr lang="en-US" dirty="0"/>
              <a:t>rendering – </a:t>
            </a:r>
            <a:r>
              <a:rPr lang="en-US" dirty="0" err="1"/>
              <a:t>raycast</a:t>
            </a:r>
            <a:r>
              <a:rPr lang="en-US" dirty="0"/>
              <a:t> != </a:t>
            </a:r>
            <a:r>
              <a:rPr lang="en-US" dirty="0" err="1"/>
              <a:t>raytrace</a:t>
            </a:r>
            <a:endParaRPr lang="en-US" dirty="0"/>
          </a:p>
        </p:txBody>
      </p:sp>
      <p:pic>
        <p:nvPicPr>
          <p:cNvPr id="3" name="Picture 2">
            <a:extLst>
              <a:ext uri="{FF2B5EF4-FFF2-40B4-BE49-F238E27FC236}">
                <a16:creationId xmlns:a16="http://schemas.microsoft.com/office/drawing/2014/main" id="{ED39D985-B3C5-44C6-ABBA-BA16CFE92E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2869" y="1711576"/>
            <a:ext cx="4828443" cy="2462506"/>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EE74298-659F-4556-98BE-191BB627B508}"/>
                  </a:ext>
                </a:extLst>
              </p:cNvPr>
              <p:cNvSpPr txBox="1"/>
              <p:nvPr/>
            </p:nvSpPr>
            <p:spPr>
              <a:xfrm>
                <a:off x="1034401" y="4174082"/>
                <a:ext cx="61053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r>
                        <m:rPr>
                          <m:sty m:val="p"/>
                        </m:rPr>
                        <a:rPr lang="en-US" i="0">
                          <a:latin typeface="Cambria Math" panose="02040503050406030204" pitchFamily="18" charset="0"/>
                        </a:rPr>
                        <m:t>z</m:t>
                      </m:r>
                      <m:r>
                        <a:rPr lang="en-US" i="0">
                          <a:latin typeface="Cambria Math" panose="02040503050406030204" pitchFamily="18" charset="0"/>
                        </a:rPr>
                        <m:t>⋅</m:t>
                      </m:r>
                      <m:r>
                        <m:rPr>
                          <m:sty m:val="p"/>
                        </m:rPr>
                        <a:rPr lang="en-US" i="0">
                          <a:latin typeface="Cambria Math" panose="02040503050406030204" pitchFamily="18" charset="0"/>
                        </a:rPr>
                        <m:t>xPixel</m:t>
                      </m:r>
                      <m:r>
                        <a:rPr lang="en-US" i="0">
                          <a:latin typeface="Cambria Math" panose="02040503050406030204" pitchFamily="18" charset="0"/>
                        </a:rPr>
                        <m:t>⋅</m:t>
                      </m:r>
                      <m:r>
                        <m:rPr>
                          <m:sty m:val="p"/>
                        </m:rPr>
                        <a:rPr lang="en-US" i="0">
                          <a:latin typeface="Cambria Math" panose="02040503050406030204" pitchFamily="18" charset="0"/>
                        </a:rPr>
                        <m:t>yPixel</m:t>
                      </m:r>
                      <m:r>
                        <a:rPr lang="en-US" i="0">
                          <a:latin typeface="Cambria Math" panose="02040503050406030204" pitchFamily="18" charset="0"/>
                        </a:rPr>
                        <m:t> ∈ </m:t>
                      </m:r>
                      <m:r>
                        <a:rPr lang="en-US" i="0">
                          <a:latin typeface="Cambria Math" panose="02040503050406030204" pitchFamily="18" charset="0"/>
                        </a:rPr>
                        <m:t>𝕫</m:t>
                      </m:r>
                    </m:oMath>
                  </m:oMathPara>
                </a14:m>
                <a:endParaRPr lang="en-US" dirty="0"/>
              </a:p>
            </p:txBody>
          </p:sp>
        </mc:Choice>
        <mc:Fallback xmlns="">
          <p:sp>
            <p:nvSpPr>
              <p:cNvPr id="4" name="TextBox 3">
                <a:extLst>
                  <a:ext uri="{FF2B5EF4-FFF2-40B4-BE49-F238E27FC236}">
                    <a16:creationId xmlns:a16="http://schemas.microsoft.com/office/drawing/2014/main" id="{BEE74298-659F-4556-98BE-191BB627B508}"/>
                  </a:ext>
                </a:extLst>
              </p:cNvPr>
              <p:cNvSpPr txBox="1">
                <a:spLocks noRot="1" noChangeAspect="1" noMove="1" noResize="1" noEditPoints="1" noAdjustHandles="1" noChangeArrowheads="1" noChangeShapeType="1" noTextEdit="1"/>
              </p:cNvSpPr>
              <p:nvPr/>
            </p:nvSpPr>
            <p:spPr>
              <a:xfrm>
                <a:off x="1034401" y="4174082"/>
                <a:ext cx="6105378"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9FB22B-3E3C-43E1-9FF0-238EF2CF8E0E}"/>
                  </a:ext>
                </a:extLst>
              </p:cNvPr>
              <p:cNvSpPr txBox="1"/>
              <p:nvPr/>
            </p:nvSpPr>
            <p:spPr>
              <a:xfrm>
                <a:off x="1242219" y="4328067"/>
                <a:ext cx="6105378" cy="11727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&lt;</m:t>
                      </m:r>
                      <m:r>
                        <m:rPr>
                          <m:sty m:val="p"/>
                        </m:rPr>
                        <a:rPr lang="en-US" i="0">
                          <a:latin typeface="Cambria Math" panose="02040503050406030204" pitchFamily="18" charset="0"/>
                        </a:rPr>
                        <m:t>height</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𝑦𝐷𝑒𝑝𝑡h𝐶𝑒𝑖𝑙𝑖𝑛𝑔</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h𝑒𝑖𝑔h𝑡</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oMath>
                  </m:oMathPara>
                </a14:m>
                <a:endParaRPr lang="en-US" dirty="0"/>
              </a:p>
            </p:txBody>
          </p:sp>
        </mc:Choice>
        <mc:Fallback xmlns="">
          <p:sp>
            <p:nvSpPr>
              <p:cNvPr id="5" name="TextBox 4">
                <a:extLst>
                  <a:ext uri="{FF2B5EF4-FFF2-40B4-BE49-F238E27FC236}">
                    <a16:creationId xmlns:a16="http://schemas.microsoft.com/office/drawing/2014/main" id="{499FB22B-3E3C-43E1-9FF0-238EF2CF8E0E}"/>
                  </a:ext>
                </a:extLst>
              </p:cNvPr>
              <p:cNvSpPr txBox="1">
                <a:spLocks noRot="1" noChangeAspect="1" noMove="1" noResize="1" noEditPoints="1" noAdjustHandles="1" noChangeArrowheads="1" noChangeShapeType="1" noTextEdit="1"/>
              </p:cNvSpPr>
              <p:nvPr/>
            </p:nvSpPr>
            <p:spPr>
              <a:xfrm>
                <a:off x="1242219" y="4328067"/>
                <a:ext cx="6105378" cy="1172757"/>
              </a:xfrm>
              <a:prstGeom prst="rect">
                <a:avLst/>
              </a:prstGeom>
              <a:blipFill>
                <a:blip r:embed="rId5"/>
                <a:stretch>
                  <a:fillRect b="-3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5CFD49-8819-4C32-9372-B5E73431C9EA}"/>
                  </a:ext>
                </a:extLst>
              </p:cNvPr>
              <p:cNvSpPr txBox="1"/>
              <p:nvPr/>
            </p:nvSpPr>
            <p:spPr>
              <a:xfrm>
                <a:off x="1366909" y="5143544"/>
                <a:ext cx="6105378" cy="14398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𝑥</m:t>
                      </m:r>
                      <m:r>
                        <a:rPr lang="en-US" i="0">
                          <a:latin typeface="Cambria Math" panose="02040503050406030204" pitchFamily="18" charset="0"/>
                        </a:rPr>
                        <m:t>&lt;</m:t>
                      </m:r>
                      <m:r>
                        <m:rPr>
                          <m:sty m:val="p"/>
                        </m:rPr>
                        <a:rPr lang="en-US" i="0">
                          <a:latin typeface="Cambria Math" panose="02040503050406030204" pitchFamily="18" charset="0"/>
                        </a:rPr>
                        <m:t>width</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𝑥𝐷𝑒𝑝𝑡h</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𝑤𝑖𝑑𝑡h</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𝑥𝑥</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𝑦𝑦</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m:t>
                      </m:r>
                      <m:r>
                        <a:rPr lang="en-US" i="1">
                          <a:latin typeface="Cambria Math" panose="02040503050406030204" pitchFamily="18" charset="0"/>
                        </a:rPr>
                        <m:t>𝑥𝑃𝑖𝑥𝑒𝑙</m:t>
                      </m:r>
                      <m:r>
                        <a:rPr lang="en-US" i="0">
                          <a:latin typeface="Cambria Math" panose="02040503050406030204" pitchFamily="18" charset="0"/>
                        </a:rPr>
                        <m:t>=</m:t>
                      </m:r>
                      <m:r>
                        <a:rPr lang="en-US" i="1">
                          <a:latin typeface="Cambria Math" panose="02040503050406030204" pitchFamily="18" charset="0"/>
                        </a:rPr>
                        <m:t>𝑥𝑥</m:t>
                      </m:r>
                      <m:r>
                        <a:rPr lang="en-US" i="0">
                          <a:latin typeface="Cambria Math" panose="02040503050406030204" pitchFamily="18" charset="0"/>
                        </a:rPr>
                        <m:t> ∙</m:t>
                      </m:r>
                      <m:r>
                        <a:rPr lang="en-US" i="1">
                          <a:latin typeface="Cambria Math" panose="02040503050406030204" pitchFamily="18" charset="0"/>
                        </a:rPr>
                        <m:t>𝑦𝑃𝑖𝑥𝑒𝑙</m:t>
                      </m:r>
                      <m:r>
                        <a:rPr lang="en-US" i="0">
                          <a:latin typeface="Cambria Math" panose="02040503050406030204" pitchFamily="18" charset="0"/>
                        </a:rPr>
                        <m:t>=</m:t>
                      </m:r>
                      <m:r>
                        <a:rPr lang="en-US" i="1">
                          <a:latin typeface="Cambria Math" panose="02040503050406030204" pitchFamily="18" charset="0"/>
                        </a:rPr>
                        <m:t>𝑦𝑦</m:t>
                      </m:r>
                    </m:oMath>
                  </m:oMathPara>
                </a14:m>
                <a:endParaRPr lang="en-US" dirty="0"/>
              </a:p>
            </p:txBody>
          </p:sp>
        </mc:Choice>
        <mc:Fallback xmlns="">
          <p:sp>
            <p:nvSpPr>
              <p:cNvPr id="6" name="TextBox 5">
                <a:extLst>
                  <a:ext uri="{FF2B5EF4-FFF2-40B4-BE49-F238E27FC236}">
                    <a16:creationId xmlns:a16="http://schemas.microsoft.com/office/drawing/2014/main" id="{6D5CFD49-8819-4C32-9372-B5E73431C9EA}"/>
                  </a:ext>
                </a:extLst>
              </p:cNvPr>
              <p:cNvSpPr txBox="1">
                <a:spLocks noRot="1" noChangeAspect="1" noMove="1" noResize="1" noEditPoints="1" noAdjustHandles="1" noChangeArrowheads="1" noChangeShapeType="1" noTextEdit="1"/>
              </p:cNvSpPr>
              <p:nvPr/>
            </p:nvSpPr>
            <p:spPr>
              <a:xfrm>
                <a:off x="1366909" y="5143544"/>
                <a:ext cx="6105378" cy="1439818"/>
              </a:xfrm>
              <a:prstGeom prst="rect">
                <a:avLst/>
              </a:prstGeom>
              <a:blipFill>
                <a:blip r:embed="rId6"/>
                <a:stretch>
                  <a:fillRect b="-2542"/>
                </a:stretch>
              </a:blipFill>
            </p:spPr>
            <p:txBody>
              <a:bodyPr/>
              <a:lstStyle/>
              <a:p>
                <a:r>
                  <a:rPr lang="en-US">
                    <a:noFill/>
                  </a:rPr>
                  <a:t> </a:t>
                </a:r>
              </a:p>
            </p:txBody>
          </p:sp>
        </mc:Fallback>
      </mc:AlternateContent>
    </p:spTree>
    <p:extLst>
      <p:ext uri="{BB962C8B-B14F-4D97-AF65-F5344CB8AC3E}">
        <p14:creationId xmlns:p14="http://schemas.microsoft.com/office/powerpoint/2010/main" val="3433846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1FC79-8B7C-4316-80C6-47C9D7AFBEB3}"/>
              </a:ext>
            </a:extLst>
          </p:cNvPr>
          <p:cNvSpPr>
            <a:spLocks noGrp="1"/>
          </p:cNvSpPr>
          <p:nvPr>
            <p:ph type="title"/>
          </p:nvPr>
        </p:nvSpPr>
        <p:spPr>
          <a:xfrm>
            <a:off x="304799" y="253343"/>
            <a:ext cx="8229600" cy="1143000"/>
          </a:xfrm>
        </p:spPr>
        <p:txBody>
          <a:bodyPr/>
          <a:lstStyle/>
          <a:p>
            <a:pPr algn="l"/>
            <a:r>
              <a:rPr lang="en-US" b="1" dirty="0"/>
              <a:t>Unreal Engine as Engine</a:t>
            </a:r>
          </a:p>
        </p:txBody>
      </p:sp>
      <p:pic>
        <p:nvPicPr>
          <p:cNvPr id="5" name="Picture 4" descr="Unreal Engine Branding Guidelines and Trademark Usage - Unreal Engine">
            <a:extLst>
              <a:ext uri="{FF2B5EF4-FFF2-40B4-BE49-F238E27FC236}">
                <a16:creationId xmlns:a16="http://schemas.microsoft.com/office/drawing/2014/main" id="{F7277233-B50F-4637-B735-75B3678C9BD1}"/>
              </a:ext>
            </a:extLst>
          </p:cNvPr>
          <p:cNvPicPr>
            <a:picLocks noChangeAspect="1" noChangeArrowheads="1"/>
          </p:cNvPicPr>
          <p:nvPr/>
        </p:nvPicPr>
        <p:blipFill>
          <a:blip r:embed="rId3">
            <a:alphaModFix/>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3245" y="1309779"/>
            <a:ext cx="4163552" cy="3351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4D265A-7151-4100-9D05-9C6E81B6D6B9}"/>
              </a:ext>
            </a:extLst>
          </p:cNvPr>
          <p:cNvSpPr txBox="1"/>
          <p:nvPr/>
        </p:nvSpPr>
        <p:spPr>
          <a:xfrm>
            <a:off x="304800" y="981744"/>
            <a:ext cx="2777555"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έχει επιτευχθεί</a:t>
            </a:r>
            <a:r>
              <a:rPr lang="en-US" sz="2400" b="1"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B3931555-7EDF-4B30-9F81-D37BA394C4BA}"/>
              </a:ext>
            </a:extLst>
          </p:cNvPr>
          <p:cNvSpPr txBox="1"/>
          <p:nvPr/>
        </p:nvSpPr>
        <p:spPr>
          <a:xfrm>
            <a:off x="304800" y="1412954"/>
            <a:ext cx="838200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Virtualized Geometry (Super Level of detail optimization)</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Complex Scene Real-time Graphics/Shaders Rendering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Global illumination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Reflections</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Easier Workflow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collaboration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a:t>
            </a:r>
            <a:r>
              <a:rPr lang="el-GR" sz="2400" kern="0" dirty="0">
                <a:latin typeface="Arial" panose="020B0604020202020204" pitchFamily="34" charset="0"/>
                <a:cs typeface="Arial" panose="020B0604020202020204" pitchFamily="34" charset="0"/>
              </a:rPr>
              <a:t>ίδια</a:t>
            </a:r>
            <a:r>
              <a:rPr lang="en-US" sz="2400" kern="0" dirty="0">
                <a:latin typeface="Arial" panose="020B0604020202020204" pitchFamily="34" charset="0"/>
                <a:cs typeface="Arial" panose="020B0604020202020204" pitchFamily="34" charset="0"/>
              </a:rPr>
              <a:t> asset edit</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Animation Support &amp; </a:t>
            </a:r>
            <a:r>
              <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Character Modeling</a:t>
            </a:r>
          </a:p>
          <a:p>
            <a:pPr marL="342900" indent="-342900" defTabSz="914400">
              <a:buClr>
                <a:srgbClr val="000000"/>
              </a:buClr>
              <a:buSzPts val="1100"/>
              <a:buFont typeface="Arial" panose="020B0604020202020204" pitchFamily="34" charset="0"/>
              <a:buChar char="•"/>
              <a:defRPr/>
            </a:pPr>
            <a:r>
              <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rPr>
              <a:t>Visual Effects (VFX Niagara System)</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Large Ecosystem </a:t>
            </a:r>
            <a:r>
              <a:rPr lang="el-GR" sz="2400" kern="0" dirty="0">
                <a:latin typeface="Arial" panose="020B0604020202020204" pitchFamily="34" charset="0"/>
                <a:cs typeface="Arial" panose="020B0604020202020204" pitchFamily="34" charset="0"/>
              </a:rPr>
              <a:t>από</a:t>
            </a:r>
            <a:r>
              <a:rPr lang="en-US" sz="2400" kern="0" dirty="0">
                <a:latin typeface="Arial" panose="020B0604020202020204" pitchFamily="34" charset="0"/>
                <a:cs typeface="Arial" panose="020B0604020202020204" pitchFamily="34" charset="0"/>
              </a:rPr>
              <a:t> Support, Ideas, Assets &amp; collaboration</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
        <p:nvSpPr>
          <p:cNvPr id="8" name="TextBox 7">
            <a:extLst>
              <a:ext uri="{FF2B5EF4-FFF2-40B4-BE49-F238E27FC236}">
                <a16:creationId xmlns:a16="http://schemas.microsoft.com/office/drawing/2014/main" id="{CBAD4344-63B0-446E-BAD8-5458A7F11FC3}"/>
              </a:ext>
            </a:extLst>
          </p:cNvPr>
          <p:cNvSpPr txBox="1"/>
          <p:nvPr/>
        </p:nvSpPr>
        <p:spPr>
          <a:xfrm>
            <a:off x="304800" y="4531348"/>
            <a:ext cx="3389711"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Δεν έχει επιτευχθεί</a:t>
            </a:r>
            <a:r>
              <a:rPr lang="en-US" sz="2400" b="1"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497FE800-36CF-4AC7-8B33-6A449F3AAF3C}"/>
              </a:ext>
            </a:extLst>
          </p:cNvPr>
          <p:cNvSpPr txBox="1"/>
          <p:nvPr/>
        </p:nvSpPr>
        <p:spPr>
          <a:xfrm>
            <a:off x="304799" y="4906760"/>
            <a:ext cx="7093527" cy="19389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Επαναστατικό </a:t>
            </a:r>
            <a:r>
              <a:rPr lang="en-US" sz="2400" kern="0" dirty="0">
                <a:latin typeface="Arial" panose="020B0604020202020204" pitchFamily="34" charset="0"/>
                <a:cs typeface="Arial" panose="020B0604020202020204" pitchFamily="34" charset="0"/>
              </a:rPr>
              <a:t>A.I </a:t>
            </a:r>
            <a:r>
              <a:rPr lang="el-GR" sz="2400" kern="0" dirty="0">
                <a:latin typeface="Arial" panose="020B0604020202020204" pitchFamily="34" charset="0"/>
                <a:cs typeface="Arial" panose="020B0604020202020204" pitchFamily="34" charset="0"/>
              </a:rPr>
              <a:t>σύστημα </a:t>
            </a:r>
            <a:r>
              <a:rPr lang="en-US" sz="2400" kern="0" dirty="0">
                <a:latin typeface="Arial" panose="020B0604020202020204" pitchFamily="34" charset="0"/>
                <a:cs typeface="Arial" panose="020B0604020202020204" pitchFamily="34" charset="0"/>
              </a:rPr>
              <a:t>out of the box</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100% agnostic</a:t>
            </a:r>
            <a:r>
              <a:rPr lang="el-GR" sz="2400" kern="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blur line </a:t>
            </a:r>
            <a:r>
              <a:rPr lang="el-GR" sz="2400" kern="0" dirty="0">
                <a:latin typeface="Arial" panose="020B0604020202020204" pitchFamily="34" charset="0"/>
                <a:cs typeface="Arial" panose="020B0604020202020204" pitchFamily="34" charset="0"/>
              </a:rPr>
              <a:t>για </a:t>
            </a:r>
            <a:r>
              <a:rPr lang="en-US" sz="2400" kern="0" dirty="0">
                <a:latin typeface="Arial" panose="020B0604020202020204" pitchFamily="34" charset="0"/>
                <a:cs typeface="Arial" panose="020B0604020202020204" pitchFamily="34" charset="0"/>
              </a:rPr>
              <a:t>film/Game workflow </a:t>
            </a:r>
            <a:r>
              <a:rPr lang="el-GR" sz="2400" kern="0" dirty="0">
                <a:latin typeface="Arial" panose="020B0604020202020204" pitchFamily="34" charset="0"/>
                <a:cs typeface="Arial" panose="020B0604020202020204" pitchFamily="34" charset="0"/>
              </a:rPr>
              <a:t>και σε </a:t>
            </a:r>
            <a:r>
              <a:rPr lang="en-US" sz="2400" kern="0" dirty="0">
                <a:latin typeface="Arial" panose="020B0604020202020204" pitchFamily="34" charset="0"/>
                <a:cs typeface="Arial" panose="020B0604020202020204" pitchFamily="34" charset="0"/>
              </a:rPr>
              <a:t>VR</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Έλλειψη </a:t>
            </a:r>
            <a:r>
              <a:rPr lang="en-US" sz="2400" kern="0" dirty="0">
                <a:latin typeface="Arial" panose="020B0604020202020204" pitchFamily="34" charset="0"/>
                <a:cs typeface="Arial" panose="020B0604020202020204" pitchFamily="34" charset="0"/>
              </a:rPr>
              <a:t>AR </a:t>
            </a:r>
            <a:r>
              <a:rPr lang="el-GR" sz="2400" kern="0" dirty="0">
                <a:latin typeface="Arial" panose="020B0604020202020204" pitchFamily="34" charset="0"/>
                <a:cs typeface="Arial" panose="020B0604020202020204" pitchFamily="34" charset="0"/>
              </a:rPr>
              <a:t>οικοσυστήματος</a:t>
            </a:r>
            <a:endParaRPr lang="en-US" sz="2400" kern="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78410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83C0-67DB-4431-8A16-E788546BF700}"/>
              </a:ext>
            </a:extLst>
          </p:cNvPr>
          <p:cNvSpPr>
            <a:spLocks noGrp="1"/>
          </p:cNvSpPr>
          <p:nvPr>
            <p:ph type="title"/>
          </p:nvPr>
        </p:nvSpPr>
        <p:spPr>
          <a:xfrm>
            <a:off x="443345" y="274638"/>
            <a:ext cx="6996546" cy="1143000"/>
          </a:xfrm>
        </p:spPr>
        <p:txBody>
          <a:bodyPr/>
          <a:lstStyle/>
          <a:p>
            <a:r>
              <a:rPr lang="el-GR" dirty="0">
                <a:latin typeface="Arial" panose="020B0604020202020204" pitchFamily="34" charset="0"/>
                <a:cs typeface="Arial" panose="020B0604020202020204" pitchFamily="34" charset="0"/>
              </a:rPr>
              <a:t>Σύγκριση τίτλων – </a:t>
            </a:r>
            <a:r>
              <a:rPr lang="en-US" dirty="0">
                <a:latin typeface="Arial" panose="020B0604020202020204" pitchFamily="34" charset="0"/>
                <a:cs typeface="Arial" panose="020B0604020202020204" pitchFamily="34" charset="0"/>
              </a:rPr>
              <a:t>metaverse concept</a:t>
            </a:r>
          </a:p>
        </p:txBody>
      </p:sp>
      <p:sp>
        <p:nvSpPr>
          <p:cNvPr id="3" name="Text Placeholder 2">
            <a:extLst>
              <a:ext uri="{FF2B5EF4-FFF2-40B4-BE49-F238E27FC236}">
                <a16:creationId xmlns:a16="http://schemas.microsoft.com/office/drawing/2014/main" id="{FEAC7EED-DC38-4545-956C-71151EF24E53}"/>
              </a:ext>
            </a:extLst>
          </p:cNvPr>
          <p:cNvSpPr txBox="1">
            <a:spLocks/>
          </p:cNvSpPr>
          <p:nvPr/>
        </p:nvSpPr>
        <p:spPr>
          <a:xfrm>
            <a:off x="143883" y="2013958"/>
            <a:ext cx="4649783"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Fortnite</a:t>
            </a:r>
          </a:p>
        </p:txBody>
      </p:sp>
      <p:sp>
        <p:nvSpPr>
          <p:cNvPr id="4" name="Content Placeholder 3">
            <a:extLst>
              <a:ext uri="{FF2B5EF4-FFF2-40B4-BE49-F238E27FC236}">
                <a16:creationId xmlns:a16="http://schemas.microsoft.com/office/drawing/2014/main" id="{49C65EF7-F08E-4C30-B8F5-30C6440529A6}"/>
              </a:ext>
            </a:extLst>
          </p:cNvPr>
          <p:cNvSpPr txBox="1">
            <a:spLocks/>
          </p:cNvSpPr>
          <p:nvPr/>
        </p:nvSpPr>
        <p:spPr>
          <a:xfrm>
            <a:off x="143883" y="2837869"/>
            <a:ext cx="4878391" cy="3165477"/>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Open-World</a:t>
            </a:r>
          </a:p>
          <a:p>
            <a:r>
              <a:rPr lang="en-US"/>
              <a:t>Free-to-play</a:t>
            </a:r>
          </a:p>
          <a:p>
            <a:r>
              <a:rPr lang="en-US"/>
              <a:t>Battle Royale PVP</a:t>
            </a:r>
          </a:p>
          <a:p>
            <a:r>
              <a:rPr lang="en-US"/>
              <a:t>Multiplayer Cooperative TPP</a:t>
            </a:r>
          </a:p>
          <a:p>
            <a:r>
              <a:rPr lang="en-US"/>
              <a:t>Achievements/rewards</a:t>
            </a:r>
          </a:p>
          <a:p>
            <a:r>
              <a:rPr lang="en-US"/>
              <a:t>Learn</a:t>
            </a:r>
          </a:p>
          <a:p>
            <a:r>
              <a:rPr lang="en-US"/>
              <a:t>Entertainment</a:t>
            </a:r>
            <a:endParaRPr lang="en-US" dirty="0"/>
          </a:p>
        </p:txBody>
      </p:sp>
      <p:sp>
        <p:nvSpPr>
          <p:cNvPr id="5" name="Text Placeholder 4">
            <a:extLst>
              <a:ext uri="{FF2B5EF4-FFF2-40B4-BE49-F238E27FC236}">
                <a16:creationId xmlns:a16="http://schemas.microsoft.com/office/drawing/2014/main" id="{27A4E4AA-BB78-41AA-A1DE-6444AAD29E3F}"/>
              </a:ext>
            </a:extLst>
          </p:cNvPr>
          <p:cNvSpPr txBox="1">
            <a:spLocks/>
          </p:cNvSpPr>
          <p:nvPr/>
        </p:nvSpPr>
        <p:spPr>
          <a:xfrm>
            <a:off x="4641267" y="2013956"/>
            <a:ext cx="4146339"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latin typeface="Sora" pitchFamily="2" charset="0"/>
                <a:cs typeface="Sora" pitchFamily="2" charset="0"/>
              </a:rPr>
              <a:t>Subnautica</a:t>
            </a:r>
            <a:endParaRPr lang="en-US" b="1" dirty="0">
              <a:latin typeface="Sora" pitchFamily="2" charset="0"/>
              <a:cs typeface="Sora" pitchFamily="2" charset="0"/>
            </a:endParaRPr>
          </a:p>
        </p:txBody>
      </p:sp>
      <p:sp>
        <p:nvSpPr>
          <p:cNvPr id="6" name="Content Placeholder 5">
            <a:extLst>
              <a:ext uri="{FF2B5EF4-FFF2-40B4-BE49-F238E27FC236}">
                <a16:creationId xmlns:a16="http://schemas.microsoft.com/office/drawing/2014/main" id="{F8AF3B04-8B61-4DBE-BAF1-FEA26FB2A8A9}"/>
              </a:ext>
            </a:extLst>
          </p:cNvPr>
          <p:cNvSpPr txBox="1">
            <a:spLocks/>
          </p:cNvSpPr>
          <p:nvPr/>
        </p:nvSpPr>
        <p:spPr>
          <a:xfrm>
            <a:off x="4641267" y="2837868"/>
            <a:ext cx="4350334" cy="2717801"/>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Open-World</a:t>
            </a:r>
          </a:p>
          <a:p>
            <a:r>
              <a:rPr lang="en-US" dirty="0"/>
              <a:t>Solo</a:t>
            </a:r>
          </a:p>
          <a:p>
            <a:r>
              <a:rPr lang="en-US" dirty="0"/>
              <a:t>Survival Action-Adventure FPP</a:t>
            </a:r>
          </a:p>
          <a:p>
            <a:r>
              <a:rPr lang="en-US" dirty="0"/>
              <a:t>Achievements/rewards</a:t>
            </a:r>
          </a:p>
          <a:p>
            <a:r>
              <a:rPr lang="en-US" dirty="0"/>
              <a:t>Learn</a:t>
            </a:r>
          </a:p>
          <a:p>
            <a:r>
              <a:rPr lang="en-US" dirty="0"/>
              <a:t>Entertainment</a:t>
            </a:r>
          </a:p>
          <a:p>
            <a:pPr marL="0" indent="0">
              <a:buFont typeface="Arial" pitchFamily="34" charset="0"/>
              <a:buNone/>
            </a:pPr>
            <a:endParaRPr lang="en-US" dirty="0"/>
          </a:p>
        </p:txBody>
      </p:sp>
    </p:spTree>
    <p:extLst>
      <p:ext uri="{BB962C8B-B14F-4D97-AF65-F5344CB8AC3E}">
        <p14:creationId xmlns:p14="http://schemas.microsoft.com/office/powerpoint/2010/main" val="3779485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D799-DDB9-4A2C-9B96-A4FA5C200C91}"/>
              </a:ext>
            </a:extLst>
          </p:cNvPr>
          <p:cNvSpPr>
            <a:spLocks noGrp="1"/>
          </p:cNvSpPr>
          <p:nvPr>
            <p:ph type="title"/>
          </p:nvPr>
        </p:nvSpPr>
        <p:spPr>
          <a:xfrm>
            <a:off x="-559581" y="320676"/>
            <a:ext cx="8229600" cy="1143000"/>
          </a:xfrm>
        </p:spPr>
        <p:txBody>
          <a:bodyPr/>
          <a:lstStyle/>
          <a:p>
            <a:r>
              <a:rPr lang="el-GR" dirty="0">
                <a:latin typeface="Arial" panose="020B0604020202020204" pitchFamily="34" charset="0"/>
                <a:cs typeface="Arial" panose="020B0604020202020204" pitchFamily="34" charset="0"/>
              </a:rPr>
              <a:t>Πίνακας Σύγκρισης Παιχτών</a:t>
            </a:r>
            <a:endParaRPr lang="en-US"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7C1E9149-FAD7-41D8-A2EA-0D171CD4EB3B}"/>
              </a:ext>
            </a:extLst>
          </p:cNvPr>
          <p:cNvGraphicFramePr/>
          <p:nvPr>
            <p:extLst>
              <p:ext uri="{D42A27DB-BD31-4B8C-83A1-F6EECF244321}">
                <p14:modId xmlns:p14="http://schemas.microsoft.com/office/powerpoint/2010/main" val="2229189083"/>
              </p:ext>
            </p:extLst>
          </p:nvPr>
        </p:nvGraphicFramePr>
        <p:xfrm>
          <a:off x="1086053" y="1417638"/>
          <a:ext cx="6583966" cy="4389311"/>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714;p63">
            <a:extLst>
              <a:ext uri="{FF2B5EF4-FFF2-40B4-BE49-F238E27FC236}">
                <a16:creationId xmlns:a16="http://schemas.microsoft.com/office/drawing/2014/main" id="{0407A095-B9B8-4E52-A5BB-3D528B289EDB}"/>
              </a:ext>
            </a:extLst>
          </p:cNvPr>
          <p:cNvSpPr txBox="1">
            <a:spLocks/>
          </p:cNvSpPr>
          <p:nvPr/>
        </p:nvSpPr>
        <p:spPr>
          <a:xfrm>
            <a:off x="4142483" y="5288117"/>
            <a:ext cx="4051200" cy="1290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6"/>
              </a:buClr>
              <a:buSzPts val="1800"/>
              <a:buFont typeface="Sora"/>
              <a:buNone/>
              <a:defRPr sz="14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kern="0" dirty="0">
                <a:solidFill>
                  <a:schemeClr val="tx1"/>
                </a:solidFill>
                <a:latin typeface="Arial" panose="020B0604020202020204" pitchFamily="34" charset="0"/>
                <a:cs typeface="Arial" panose="020B0604020202020204" pitchFamily="34" charset="0"/>
              </a:rPr>
              <a:t>Its not about the numbers</a:t>
            </a:r>
            <a:endParaRPr kumimoji="0" lang="en-US" sz="20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618401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6D3-C800-4EC1-A5EA-012E2A81FCC8}"/>
              </a:ext>
            </a:extLst>
          </p:cNvPr>
          <p:cNvSpPr>
            <a:spLocks noGrp="1"/>
          </p:cNvSpPr>
          <p:nvPr>
            <p:ph type="title"/>
          </p:nvPr>
        </p:nvSpPr>
        <p:spPr>
          <a:xfrm>
            <a:off x="-200869" y="308960"/>
            <a:ext cx="7226935" cy="1143000"/>
          </a:xfrm>
        </p:spPr>
        <p:txBody>
          <a:bodyPr/>
          <a:lstStyle/>
          <a:p>
            <a:r>
              <a:rPr lang="en-US" dirty="0">
                <a:latin typeface="Arial" panose="020B0604020202020204" pitchFamily="34" charset="0"/>
                <a:cs typeface="Arial" panose="020B0604020202020204" pitchFamily="34" charset="0"/>
              </a:rPr>
              <a:t>Product Reverse Engineer &amp; Forward</a:t>
            </a:r>
          </a:p>
        </p:txBody>
      </p:sp>
      <p:graphicFrame>
        <p:nvGraphicFramePr>
          <p:cNvPr id="3" name="Diagram 2">
            <a:extLst>
              <a:ext uri="{FF2B5EF4-FFF2-40B4-BE49-F238E27FC236}">
                <a16:creationId xmlns:a16="http://schemas.microsoft.com/office/drawing/2014/main" id="{F07A6D98-702B-4E64-965C-CC82E2970BA1}"/>
              </a:ext>
            </a:extLst>
          </p:cNvPr>
          <p:cNvGraphicFramePr/>
          <p:nvPr>
            <p:extLst>
              <p:ext uri="{D42A27DB-BD31-4B8C-83A1-F6EECF244321}">
                <p14:modId xmlns:p14="http://schemas.microsoft.com/office/powerpoint/2010/main" val="1136342967"/>
              </p:ext>
            </p:extLst>
          </p:nvPr>
        </p:nvGraphicFramePr>
        <p:xfrm>
          <a:off x="457201" y="1475847"/>
          <a:ext cx="7226935" cy="177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5873D194-3CA2-4AEF-9A5B-377FF10E2AA3}"/>
              </a:ext>
            </a:extLst>
          </p:cNvPr>
          <p:cNvGraphicFramePr/>
          <p:nvPr>
            <p:extLst>
              <p:ext uri="{D42A27DB-BD31-4B8C-83A1-F6EECF244321}">
                <p14:modId xmlns:p14="http://schemas.microsoft.com/office/powerpoint/2010/main" val="3176377836"/>
              </p:ext>
            </p:extLst>
          </p:nvPr>
        </p:nvGraphicFramePr>
        <p:xfrm>
          <a:off x="2583046" y="3005353"/>
          <a:ext cx="2628402" cy="14441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a:extLst>
              <a:ext uri="{FF2B5EF4-FFF2-40B4-BE49-F238E27FC236}">
                <a16:creationId xmlns:a16="http://schemas.microsoft.com/office/drawing/2014/main" id="{9A65F0CD-B5C5-4946-8243-28FD51C00A77}"/>
              </a:ext>
            </a:extLst>
          </p:cNvPr>
          <p:cNvGraphicFramePr/>
          <p:nvPr>
            <p:extLst>
              <p:ext uri="{D42A27DB-BD31-4B8C-83A1-F6EECF244321}">
                <p14:modId xmlns:p14="http://schemas.microsoft.com/office/powerpoint/2010/main" val="436749019"/>
              </p:ext>
            </p:extLst>
          </p:nvPr>
        </p:nvGraphicFramePr>
        <p:xfrm>
          <a:off x="457200" y="4387527"/>
          <a:ext cx="7226935" cy="17706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4137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3B7A55-3CD1-60EE-69E2-0ABA94175158}"/>
              </a:ext>
            </a:extLst>
          </p:cNvPr>
          <p:cNvSpPr>
            <a:spLocks noGrp="1"/>
          </p:cNvSpPr>
          <p:nvPr>
            <p:ph type="title"/>
          </p:nvPr>
        </p:nvSpPr>
        <p:spPr>
          <a:xfrm>
            <a:off x="109959" y="494557"/>
            <a:ext cx="8229600" cy="1143000"/>
          </a:xfrm>
        </p:spPr>
        <p:txBody>
          <a:bodyPr/>
          <a:lstStyle/>
          <a:p>
            <a:r>
              <a:rPr lang="en-US" dirty="0"/>
              <a:t>Industry 1.0 -&gt; 4.0</a:t>
            </a:r>
          </a:p>
        </p:txBody>
      </p:sp>
      <p:pic>
        <p:nvPicPr>
          <p:cNvPr id="1026" name="Picture 2" descr="Business Success in the 4th Industrial Revolution">
            <a:extLst>
              <a:ext uri="{FF2B5EF4-FFF2-40B4-BE49-F238E27FC236}">
                <a16:creationId xmlns:a16="http://schemas.microsoft.com/office/drawing/2014/main" id="{717E1E33-5542-17C6-54D1-07BEFAB5B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37" y="1313818"/>
            <a:ext cx="7625442" cy="383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Download OpenAI Logo PNG Transparent Background 5192 × 5192, SVG, EPS for  free">
            <a:extLst>
              <a:ext uri="{FF2B5EF4-FFF2-40B4-BE49-F238E27FC236}">
                <a16:creationId xmlns:a16="http://schemas.microsoft.com/office/drawing/2014/main" id="{648C8F2E-1917-0B7A-3981-70F528B26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584" y="-1180617"/>
            <a:ext cx="5451676" cy="54516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AFAA8CC-39E7-B431-CE74-1B1CC46F4390}"/>
              </a:ext>
            </a:extLst>
          </p:cNvPr>
          <p:cNvSpPr txBox="1"/>
          <p:nvPr/>
        </p:nvSpPr>
        <p:spPr>
          <a:xfrm>
            <a:off x="1698584" y="2926544"/>
            <a:ext cx="2199320" cy="1200329"/>
          </a:xfrm>
          <a:prstGeom prst="rect">
            <a:avLst/>
          </a:prstGeom>
          <a:noFill/>
        </p:spPr>
        <p:txBody>
          <a:bodyPr wrap="none" rtlCol="0">
            <a:spAutoFit/>
          </a:bodyPr>
          <a:lstStyle/>
          <a:p>
            <a:pPr marL="285750" indent="-285750">
              <a:buFont typeface="Arial" panose="020B0604020202020204" pitchFamily="34" charset="0"/>
              <a:buChar char="•"/>
            </a:pPr>
            <a:r>
              <a:rPr lang="en-US" sz="3600" dirty="0"/>
              <a:t>DALL•E 2</a:t>
            </a:r>
          </a:p>
          <a:p>
            <a:pPr marL="285750" indent="-285750">
              <a:buFont typeface="Arial" panose="020B0604020202020204" pitchFamily="34" charset="0"/>
              <a:buChar char="•"/>
            </a:pPr>
            <a:r>
              <a:rPr lang="en-US" sz="3600" dirty="0"/>
              <a:t>ChatGPT</a:t>
            </a:r>
          </a:p>
        </p:txBody>
      </p:sp>
    </p:spTree>
    <p:extLst>
      <p:ext uri="{BB962C8B-B14F-4D97-AF65-F5344CB8AC3E}">
        <p14:creationId xmlns:p14="http://schemas.microsoft.com/office/powerpoint/2010/main" val="300350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B0708D-0846-7151-22F5-D4D038C53B2A}"/>
              </a:ext>
            </a:extLst>
          </p:cNvPr>
          <p:cNvSpPr>
            <a:spLocks noGrp="1"/>
          </p:cNvSpPr>
          <p:nvPr>
            <p:ph idx="1"/>
          </p:nvPr>
        </p:nvSpPr>
        <p:spPr>
          <a:xfrm>
            <a:off x="364602" y="1380281"/>
            <a:ext cx="8229600" cy="4525963"/>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Tree>
    <p:extLst>
      <p:ext uri="{BB962C8B-B14F-4D97-AF65-F5344CB8AC3E}">
        <p14:creationId xmlns:p14="http://schemas.microsoft.com/office/powerpoint/2010/main" val="255513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589384" y="431500"/>
            <a:ext cx="7593917" cy="1077218"/>
          </a:xfrm>
          <a:prstGeom prst="rect">
            <a:avLst/>
          </a:prstGeom>
          <a:noFill/>
        </p:spPr>
        <p:txBody>
          <a:bodyPr wrap="square">
            <a:spAutoFit/>
          </a:bodyPr>
          <a:lstStyle/>
          <a:p>
            <a:r>
              <a:rPr lang="el-GR" sz="3200" b="1"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29D1C372-E76D-8CF2-8FB0-E8B4D78A03A9}"/>
              </a:ext>
            </a:extLst>
          </p:cNvPr>
          <p:cNvSpPr>
            <a:spLocks noGrp="1"/>
          </p:cNvSpPr>
          <p:nvPr>
            <p:ph idx="1"/>
          </p:nvPr>
        </p:nvSpPr>
        <p:spPr>
          <a:xfrm>
            <a:off x="365125" y="1877891"/>
            <a:ext cx="8229600" cy="4013623"/>
          </a:xfrm>
        </p:spPr>
        <p:txBody>
          <a:bodyPr/>
          <a:lstStyle/>
          <a:p>
            <a:pPr>
              <a:spcBef>
                <a:spcPts val="1400"/>
              </a:spcBef>
            </a:pPr>
            <a:r>
              <a:rPr lang="en-US" sz="2800" dirty="0"/>
              <a:t>Enterprise Architecture (TOGAF)</a:t>
            </a:r>
          </a:p>
          <a:p>
            <a:pPr>
              <a:spcBef>
                <a:spcPts val="1400"/>
              </a:spcBef>
            </a:pPr>
            <a:r>
              <a:rPr lang="en-US" sz="2800" dirty="0"/>
              <a:t>Scalable Agile Environments across organization awareness (</a:t>
            </a:r>
            <a:r>
              <a:rPr lang="en-US" sz="2800" dirty="0" err="1"/>
              <a:t>SAFe</a:t>
            </a:r>
            <a:r>
              <a:rPr lang="en-US" sz="2800" dirty="0"/>
              <a:t>)</a:t>
            </a:r>
          </a:p>
          <a:p>
            <a:pPr>
              <a:spcBef>
                <a:spcPts val="1400"/>
              </a:spcBef>
            </a:pPr>
            <a:r>
              <a:rPr lang="en-US" sz="2800" dirty="0"/>
              <a:t>Information Technology management services (ITIL)</a:t>
            </a:r>
          </a:p>
          <a:p>
            <a:pPr>
              <a:spcBef>
                <a:spcPts val="1400"/>
              </a:spcBef>
            </a:pPr>
            <a:r>
              <a:rPr lang="en-US" sz="2800" dirty="0"/>
              <a:t>Decentralized Autonomous Organizations (DAO) &amp; Blockchain</a:t>
            </a:r>
          </a:p>
          <a:p>
            <a:pPr>
              <a:spcBef>
                <a:spcPts val="1400"/>
              </a:spcBef>
            </a:pPr>
            <a:r>
              <a:rPr lang="en-US" sz="2800" dirty="0"/>
              <a:t>Human Resource Systems with Artificial Intelligence</a:t>
            </a:r>
          </a:p>
          <a:p>
            <a:pPr>
              <a:spcBef>
                <a:spcPts val="1400"/>
              </a:spcBef>
            </a:pPr>
            <a:endParaRPr lang="en-US" dirty="0"/>
          </a:p>
        </p:txBody>
      </p:sp>
    </p:spTree>
    <p:extLst>
      <p:ext uri="{BB962C8B-B14F-4D97-AF65-F5344CB8AC3E}">
        <p14:creationId xmlns:p14="http://schemas.microsoft.com/office/powerpoint/2010/main" val="348713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0" y="369539"/>
            <a:ext cx="7146845" cy="1077218"/>
          </a:xfrm>
          <a:prstGeom prst="rect">
            <a:avLst/>
          </a:prstGeom>
          <a:noFill/>
        </p:spPr>
        <p:txBody>
          <a:bodyPr wrap="square">
            <a:spAutoFit/>
          </a:bodyPr>
          <a:lstStyle/>
          <a:p>
            <a:r>
              <a:rPr lang="el-GR" sz="3200" b="1" dirty="0"/>
              <a:t>Οφέλη &amp; Προκλήσεις των αναδυόμενων τεχνολογιών</a:t>
            </a:r>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589087"/>
            <a:ext cx="6093548" cy="4452897"/>
          </a:xfrm>
        </p:spPr>
        <p:txBody>
          <a:bodyPr/>
          <a:lstStyle/>
          <a:p>
            <a:pPr marL="0" indent="0">
              <a:spcBef>
                <a:spcPts val="1400"/>
              </a:spcBef>
              <a:buNone/>
            </a:pPr>
            <a:r>
              <a:rPr lang="el-GR" sz="2200" dirty="0"/>
              <a:t>Άμεσα</a:t>
            </a:r>
            <a:r>
              <a:rPr lang="en-US" sz="2200" dirty="0"/>
              <a:t> side-effects</a:t>
            </a:r>
            <a:endParaRPr lang="el-GR" sz="2200" dirty="0"/>
          </a:p>
          <a:p>
            <a:pPr marL="457200" indent="-457200">
              <a:spcBef>
                <a:spcPts val="1400"/>
              </a:spcBef>
              <a:buFont typeface="+mj-lt"/>
              <a:buAutoNum type="arabicPeriod"/>
            </a:pPr>
            <a:r>
              <a:rPr lang="el-GR" sz="2200" dirty="0"/>
              <a:t>Λήψη επιχειρηματικών αποφάσεων</a:t>
            </a:r>
          </a:p>
          <a:p>
            <a:pPr marL="457200" indent="-457200">
              <a:spcBef>
                <a:spcPts val="1400"/>
              </a:spcBef>
              <a:buFont typeface="+mj-lt"/>
              <a:buAutoNum type="arabicPeriod"/>
            </a:pPr>
            <a:r>
              <a:rPr lang="el-GR" sz="2200" dirty="0"/>
              <a:t>Μετριασμός κινδύνων &amp; προκλήσεων</a:t>
            </a:r>
          </a:p>
          <a:p>
            <a:pPr marL="457200" indent="-457200">
              <a:spcBef>
                <a:spcPts val="1400"/>
              </a:spcBef>
              <a:buFont typeface="+mj-lt"/>
              <a:buAutoNum type="arabicPeriod"/>
            </a:pPr>
            <a:r>
              <a:rPr lang="el-GR" sz="2200" dirty="0"/>
              <a:t>Διαφάνεια λειτουργικότητας</a:t>
            </a:r>
          </a:p>
          <a:p>
            <a:pPr marL="457200" indent="-457200">
              <a:spcBef>
                <a:spcPts val="1400"/>
              </a:spcBef>
              <a:buFont typeface="+mj-lt"/>
              <a:buAutoNum type="arabicPeriod"/>
            </a:pPr>
            <a:r>
              <a:rPr lang="el-GR" sz="2200" dirty="0"/>
              <a:t>Ικανοποίηση εργαζομένων (4 != 5)</a:t>
            </a:r>
            <a:endParaRPr lang="en-US" sz="2200" dirty="0"/>
          </a:p>
          <a:p>
            <a:pPr marL="457200" indent="-457200">
              <a:spcBef>
                <a:spcPts val="1400"/>
              </a:spcBef>
              <a:buFont typeface="+mj-lt"/>
              <a:buAutoNum type="arabicPeriod"/>
            </a:pPr>
            <a:r>
              <a:rPr lang="el-GR" sz="2200" dirty="0"/>
              <a:t>Αύξηση παραγωγικότητας εργαζομένων</a:t>
            </a:r>
          </a:p>
          <a:p>
            <a:pPr marL="0" indent="0">
              <a:spcBef>
                <a:spcPts val="1400"/>
              </a:spcBef>
              <a:buNone/>
            </a:pPr>
            <a:r>
              <a:rPr lang="el-GR" sz="2200" dirty="0"/>
              <a:t>Έμμεσα</a:t>
            </a:r>
            <a:r>
              <a:rPr lang="en-US" sz="2200" dirty="0"/>
              <a:t> side-effects</a:t>
            </a:r>
            <a:endParaRPr lang="el-GR" sz="2200" dirty="0"/>
          </a:p>
          <a:p>
            <a:pPr marL="457200" indent="-457200">
              <a:spcBef>
                <a:spcPts val="1400"/>
              </a:spcBef>
              <a:buFont typeface="+mj-lt"/>
              <a:buAutoNum type="arabicPeriod"/>
            </a:pPr>
            <a:r>
              <a:rPr lang="el-GR" sz="2200" dirty="0"/>
              <a:t>Μεροληψία αποφάσεων </a:t>
            </a:r>
            <a:r>
              <a:rPr lang="en-US" sz="2200" dirty="0"/>
              <a:t>(biased decisions)</a:t>
            </a:r>
          </a:p>
          <a:p>
            <a:pPr marL="457200" indent="-457200">
              <a:spcBef>
                <a:spcPts val="1400"/>
              </a:spcBef>
              <a:buFont typeface="+mj-lt"/>
              <a:buAutoNum type="arabicPeriod"/>
            </a:pPr>
            <a:r>
              <a:rPr lang="el-GR" sz="2200" dirty="0" err="1"/>
              <a:t>Διαλειτουργικοτητα</a:t>
            </a:r>
            <a:endParaRPr lang="el-GR" sz="2200" dirty="0"/>
          </a:p>
          <a:p>
            <a:pPr marL="0" indent="0">
              <a:spcBef>
                <a:spcPts val="1400"/>
              </a:spcBef>
              <a:buNone/>
            </a:pPr>
            <a:endParaRPr lang="el-GR" sz="2200" dirty="0"/>
          </a:p>
          <a:p>
            <a:pPr marL="457200" indent="-457200">
              <a:spcBef>
                <a:spcPts val="1400"/>
              </a:spcBef>
              <a:buFont typeface="+mj-lt"/>
              <a:buAutoNum type="arabicPeriod"/>
            </a:pPr>
            <a:endParaRPr lang="en-US" sz="2200" dirty="0"/>
          </a:p>
        </p:txBody>
      </p:sp>
      <p:cxnSp>
        <p:nvCxnSpPr>
          <p:cNvPr id="13" name="Connector: Elbow 12">
            <a:extLst>
              <a:ext uri="{FF2B5EF4-FFF2-40B4-BE49-F238E27FC236}">
                <a16:creationId xmlns:a16="http://schemas.microsoft.com/office/drawing/2014/main" id="{36C448D0-077D-FFBA-3F5C-A592C14EBF1D}"/>
              </a:ext>
            </a:extLst>
          </p:cNvPr>
          <p:cNvCxnSpPr>
            <a:cxnSpLocks/>
          </p:cNvCxnSpPr>
          <p:nvPr/>
        </p:nvCxnSpPr>
        <p:spPr>
          <a:xfrm rot="10800000">
            <a:off x="4572000" y="3815540"/>
            <a:ext cx="775505" cy="594418"/>
          </a:xfrm>
          <a:prstGeom prst="bentConnector3">
            <a:avLst>
              <a:gd name="adj1" fmla="val -36567"/>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4">
            <a:extLst>
              <a:ext uri="{FF2B5EF4-FFF2-40B4-BE49-F238E27FC236}">
                <a16:creationId xmlns:a16="http://schemas.microsoft.com/office/drawing/2014/main" id="{C6496EFF-8891-2E60-6A01-B443B792F704}"/>
              </a:ext>
            </a:extLst>
          </p:cNvPr>
          <p:cNvSpPr txBox="1">
            <a:spLocks/>
          </p:cNvSpPr>
          <p:nvPr/>
        </p:nvSpPr>
        <p:spPr>
          <a:xfrm>
            <a:off x="5868887" y="2040504"/>
            <a:ext cx="6093548" cy="1975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400"/>
              </a:spcBef>
              <a:buFont typeface="+mj-lt"/>
              <a:buAutoNum type="arabicPeriod" startAt="5"/>
            </a:pPr>
            <a:r>
              <a:rPr lang="el-GR" sz="2200" dirty="0"/>
              <a:t>Κόστος</a:t>
            </a:r>
          </a:p>
          <a:p>
            <a:pPr marL="457200" indent="-457200">
              <a:spcBef>
                <a:spcPts val="1400"/>
              </a:spcBef>
              <a:buFont typeface="+mj-lt"/>
              <a:buAutoNum type="arabicPeriod" startAt="5"/>
            </a:pPr>
            <a:r>
              <a:rPr lang="el-GR" sz="2200" dirty="0"/>
              <a:t>Ηθική</a:t>
            </a:r>
          </a:p>
          <a:p>
            <a:pPr marL="457200" indent="-457200">
              <a:spcBef>
                <a:spcPts val="1400"/>
              </a:spcBef>
              <a:buFont typeface="+mj-lt"/>
              <a:buAutoNum type="arabicPeriod" startAt="5"/>
            </a:pPr>
            <a:r>
              <a:rPr lang="el-GR" sz="2200" dirty="0"/>
              <a:t>Κενό δεξιοτήτων</a:t>
            </a:r>
          </a:p>
          <a:p>
            <a:pPr marL="457200" indent="-457200">
              <a:spcBef>
                <a:spcPts val="1400"/>
              </a:spcBef>
              <a:buFont typeface="+mj-lt"/>
              <a:buAutoNum type="arabicPeriod" startAt="5"/>
            </a:pPr>
            <a:endParaRPr lang="en-US" sz="2200" dirty="0"/>
          </a:p>
        </p:txBody>
      </p:sp>
      <p:cxnSp>
        <p:nvCxnSpPr>
          <p:cNvPr id="37" name="Straight Connector 36">
            <a:extLst>
              <a:ext uri="{FF2B5EF4-FFF2-40B4-BE49-F238E27FC236}">
                <a16:creationId xmlns:a16="http://schemas.microsoft.com/office/drawing/2014/main" id="{711EBD2E-75FD-31E4-AA2D-22C369029003}"/>
              </a:ext>
            </a:extLst>
          </p:cNvPr>
          <p:cNvCxnSpPr/>
          <p:nvPr/>
        </p:nvCxnSpPr>
        <p:spPr>
          <a:xfrm>
            <a:off x="5764192" y="1446757"/>
            <a:ext cx="0" cy="4595227"/>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4">
            <a:extLst>
              <a:ext uri="{FF2B5EF4-FFF2-40B4-BE49-F238E27FC236}">
                <a16:creationId xmlns:a16="http://schemas.microsoft.com/office/drawing/2014/main" id="{BE49921E-D281-A370-568B-B9C112F64A41}"/>
              </a:ext>
            </a:extLst>
          </p:cNvPr>
          <p:cNvSpPr txBox="1">
            <a:spLocks/>
          </p:cNvSpPr>
          <p:nvPr/>
        </p:nvSpPr>
        <p:spPr>
          <a:xfrm>
            <a:off x="5764192" y="5196358"/>
            <a:ext cx="3831221" cy="1975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400"/>
              </a:spcBef>
              <a:buFont typeface="+mj-lt"/>
              <a:buAutoNum type="arabicPeriod" startAt="3"/>
            </a:pPr>
            <a:r>
              <a:rPr lang="el-GR" sz="2200" dirty="0"/>
              <a:t>Ασφάλεια</a:t>
            </a:r>
          </a:p>
          <a:p>
            <a:pPr marL="457200" indent="-457200">
              <a:spcBef>
                <a:spcPts val="1400"/>
              </a:spcBef>
              <a:buFont typeface="+mj-lt"/>
              <a:buAutoNum type="arabicPeriod" startAt="3"/>
            </a:pPr>
            <a:endParaRPr lang="en-US" sz="2200" dirty="0"/>
          </a:p>
        </p:txBody>
      </p:sp>
    </p:spTree>
    <p:extLst>
      <p:ext uri="{BB962C8B-B14F-4D97-AF65-F5344CB8AC3E}">
        <p14:creationId xmlns:p14="http://schemas.microsoft.com/office/powerpoint/2010/main" val="352032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494818" y="426033"/>
            <a:ext cx="6172200" cy="1077218"/>
          </a:xfrm>
          <a:prstGeom prst="rect">
            <a:avLst/>
          </a:prstGeom>
          <a:noFill/>
        </p:spPr>
        <p:txBody>
          <a:bodyPr wrap="square">
            <a:spAutoFit/>
          </a:bodyPr>
          <a:lstStyle/>
          <a:p>
            <a:pPr>
              <a:spcBef>
                <a:spcPts val="1400"/>
              </a:spcBef>
            </a:pPr>
            <a:r>
              <a:rPr lang="el-GR" sz="3200" dirty="0"/>
              <a:t>Δυνατότητα μεταμόρφωσης και ανάπτυξης</a:t>
            </a:r>
          </a:p>
        </p:txBody>
      </p:sp>
      <p:sp>
        <p:nvSpPr>
          <p:cNvPr id="2" name="Content Placeholder 4">
            <a:extLst>
              <a:ext uri="{FF2B5EF4-FFF2-40B4-BE49-F238E27FC236}">
                <a16:creationId xmlns:a16="http://schemas.microsoft.com/office/drawing/2014/main" id="{CA963E5B-479A-A060-880B-767754E703D4}"/>
              </a:ext>
            </a:extLst>
          </p:cNvPr>
          <p:cNvSpPr>
            <a:spLocks noGrp="1"/>
          </p:cNvSpPr>
          <p:nvPr>
            <p:ph idx="1"/>
          </p:nvPr>
        </p:nvSpPr>
        <p:spPr>
          <a:xfrm>
            <a:off x="365125" y="1589088"/>
            <a:ext cx="8229600" cy="4525962"/>
          </a:xfrm>
        </p:spPr>
        <p:txBody>
          <a:bodyPr/>
          <a:lstStyle/>
          <a:p>
            <a:pPr marL="457200" indent="-457200">
              <a:spcBef>
                <a:spcPts val="1400"/>
              </a:spcBef>
              <a:buFont typeface="+mj-lt"/>
              <a:buAutoNum type="arabicPeriod"/>
            </a:pPr>
            <a:r>
              <a:rPr lang="el-GR" sz="2200" dirty="0"/>
              <a:t>Οι αναδυόμενες τεχνολογίες όπως το DAO, το WEB3.0 και το </a:t>
            </a:r>
            <a:r>
              <a:rPr lang="el-GR" sz="2200" dirty="0" err="1"/>
              <a:t>blockchain</a:t>
            </a:r>
            <a:r>
              <a:rPr lang="el-GR" sz="2200" dirty="0"/>
              <a:t> μπορούν να μεταμορφώσουν τις παγκόσμιες επιχειρηματικές δραστηριότητες.</a:t>
            </a:r>
          </a:p>
          <a:p>
            <a:pPr marL="457200" indent="-457200">
              <a:spcBef>
                <a:spcPts val="1400"/>
              </a:spcBef>
              <a:buFont typeface="+mj-lt"/>
              <a:buAutoNum type="arabicPeriod"/>
            </a:pPr>
            <a:r>
              <a:rPr lang="el-GR" sz="2200" dirty="0"/>
              <a:t>Η εφαρμογή </a:t>
            </a:r>
            <a:r>
              <a:rPr lang="el-GR" sz="2200" dirty="0" err="1"/>
              <a:t>blockchain</a:t>
            </a:r>
            <a:r>
              <a:rPr lang="el-GR" sz="2200" dirty="0"/>
              <a:t> στη διαχείριση της εφοδιαστικής αλυσίδας μπορεί να αυξήσει την αποτελεσματικότητα, τη διαφάνεια, την εξοικονόμηση κόστους και την ικανοποίηση των πελατών.</a:t>
            </a:r>
          </a:p>
          <a:p>
            <a:pPr marL="457200" indent="-457200">
              <a:spcBef>
                <a:spcPts val="1400"/>
              </a:spcBef>
              <a:buFont typeface="+mj-lt"/>
              <a:buAutoNum type="arabicPeriod"/>
            </a:pPr>
            <a:r>
              <a:rPr lang="el-GR" sz="2200" dirty="0"/>
              <a:t>Η χρήση αλγοριθμικών συστημάτων HRM μπορεί να βελτιώσει την απόδοση και την ικανοποίηση των εργαζομένων, μειώνοντας τα ποσοστά κύκλου εργασιών και αυξάνοντας την παραγωγικότητα.</a:t>
            </a:r>
            <a:endParaRPr lang="en-US" sz="2200" dirty="0"/>
          </a:p>
        </p:txBody>
      </p:sp>
    </p:spTree>
    <p:extLst>
      <p:ext uri="{BB962C8B-B14F-4D97-AF65-F5344CB8AC3E}">
        <p14:creationId xmlns:p14="http://schemas.microsoft.com/office/powerpoint/2010/main" val="41946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14174</TotalTime>
  <Words>4274</Words>
  <Application>Microsoft Office PowerPoint</Application>
  <PresentationFormat>On-screen Show (4:3)</PresentationFormat>
  <Paragraphs>411</Paragraphs>
  <Slides>37</Slides>
  <Notes>36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Calibri</vt:lpstr>
      <vt:lpstr>Cambria Math</vt:lpstr>
      <vt:lpstr>Century Gothic</vt:lpstr>
      <vt:lpstr>Saira SemiCondensed ExtraBold</vt:lpstr>
      <vt:lpstr>Sora</vt:lpstr>
      <vt:lpstr>Office Theme</vt:lpstr>
      <vt:lpstr>1_Office Theme</vt:lpstr>
      <vt:lpstr>PowerPoint Presentation</vt:lpstr>
      <vt:lpstr>Σχετικά με εμένα: </vt:lpstr>
      <vt:lpstr>ΕΥΧΑΡΙΣΤΙΕΣ</vt:lpstr>
      <vt:lpstr>Industry 1.0 -&gt;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BIBLIOGRAPHY</vt:lpstr>
      <vt:lpstr>PowerPoint Presentation</vt:lpstr>
      <vt:lpstr>PowerPoint Presentation</vt:lpstr>
      <vt:lpstr>PowerPoint Presentation</vt:lpstr>
      <vt:lpstr>PowerPoint Presentation</vt:lpstr>
      <vt:lpstr>Gameplay mechanics –  technical Videos</vt:lpstr>
      <vt:lpstr>Τι προσφέρει η έρευνα?</vt:lpstr>
      <vt:lpstr>Η τρέχουσα υλοποίηση του έργου </vt:lpstr>
      <vt:lpstr>Product Steps</vt:lpstr>
      <vt:lpstr>Τι ερευνήθηκε? </vt:lpstr>
      <vt:lpstr>Flow of Simulation evolution (1) </vt:lpstr>
      <vt:lpstr>Flow of Simulation evolution (2) </vt:lpstr>
      <vt:lpstr>Flow of Simulation evolution (3) </vt:lpstr>
      <vt:lpstr>Flow of Simulation evolution (4) </vt:lpstr>
      <vt:lpstr>PowerPoint Presentation</vt:lpstr>
      <vt:lpstr>ΓΙΑΤΙ ΑΝΑΦΕΡΟΝΤΑΙ ΌΛΑ ΑΥΤΆ? </vt:lpstr>
      <vt:lpstr>Venn Diagram</vt:lpstr>
      <vt:lpstr>Gaming Industry Rise</vt:lpstr>
      <vt:lpstr>PowerPoint Presentation</vt:lpstr>
      <vt:lpstr>Βασικές απαιτήσεις</vt:lpstr>
      <vt:lpstr>Παραδοσιακός τρόπος rendering – raycast != raytrace</vt:lpstr>
      <vt:lpstr>Unreal Engine as Engine</vt:lpstr>
      <vt:lpstr>Σύγκριση τίτλων – metaverse concept</vt:lpstr>
      <vt:lpstr>Πίνακας Σύγκρισης Παιχτών</vt:lpstr>
      <vt:lpstr>Product Reverse Engineer &amp; Forward</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711</cp:revision>
  <cp:lastPrinted>2017-10-27T14:03:26Z</cp:lastPrinted>
  <dcterms:created xsi:type="dcterms:W3CDTF">2015-10-17T16:20:42Z</dcterms:created>
  <dcterms:modified xsi:type="dcterms:W3CDTF">2023-03-13T04:25:03Z</dcterms:modified>
</cp:coreProperties>
</file>