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0"/>
  </p:notesMasterIdLst>
  <p:handoutMasterIdLst>
    <p:handoutMasterId r:id="rId21"/>
  </p:handoutMasterIdLst>
  <p:sldIdLst>
    <p:sldId id="302" r:id="rId3"/>
    <p:sldId id="407" r:id="rId4"/>
    <p:sldId id="408" r:id="rId5"/>
    <p:sldId id="410" r:id="rId6"/>
    <p:sldId id="443" r:id="rId7"/>
    <p:sldId id="448" r:id="rId8"/>
    <p:sldId id="442" r:id="rId9"/>
    <p:sldId id="437" r:id="rId10"/>
    <p:sldId id="438" r:id="rId11"/>
    <p:sldId id="444" r:id="rId12"/>
    <p:sldId id="447" r:id="rId13"/>
    <p:sldId id="445" r:id="rId14"/>
    <p:sldId id="446" r:id="rId15"/>
    <p:sldId id="440" r:id="rId16"/>
    <p:sldId id="434" r:id="rId17"/>
    <p:sldId id="435" r:id="rId18"/>
    <p:sldId id="426" r:id="rId19"/>
  </p:sldIdLst>
  <p:sldSz cx="9144000" cy="6858000" type="screen4x3"/>
  <p:notesSz cx="6864350" cy="9996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9900"/>
    <a:srgbClr val="9900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74383" autoAdjust="0"/>
  </p:normalViewPr>
  <p:slideViewPr>
    <p:cSldViewPr snapToGrid="0" snapToObjects="1">
      <p:cViewPr varScale="1">
        <p:scale>
          <a:sx n="83" d="100"/>
          <a:sy n="83" d="100"/>
        </p:scale>
        <p:origin x="2760" y="84"/>
      </p:cViewPr>
      <p:guideLst>
        <p:guide orient="horz" pos="2160"/>
        <p:guide pos="2880"/>
      </p:guideLst>
    </p:cSldViewPr>
  </p:slideViewPr>
  <p:notesTextViewPr>
    <p:cViewPr>
      <p:scale>
        <a:sx n="100" d="100"/>
        <a:sy n="100" d="100"/>
      </p:scale>
      <p:origin x="0" y="-1014"/>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300" cy="50030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sz="quarter" idx="1"/>
          </p:nvPr>
        </p:nvSpPr>
        <p:spPr>
          <a:xfrm>
            <a:off x="3887448" y="0"/>
            <a:ext cx="2975300" cy="500304"/>
          </a:xfrm>
          <a:prstGeom prst="rect">
            <a:avLst/>
          </a:prstGeom>
        </p:spPr>
        <p:txBody>
          <a:bodyPr vert="horz" lIns="92172" tIns="46086" rIns="92172" bIns="46086" rtlCol="0"/>
          <a:lstStyle>
            <a:lvl1pPr algn="r">
              <a:defRPr sz="1200"/>
            </a:lvl1pPr>
          </a:lstStyle>
          <a:p>
            <a:fld id="{8196BD0F-C7DE-4148-B4AF-E3709382BF27}" type="datetimeFigureOut">
              <a:rPr lang="en-US" smtClean="0"/>
              <a:pPr/>
              <a:t>3/13/2023</a:t>
            </a:fld>
            <a:endParaRPr lang="en-US" dirty="0"/>
          </a:p>
        </p:txBody>
      </p:sp>
      <p:sp>
        <p:nvSpPr>
          <p:cNvPr id="4" name="Footer Placeholder 3"/>
          <p:cNvSpPr>
            <a:spLocks noGrp="1"/>
          </p:cNvSpPr>
          <p:nvPr>
            <p:ph type="ftr" sz="quarter" idx="2"/>
          </p:nvPr>
        </p:nvSpPr>
        <p:spPr>
          <a:xfrm>
            <a:off x="0" y="9494586"/>
            <a:ext cx="2975300" cy="500304"/>
          </a:xfrm>
          <a:prstGeom prst="rect">
            <a:avLst/>
          </a:prstGeom>
        </p:spPr>
        <p:txBody>
          <a:bodyPr vert="horz" lIns="92172" tIns="46086" rIns="92172" bIns="4608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7448" y="9494586"/>
            <a:ext cx="2975300" cy="500304"/>
          </a:xfrm>
          <a:prstGeom prst="rect">
            <a:avLst/>
          </a:prstGeom>
        </p:spPr>
        <p:txBody>
          <a:bodyPr vert="horz" lIns="92172" tIns="46086" rIns="92172" bIns="46086" rtlCol="0" anchor="b"/>
          <a:lstStyle>
            <a:lvl1pPr algn="r">
              <a:defRPr sz="1200"/>
            </a:lvl1pPr>
          </a:lstStyle>
          <a:p>
            <a:fld id="{1D7EDD8E-7757-4F61-A28C-0B00C915F017}" type="slidenum">
              <a:rPr lang="en-US" smtClean="0"/>
              <a:pPr/>
              <a:t>‹#›</a:t>
            </a:fld>
            <a:endParaRPr lang="en-US" dirty="0"/>
          </a:p>
        </p:txBody>
      </p:sp>
    </p:spTree>
    <p:extLst>
      <p:ext uri="{BB962C8B-B14F-4D97-AF65-F5344CB8AC3E}">
        <p14:creationId xmlns:p14="http://schemas.microsoft.com/office/powerpoint/2010/main" val="31284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4551" cy="49982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idx="1"/>
          </p:nvPr>
        </p:nvSpPr>
        <p:spPr>
          <a:xfrm>
            <a:off x="3888211" y="1"/>
            <a:ext cx="2974551" cy="499824"/>
          </a:xfrm>
          <a:prstGeom prst="rect">
            <a:avLst/>
          </a:prstGeom>
        </p:spPr>
        <p:txBody>
          <a:bodyPr vert="horz" lIns="92172" tIns="46086" rIns="92172" bIns="46086" rtlCol="0"/>
          <a:lstStyle>
            <a:lvl1pPr algn="r">
              <a:defRPr sz="1200"/>
            </a:lvl1pPr>
          </a:lstStyle>
          <a:p>
            <a:fld id="{FEE8B350-5958-0E41-A6C5-C2C83FBF1FAC}" type="datetimeFigureOut">
              <a:rPr lang="en-US" smtClean="0"/>
              <a:pPr/>
              <a:t>3/13/2023</a:t>
            </a:fld>
            <a:endParaRPr lang="en-US" dirty="0"/>
          </a:p>
        </p:txBody>
      </p:sp>
      <p:sp>
        <p:nvSpPr>
          <p:cNvPr id="4" name="Slide Image Placeholder 3"/>
          <p:cNvSpPr>
            <a:spLocks noGrp="1" noRot="1" noChangeAspect="1"/>
          </p:cNvSpPr>
          <p:nvPr>
            <p:ph type="sldImg" idx="2"/>
          </p:nvPr>
        </p:nvSpPr>
        <p:spPr>
          <a:xfrm>
            <a:off x="933450" y="749300"/>
            <a:ext cx="4997450" cy="3748088"/>
          </a:xfrm>
          <a:prstGeom prst="rect">
            <a:avLst/>
          </a:prstGeom>
          <a:noFill/>
          <a:ln w="12700">
            <a:solidFill>
              <a:prstClr val="black"/>
            </a:solidFill>
          </a:ln>
        </p:spPr>
        <p:txBody>
          <a:bodyPr vert="horz" lIns="92172" tIns="46086" rIns="92172" bIns="46086" rtlCol="0" anchor="ctr"/>
          <a:lstStyle/>
          <a:p>
            <a:endParaRPr lang="en-US" dirty="0"/>
          </a:p>
        </p:txBody>
      </p:sp>
      <p:sp>
        <p:nvSpPr>
          <p:cNvPr id="5" name="Notes Placeholder 4"/>
          <p:cNvSpPr>
            <a:spLocks noGrp="1"/>
          </p:cNvSpPr>
          <p:nvPr>
            <p:ph type="body" sz="quarter" idx="3"/>
          </p:nvPr>
        </p:nvSpPr>
        <p:spPr>
          <a:xfrm>
            <a:off x="686436" y="4748333"/>
            <a:ext cx="5491480" cy="4498419"/>
          </a:xfrm>
          <a:prstGeom prst="rect">
            <a:avLst/>
          </a:prstGeom>
        </p:spPr>
        <p:txBody>
          <a:bodyPr vert="horz" lIns="92172" tIns="46086" rIns="92172" bIns="460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94930"/>
            <a:ext cx="2974551" cy="499824"/>
          </a:xfrm>
          <a:prstGeom prst="rect">
            <a:avLst/>
          </a:prstGeom>
        </p:spPr>
        <p:txBody>
          <a:bodyPr vert="horz" lIns="92172" tIns="46086" rIns="92172" bIns="460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8211" y="9494930"/>
            <a:ext cx="2974551" cy="499824"/>
          </a:xfrm>
          <a:prstGeom prst="rect">
            <a:avLst/>
          </a:prstGeom>
        </p:spPr>
        <p:txBody>
          <a:bodyPr vert="horz" lIns="92172" tIns="46086" rIns="92172" bIns="46086" rtlCol="0" anchor="b"/>
          <a:lstStyle>
            <a:lvl1pPr algn="r">
              <a:defRPr sz="1200"/>
            </a:lvl1pPr>
          </a:lstStyle>
          <a:p>
            <a:fld id="{93322314-975C-554B-8A12-FD962E3F8AC7}" type="slidenum">
              <a:rPr lang="en-US" smtClean="0"/>
              <a:pPr/>
              <a:t>‹#›</a:t>
            </a:fld>
            <a:endParaRPr lang="en-US" dirty="0"/>
          </a:p>
        </p:txBody>
      </p:sp>
    </p:spTree>
    <p:extLst>
      <p:ext uri="{BB962C8B-B14F-4D97-AF65-F5344CB8AC3E}">
        <p14:creationId xmlns:p14="http://schemas.microsoft.com/office/powerpoint/2010/main" val="25427918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Χαίρεται, στην παρακάτω παρουσίαση κανω μια βιβλιογραφική εύρυνα για το ρόλο της τεχνολογίας στις παγκόσμιες επιχειρηματικές δραστηριότητες.</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solidFill>
                  <a:srgbClr val="212529"/>
                </a:solidFill>
                <a:effectLst/>
                <a:latin typeface="Arial" panose="020B0604020202020204" pitchFamily="34" charset="0"/>
                <a:cs typeface="Times New Roman" panose="02020603050405020304" pitchFamily="18" charset="0"/>
              </a:rPr>
              <a:t>Η τεχνολογία μεταμορφώνει τον τρόπο με τον οποίο λειτουργούν οι εταιρείες σε παγκόσμια κλίμακα και η ερευνητική μου εργασία στοχεύει να διερευνήσει τα πιθανά οφέλη και τις προκλήσεις της χρήσης αναδυόμενων τεχνολογιών στις επιχειρηματικές λειτουργίες.</a:t>
            </a: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solidFill>
                  <a:srgbClr val="212529"/>
                </a:solidFill>
                <a:effectLst/>
                <a:latin typeface="Arial" panose="020B0604020202020204" pitchFamily="34" charset="0"/>
                <a:cs typeface="Times New Roman" panose="02020603050405020304" pitchFamily="18" charset="0"/>
              </a:rPr>
              <a:t>Προτού ξεκινήσουμε λίγα λόγια για εμένα</a:t>
            </a:r>
            <a:endParaRPr lang="en-US" b="0" dirty="0"/>
          </a:p>
          <a:p>
            <a:pPr eaLnBrk="1" hangingPunct="1"/>
            <a:endParaRPr lang="el-GR" altLang="el-GR" dirty="0"/>
          </a:p>
        </p:txBody>
      </p:sp>
    </p:spTree>
    <p:extLst>
      <p:ext uri="{BB962C8B-B14F-4D97-AF65-F5344CB8AC3E}">
        <p14:creationId xmlns:p14="http://schemas.microsoft.com/office/powerpoint/2010/main" val="182272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Το Web3.0 το </a:t>
            </a:r>
            <a:r>
              <a:rPr lang="el-GR" sz="1200" dirty="0" err="1"/>
              <a:t>blockchain</a:t>
            </a:r>
            <a:r>
              <a:rPr lang="el-GR" sz="1200" dirty="0"/>
              <a:t> </a:t>
            </a:r>
            <a:r>
              <a:rPr lang="en-US" sz="1200" dirty="0"/>
              <a:t>&amp; DAO </a:t>
            </a:r>
            <a:r>
              <a:rPr lang="el-GR" sz="1200" dirty="0"/>
              <a:t>είναι σχετικές, αλλά ξεχωριστές έννοιες. Εδώ είναι οι κύριες διαφορές:</a:t>
            </a:r>
          </a:p>
          <a:p>
            <a:endParaRPr lang="el-GR" sz="1200" dirty="0"/>
          </a:p>
          <a:p>
            <a:r>
              <a:rPr lang="el-GR" sz="1200" dirty="0"/>
              <a:t>Το Web3.0 αναφέρεται στην τρίτη γενιά του Διαδικτύου, η οποία χαρακτηρίζεται από έναν πιο αποκεντρωμένο και ανοιχτό ιστό που δίνει τη δυνατότητα στους χρήστες να έχουν περισσότερο έλεγχο στα δεδομένα τους και στις διαδικτυακές αλληλεπιδράσεις τους. Αυτό περιλαμβάνει τεχνολογίες όπως δικτύωση </a:t>
            </a:r>
            <a:r>
              <a:rPr lang="el-GR" sz="1200" dirty="0" err="1"/>
              <a:t>peer-to-peer</a:t>
            </a:r>
            <a:r>
              <a:rPr lang="el-GR" sz="1200" dirty="0"/>
              <a:t>, αποκεντρωμένη αποθήκευση και αποκεντρωμένες εφαρμογές.</a:t>
            </a:r>
          </a:p>
          <a:p>
            <a:endParaRPr lang="el-GR" sz="1200" dirty="0"/>
          </a:p>
          <a:p>
            <a:r>
              <a:rPr lang="el-GR" sz="1200" dirty="0"/>
              <a:t>Το </a:t>
            </a:r>
            <a:r>
              <a:rPr lang="el-GR" sz="1200" dirty="0" err="1"/>
              <a:t>Blockchain</a:t>
            </a:r>
            <a:r>
              <a:rPr lang="el-GR" sz="1200" dirty="0"/>
              <a:t>, από την άλλη πλευρά, είναι μια συγκεκριμένη τεχνολογία που χρησιμοποιείται για τη δημιουργία αποκεντρωμένων, αμετάβλητων και ασφαλών ψηφιακών λογιστικών βιβλίων. Επιτρέπει την καταγραφή και την επαλήθευση των συναλλαγών χωρίς την ανάγκη κεντρικής αρχής, καθιστώντας το ιδανικό για τη δημιουργία διαφανών και αξιόπιστων συστημάτων.</a:t>
            </a:r>
          </a:p>
          <a:p>
            <a:endParaRPr lang="el-GR" sz="1200" dirty="0"/>
          </a:p>
          <a:p>
            <a:r>
              <a:rPr lang="el-GR" sz="1200" dirty="0"/>
              <a:t>Το Web3.0 μπορεί να κάνει χρήση της τεχνολογίας </a:t>
            </a:r>
            <a:r>
              <a:rPr lang="el-GR" sz="1200" dirty="0" err="1"/>
              <a:t>blockchain</a:t>
            </a:r>
            <a:r>
              <a:rPr lang="el-GR" sz="1200" dirty="0"/>
              <a:t>, αλλά δεν περιορίζεται σε αυτήν. Το Web3.0 περιλαμβάνει ένα ευρύτερο φάσμα τεχνολογιών και πρωτοκόλλων πέρα από το </a:t>
            </a:r>
            <a:r>
              <a:rPr lang="el-GR" sz="1200" dirty="0" err="1"/>
              <a:t>blockchain</a:t>
            </a:r>
            <a:r>
              <a:rPr lang="el-GR" sz="1200" dirty="0"/>
              <a:t>, όπως δικτύωση </a:t>
            </a:r>
            <a:r>
              <a:rPr lang="el-GR" sz="1200" dirty="0" err="1"/>
              <a:t>peer-to-peer</a:t>
            </a:r>
            <a:r>
              <a:rPr lang="el-GR" sz="1200" dirty="0"/>
              <a:t>, αποκεντρωμένη αποθήκευση και άλλες αποκεντρωμένες εφαρμογές.</a:t>
            </a:r>
          </a:p>
          <a:p>
            <a:endParaRPr lang="el-GR" sz="1200" dirty="0"/>
          </a:p>
          <a:p>
            <a:r>
              <a:rPr lang="el-GR" sz="1200" dirty="0"/>
              <a:t>Συνοπτικά, το </a:t>
            </a:r>
            <a:r>
              <a:rPr lang="el-GR" sz="1200" dirty="0" err="1"/>
              <a:t>blockchain</a:t>
            </a:r>
            <a:r>
              <a:rPr lang="el-GR" sz="1200" dirty="0"/>
              <a:t> είναι μια συγκεκριμένη τεχνολογία που χρησιμοποιείται για τη δημιουργία αποκεντρωμένων και ασφαλών ψηφιακών λογιστικών βιβλίων, ενώ το Web3.0 είναι μια ευρύτερη έννοια που αναφέρεται στην τρίτη γενιά του διαδικτύου, που χαρακτηρίζεται από έναν πιο αποκεντρωμένο και ανοιχτό ιστό που δίνει τη δυνατότητα στους χρήστες να έχουν περισσότερο έλεγχο. τα δεδομένα και τις διαδικτυακές τους αλληλεπιδράσεις.</a:t>
            </a:r>
            <a:endParaRPr lang="en-US" sz="1200" dirty="0"/>
          </a:p>
          <a:p>
            <a:endParaRPr lang="en-US" sz="1200" dirty="0"/>
          </a:p>
          <a:p>
            <a:r>
              <a:rPr lang="el-GR" sz="1200" dirty="0"/>
              <a:t>Το Web3.0 επιτρέπει </a:t>
            </a:r>
            <a:endParaRPr lang="en-US" sz="1200" dirty="0"/>
          </a:p>
          <a:p>
            <a:r>
              <a:rPr lang="en-US" sz="1200" dirty="0"/>
              <a:t>1) </a:t>
            </a:r>
            <a:r>
              <a:rPr lang="el-GR" sz="1200" dirty="0"/>
              <a:t>δημιουργία αποκεντρωμένων εφαρμογών (</a:t>
            </a:r>
            <a:r>
              <a:rPr lang="el-GR" sz="1200" dirty="0" err="1"/>
              <a:t>dApps</a:t>
            </a:r>
            <a:r>
              <a:rPr lang="el-GR" sz="1200" dirty="0"/>
              <a:t>) που εκτελούνται σε δίκτυο </a:t>
            </a:r>
            <a:r>
              <a:rPr lang="el-GR" sz="1200" dirty="0" err="1"/>
              <a:t>blockchain</a:t>
            </a:r>
            <a:r>
              <a:rPr lang="el-GR" sz="1200" dirty="0"/>
              <a:t>, επιτρέποντας αυξημένη διαφάνεια, ασφάλεια και εμπιστοσύνη.</a:t>
            </a:r>
          </a:p>
          <a:p>
            <a:r>
              <a:rPr lang="en-US" sz="1200" dirty="0"/>
              <a:t>2) </a:t>
            </a:r>
            <a:r>
              <a:rPr lang="el-GR" sz="1200" dirty="0"/>
              <a:t>οι επιχειρήσεις μπορούν να αξιοποιήσουν έξυπνα συμβόλαια για να αυτοματοποιήσουν και να </a:t>
            </a:r>
            <a:r>
              <a:rPr lang="el-GR" sz="1200" dirty="0" err="1"/>
              <a:t>εξορθολογίσουν</a:t>
            </a:r>
            <a:r>
              <a:rPr lang="el-GR" sz="1200" dirty="0"/>
              <a:t> πολύπλοκες διαδικασίες, μειώνοντας το κόστος και αυξάνοντας την αποτελεσματικότητα το </a:t>
            </a:r>
            <a:r>
              <a:rPr lang="el-GR" sz="1200" dirty="0" err="1"/>
              <a:t>οποιο</a:t>
            </a:r>
            <a:r>
              <a:rPr lang="el-GR" sz="1200" dirty="0"/>
              <a:t> </a:t>
            </a:r>
            <a:r>
              <a:rPr lang="el-GR" sz="1200" dirty="0" err="1"/>
              <a:t>συνδυαζει</a:t>
            </a:r>
            <a:r>
              <a:rPr lang="el-GR" sz="1200" dirty="0"/>
              <a:t> </a:t>
            </a:r>
            <a:r>
              <a:rPr lang="en-US" sz="1200" dirty="0"/>
              <a:t>blockchain</a:t>
            </a:r>
            <a:endParaRPr lang="el-GR" sz="1200" dirty="0"/>
          </a:p>
          <a:p>
            <a:r>
              <a:rPr lang="en-US" sz="1200" dirty="0"/>
              <a:t>3) </a:t>
            </a:r>
            <a:r>
              <a:rPr lang="el-GR" sz="1200" dirty="0"/>
              <a:t>διευκολύνει την ασφαλή και αποτελεσματική κοινή χρήση δεδομένων μεταξύ διαφορετικών μερών, επιτρέποντας τη συνεργασία και τη λήψη αποφάσεων βάσει δεδομένων.</a:t>
            </a:r>
          </a:p>
          <a:p>
            <a:r>
              <a:rPr lang="en-US" sz="1200" dirty="0"/>
              <a:t>4) </a:t>
            </a:r>
            <a:r>
              <a:rPr lang="el-GR" sz="1200" dirty="0"/>
              <a:t>Μέσω της χρήσης αποκεντρωμένων λύσεων ταυτότητας, το Web3.0 μπορεί να βοηθήσει τις επιχειρήσεις να βελτιώσουν τον έλεγχο ταυτότητας και τη διαχείριση ταυτότητας, μειώνοντας τον κίνδυνο απάτης και παραβιάσεων δεδομένων.</a:t>
            </a:r>
          </a:p>
          <a:p>
            <a:r>
              <a:rPr lang="en-US" sz="1200" dirty="0"/>
              <a:t>5) </a:t>
            </a:r>
            <a:r>
              <a:rPr lang="el-GR" sz="1200" dirty="0"/>
              <a:t>μπορεί να επιτρέψει </a:t>
            </a:r>
            <a:r>
              <a:rPr lang="el-GR" sz="1200" dirty="0" err="1"/>
              <a:t>μικροπληρωμές</a:t>
            </a:r>
            <a:r>
              <a:rPr lang="el-GR" sz="1200" dirty="0"/>
              <a:t> και τη δημιουργία νέων επιχειρηματικών μοντέλων, όπως υπηρεσίες πληρωμής ανά χρήση και συνδρομών, χωρίς την ανάγκη διαμεσολαβητών.</a:t>
            </a:r>
          </a:p>
          <a:p>
            <a:r>
              <a:rPr lang="en-US" sz="1200" dirty="0"/>
              <a:t>6) </a:t>
            </a:r>
            <a:r>
              <a:rPr lang="el-GR" sz="1200" dirty="0"/>
              <a:t>έχει επίσης τη δυνατότητα να επιτρέψει νέες μορφές ψηφιακής ιδιοκτησίας και ανταλλαγής αξίας, δημιουργώντας νέες ροές εσόδων και επιχειρηματικές ευκαιρίες για τις εταιρείες.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10</a:t>
            </a:fld>
            <a:endParaRPr lang="en-US" dirty="0"/>
          </a:p>
        </p:txBody>
      </p:sp>
    </p:spTree>
    <p:extLst>
      <p:ext uri="{BB962C8B-B14F-4D97-AF65-F5344CB8AC3E}">
        <p14:creationId xmlns:p14="http://schemas.microsoft.com/office/powerpoint/2010/main" val="1928645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Το TOGAF, ή The </a:t>
            </a:r>
            <a:r>
              <a:rPr lang="el-GR" sz="1200" dirty="0" err="1"/>
              <a:t>Open</a:t>
            </a:r>
            <a:r>
              <a:rPr lang="el-GR" sz="1200" dirty="0"/>
              <a:t> </a:t>
            </a:r>
            <a:r>
              <a:rPr lang="el-GR" sz="1200" dirty="0" err="1"/>
              <a:t>Group</a:t>
            </a:r>
            <a:r>
              <a:rPr lang="el-GR" sz="1200" dirty="0"/>
              <a:t> </a:t>
            </a:r>
            <a:r>
              <a:rPr lang="el-GR" sz="1200" dirty="0" err="1"/>
              <a:t>Architecture</a:t>
            </a:r>
            <a:r>
              <a:rPr lang="el-GR" sz="1200" dirty="0"/>
              <a:t> </a:t>
            </a:r>
            <a:r>
              <a:rPr lang="el-GR" sz="1200" dirty="0" err="1"/>
              <a:t>Framework</a:t>
            </a:r>
            <a:r>
              <a:rPr lang="el-GR" sz="1200" dirty="0"/>
              <a:t>, είναι ένα ευρέως χρησιμοποιούμενο πλαίσιο για την εταιρική αρχιτεκτονική. Παρέχει μια κοινή γλώσσα, μεθοδολογία και εργαλεία για το σχεδιασμό και τη διαχείριση της εταιρικής αρχιτεκτονικής. Το TOGAF βοηθά τους οργανισμούς να ευθυγραμμίσουν τους επιχειρηματικούς τους στόχους και τη στρατηγική πληροφορικής και παρέχει μια δομή για </a:t>
            </a:r>
            <a:r>
              <a:rPr lang="en-US" sz="1200" dirty="0"/>
              <a:t>planning</a:t>
            </a:r>
            <a:r>
              <a:rPr lang="el-GR" sz="1200" dirty="0"/>
              <a:t>, </a:t>
            </a:r>
            <a:r>
              <a:rPr lang="en-US" sz="1200" dirty="0"/>
              <a:t>designing</a:t>
            </a:r>
            <a:r>
              <a:rPr lang="el-GR" sz="1200" dirty="0"/>
              <a:t>, και </a:t>
            </a:r>
            <a:r>
              <a:rPr lang="en-US" sz="1200" dirty="0"/>
              <a:t>implementation </a:t>
            </a:r>
            <a:r>
              <a:rPr lang="el-GR" sz="1200" dirty="0"/>
              <a:t>και τη διαχείριση τεχνολογικών λύσεων. Χρησιμοποιώντας το TOGAF, οι οργανισμοί μπορούν να επιτύχουν πιο αποτελεσματική και αποτελεσματική χρήση των πόρων πληροφορικής, καλύτερη συνεργασία μεταξύ των τμημάτων και αυξημένη ευελιξία για να ανταποκριθούν στις μεταβαλλόμενες επιχειρηματικές ανάγκες.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11</a:t>
            </a:fld>
            <a:endParaRPr lang="en-US" dirty="0"/>
          </a:p>
        </p:txBody>
      </p:sp>
    </p:spTree>
    <p:extLst>
      <p:ext uri="{BB962C8B-B14F-4D97-AF65-F5344CB8AC3E}">
        <p14:creationId xmlns:p14="http://schemas.microsoft.com/office/powerpoint/2010/main" val="3153182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Το ITIL, ή η Βιβλιοθήκη Υποδομής Πληροφορικής, είναι ένα πλαίσιο που παρέχει βέλτιστες πρακτικές για τη διαχείριση υπηρεσιών πληροφορικής. Το ITIL στοχεύει στη βελτίωση της ποιότητας των υπηρεσιών πληροφορικής ευθυγραμμίζοντάς τες με τις ανάγκες της επιχείρησης και διασφαλίζοντας ότι παρέχονται αποδοτικά και αποτελεσματικά. Αποτελείται από ένα σύνολο λειτουργειών και διαδικασιών που καλύπτουν ολόκληρο τον κύκλο ζωής της υπηρεσίας, από τη στρατηγική μέχρι το σχεδιασμό, τη μετάβαση, τη λειτουργία και τη συνεχή βελτίωση. Ακολουθώντας τις πρακτικές ITIL, οι οργανισμοί μπορούν να βελτιστοποιήσουν τις υπηρεσίες πληροφορικής τους, να μειώσουν το κόστος και να αυξήσουν την ικανοποίηση των πελατών.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12</a:t>
            </a:fld>
            <a:endParaRPr lang="en-US" dirty="0"/>
          </a:p>
        </p:txBody>
      </p:sp>
    </p:spTree>
    <p:extLst>
      <p:ext uri="{BB962C8B-B14F-4D97-AF65-F5344CB8AC3E}">
        <p14:creationId xmlns:p14="http://schemas.microsoft.com/office/powerpoint/2010/main" val="3368896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Το </a:t>
            </a:r>
            <a:r>
              <a:rPr lang="el-GR" sz="1200" dirty="0" err="1"/>
              <a:t>SAFe</a:t>
            </a:r>
            <a:r>
              <a:rPr lang="el-GR" sz="1200" dirty="0"/>
              <a:t> (</a:t>
            </a:r>
            <a:r>
              <a:rPr lang="el-GR" sz="1200" dirty="0" err="1"/>
              <a:t>Scaled</a:t>
            </a:r>
            <a:r>
              <a:rPr lang="el-GR" sz="1200" dirty="0"/>
              <a:t> </a:t>
            </a:r>
            <a:r>
              <a:rPr lang="el-GR" sz="1200" dirty="0" err="1"/>
              <a:t>Agile</a:t>
            </a:r>
            <a:r>
              <a:rPr lang="el-GR" sz="1200" dirty="0"/>
              <a:t> </a:t>
            </a:r>
            <a:r>
              <a:rPr lang="el-GR" sz="1200" dirty="0" err="1"/>
              <a:t>Framework</a:t>
            </a:r>
            <a:r>
              <a:rPr lang="el-GR" sz="1200" dirty="0"/>
              <a:t>) είναι μια προσέγγιση στην ανάπτυξη λογισμικού που επιτρέπει στους οργανισμούς να υιοθετούν ευέλικτες πρακτικές σε κλίμακα. Παρέχει ένα πλαίσιο για τη διαχείριση και τον συντονισμό μεγάλων, πολύπλοκων έργων λογισμικού, αναλύοντάς τα σε μικρότερα, πιο </a:t>
            </a:r>
            <a:r>
              <a:rPr lang="el-GR" sz="1200" dirty="0" err="1"/>
              <a:t>διαχειρίσιμα</a:t>
            </a:r>
            <a:r>
              <a:rPr lang="el-GR" sz="1200" dirty="0"/>
              <a:t> στοιχεία.</a:t>
            </a:r>
          </a:p>
          <a:p>
            <a:endParaRPr lang="el-GR" sz="1200" dirty="0"/>
          </a:p>
          <a:p>
            <a:r>
              <a:rPr lang="el-GR" sz="1200" dirty="0"/>
              <a:t>Το </a:t>
            </a:r>
            <a:r>
              <a:rPr lang="el-GR" sz="1200" dirty="0" err="1"/>
              <a:t>SAFe</a:t>
            </a:r>
            <a:r>
              <a:rPr lang="el-GR" sz="1200" dirty="0"/>
              <a:t> μπορεί να συνδυαστεί με το ITIL και το TOGAF για να δημιουργήσει μια πιο ολιστική προσέγγιση στην αρχιτεκτονική της επιχείρησης και στην ανάπτυξη λογισμικού. Ενώ το ITIL εστιάζει στη διαχείριση υπηρεσιών και το TOGAF εστιάζει στην εταιρική αρχιτεκτονική, το </a:t>
            </a:r>
            <a:r>
              <a:rPr lang="el-GR" sz="1200" dirty="0" err="1"/>
              <a:t>SAFe</a:t>
            </a:r>
            <a:r>
              <a:rPr lang="el-GR" sz="1200" dirty="0"/>
              <a:t> παρέχει μια μεθοδολογία για την ευέλικτη ανάπτυξη λογισμικού που μπορεί να χρησιμοποιηθεί σε αυτά τα πλαίσια. Συνδυάζοντας αυτές τις προσεγγίσεις, οι οργανισμοί μπορούν να βελτιώσουν τις διαδικασίες ανάπτυξης λογισμικού τους, διασφαλίζοντας παράλληλα την ευθυγράμμιση με τους συνολικούς επιχειρηματικούς στόχους και τη στρατηγική </a:t>
            </a:r>
            <a:r>
              <a:rPr lang="en-US" sz="1200" dirty="0"/>
              <a:t>IT</a:t>
            </a:r>
            <a:r>
              <a:rPr lang="el-GR" sz="1200"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13</a:t>
            </a:fld>
            <a:endParaRPr lang="en-US" dirty="0"/>
          </a:p>
        </p:txBody>
      </p:sp>
    </p:spTree>
    <p:extLst>
      <p:ext uri="{BB962C8B-B14F-4D97-AF65-F5344CB8AC3E}">
        <p14:creationId xmlns:p14="http://schemas.microsoft.com/office/powerpoint/2010/main" val="3969933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Συμπερασματικά, η ενοποίηση της πληροφορικής και των επιχειρήσεων έχει καταστεί απαραίτητη προκειμένου οι σύγχρονοι οργανισμοί να παραμείνουν ανταγωνιστικοί στο σημερινό ψηφιακό τοπίο με γρήγορο ρυθμό. Αξιοποιώντας τη δύναμη των αναδυόμενων τεχνολογιών, όπως το </a:t>
            </a:r>
            <a:r>
              <a:rPr lang="el-GR" sz="1200" dirty="0" err="1"/>
              <a:t>blockchain</a:t>
            </a:r>
            <a:r>
              <a:rPr lang="el-GR" sz="1200" dirty="0"/>
              <a:t>, το web3.0 και τα DAO, οι εταιρείες μπορούν να μεταμορφώσουν τις δραστηριότητές τους και να ξεκλειδώσουν νέα επίπεδα αποτελεσματικότητας, διαφάνειας και συνεργασίας. Ωστόσο, η επιτυχής εφαρμογή απαιτεί μια στρατηγική προσέγγιση, ενσωματώνοντας πλαίσια όπως το ITIL, το TOGAF και το </a:t>
            </a:r>
            <a:r>
              <a:rPr lang="el-GR" sz="1200" dirty="0" err="1"/>
              <a:t>SAFe</a:t>
            </a:r>
            <a:r>
              <a:rPr lang="el-GR" sz="1200" dirty="0"/>
              <a:t>, για να διασφαλιστεί η ευθυγράμμιση μεταξύ των στόχων πληροφορικής και των επιχειρήσεων. Με τα σωστά εργαλεία και νοοτροπία, η πληροφορική και η επιχείρηση μπορούν να συνεργαστούν για να οδηγήσουν την καινοτομία και να επιτελέσουν μακροπρόθεσμη επιτυχία.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14</a:t>
            </a:fld>
            <a:endParaRPr lang="en-US" dirty="0"/>
          </a:p>
        </p:txBody>
      </p:sp>
    </p:spTree>
    <p:extLst>
      <p:ext uri="{BB962C8B-B14F-4D97-AF65-F5344CB8AC3E}">
        <p14:creationId xmlns:p14="http://schemas.microsoft.com/office/powerpoint/2010/main" val="3337363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«Στην εποχή της ψηφιακής τεχνολογίας, κάθε επιχείρηση είναι μια επιχείρηση λογισμικού.</a:t>
            </a:r>
          </a:p>
          <a:p>
            <a:r>
              <a:rPr lang="el-GR" dirty="0"/>
              <a:t>Η ευελιξία δεν είναι επιλογή ή κάτι μόνο για τεχνικές ομάδες, είναι </a:t>
            </a:r>
            <a:r>
              <a:rPr lang="en-US" dirty="0"/>
              <a:t>business imperative</a:t>
            </a:r>
            <a:r>
              <a:rPr lang="el-GR" dirty="0"/>
              <a:t>».</a:t>
            </a:r>
            <a:endParaRPr lang="en-US" dirty="0"/>
          </a:p>
          <a:p>
            <a:endParaRPr lang="en-US" dirty="0"/>
          </a:p>
          <a:p>
            <a:r>
              <a:rPr lang="el-GR" dirty="0" err="1"/>
              <a:t>Δηλαδη</a:t>
            </a:r>
            <a:r>
              <a:rPr lang="el-GR" dirty="0"/>
              <a:t> πρέπει να υπάρξει </a:t>
            </a:r>
            <a:r>
              <a:rPr lang="en-US" dirty="0"/>
              <a:t>agility </a:t>
            </a:r>
            <a:r>
              <a:rPr lang="el-GR" dirty="0"/>
              <a:t>και το να </a:t>
            </a:r>
            <a:r>
              <a:rPr lang="el-GR" dirty="0" err="1"/>
              <a:t>υπαρξει</a:t>
            </a:r>
            <a:r>
              <a:rPr lang="el-GR" dirty="0"/>
              <a:t> </a:t>
            </a:r>
            <a:r>
              <a:rPr lang="el-GR" dirty="0" err="1"/>
              <a:t>εννούμε</a:t>
            </a:r>
            <a:r>
              <a:rPr lang="el-GR" dirty="0"/>
              <a:t> </a:t>
            </a:r>
            <a:r>
              <a:rPr lang="el-GR" dirty="0" err="1"/>
              <a:t>ριζικα</a:t>
            </a:r>
            <a:r>
              <a:rPr lang="el-GR" dirty="0"/>
              <a:t> λειτουργική ώστε να προχωρήσει από </a:t>
            </a:r>
            <a:r>
              <a:rPr lang="en-US" dirty="0"/>
              <a:t>idea -&gt; reality to project/business vision.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15</a:t>
            </a:fld>
            <a:endParaRPr lang="en-US" dirty="0"/>
          </a:p>
        </p:txBody>
      </p:sp>
    </p:spTree>
    <p:extLst>
      <p:ext uri="{BB962C8B-B14F-4D97-AF65-F5344CB8AC3E}">
        <p14:creationId xmlns:p14="http://schemas.microsoft.com/office/powerpoint/2010/main" val="2778896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Σας ευχαριστώ για την προσοχή σας και καλωσορίζω οποιεσδήποτε ερωτήσεις έχετε.</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16</a:t>
            </a:fld>
            <a:endParaRPr lang="en-US" dirty="0"/>
          </a:p>
        </p:txBody>
      </p:sp>
    </p:spTree>
    <p:extLst>
      <p:ext uri="{BB962C8B-B14F-4D97-AF65-F5344CB8AC3E}">
        <p14:creationId xmlns:p14="http://schemas.microsoft.com/office/powerpoint/2010/main" val="507736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Είμαι ο Μάρκου Μιχαήλ</a:t>
            </a:r>
          </a:p>
          <a:p>
            <a:endParaRPr lang="el-GR" dirty="0"/>
          </a:p>
          <a:p>
            <a:r>
              <a:rPr lang="el-GR" dirty="0"/>
              <a:t>Ασχολούμαι με Δίκτυα παροχών και υπολογιστών</a:t>
            </a:r>
            <a:r>
              <a:rPr lang="en-US" dirty="0"/>
              <a:t> </a:t>
            </a:r>
            <a:r>
              <a:rPr lang="el-GR" dirty="0"/>
              <a:t>και </a:t>
            </a:r>
            <a:r>
              <a:rPr lang="en-US" dirty="0"/>
              <a:t>multiplayer video-games.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a:t>
            </a:fld>
            <a:endParaRPr lang="en-US" dirty="0"/>
          </a:p>
        </p:txBody>
      </p:sp>
    </p:spTree>
    <p:extLst>
      <p:ext uri="{BB962C8B-B14F-4D97-AF65-F5344CB8AC3E}">
        <p14:creationId xmlns:p14="http://schemas.microsoft.com/office/powerpoint/2010/main" val="136485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Θερμές ευχαριστίες στην οικογένεια μου και καθηγητές μου του Μητροπολιτικού ιδιαίτερα στον Μέντορα μου</a:t>
            </a:r>
            <a:r>
              <a:rPr lang="en-US" dirty="0"/>
              <a:t> </a:t>
            </a:r>
            <a:r>
              <a:rPr lang="el-GR" dirty="0"/>
              <a:t>την Κ. </a:t>
            </a:r>
            <a:r>
              <a:rPr lang="el-GR" dirty="0" err="1"/>
              <a:t>Ρέπτση</a:t>
            </a:r>
            <a:r>
              <a:rPr lang="el-GR" dirty="0"/>
              <a:t> Μαρία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a:t>
            </a:fld>
            <a:endParaRPr lang="en-US" dirty="0"/>
          </a:p>
        </p:txBody>
      </p:sp>
    </p:spTree>
    <p:extLst>
      <p:ext uri="{BB962C8B-B14F-4D97-AF65-F5344CB8AC3E}">
        <p14:creationId xmlns:p14="http://schemas.microsoft.com/office/powerpoint/2010/main" val="364621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Η </a:t>
            </a:r>
            <a:r>
              <a:rPr lang="el-GR" sz="1200" dirty="0" err="1"/>
              <a:t>Τεχνολογια</a:t>
            </a:r>
            <a:r>
              <a:rPr lang="el-GR" sz="1200" dirty="0"/>
              <a:t> στις </a:t>
            </a:r>
            <a:r>
              <a:rPr lang="el-GR" sz="1200" dirty="0" err="1"/>
              <a:t>μερες</a:t>
            </a:r>
            <a:r>
              <a:rPr lang="el-GR" sz="1200" dirty="0"/>
              <a:t> μας </a:t>
            </a:r>
            <a:r>
              <a:rPr lang="el-GR" sz="1200" dirty="0" err="1"/>
              <a:t>αυξανεται</a:t>
            </a:r>
            <a:r>
              <a:rPr lang="el-GR" sz="1200" dirty="0"/>
              <a:t> </a:t>
            </a:r>
            <a:r>
              <a:rPr lang="el-GR" sz="1200" dirty="0" err="1"/>
              <a:t>ραγδαια</a:t>
            </a:r>
            <a:r>
              <a:rPr lang="el-GR" sz="1200" dirty="0"/>
              <a:t> κάθε </a:t>
            </a:r>
            <a:r>
              <a:rPr lang="el-GR" sz="1200" dirty="0" err="1"/>
              <a:t>επιχειρηση</a:t>
            </a:r>
            <a:r>
              <a:rPr lang="el-GR" sz="1200" dirty="0"/>
              <a:t> εχει </a:t>
            </a:r>
            <a:r>
              <a:rPr lang="el-GR" sz="1200" dirty="0" err="1"/>
              <a:t>γινει</a:t>
            </a:r>
            <a:r>
              <a:rPr lang="el-GR" sz="1200" dirty="0"/>
              <a:t> ένα με την τεχνολογία. </a:t>
            </a:r>
            <a:r>
              <a:rPr lang="el-GR" sz="1200" dirty="0" err="1"/>
              <a:t>Γλιτωνεις</a:t>
            </a:r>
            <a:r>
              <a:rPr lang="el-GR" sz="1200" dirty="0"/>
              <a:t> </a:t>
            </a:r>
            <a:r>
              <a:rPr lang="el-GR" sz="1200" dirty="0" err="1"/>
              <a:t>χρονο</a:t>
            </a:r>
            <a:r>
              <a:rPr lang="el-GR" sz="1200" dirty="0"/>
              <a:t>, </a:t>
            </a:r>
            <a:r>
              <a:rPr lang="el-GR" sz="1200" dirty="0" err="1"/>
              <a:t>βελτιωνεις</a:t>
            </a:r>
            <a:r>
              <a:rPr lang="el-GR" sz="1200" dirty="0"/>
              <a:t> διαδικασίες, και </a:t>
            </a:r>
            <a:r>
              <a:rPr lang="el-GR" sz="1200" dirty="0" err="1"/>
              <a:t>υπαρχει</a:t>
            </a:r>
            <a:r>
              <a:rPr lang="el-GR" sz="1200" dirty="0"/>
              <a:t> πιο </a:t>
            </a:r>
            <a:r>
              <a:rPr lang="el-GR" sz="1200" dirty="0" err="1"/>
              <a:t>σταθερη</a:t>
            </a:r>
            <a:r>
              <a:rPr lang="el-GR" sz="1200" dirty="0"/>
              <a:t> </a:t>
            </a:r>
            <a:r>
              <a:rPr lang="el-GR" sz="1200" dirty="0" err="1"/>
              <a:t>καθοδηγηση</a:t>
            </a:r>
            <a:r>
              <a:rPr lang="el-GR" sz="1200" dirty="0"/>
              <a:t> με </a:t>
            </a:r>
            <a:r>
              <a:rPr lang="el-GR" sz="1200" dirty="0" err="1"/>
              <a:t>λιγοτερο</a:t>
            </a:r>
            <a:r>
              <a:rPr lang="el-GR" sz="1200" dirty="0"/>
              <a:t> </a:t>
            </a:r>
            <a:r>
              <a:rPr lang="el-GR" sz="1200" dirty="0" err="1"/>
              <a:t>περιθωριο</a:t>
            </a:r>
            <a:r>
              <a:rPr lang="el-GR" sz="1200" dirty="0"/>
              <a:t> </a:t>
            </a:r>
            <a:r>
              <a:rPr lang="el-GR" sz="1200" dirty="0" err="1"/>
              <a:t>σφαλματος</a:t>
            </a:r>
            <a:r>
              <a:rPr lang="el-GR" sz="1200" dirty="0"/>
              <a:t>.</a:t>
            </a:r>
          </a:p>
          <a:p>
            <a:r>
              <a:rPr lang="el-GR" sz="1200" dirty="0"/>
              <a:t>Από το </a:t>
            </a:r>
            <a:r>
              <a:rPr lang="en-US" sz="1200" dirty="0"/>
              <a:t>industry 1 </a:t>
            </a:r>
            <a:r>
              <a:rPr lang="el-GR" sz="1200" dirty="0"/>
              <a:t>στο 4</a:t>
            </a:r>
          </a:p>
          <a:p>
            <a:endParaRPr lang="el-GR" sz="1200" dirty="0"/>
          </a:p>
          <a:p>
            <a:r>
              <a:rPr lang="el-GR" u="sng" dirty="0"/>
              <a:t>Το Industry 2.0, γνωστό και ως Δεύτερη Βιομηχανική Επανάσταση</a:t>
            </a:r>
            <a:r>
              <a:rPr lang="el-GR" dirty="0"/>
              <a:t>, ξεκίνησε στα τέλη του 19ου αιώνα και χαρακτηρίστηκε από την ευρεία υιοθέτηση τεχνικών μαζικής παραγωγής και τη </a:t>
            </a:r>
            <a:r>
              <a:rPr lang="el-GR" u="sng" dirty="0"/>
              <a:t>χρήση ηλεκτρικής ενέργειας για την τροφοδοσία μηχανημάτων</a:t>
            </a:r>
            <a:r>
              <a:rPr lang="el-GR" dirty="0"/>
              <a:t>. Αυτή η εποχή είδε την ανάπτυξη των γραμμών συναρμολόγησης και την άνοδο μεγάλης κλίμακας μεταποιητικών βιομηχανιών όπως η αυτοκινητοβιομηχανία και ο χάλυβας.</a:t>
            </a:r>
          </a:p>
          <a:p>
            <a:endParaRPr lang="el-GR" dirty="0"/>
          </a:p>
          <a:p>
            <a:r>
              <a:rPr lang="el-GR" u="sng" dirty="0"/>
              <a:t>Το Industry 3.0, γνωστό και ως Τρίτη Βιομηχανική Επανάσταση</a:t>
            </a:r>
            <a:r>
              <a:rPr lang="el-GR" dirty="0"/>
              <a:t>, ξεκίνησε στα τέλη του 20ου αιώνα και </a:t>
            </a:r>
            <a:r>
              <a:rPr lang="el-GR" u="sng" dirty="0"/>
              <a:t>χαρακτηρίστηκε από την άνοδο των ψηφιακών τεχνολογιών και του αυτοματισμού</a:t>
            </a:r>
            <a:r>
              <a:rPr lang="el-GR" dirty="0"/>
              <a:t>. Αυτή η εποχή είδε την ανάπτυξη των συστημάτων υπολογιστών, της ρομποτικής και του Διαδικτύου, τα οποία οδήγησαν στην αυτοματοποίηση πολλών βιομηχανικών διαδικασιών και στην άνοδο νέων βιομηχανιών όπως η τεχνολογία της πληροφορίας και οι τηλεπικοινωνίες.</a:t>
            </a:r>
          </a:p>
          <a:p>
            <a:endParaRPr lang="el-GR" dirty="0"/>
          </a:p>
          <a:p>
            <a:r>
              <a:rPr lang="el-GR" dirty="0"/>
              <a:t>Το Industry 4.0, γνωστό και ως Τέταρτη Βιομηχανική Επανάσταση, είναι η τρέχουσα εποχή της εκβιομηχάνισης και χαρακτηρίζεται από την ενσωμάτωση προηγμένων τεχνολογιών όπως η τεχνητή νοημοσύνη, το Διαδίκτυο των πραγμάτων (</a:t>
            </a:r>
            <a:r>
              <a:rPr lang="el-GR" dirty="0" err="1"/>
              <a:t>IoT</a:t>
            </a:r>
            <a:r>
              <a:rPr lang="el-GR" dirty="0"/>
              <a:t>) και το </a:t>
            </a:r>
            <a:r>
              <a:rPr lang="el-GR" dirty="0" err="1"/>
              <a:t>cloud</a:t>
            </a:r>
            <a:r>
              <a:rPr lang="el-GR" dirty="0"/>
              <a:t> </a:t>
            </a:r>
            <a:r>
              <a:rPr lang="el-GR" dirty="0" err="1"/>
              <a:t>computing</a:t>
            </a:r>
            <a:r>
              <a:rPr lang="el-GR" dirty="0"/>
              <a:t>. Το Industry 4.0 στοχεύει στη δημιουργία «έξυπνων εργοστασίων» που είναι εξαιρετικά αυτοματοποιημένα και συνδεδεμένα, επιτρέποντας μεγαλύτερη αποτελεσματικότητα, ευελιξία και προσαρμογή στις διαδικασίες παραγωγής. Χαρακτηρίζεται επίσης από μεγαλύτερη εστίαση στη λήψη αποφάσεων βάσει δεδομένων και τη χρήση προηγμένων αναλυτικών στοιχείων για τη βελτιστοποίηση των λειτουργιών και την προώθηση της καινοτομίας.</a:t>
            </a:r>
            <a:r>
              <a:rPr lang="en-US" dirty="0"/>
              <a:t> </a:t>
            </a:r>
            <a:endParaRPr lang="el-GR" dirty="0"/>
          </a:p>
          <a:p>
            <a:endParaRPr lang="el-GR" dirty="0"/>
          </a:p>
          <a:p>
            <a:r>
              <a:rPr lang="el-GR" dirty="0" err="1"/>
              <a:t>Παρακατω</a:t>
            </a:r>
            <a:r>
              <a:rPr lang="el-GR" dirty="0"/>
              <a:t> θα </a:t>
            </a:r>
            <a:r>
              <a:rPr lang="el-GR" dirty="0" err="1"/>
              <a:t>αναλυσουμε</a:t>
            </a:r>
            <a:r>
              <a:rPr lang="el-GR" dirty="0"/>
              <a:t> από τι </a:t>
            </a:r>
            <a:r>
              <a:rPr lang="el-GR" dirty="0" err="1"/>
              <a:t>αποτελειται</a:t>
            </a:r>
            <a:r>
              <a:rPr lang="el-GR" dirty="0"/>
              <a:t> ένα μοντέρνο </a:t>
            </a:r>
            <a:r>
              <a:rPr lang="en-US" dirty="0"/>
              <a:t>industry 4.0</a:t>
            </a:r>
            <a:r>
              <a:rPr lang="el-GR" dirty="0"/>
              <a:t> αλλά και τις προκλήσεις του.</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4</a:t>
            </a:fld>
            <a:endParaRPr lang="en-US" dirty="0"/>
          </a:p>
        </p:txBody>
      </p:sp>
    </p:spTree>
    <p:extLst>
      <p:ext uri="{BB962C8B-B14F-4D97-AF65-F5344CB8AC3E}">
        <p14:creationId xmlns:p14="http://schemas.microsoft.com/office/powerpoint/2010/main" val="24465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err="1"/>
              <a:t>Ολοι</a:t>
            </a:r>
            <a:r>
              <a:rPr lang="el-GR" sz="1200" dirty="0"/>
              <a:t> </a:t>
            </a:r>
            <a:r>
              <a:rPr lang="el-GR" sz="1200" dirty="0" err="1"/>
              <a:t>αλλα</a:t>
            </a:r>
            <a:r>
              <a:rPr lang="el-GR" sz="1200" dirty="0"/>
              <a:t> </a:t>
            </a:r>
            <a:r>
              <a:rPr lang="el-GR" sz="1200" dirty="0" err="1"/>
              <a:t>ειδικα</a:t>
            </a:r>
            <a:r>
              <a:rPr lang="el-GR" sz="1200" dirty="0"/>
              <a:t> </a:t>
            </a:r>
            <a:r>
              <a:rPr lang="el-GR" sz="1200" dirty="0" err="1"/>
              <a:t>οσοι</a:t>
            </a:r>
            <a:r>
              <a:rPr lang="el-GR" sz="1200" dirty="0"/>
              <a:t> </a:t>
            </a:r>
            <a:r>
              <a:rPr lang="el-GR" sz="1200" dirty="0" err="1"/>
              <a:t>δουλευουμε</a:t>
            </a:r>
            <a:r>
              <a:rPr lang="el-GR" sz="1200" dirty="0"/>
              <a:t> σε επιχειρήσεις </a:t>
            </a:r>
            <a:r>
              <a:rPr lang="el-GR" sz="1200" dirty="0" err="1"/>
              <a:t>γνωριζουμε</a:t>
            </a:r>
            <a:r>
              <a:rPr lang="el-GR" sz="1200" dirty="0"/>
              <a:t> τα οφέλη της τεχνολογίας </a:t>
            </a:r>
            <a:r>
              <a:rPr lang="el-GR" sz="1200" dirty="0" err="1"/>
              <a:t>ιδιως</a:t>
            </a:r>
            <a:r>
              <a:rPr lang="el-GR" sz="1200" dirty="0"/>
              <a:t> τα </a:t>
            </a:r>
            <a:r>
              <a:rPr lang="el-GR" sz="1200" dirty="0" err="1"/>
              <a:t>τελευταια</a:t>
            </a:r>
            <a:r>
              <a:rPr lang="el-GR" sz="1200" dirty="0"/>
              <a:t> 2 </a:t>
            </a:r>
            <a:r>
              <a:rPr lang="el-GR" sz="1200" dirty="0" err="1"/>
              <a:t>χρονια</a:t>
            </a:r>
            <a:r>
              <a:rPr lang="el-GR" sz="1200" dirty="0"/>
              <a:t> </a:t>
            </a:r>
            <a:r>
              <a:rPr lang="el-GR" sz="1200" dirty="0" err="1"/>
              <a:t>μετα</a:t>
            </a:r>
            <a:r>
              <a:rPr lang="el-GR" sz="1200" dirty="0"/>
              <a:t> την πανδημία. </a:t>
            </a:r>
            <a:r>
              <a:rPr lang="el-GR" sz="1200" dirty="0" err="1"/>
              <a:t>Εκθετικη</a:t>
            </a:r>
            <a:r>
              <a:rPr lang="el-GR" sz="1200" dirty="0"/>
              <a:t> </a:t>
            </a:r>
            <a:r>
              <a:rPr lang="el-GR" sz="1200" dirty="0" err="1"/>
              <a:t>αυξιση</a:t>
            </a:r>
            <a:r>
              <a:rPr lang="en-US" sz="1200" dirty="0"/>
              <a:t> </a:t>
            </a:r>
            <a:r>
              <a:rPr lang="el-GR" sz="1200" dirty="0" err="1"/>
              <a:t>παραγωγικοτητας</a:t>
            </a:r>
            <a:r>
              <a:rPr lang="el-GR" sz="1200" dirty="0"/>
              <a:t> και </a:t>
            </a:r>
            <a:r>
              <a:rPr lang="en-US" sz="1200" dirty="0"/>
              <a:t>collaboration</a:t>
            </a:r>
            <a:r>
              <a:rPr lang="el-GR" sz="1200" dirty="0"/>
              <a:t>. </a:t>
            </a:r>
            <a:r>
              <a:rPr lang="el-GR" sz="1200" dirty="0" err="1"/>
              <a:t>Παραδειγματα</a:t>
            </a:r>
            <a:r>
              <a:rPr lang="el-GR" sz="1200" dirty="0"/>
              <a:t> </a:t>
            </a:r>
            <a:r>
              <a:rPr lang="en-US" sz="1200" dirty="0" err="1"/>
              <a:t>OpenAI</a:t>
            </a:r>
            <a:r>
              <a:rPr lang="en-US" sz="1200" dirty="0"/>
              <a:t> Art Generator </a:t>
            </a:r>
            <a:r>
              <a:rPr lang="el-GR" sz="1200" dirty="0"/>
              <a:t>ή το </a:t>
            </a:r>
            <a:r>
              <a:rPr lang="el-GR" sz="1200" dirty="0" err="1"/>
              <a:t>γνωστο</a:t>
            </a:r>
            <a:r>
              <a:rPr lang="el-GR" sz="1200" dirty="0"/>
              <a:t> </a:t>
            </a:r>
            <a:r>
              <a:rPr lang="en-US" sz="1200" dirty="0"/>
              <a:t>ChatGPT.</a:t>
            </a:r>
            <a:r>
              <a:rPr lang="el-GR" sz="1200" dirty="0"/>
              <a:t> Που ο </a:t>
            </a:r>
            <a:r>
              <a:rPr lang="el-GR" sz="1200" dirty="0" err="1"/>
              <a:t>κυριος</a:t>
            </a:r>
            <a:r>
              <a:rPr lang="el-GR" sz="1200" dirty="0"/>
              <a:t> </a:t>
            </a:r>
            <a:r>
              <a:rPr lang="el-GR" sz="1200" dirty="0" err="1"/>
              <a:t>στοχος</a:t>
            </a:r>
            <a:r>
              <a:rPr lang="el-GR" sz="1200" dirty="0"/>
              <a:t> τους είναι η </a:t>
            </a:r>
            <a:r>
              <a:rPr lang="el-GR" sz="1200" dirty="0" err="1"/>
              <a:t>ενισχυση</a:t>
            </a:r>
            <a:r>
              <a:rPr lang="el-GR" sz="1200" dirty="0"/>
              <a:t> του </a:t>
            </a:r>
            <a:r>
              <a:rPr lang="el-GR" sz="1200" dirty="0" err="1"/>
              <a:t>εργαζομενου</a:t>
            </a:r>
            <a:r>
              <a:rPr lang="el-GR" sz="1200" dirty="0"/>
              <a:t> σαν </a:t>
            </a:r>
            <a:r>
              <a:rPr lang="en-US" sz="1200" dirty="0"/>
              <a:t>assistant </a:t>
            </a:r>
            <a:r>
              <a:rPr lang="el-GR" sz="1200" dirty="0"/>
              <a:t>για </a:t>
            </a:r>
            <a:r>
              <a:rPr lang="el-GR" sz="1200" dirty="0" err="1"/>
              <a:t>μεγαλυτερη</a:t>
            </a:r>
            <a:r>
              <a:rPr lang="el-GR" sz="1200" dirty="0"/>
              <a:t> </a:t>
            </a:r>
            <a:r>
              <a:rPr lang="el-GR" sz="1200" dirty="0" err="1"/>
              <a:t>παραγωγικοτητα</a:t>
            </a:r>
            <a:r>
              <a:rPr lang="el-GR" sz="1200" dirty="0"/>
              <a:t> και </a:t>
            </a:r>
            <a:r>
              <a:rPr lang="el-GR" sz="1200" dirty="0" err="1"/>
              <a:t>μειωση</a:t>
            </a:r>
            <a:r>
              <a:rPr lang="el-GR" sz="1200" dirty="0"/>
              <a:t> σφαλμάτων. (και όχι σαν </a:t>
            </a:r>
            <a:r>
              <a:rPr lang="en-US" sz="1200" dirty="0"/>
              <a:t>replacement tool </a:t>
            </a:r>
            <a:r>
              <a:rPr lang="el-GR" sz="1200" dirty="0"/>
              <a:t>που πολύ </a:t>
            </a:r>
            <a:r>
              <a:rPr lang="el-GR" sz="1200" dirty="0" err="1"/>
              <a:t>φοβουνται</a:t>
            </a:r>
            <a:r>
              <a:rPr lang="el-GR" sz="1200"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5</a:t>
            </a:fld>
            <a:endParaRPr lang="en-US" dirty="0"/>
          </a:p>
        </p:txBody>
      </p:sp>
    </p:spTree>
    <p:extLst>
      <p:ext uri="{BB962C8B-B14F-4D97-AF65-F5344CB8AC3E}">
        <p14:creationId xmlns:p14="http://schemas.microsoft.com/office/powerpoint/2010/main" val="3131778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Όλες οι επιχειρήσεις έχουν ωφεληθεί επίσης από το </a:t>
            </a:r>
            <a:r>
              <a:rPr lang="en-US" sz="1200" dirty="0"/>
              <a:t>cloud services </a:t>
            </a:r>
            <a:r>
              <a:rPr lang="el-GR" sz="1200" dirty="0"/>
              <a:t>Που μπορείς πλέον χωρίς να έχεις </a:t>
            </a:r>
            <a:r>
              <a:rPr lang="en-US" sz="1200" dirty="0"/>
              <a:t>in-premise</a:t>
            </a:r>
            <a:r>
              <a:rPr lang="el-GR" sz="1200" dirty="0"/>
              <a:t> ειδικό εξοπλισμό </a:t>
            </a:r>
            <a:r>
              <a:rPr lang="en-US" sz="1200" dirty="0"/>
              <a:t>software/hardware</a:t>
            </a:r>
            <a:r>
              <a:rPr lang="el-GR" sz="1200" dirty="0"/>
              <a:t> στην επιχείρηση η προσωπικό με μεγάλη τεχνογνωσία να λειτουργήσεις αυτές τις υπηρεσίες.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6</a:t>
            </a:fld>
            <a:endParaRPr lang="en-US" dirty="0"/>
          </a:p>
        </p:txBody>
      </p:sp>
    </p:spTree>
    <p:extLst>
      <p:ext uri="{BB962C8B-B14F-4D97-AF65-F5344CB8AC3E}">
        <p14:creationId xmlns:p14="http://schemas.microsoft.com/office/powerpoint/2010/main" val="1893503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Συνεπώς η ερευνά καλύπτει ενότητες σχετικά με:</a:t>
            </a:r>
            <a:endParaRPr lang="en-US" sz="1200" dirty="0"/>
          </a:p>
          <a:p>
            <a:r>
              <a:rPr lang="en-US" sz="1200" dirty="0"/>
              <a:t>1) </a:t>
            </a:r>
            <a:r>
              <a:rPr lang="el-GR" sz="1200" dirty="0"/>
              <a:t>Εισαγωγή στο θέμα της τεχνολογίας στις παγκόσμιες επιχειρηματικές δραστηριότητες</a:t>
            </a:r>
          </a:p>
          <a:p>
            <a:r>
              <a:rPr lang="en-US" sz="1200" dirty="0"/>
              <a:t>2) </a:t>
            </a:r>
            <a:r>
              <a:rPr lang="el-GR" sz="1200" dirty="0"/>
              <a:t>Επεξήγηση των πλεονεκτημάτων και των προκλήσεων της χρήσης αναδυόμενων τεχνολογιών όπως DAO</a:t>
            </a:r>
            <a:r>
              <a:rPr lang="en-US" sz="1200" dirty="0"/>
              <a:t>/Blockchain</a:t>
            </a:r>
            <a:r>
              <a:rPr lang="el-GR" sz="1200" dirty="0"/>
              <a:t>, WEB3.0, </a:t>
            </a:r>
            <a:r>
              <a:rPr lang="el-GR" sz="1200" dirty="0" err="1"/>
              <a:t>Enterprise</a:t>
            </a:r>
            <a:r>
              <a:rPr lang="el-GR" sz="1200" dirty="0"/>
              <a:t> </a:t>
            </a:r>
            <a:r>
              <a:rPr lang="el-GR" sz="1200" dirty="0" err="1"/>
              <a:t>Architectures</a:t>
            </a:r>
            <a:r>
              <a:rPr lang="el-GR" sz="1200" dirty="0"/>
              <a:t> IT </a:t>
            </a:r>
            <a:r>
              <a:rPr lang="el-GR" sz="1200" dirty="0" err="1"/>
              <a:t>Driven</a:t>
            </a:r>
            <a:r>
              <a:rPr lang="el-GR" sz="1200" dirty="0"/>
              <a:t> και HRM αλγοριθμικά συστήματα</a:t>
            </a:r>
          </a:p>
          <a:p>
            <a:r>
              <a:rPr lang="en-US" sz="1200" dirty="0"/>
              <a:t>3) </a:t>
            </a:r>
            <a:r>
              <a:rPr lang="el-GR" sz="1200" dirty="0"/>
              <a:t>Παραδείγματα για το πώς οι εταιρείες έχουν αξιοποιήσει με επιτυχία αυτές τις τεχνολογίες</a:t>
            </a:r>
          </a:p>
          <a:p>
            <a:r>
              <a:rPr lang="en-US" sz="1200" dirty="0"/>
              <a:t>4) </a:t>
            </a:r>
            <a:r>
              <a:rPr lang="el-GR" sz="1200" dirty="0"/>
              <a:t>Αποτελεσματικές στρατηγικές για την υιοθέτηση αναδυόμενων τεχνολογιών στις παγκόσμιες επιχειρηματικές δραστηριότητες, συμπεριλαμβανομένης της χρήσης πλαισίων όπως το TOGAF</a:t>
            </a:r>
            <a:r>
              <a:rPr lang="en-US" sz="1200" dirty="0"/>
              <a:t> &amp; </a:t>
            </a:r>
            <a:r>
              <a:rPr lang="en-US" sz="1200" dirty="0" err="1"/>
              <a:t>SAFe</a:t>
            </a:r>
            <a:r>
              <a:rPr lang="en-US" sz="1200" dirty="0"/>
              <a:t> + ITIL</a:t>
            </a:r>
            <a:endParaRPr lang="el-GR" sz="1200" dirty="0"/>
          </a:p>
          <a:p>
            <a:r>
              <a:rPr lang="en-US" sz="1200" dirty="0"/>
              <a:t>5) </a:t>
            </a:r>
            <a:r>
              <a:rPr lang="el-GR" sz="1200" dirty="0"/>
              <a:t>Συζήτηση για τις δυνατότητες των αναδυόμενων τεχνολογιών να μεταμορφώσουν τις παγκόσμιες επιχειρηματικές δραστηριότητες και να ενισχύσουν την οικονομική ανάπτυξη και εξέλιξη</a:t>
            </a:r>
          </a:p>
          <a:p>
            <a:r>
              <a:rPr lang="en-US" sz="1200" dirty="0"/>
              <a:t>6) </a:t>
            </a:r>
            <a:r>
              <a:rPr lang="el-GR" sz="1200" dirty="0"/>
              <a:t>Συμπέρασμα που τονίζει τη σημασία της υιοθέτησης μιας στρατηγικής και υπεύθυνης προσέγγισης για την υιοθέτηση τεχνολογίας προκειμένου να συνειδητοποιηθούν τα οφέλη των αναδυόμενων τεχνολογιών.</a:t>
            </a:r>
            <a:endParaRPr lang="en-US" sz="1200"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7</a:t>
            </a:fld>
            <a:endParaRPr lang="en-US" dirty="0"/>
          </a:p>
        </p:txBody>
      </p:sp>
    </p:spTree>
    <p:extLst>
      <p:ext uri="{BB962C8B-B14F-4D97-AF65-F5344CB8AC3E}">
        <p14:creationId xmlns:p14="http://schemas.microsoft.com/office/powerpoint/2010/main" val="2348101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1) </a:t>
            </a:r>
            <a:r>
              <a:rPr lang="el-GR" sz="1200" dirty="0"/>
              <a:t>Βασικά οφέλη και προκλήσεις της χρήσης αναδυόμενων τεχνολογιών στις παγκόσμιες επιχειρηματικές δραστηριότητες:</a:t>
            </a:r>
            <a:endParaRPr lang="en-US" sz="1200" dirty="0"/>
          </a:p>
          <a:p>
            <a:r>
              <a:rPr lang="el-GR" sz="1200" dirty="0"/>
              <a:t>Οι αναδυόμενες τεχνολογίες όπως οι Αποκεντρωμένοι Αυτόνομοι Οργανισμοί (DAO), WEB3.0, </a:t>
            </a:r>
            <a:r>
              <a:rPr lang="el-GR" sz="1200" dirty="0" err="1"/>
              <a:t>Enterprise</a:t>
            </a:r>
            <a:r>
              <a:rPr lang="el-GR" sz="1200" dirty="0"/>
              <a:t> </a:t>
            </a:r>
            <a:r>
              <a:rPr lang="el-GR" sz="1200" dirty="0" err="1"/>
              <a:t>Architectures</a:t>
            </a:r>
            <a:r>
              <a:rPr lang="el-GR" sz="1200" dirty="0"/>
              <a:t> IT </a:t>
            </a:r>
            <a:r>
              <a:rPr lang="el-GR" sz="1200" dirty="0" err="1"/>
              <a:t>Driven</a:t>
            </a:r>
            <a:r>
              <a:rPr lang="el-GR" sz="1200" dirty="0"/>
              <a:t> και Human </a:t>
            </a:r>
            <a:r>
              <a:rPr lang="el-GR" sz="1200" dirty="0" err="1"/>
              <a:t>Resource</a:t>
            </a:r>
            <a:r>
              <a:rPr lang="el-GR" sz="1200" dirty="0"/>
              <a:t> </a:t>
            </a:r>
            <a:r>
              <a:rPr lang="el-GR" sz="1200" dirty="0" err="1"/>
              <a:t>Management</a:t>
            </a:r>
            <a:r>
              <a:rPr lang="el-GR" sz="1200" dirty="0"/>
              <a:t> (HRM) αλγοριθμικά συστήματα προσφέρουν πολυάριθμα οφέλη για εταιρείες που δραστηριοποιούνται στην παγκόσμια οικονομία. Για παράδειγμα, οι DAO μπορούν να βελτιώσουν τη διαχείριση της εφοδιαστικής αλυσίδας παρέχοντας διαφάνεια και υπευθυνότητα στις συναλλαγές, ενώ τα αλγοριθμικά συστήματα HRM μπορούν να βελτιστοποιήσουν την απόδοση των εργαζομένων και να αυξήσουν την εργασιακή ικανοποίηση. Ωστόσο, υπάρχουν επίσης προκλήσεις που πρέπει να αντιμετωπιστούν, όπως η ασφάλεια, η </a:t>
            </a:r>
            <a:r>
              <a:rPr lang="el-GR" sz="1200" dirty="0" err="1"/>
              <a:t>διαλειτουργικότητα</a:t>
            </a:r>
            <a:r>
              <a:rPr lang="el-GR" sz="1200" dirty="0"/>
              <a:t> και οι ηθικές επιπτώσεις που σχετίζονται με την αλγοριθμική λήψη αποφάσεων.</a:t>
            </a:r>
            <a:r>
              <a:rPr lang="en-US" sz="1200" dirty="0"/>
              <a:t> </a:t>
            </a:r>
            <a:r>
              <a:rPr lang="el-GR" sz="1200" dirty="0"/>
              <a:t>Για να δείξουμε αυτά τα οφέλη και τις προκλήσεις, θα δώσουμε μερικά παραδείγματα. </a:t>
            </a:r>
            <a:endParaRPr lang="en-US" sz="1200" dirty="0"/>
          </a:p>
          <a:p>
            <a:endParaRPr lang="en-US" sz="1200" dirty="0"/>
          </a:p>
          <a:p>
            <a:r>
              <a:rPr lang="el-GR" sz="1200" dirty="0"/>
              <a:t>Για παράδειγμα, εταιρείες που έχουν εφαρμόσει DAO έχουν αναφέρει αυξημένη αποτελεσματικότητα και εξοικονόμηση κόστους στη διαχείριση της αλυσίδας εφοδιασμού τους. Ωστόσο, η χρήση της τεχνολογίας </a:t>
            </a:r>
            <a:r>
              <a:rPr lang="el-GR" sz="1200" dirty="0" err="1"/>
              <a:t>blockchain</a:t>
            </a:r>
            <a:r>
              <a:rPr lang="el-GR" sz="1200" dirty="0"/>
              <a:t> εγείρει ανησυχίες σχετικά με το απόρρητο των δεδομένων και τις απειλές στον κυβερνοχώρο. Ομοίως, η χρήση αλγοριθμικών συστημάτων HRM έχει αποδειχθεί ότι βελτιώνει την απόδοση και την ικανοποίηση των εργαζομένων, αλλά υπάρχουν ηθικές ανησυχίες σχετικά με την αλγοριθμική μεροληψία και τις διακρίσεις που πρέπει να αντιμετωπιστούν.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8</a:t>
            </a:fld>
            <a:endParaRPr lang="en-US" dirty="0"/>
          </a:p>
        </p:txBody>
      </p:sp>
    </p:spTree>
    <p:extLst>
      <p:ext uri="{BB962C8B-B14F-4D97-AF65-F5344CB8AC3E}">
        <p14:creationId xmlns:p14="http://schemas.microsoft.com/office/powerpoint/2010/main" val="3050804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a:t>
            </a:r>
            <a:r>
              <a:rPr lang="el-GR" sz="1200" dirty="0"/>
              <a:t>Αποτελεσματικές στρατηγικές για την αξιοποίηση των αναδυόμενων τεχνολογιών στις παγκόσμιες επιχειρηματικές δραστηριότητες:</a:t>
            </a:r>
          </a:p>
          <a:p>
            <a:r>
              <a:rPr lang="el-GR" sz="1200" dirty="0"/>
              <a:t>Για να αξιοποιήσουν αποτελεσματικά τις αναδυόμενες τεχνολογίες στις παγκόσμιες επιχειρηματικές δραστηριότητες, οι εταιρείες πρέπει να υιοθετήσουν μια στρατηγική και προσεκτική προσέγγιση για την υιοθέτηση τεχνολογίας. Πλαίσια όπως το  </a:t>
            </a:r>
            <a:r>
              <a:rPr lang="en-US" sz="1200" dirty="0"/>
              <a:t>Enterprise Architecture (</a:t>
            </a:r>
            <a:r>
              <a:rPr lang="el-GR" sz="1200" dirty="0"/>
              <a:t>π.χ., TOGAF) μπορούν να καθοδηγήσουν τη λήψη αποφάσεων και να βοηθήσουν στον μετριασμό των κινδύνων και των προκλήσεων που σχετίζονται με την εφαρμογή της τεχνολογίας. Υιοθετώντας μια στρατηγική και υπεύθυνη προσέγγιση για την υιοθέτηση τεχνολογίας, οι εταιρείες μπορούν να συνειδητοποιήσουν τα οφέλη των αναδυόμενων τεχνολογιών ελαχιστοποιώντας ταυτόχρονα τους κινδύνους και τις προκλήσεις.</a:t>
            </a:r>
          </a:p>
          <a:p>
            <a:r>
              <a:rPr lang="el-GR" sz="1200" dirty="0"/>
              <a:t>Για να επεξηγήσουμε αυτό το σημείο, θα δώσουμε μερικά παραδείγματα εταιρειών που έχουν υιοθετήσει και αξιοποιήσει με επιτυχία τις αναδυόμενες τεχνολογίες. </a:t>
            </a:r>
            <a:endParaRPr lang="en-US" sz="1200" dirty="0"/>
          </a:p>
          <a:p>
            <a:endParaRPr lang="en-US" sz="1200" dirty="0"/>
          </a:p>
          <a:p>
            <a:r>
              <a:rPr lang="el-GR" sz="1200" dirty="0"/>
              <a:t>Για παράδειγμα, η </a:t>
            </a:r>
            <a:r>
              <a:rPr lang="el-GR" sz="1200" dirty="0" err="1"/>
              <a:t>Walmart</a:t>
            </a:r>
            <a:r>
              <a:rPr lang="el-GR" sz="1200" dirty="0"/>
              <a:t> έχει εφαρμόσει ένα σύστημα διαχείρισης εφοδιαστικής αλυσίδας που βασίζεται σε </a:t>
            </a:r>
            <a:r>
              <a:rPr lang="el-GR" sz="1200" dirty="0" err="1"/>
              <a:t>blockchain</a:t>
            </a:r>
            <a:r>
              <a:rPr lang="el-GR" sz="1200" dirty="0"/>
              <a:t> που έχει βελτιώσει την αποτελεσματικότητα και τη διαφάνεια στις λειτουργίες της</a:t>
            </a:r>
            <a:r>
              <a:rPr lang="en-US" sz="1200" dirty="0"/>
              <a:t> </a:t>
            </a:r>
            <a:r>
              <a:rPr lang="el-GR" sz="1200" dirty="0"/>
              <a:t>με αποτέλεσμα την εξοικονόμηση κόστους και τη βελτίωση της ικανοποίησης των πελατών. Ομοίως, η Accenture έχει αναπτύξει ένα αλγοριθμικό σύστημα HRM που έχει βελτιώσει την απόδοση των εργαζομένων και την ικανοποίηση από την εργασία</a:t>
            </a:r>
            <a:r>
              <a:rPr lang="en-US" sz="1200" dirty="0"/>
              <a:t> </a:t>
            </a:r>
            <a:r>
              <a:rPr lang="el-GR" sz="1200" dirty="0"/>
              <a:t>, οδηγώντας σε μειωμένους ρυθμούς κύκλου εργασιών και αυξημένη παραγωγικότητα, ενώ αντιμετωπίζει τις ανησυχίες σχετικά με την αλγοριθμική μεροληψία και τις διακρίσεις.</a:t>
            </a:r>
            <a:r>
              <a:rPr lang="en-US" sz="1200" dirty="0"/>
              <a:t> </a:t>
            </a:r>
            <a:r>
              <a:rPr lang="el-GR" sz="1200" dirty="0"/>
              <a:t>Επίσης έχουν χρησιμοποιήσει αλγόριθμους μηχανικής μάθησης για να αναλύσουν τα δεδομένα των εργαζομένων και να εξατομικεύσουν συστάσεις για εκπαίδευση και εξέλιξη σταδιοδρομίας.</a:t>
            </a:r>
          </a:p>
          <a:p>
            <a:endParaRPr lang="el-GR" sz="1200" dirty="0"/>
          </a:p>
          <a:p>
            <a:r>
              <a:rPr lang="el-GR" sz="1200" dirty="0"/>
              <a:t>4!=5 </a:t>
            </a:r>
            <a:r>
              <a:rPr lang="el-GR" sz="1200" dirty="0" err="1"/>
              <a:t>επειδη</a:t>
            </a:r>
            <a:r>
              <a:rPr lang="el-GR" sz="1200" dirty="0"/>
              <a:t> </a:t>
            </a:r>
            <a:r>
              <a:rPr lang="el-GR" sz="1200" dirty="0" err="1"/>
              <a:t>διαφερουν</a:t>
            </a:r>
            <a:r>
              <a:rPr lang="el-GR" sz="1200" dirty="0"/>
              <a:t> και είναι ο </a:t>
            </a:r>
            <a:r>
              <a:rPr lang="el-GR" sz="1200" dirty="0" err="1"/>
              <a:t>λεγομενος</a:t>
            </a:r>
            <a:r>
              <a:rPr lang="el-GR" sz="1200" dirty="0"/>
              <a:t> </a:t>
            </a:r>
            <a:r>
              <a:rPr lang="el-GR" sz="1200" dirty="0" err="1"/>
              <a:t>κορεσμος</a:t>
            </a:r>
            <a:r>
              <a:rPr lang="el-GR" sz="1200" dirty="0"/>
              <a:t> που </a:t>
            </a:r>
            <a:r>
              <a:rPr lang="el-GR" sz="1200" dirty="0" err="1"/>
              <a:t>θετει</a:t>
            </a:r>
            <a:r>
              <a:rPr lang="el-GR" sz="1200" dirty="0"/>
              <a:t> σε </a:t>
            </a:r>
            <a:r>
              <a:rPr lang="el-GR" sz="1200" dirty="0" err="1"/>
              <a:t>μηχανισμους</a:t>
            </a:r>
            <a:r>
              <a:rPr lang="el-GR" sz="1200" dirty="0"/>
              <a:t> </a:t>
            </a:r>
            <a:r>
              <a:rPr lang="el-GR" sz="1200" dirty="0" err="1"/>
              <a:t>αμυνας</a:t>
            </a:r>
            <a:r>
              <a:rPr lang="el-GR" sz="1200" dirty="0"/>
              <a:t> την </a:t>
            </a:r>
            <a:r>
              <a:rPr lang="el-GR" sz="1200" dirty="0" err="1"/>
              <a:t>ψυχολογια</a:t>
            </a:r>
            <a:r>
              <a:rPr lang="el-GR" sz="1200" dirty="0"/>
              <a:t> </a:t>
            </a:r>
            <a:r>
              <a:rPr lang="el-GR" sz="1200" dirty="0" err="1"/>
              <a:t>καποιου</a:t>
            </a:r>
            <a:r>
              <a:rPr lang="el-GR" sz="1200" dirty="0"/>
              <a:t> και </a:t>
            </a:r>
            <a:r>
              <a:rPr lang="el-GR" sz="1200" dirty="0" err="1"/>
              <a:t>υπαρχη</a:t>
            </a:r>
            <a:r>
              <a:rPr lang="el-GR" sz="1200" dirty="0"/>
              <a:t> </a:t>
            </a:r>
            <a:r>
              <a:rPr lang="el-GR" sz="1200" dirty="0" err="1"/>
              <a:t>πτωση</a:t>
            </a:r>
            <a:r>
              <a:rPr lang="el-GR" sz="1200" dirty="0"/>
              <a:t> </a:t>
            </a:r>
            <a:r>
              <a:rPr lang="el-GR" sz="1200" dirty="0" err="1"/>
              <a:t>τοσο</a:t>
            </a:r>
            <a:r>
              <a:rPr lang="el-GR" sz="1200" dirty="0"/>
              <a:t> στον ιδιο </a:t>
            </a:r>
            <a:r>
              <a:rPr lang="el-GR" sz="1200" dirty="0" err="1"/>
              <a:t>οσο</a:t>
            </a:r>
            <a:r>
              <a:rPr lang="el-GR" sz="1200" dirty="0"/>
              <a:t> και στους </a:t>
            </a:r>
            <a:r>
              <a:rPr lang="el-GR" sz="1200" dirty="0" err="1"/>
              <a:t>γυρο</a:t>
            </a:r>
            <a:r>
              <a:rPr lang="el-GR" sz="1200" dirty="0"/>
              <a:t> του.</a:t>
            </a:r>
            <a:endParaRPr lang="en-US" sz="1200" dirty="0"/>
          </a:p>
          <a:p>
            <a:endParaRPr lang="en-US" sz="1200" dirty="0"/>
          </a:p>
          <a:p>
            <a:r>
              <a:rPr lang="en-US" sz="1200" dirty="0"/>
              <a:t>*</a:t>
            </a:r>
            <a:r>
              <a:rPr lang="el-GR" sz="1200" dirty="0" err="1"/>
              <a:t>εμμεσα</a:t>
            </a:r>
            <a:r>
              <a:rPr lang="el-GR" sz="1200" dirty="0"/>
              <a:t> == είναι </a:t>
            </a:r>
            <a:r>
              <a:rPr lang="el-GR" sz="1200" dirty="0" err="1"/>
              <a:t>αργα</a:t>
            </a:r>
            <a:r>
              <a:rPr lang="el-GR" sz="1200" dirty="0"/>
              <a:t> όταν το </a:t>
            </a:r>
            <a:r>
              <a:rPr lang="el-GR" sz="1200" dirty="0" err="1"/>
              <a:t>καταλαβεις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9</a:t>
            </a:fld>
            <a:endParaRPr lang="en-US" dirty="0"/>
          </a:p>
        </p:txBody>
      </p:sp>
    </p:spTree>
    <p:extLst>
      <p:ext uri="{BB962C8B-B14F-4D97-AF65-F5344CB8AC3E}">
        <p14:creationId xmlns:p14="http://schemas.microsoft.com/office/powerpoint/2010/main" val="195466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423500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945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27263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80948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65362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40471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7533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45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629050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684291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1393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3/13/2023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3786D8B1-5A14-2648-B229-4619A670B3E0}"/>
              </a:ext>
            </a:extLst>
          </p:cNvPr>
          <p:cNvPicPr>
            <a:picLocks noChangeAspect="1"/>
          </p:cNvPicPr>
          <p:nvPr userDrawn="1"/>
        </p:nvPicPr>
        <p:blipFill>
          <a:blip r:embed="rId14"/>
          <a:stretch>
            <a:fillRect/>
          </a:stretch>
        </p:blipFill>
        <p:spPr>
          <a:xfrm>
            <a:off x="6983895" y="418611"/>
            <a:ext cx="1812235" cy="69291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Tree>
    <p:extLst>
      <p:ext uri="{BB962C8B-B14F-4D97-AF65-F5344CB8AC3E}">
        <p14:creationId xmlns:p14="http://schemas.microsoft.com/office/powerpoint/2010/main" val="808644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C00000"/>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5" name="Rectangle 4">
            <a:extLst>
              <a:ext uri="{FF2B5EF4-FFF2-40B4-BE49-F238E27FC236}">
                <a16:creationId xmlns:a16="http://schemas.microsoft.com/office/drawing/2014/main" id="{0A6AFB42-F0D0-D343-A7C7-5948D4DA6DDF}"/>
              </a:ext>
            </a:extLst>
          </p:cNvPr>
          <p:cNvSpPr/>
          <p:nvPr/>
        </p:nvSpPr>
        <p:spPr>
          <a:xfrm>
            <a:off x="218647" y="1867600"/>
            <a:ext cx="8208579" cy="230832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Μια βιβλιογραφική ανάλυση του ρόλου της τεχνολογίας στη διευκόλυνση των παγκόσμιων επιχειρηματικών λειτουργιών.</a:t>
            </a:r>
            <a:endParaRPr lang="en-US" sz="36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5F88DAD-9F07-4648-944D-29F16361FE30}"/>
              </a:ext>
            </a:extLst>
          </p:cNvPr>
          <p:cNvSpPr/>
          <p:nvPr/>
        </p:nvSpPr>
        <p:spPr>
          <a:xfrm>
            <a:off x="336330" y="4788762"/>
            <a:ext cx="8208579" cy="400110"/>
          </a:xfrm>
          <a:prstGeom prst="rect">
            <a:avLst/>
          </a:prstGeom>
          <a:noFill/>
        </p:spPr>
        <p:txBody>
          <a:bodyPr wrap="square">
            <a:spAutoFit/>
          </a:bodyPr>
          <a:lstStyle/>
          <a:p>
            <a:pPr algn="ctr">
              <a:defRPr/>
            </a:pPr>
            <a:r>
              <a:rPr lang="el-GR" altLang="zh-HK" sz="2000" dirty="0">
                <a:solidFill>
                  <a:srgbClr val="C00000"/>
                </a:solidFill>
                <a:latin typeface="Century Gothic" panose="020B0502020202020204" pitchFamily="34" charset="0"/>
                <a:ea typeface="新細明體" charset="-120"/>
                <a:cs typeface="Arial" charset="0"/>
              </a:rPr>
              <a:t>Μιχαήλ Μάρκου</a:t>
            </a:r>
            <a:endParaRPr lang="en-US" altLang="zh-HK" sz="1100" dirty="0">
              <a:solidFill>
                <a:srgbClr val="C00000"/>
              </a:solidFill>
              <a:latin typeface="Century Gothic" panose="020B0502020202020204" pitchFamily="34" charset="0"/>
              <a:ea typeface="新細明體" charset="-120"/>
              <a:cs typeface="Arial" charset="0"/>
            </a:endParaRPr>
          </a:p>
        </p:txBody>
      </p:sp>
      <p:sp>
        <p:nvSpPr>
          <p:cNvPr id="7" name="Rectangle 6">
            <a:extLst>
              <a:ext uri="{FF2B5EF4-FFF2-40B4-BE49-F238E27FC236}">
                <a16:creationId xmlns:a16="http://schemas.microsoft.com/office/drawing/2014/main" id="{2C50B4F3-9F4D-49B5-A92E-00B5B72D953C}"/>
              </a:ext>
            </a:extLst>
          </p:cNvPr>
          <p:cNvSpPr/>
          <p:nvPr/>
        </p:nvSpPr>
        <p:spPr>
          <a:xfrm>
            <a:off x="336329" y="5141217"/>
            <a:ext cx="8208579" cy="400110"/>
          </a:xfrm>
          <a:prstGeom prst="rect">
            <a:avLst/>
          </a:prstGeom>
          <a:noFill/>
        </p:spPr>
        <p:txBody>
          <a:bodyPr wrap="square">
            <a:spAutoFit/>
          </a:bodyPr>
          <a:lstStyle/>
          <a:p>
            <a:pPr algn="ctr">
              <a:defRPr/>
            </a:pPr>
            <a:r>
              <a:rPr lang="el-GR" altLang="zh-HK" sz="2000" dirty="0">
                <a:latin typeface="Century Gothic" panose="020B0502020202020204" pitchFamily="34" charset="0"/>
                <a:ea typeface="新細明體" charset="-120"/>
                <a:cs typeface="Arial" charset="0"/>
              </a:rPr>
              <a:t>Επιβλέπων καθηγήτρια: </a:t>
            </a:r>
            <a:r>
              <a:rPr lang="el-GR" altLang="zh-HK" sz="2000" dirty="0" err="1">
                <a:latin typeface="Century Gothic" panose="020B0502020202020204" pitchFamily="34" charset="0"/>
                <a:ea typeface="新細明體" charset="-120"/>
                <a:cs typeface="Arial" charset="0"/>
              </a:rPr>
              <a:t>Ρέπτση</a:t>
            </a:r>
            <a:r>
              <a:rPr lang="el-GR" altLang="zh-HK" sz="2000" dirty="0">
                <a:latin typeface="Century Gothic" panose="020B0502020202020204" pitchFamily="34" charset="0"/>
                <a:ea typeface="新細明體" charset="-120"/>
                <a:cs typeface="Arial" charset="0"/>
              </a:rPr>
              <a:t> Μαρία</a:t>
            </a:r>
            <a:endParaRPr lang="en-US" altLang="zh-HK" sz="1100" dirty="0">
              <a:latin typeface="Century Gothic" panose="020B0502020202020204" pitchFamily="34" charset="0"/>
              <a:ea typeface="新細明體" charset="-120"/>
              <a:cs typeface="Arial" charset="0"/>
            </a:endParaRPr>
          </a:p>
        </p:txBody>
      </p:sp>
    </p:spTree>
    <p:extLst>
      <p:ext uri="{BB962C8B-B14F-4D97-AF65-F5344CB8AC3E}">
        <p14:creationId xmlns:p14="http://schemas.microsoft.com/office/powerpoint/2010/main" val="234139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1701476" y="354815"/>
            <a:ext cx="5150735" cy="584775"/>
          </a:xfrm>
          <a:prstGeom prst="rect">
            <a:avLst/>
          </a:prstGeom>
          <a:noFill/>
        </p:spPr>
        <p:txBody>
          <a:bodyPr wrap="square">
            <a:spAutoFit/>
          </a:bodyPr>
          <a:lstStyle/>
          <a:p>
            <a:r>
              <a:rPr lang="en-US" sz="3200" b="1" dirty="0"/>
              <a:t>WEB3.0 , DAO &amp; Blockchain</a:t>
            </a:r>
            <a:endParaRPr lang="el-GR" sz="3200" b="1" dirty="0"/>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5" y="1589087"/>
            <a:ext cx="4145140" cy="3642670"/>
          </a:xfrm>
        </p:spPr>
        <p:txBody>
          <a:bodyPr/>
          <a:lstStyle/>
          <a:p>
            <a:pPr marL="0" indent="0">
              <a:spcBef>
                <a:spcPts val="1400"/>
              </a:spcBef>
              <a:buNone/>
            </a:pPr>
            <a:r>
              <a:rPr lang="en-US" sz="2800" dirty="0"/>
              <a:t>WEB3.0 &amp; Blockchain</a:t>
            </a:r>
          </a:p>
          <a:p>
            <a:r>
              <a:rPr lang="en-US" sz="2400" dirty="0"/>
              <a:t>Decentralization</a:t>
            </a:r>
          </a:p>
          <a:p>
            <a:r>
              <a:rPr lang="en-US" sz="2400" dirty="0"/>
              <a:t>Trustless Transactions</a:t>
            </a:r>
          </a:p>
          <a:p>
            <a:r>
              <a:rPr lang="en-US" sz="2400" dirty="0"/>
              <a:t>Smart Contracts</a:t>
            </a:r>
          </a:p>
          <a:p>
            <a:r>
              <a:rPr lang="en-US" sz="2400" dirty="0"/>
              <a:t>Immutable Records</a:t>
            </a:r>
          </a:p>
          <a:p>
            <a:r>
              <a:rPr lang="en-US" sz="2400" dirty="0"/>
              <a:t>Web3 Interoperability</a:t>
            </a:r>
          </a:p>
        </p:txBody>
      </p:sp>
      <p:cxnSp>
        <p:nvCxnSpPr>
          <p:cNvPr id="4" name="Straight Connector 3">
            <a:extLst>
              <a:ext uri="{FF2B5EF4-FFF2-40B4-BE49-F238E27FC236}">
                <a16:creationId xmlns:a16="http://schemas.microsoft.com/office/drawing/2014/main" id="{DB675A69-EC07-A519-9202-F035C670CFF5}"/>
              </a:ext>
            </a:extLst>
          </p:cNvPr>
          <p:cNvCxnSpPr/>
          <p:nvPr/>
        </p:nvCxnSpPr>
        <p:spPr>
          <a:xfrm>
            <a:off x="4249838" y="1446757"/>
            <a:ext cx="0" cy="4595227"/>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915847B0-37F2-11FF-77A7-2E4C183C65F0}"/>
              </a:ext>
            </a:extLst>
          </p:cNvPr>
          <p:cNvSpPr txBox="1">
            <a:spLocks/>
          </p:cNvSpPr>
          <p:nvPr/>
        </p:nvSpPr>
        <p:spPr>
          <a:xfrm>
            <a:off x="4340509" y="1569292"/>
            <a:ext cx="4606720" cy="404778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400"/>
              </a:spcBef>
              <a:buNone/>
            </a:pPr>
            <a:r>
              <a:rPr lang="en-US" sz="2800" dirty="0"/>
              <a:t>DAO </a:t>
            </a:r>
          </a:p>
          <a:p>
            <a:pPr>
              <a:spcBef>
                <a:spcPts val="1400"/>
              </a:spcBef>
            </a:pPr>
            <a:r>
              <a:rPr lang="en-US" sz="2400" dirty="0"/>
              <a:t>Decentralized decision-making</a:t>
            </a:r>
          </a:p>
          <a:p>
            <a:r>
              <a:rPr lang="en-US" sz="2400" dirty="0"/>
              <a:t>Transparent governance model</a:t>
            </a:r>
          </a:p>
          <a:p>
            <a:r>
              <a:rPr lang="en-US" sz="2400" dirty="0"/>
              <a:t>Community-driven initiatives</a:t>
            </a:r>
          </a:p>
          <a:p>
            <a:r>
              <a:rPr lang="en-US" sz="2400" dirty="0"/>
              <a:t>Trustless collaboration</a:t>
            </a:r>
          </a:p>
          <a:p>
            <a:r>
              <a:rPr lang="en-US" sz="2400" dirty="0"/>
              <a:t>Middle Management Decisions</a:t>
            </a:r>
          </a:p>
          <a:p>
            <a:pPr marL="0" indent="0">
              <a:spcBef>
                <a:spcPts val="1400"/>
              </a:spcBef>
              <a:buFont typeface="Arial" pitchFamily="34" charset="0"/>
              <a:buNone/>
            </a:pPr>
            <a:endParaRPr lang="en-US" sz="2200" dirty="0"/>
          </a:p>
        </p:txBody>
      </p:sp>
    </p:spTree>
    <p:extLst>
      <p:ext uri="{BB962C8B-B14F-4D97-AF65-F5344CB8AC3E}">
        <p14:creationId xmlns:p14="http://schemas.microsoft.com/office/powerpoint/2010/main" val="5244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3599728" y="369539"/>
            <a:ext cx="1747777" cy="584775"/>
          </a:xfrm>
          <a:prstGeom prst="rect">
            <a:avLst/>
          </a:prstGeom>
          <a:noFill/>
        </p:spPr>
        <p:txBody>
          <a:bodyPr wrap="square">
            <a:spAutoFit/>
          </a:bodyPr>
          <a:lstStyle/>
          <a:p>
            <a:r>
              <a:rPr lang="en-US" sz="3200" b="1" dirty="0"/>
              <a:t>TOGAF</a:t>
            </a:r>
            <a:endParaRPr lang="el-GR" sz="3200" b="1" dirty="0"/>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4" y="1276571"/>
            <a:ext cx="8090181" cy="5031632"/>
          </a:xfrm>
        </p:spPr>
        <p:txBody>
          <a:bodyPr/>
          <a:lstStyle/>
          <a:p>
            <a:pPr>
              <a:spcBef>
                <a:spcPts val="1400"/>
              </a:spcBef>
            </a:pPr>
            <a:r>
              <a:rPr lang="en-US" sz="2200" dirty="0"/>
              <a:t>Enterprise architecture framework</a:t>
            </a:r>
          </a:p>
          <a:p>
            <a:pPr>
              <a:spcBef>
                <a:spcPts val="1400"/>
              </a:spcBef>
            </a:pPr>
            <a:r>
              <a:rPr lang="el-GR" sz="2200" dirty="0"/>
              <a:t>Ορίζει</a:t>
            </a:r>
            <a:r>
              <a:rPr lang="en-US" sz="2200" dirty="0"/>
              <a:t> architecture development process</a:t>
            </a:r>
          </a:p>
          <a:p>
            <a:pPr>
              <a:spcBef>
                <a:spcPts val="1400"/>
              </a:spcBef>
            </a:pPr>
            <a:r>
              <a:rPr lang="el-GR" sz="2200" dirty="0"/>
              <a:t>Αποτελείται από</a:t>
            </a:r>
            <a:r>
              <a:rPr lang="en-US" sz="2200" dirty="0"/>
              <a:t> </a:t>
            </a:r>
            <a:r>
              <a:rPr lang="el-GR" sz="2200" dirty="0"/>
              <a:t>4 </a:t>
            </a:r>
            <a:r>
              <a:rPr lang="en-US" sz="2200" dirty="0"/>
              <a:t>domains</a:t>
            </a:r>
          </a:p>
          <a:p>
            <a:pPr>
              <a:spcBef>
                <a:spcPts val="1400"/>
              </a:spcBef>
            </a:pPr>
            <a:r>
              <a:rPr lang="en-US" sz="2200" dirty="0"/>
              <a:t>Business, data, application, technology</a:t>
            </a:r>
          </a:p>
          <a:p>
            <a:pPr>
              <a:spcBef>
                <a:spcPts val="1400"/>
              </a:spcBef>
            </a:pPr>
            <a:r>
              <a:rPr lang="el-GR" sz="2200" dirty="0"/>
              <a:t>Υποστηρίζει</a:t>
            </a:r>
            <a:r>
              <a:rPr lang="en-US" sz="2200" dirty="0"/>
              <a:t> business objectives</a:t>
            </a:r>
          </a:p>
          <a:p>
            <a:pPr>
              <a:spcBef>
                <a:spcPts val="1400"/>
              </a:spcBef>
            </a:pPr>
            <a:r>
              <a:rPr lang="el-GR" sz="2200" dirty="0"/>
              <a:t>Βελτιώνει</a:t>
            </a:r>
            <a:r>
              <a:rPr lang="en-US" sz="2200" dirty="0"/>
              <a:t> IT effectiveness</a:t>
            </a:r>
          </a:p>
          <a:p>
            <a:pPr>
              <a:spcBef>
                <a:spcPts val="1400"/>
              </a:spcBef>
            </a:pPr>
            <a:r>
              <a:rPr lang="el-GR" sz="2200" dirty="0"/>
              <a:t>Ενισχύει</a:t>
            </a:r>
            <a:r>
              <a:rPr lang="en-US" sz="2200" dirty="0"/>
              <a:t> interoperability </a:t>
            </a:r>
            <a:r>
              <a:rPr lang="el-GR" sz="2200" dirty="0"/>
              <a:t>και</a:t>
            </a:r>
            <a:r>
              <a:rPr lang="en-US" sz="2200" dirty="0"/>
              <a:t> flexibility</a:t>
            </a:r>
          </a:p>
          <a:p>
            <a:pPr>
              <a:spcBef>
                <a:spcPts val="1400"/>
              </a:spcBef>
            </a:pPr>
            <a:r>
              <a:rPr lang="el-GR" sz="2200" dirty="0"/>
              <a:t>Παρέχει</a:t>
            </a:r>
            <a:r>
              <a:rPr lang="en-US" sz="2200" dirty="0"/>
              <a:t> </a:t>
            </a:r>
            <a:r>
              <a:rPr lang="el-GR" sz="2200" dirty="0"/>
              <a:t>καλύτερο</a:t>
            </a:r>
            <a:r>
              <a:rPr lang="en-US" sz="2200" dirty="0"/>
              <a:t> decision-making</a:t>
            </a:r>
          </a:p>
          <a:p>
            <a:pPr>
              <a:spcBef>
                <a:spcPts val="1400"/>
              </a:spcBef>
            </a:pPr>
            <a:r>
              <a:rPr lang="el-GR" sz="2200" dirty="0"/>
              <a:t>Υποστηρίζει</a:t>
            </a:r>
            <a:r>
              <a:rPr lang="en-US" sz="2200" dirty="0"/>
              <a:t> governance </a:t>
            </a:r>
            <a:r>
              <a:rPr lang="el-GR" sz="2200" dirty="0"/>
              <a:t>και</a:t>
            </a:r>
            <a:r>
              <a:rPr lang="en-US" sz="2200" dirty="0"/>
              <a:t> compliance</a:t>
            </a:r>
          </a:p>
          <a:p>
            <a:pPr>
              <a:spcBef>
                <a:spcPts val="1400"/>
              </a:spcBef>
            </a:pPr>
            <a:r>
              <a:rPr lang="el-GR" sz="2200" dirty="0"/>
              <a:t>Προσαρμόζεται</a:t>
            </a:r>
            <a:r>
              <a:rPr lang="en-US" sz="2200" dirty="0"/>
              <a:t> </a:t>
            </a:r>
            <a:r>
              <a:rPr lang="el-GR" sz="2200" dirty="0"/>
              <a:t>στις ανάγκες του </a:t>
            </a:r>
            <a:r>
              <a:rPr lang="en-US" sz="2200" dirty="0"/>
              <a:t>organization</a:t>
            </a:r>
          </a:p>
        </p:txBody>
      </p:sp>
      <p:pic>
        <p:nvPicPr>
          <p:cNvPr id="3074" name="Picture 2">
            <a:extLst>
              <a:ext uri="{FF2B5EF4-FFF2-40B4-BE49-F238E27FC236}">
                <a16:creationId xmlns:a16="http://schemas.microsoft.com/office/drawing/2014/main" id="{25295398-1719-58D9-F412-E3AF35BA9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0916" y="2285307"/>
            <a:ext cx="3374567" cy="2287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66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3906456" y="369539"/>
            <a:ext cx="1053296" cy="584775"/>
          </a:xfrm>
          <a:prstGeom prst="rect">
            <a:avLst/>
          </a:prstGeom>
          <a:noFill/>
        </p:spPr>
        <p:txBody>
          <a:bodyPr wrap="square">
            <a:spAutoFit/>
          </a:bodyPr>
          <a:lstStyle/>
          <a:p>
            <a:r>
              <a:rPr lang="en-US" sz="3200" b="1" dirty="0"/>
              <a:t>ITIL</a:t>
            </a:r>
            <a:endParaRPr lang="el-GR" sz="3200" b="1" dirty="0"/>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5" y="1202551"/>
            <a:ext cx="8541594" cy="4452897"/>
          </a:xfrm>
        </p:spPr>
        <p:txBody>
          <a:bodyPr/>
          <a:lstStyle/>
          <a:p>
            <a:pPr>
              <a:spcBef>
                <a:spcPts val="1400"/>
              </a:spcBef>
            </a:pPr>
            <a:r>
              <a:rPr lang="en-US" sz="2200" dirty="0"/>
              <a:t>IT service management framework</a:t>
            </a:r>
          </a:p>
          <a:p>
            <a:pPr>
              <a:spcBef>
                <a:spcPts val="1400"/>
              </a:spcBef>
            </a:pPr>
            <a:r>
              <a:rPr lang="en-US" sz="2200" dirty="0"/>
              <a:t>Best practices for ITSM</a:t>
            </a:r>
          </a:p>
          <a:p>
            <a:pPr>
              <a:spcBef>
                <a:spcPts val="1400"/>
              </a:spcBef>
            </a:pPr>
            <a:r>
              <a:rPr lang="en-US" sz="2200" dirty="0"/>
              <a:t>Aligns IT with business needs</a:t>
            </a:r>
          </a:p>
          <a:p>
            <a:pPr>
              <a:spcBef>
                <a:spcPts val="1400"/>
              </a:spcBef>
            </a:pPr>
            <a:r>
              <a:rPr lang="en-US" sz="2200" dirty="0"/>
              <a:t>Improves service quality</a:t>
            </a:r>
          </a:p>
          <a:p>
            <a:pPr>
              <a:spcBef>
                <a:spcPts val="1400"/>
              </a:spcBef>
            </a:pPr>
            <a:r>
              <a:rPr lang="en-US" sz="2200" dirty="0"/>
              <a:t>Reduces IT costs</a:t>
            </a:r>
          </a:p>
          <a:p>
            <a:pPr>
              <a:spcBef>
                <a:spcPts val="1400"/>
              </a:spcBef>
            </a:pPr>
            <a:r>
              <a:rPr lang="en-US" sz="2200" dirty="0"/>
              <a:t>Enhances customer satisfaction</a:t>
            </a:r>
          </a:p>
          <a:p>
            <a:pPr>
              <a:spcBef>
                <a:spcPts val="1400"/>
              </a:spcBef>
            </a:pPr>
            <a:r>
              <a:rPr lang="en-US" sz="2200" dirty="0"/>
              <a:t>Focuses on continual improvement</a:t>
            </a:r>
          </a:p>
          <a:p>
            <a:pPr>
              <a:spcBef>
                <a:spcPts val="1400"/>
              </a:spcBef>
            </a:pPr>
            <a:r>
              <a:rPr lang="en-US" sz="2200" dirty="0"/>
              <a:t>Provides a common language</a:t>
            </a:r>
          </a:p>
          <a:p>
            <a:pPr>
              <a:spcBef>
                <a:spcPts val="1400"/>
              </a:spcBef>
            </a:pPr>
            <a:r>
              <a:rPr lang="en-US" sz="2200" dirty="0"/>
              <a:t>Defines roles and responsibilities</a:t>
            </a:r>
          </a:p>
          <a:p>
            <a:pPr>
              <a:spcBef>
                <a:spcPts val="1400"/>
              </a:spcBef>
            </a:pPr>
            <a:r>
              <a:rPr lang="en-US" sz="2200" dirty="0"/>
              <a:t>Enables efficient IT operations</a:t>
            </a:r>
          </a:p>
        </p:txBody>
      </p:sp>
      <p:pic>
        <p:nvPicPr>
          <p:cNvPr id="4098" name="Picture 2">
            <a:extLst>
              <a:ext uri="{FF2B5EF4-FFF2-40B4-BE49-F238E27FC236}">
                <a16:creationId xmlns:a16="http://schemas.microsoft.com/office/drawing/2014/main" id="{13744715-0121-D4DA-624D-BB3C7FF0E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058857"/>
            <a:ext cx="3805236" cy="2686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71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3750197" y="369539"/>
            <a:ext cx="1099595" cy="584775"/>
          </a:xfrm>
          <a:prstGeom prst="rect">
            <a:avLst/>
          </a:prstGeom>
          <a:noFill/>
        </p:spPr>
        <p:txBody>
          <a:bodyPr wrap="square">
            <a:spAutoFit/>
          </a:bodyPr>
          <a:lstStyle/>
          <a:p>
            <a:r>
              <a:rPr lang="en-US" sz="3200" b="1" dirty="0" err="1"/>
              <a:t>SAFe</a:t>
            </a:r>
            <a:endParaRPr lang="el-GR" sz="3200" b="1" dirty="0"/>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5" y="1102950"/>
            <a:ext cx="8587892" cy="5089506"/>
          </a:xfrm>
        </p:spPr>
        <p:txBody>
          <a:bodyPr/>
          <a:lstStyle/>
          <a:p>
            <a:pPr>
              <a:spcBef>
                <a:spcPts val="1400"/>
              </a:spcBef>
            </a:pPr>
            <a:r>
              <a:rPr lang="en-US" sz="2200" dirty="0"/>
              <a:t>Framework </a:t>
            </a:r>
            <a:r>
              <a:rPr lang="el-GR" sz="2200" dirty="0"/>
              <a:t>για</a:t>
            </a:r>
            <a:r>
              <a:rPr lang="en-US" sz="2200" dirty="0"/>
              <a:t> Agile development</a:t>
            </a:r>
          </a:p>
          <a:p>
            <a:pPr>
              <a:spcBef>
                <a:spcPts val="1400"/>
              </a:spcBef>
            </a:pPr>
            <a:r>
              <a:rPr lang="el-GR" sz="2200" dirty="0"/>
              <a:t>Υποστήριξη</a:t>
            </a:r>
            <a:r>
              <a:rPr lang="en-US" sz="2200" dirty="0"/>
              <a:t> large-scale enterprises</a:t>
            </a:r>
          </a:p>
          <a:p>
            <a:pPr>
              <a:spcBef>
                <a:spcPts val="1400"/>
              </a:spcBef>
            </a:pPr>
            <a:r>
              <a:rPr lang="el-GR" sz="2200" dirty="0"/>
              <a:t>Βασίζεται στις αρχές </a:t>
            </a:r>
            <a:r>
              <a:rPr lang="en-US" sz="2200" dirty="0"/>
              <a:t>Agile</a:t>
            </a:r>
            <a:endParaRPr lang="el-GR" sz="2200" dirty="0"/>
          </a:p>
          <a:p>
            <a:pPr>
              <a:spcBef>
                <a:spcPts val="1400"/>
              </a:spcBef>
            </a:pPr>
            <a:r>
              <a:rPr lang="el-GR" sz="2200" dirty="0"/>
              <a:t>Επιτρέπει</a:t>
            </a:r>
            <a:r>
              <a:rPr lang="en-US" sz="2200" dirty="0"/>
              <a:t> collaboration </a:t>
            </a:r>
            <a:r>
              <a:rPr lang="el-GR" sz="2200" dirty="0"/>
              <a:t>και</a:t>
            </a:r>
            <a:r>
              <a:rPr lang="en-US" sz="2200" dirty="0"/>
              <a:t> alignment</a:t>
            </a:r>
          </a:p>
          <a:p>
            <a:pPr>
              <a:spcBef>
                <a:spcPts val="1400"/>
              </a:spcBef>
            </a:pPr>
            <a:r>
              <a:rPr lang="el-GR" sz="2200" dirty="0"/>
              <a:t>Παρέχει</a:t>
            </a:r>
            <a:r>
              <a:rPr lang="en-US" sz="2200" dirty="0"/>
              <a:t> continuous delivery </a:t>
            </a:r>
            <a:r>
              <a:rPr lang="el-GR" sz="2200" dirty="0"/>
              <a:t>και</a:t>
            </a:r>
            <a:r>
              <a:rPr lang="en-US" sz="2200" dirty="0"/>
              <a:t> integration</a:t>
            </a:r>
          </a:p>
          <a:p>
            <a:pPr>
              <a:spcBef>
                <a:spcPts val="1400"/>
              </a:spcBef>
            </a:pPr>
            <a:r>
              <a:rPr lang="el-GR" sz="2200" dirty="0"/>
              <a:t>Δίνει έμφαση σε</a:t>
            </a:r>
            <a:r>
              <a:rPr lang="en-US" sz="2200" dirty="0"/>
              <a:t> lean thinking</a:t>
            </a:r>
          </a:p>
          <a:p>
            <a:pPr>
              <a:spcBef>
                <a:spcPts val="1400"/>
              </a:spcBef>
            </a:pPr>
            <a:r>
              <a:rPr lang="el-GR" sz="2200" dirty="0"/>
              <a:t>Βελτιώνει</a:t>
            </a:r>
            <a:r>
              <a:rPr lang="en-US" sz="2200" dirty="0"/>
              <a:t> productivity </a:t>
            </a:r>
            <a:r>
              <a:rPr lang="el-GR" sz="2200" dirty="0"/>
              <a:t>και</a:t>
            </a:r>
            <a:r>
              <a:rPr lang="en-US" sz="2200" dirty="0"/>
              <a:t> quality</a:t>
            </a:r>
          </a:p>
          <a:p>
            <a:pPr>
              <a:spcBef>
                <a:spcPts val="1400"/>
              </a:spcBef>
            </a:pPr>
            <a:r>
              <a:rPr lang="el-GR" sz="2200" dirty="0"/>
              <a:t>Ενισχύει</a:t>
            </a:r>
            <a:r>
              <a:rPr lang="en-US" sz="2200" dirty="0"/>
              <a:t> customer satisfaction</a:t>
            </a:r>
          </a:p>
          <a:p>
            <a:pPr>
              <a:spcBef>
                <a:spcPts val="1400"/>
              </a:spcBef>
            </a:pPr>
            <a:r>
              <a:rPr lang="el-GR" sz="2200" dirty="0"/>
              <a:t>Προάγει</a:t>
            </a:r>
            <a:r>
              <a:rPr lang="en-US" sz="2200" dirty="0"/>
              <a:t> transparency </a:t>
            </a:r>
            <a:r>
              <a:rPr lang="el-GR" sz="2200" dirty="0"/>
              <a:t>και</a:t>
            </a:r>
            <a:r>
              <a:rPr lang="en-US" sz="2200" dirty="0"/>
              <a:t> visibility</a:t>
            </a:r>
          </a:p>
          <a:p>
            <a:pPr>
              <a:spcBef>
                <a:spcPts val="1400"/>
              </a:spcBef>
            </a:pPr>
            <a:r>
              <a:rPr lang="el-GR" sz="2200" dirty="0"/>
              <a:t>Υποστηρίζει</a:t>
            </a:r>
            <a:r>
              <a:rPr lang="en-US" sz="2200" dirty="0"/>
              <a:t> multiple teams </a:t>
            </a:r>
            <a:r>
              <a:rPr lang="el-GR" sz="2200" dirty="0"/>
              <a:t>και</a:t>
            </a:r>
            <a:r>
              <a:rPr lang="en-US" sz="2200" dirty="0"/>
              <a:t> projects</a:t>
            </a:r>
          </a:p>
        </p:txBody>
      </p:sp>
    </p:spTree>
    <p:extLst>
      <p:ext uri="{BB962C8B-B14F-4D97-AF65-F5344CB8AC3E}">
        <p14:creationId xmlns:p14="http://schemas.microsoft.com/office/powerpoint/2010/main" val="733891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a:extLst>
              <a:ext uri="{FF2B5EF4-FFF2-40B4-BE49-F238E27FC236}">
                <a16:creationId xmlns:a16="http://schemas.microsoft.com/office/drawing/2014/main" id="{52B170DC-5469-97C9-8B0A-2CEA62108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123" y="1294775"/>
            <a:ext cx="4563320" cy="456332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9AD6255-826F-7519-210A-74E262CD2AB4}"/>
              </a:ext>
            </a:extLst>
          </p:cNvPr>
          <p:cNvSpPr txBox="1"/>
          <p:nvPr/>
        </p:nvSpPr>
        <p:spPr>
          <a:xfrm>
            <a:off x="2326510" y="2560772"/>
            <a:ext cx="2164467" cy="1015663"/>
          </a:xfrm>
          <a:prstGeom prst="rect">
            <a:avLst/>
          </a:prstGeom>
          <a:noFill/>
        </p:spPr>
        <p:txBody>
          <a:bodyPr wrap="square" rtlCol="0">
            <a:spAutoFit/>
          </a:bodyPr>
          <a:lstStyle/>
          <a:p>
            <a:r>
              <a:rPr lang="en-US" sz="2000" b="1" dirty="0"/>
              <a:t>Business</a:t>
            </a:r>
          </a:p>
          <a:p>
            <a:r>
              <a:rPr lang="en-US" sz="2000" dirty="0"/>
              <a:t>Drives empowers</a:t>
            </a:r>
          </a:p>
          <a:p>
            <a:r>
              <a:rPr lang="en-US" sz="2000" dirty="0"/>
              <a:t>and invests in IT</a:t>
            </a:r>
          </a:p>
        </p:txBody>
      </p:sp>
      <p:sp>
        <p:nvSpPr>
          <p:cNvPr id="13" name="TextBox 12">
            <a:extLst>
              <a:ext uri="{FF2B5EF4-FFF2-40B4-BE49-F238E27FC236}">
                <a16:creationId xmlns:a16="http://schemas.microsoft.com/office/drawing/2014/main" id="{2EB10735-F645-FAE8-A8CA-CE38FD1E937C}"/>
              </a:ext>
            </a:extLst>
          </p:cNvPr>
          <p:cNvSpPr txBox="1"/>
          <p:nvPr/>
        </p:nvSpPr>
        <p:spPr>
          <a:xfrm>
            <a:off x="4572000" y="3423140"/>
            <a:ext cx="2164467" cy="1631216"/>
          </a:xfrm>
          <a:prstGeom prst="rect">
            <a:avLst/>
          </a:prstGeom>
          <a:noFill/>
        </p:spPr>
        <p:txBody>
          <a:bodyPr wrap="square" rtlCol="0">
            <a:spAutoFit/>
          </a:bodyPr>
          <a:lstStyle/>
          <a:p>
            <a:r>
              <a:rPr lang="en-US" sz="2000" b="1" dirty="0">
                <a:solidFill>
                  <a:schemeClr val="bg1"/>
                </a:solidFill>
              </a:rPr>
              <a:t>IT</a:t>
            </a:r>
          </a:p>
          <a:p>
            <a:r>
              <a:rPr lang="en-US" sz="2000" dirty="0">
                <a:solidFill>
                  <a:schemeClr val="bg1"/>
                </a:solidFill>
              </a:rPr>
              <a:t>Enables Business, innovation, </a:t>
            </a:r>
          </a:p>
          <a:p>
            <a:r>
              <a:rPr lang="en-US" sz="2000" dirty="0">
                <a:solidFill>
                  <a:schemeClr val="bg1"/>
                </a:solidFill>
              </a:rPr>
              <a:t>growth and efficiency</a:t>
            </a:r>
          </a:p>
        </p:txBody>
      </p:sp>
      <p:sp>
        <p:nvSpPr>
          <p:cNvPr id="14" name="TextBox 13">
            <a:extLst>
              <a:ext uri="{FF2B5EF4-FFF2-40B4-BE49-F238E27FC236}">
                <a16:creationId xmlns:a16="http://schemas.microsoft.com/office/drawing/2014/main" id="{D02DC351-9AEA-9AE4-BB87-D75B9472EF7D}"/>
              </a:ext>
            </a:extLst>
          </p:cNvPr>
          <p:cNvSpPr txBox="1"/>
          <p:nvPr/>
        </p:nvSpPr>
        <p:spPr>
          <a:xfrm>
            <a:off x="1287683" y="415130"/>
            <a:ext cx="6172200" cy="584775"/>
          </a:xfrm>
          <a:prstGeom prst="rect">
            <a:avLst/>
          </a:prstGeom>
          <a:noFill/>
        </p:spPr>
        <p:txBody>
          <a:bodyPr wrap="square">
            <a:spAutoFit/>
          </a:bodyPr>
          <a:lstStyle/>
          <a:p>
            <a:pPr algn="ctr">
              <a:spcBef>
                <a:spcPts val="1400"/>
              </a:spcBef>
            </a:pPr>
            <a:r>
              <a:rPr lang="en-US" sz="3200" b="1" dirty="0"/>
              <a:t>IT + Business</a:t>
            </a:r>
            <a:endParaRPr lang="el-GR" sz="3200" b="1" dirty="0"/>
          </a:p>
        </p:txBody>
      </p:sp>
    </p:spTree>
    <p:extLst>
      <p:ext uri="{BB962C8B-B14F-4D97-AF65-F5344CB8AC3E}">
        <p14:creationId xmlns:p14="http://schemas.microsoft.com/office/powerpoint/2010/main" val="2293704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5;p56">
            <a:extLst>
              <a:ext uri="{FF2B5EF4-FFF2-40B4-BE49-F238E27FC236}">
                <a16:creationId xmlns:a16="http://schemas.microsoft.com/office/drawing/2014/main" id="{A7C0B8F1-C4C5-49FA-9D07-D4A99DE7AE84}"/>
              </a:ext>
            </a:extLst>
          </p:cNvPr>
          <p:cNvSpPr txBox="1">
            <a:spLocks/>
          </p:cNvSpPr>
          <p:nvPr/>
        </p:nvSpPr>
        <p:spPr>
          <a:xfrm>
            <a:off x="3074654" y="3933822"/>
            <a:ext cx="4618159" cy="723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6"/>
              </a:buClr>
              <a:buSzPts val="1800"/>
              <a:buFont typeface="Sora"/>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L="914400" marR="0" lvl="1"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rPr>
              <a:t>—</a:t>
            </a:r>
            <a:r>
              <a:rPr lang="en-US" kern="0" dirty="0">
                <a:solidFill>
                  <a:srgbClr val="F7743C"/>
                </a:solidFill>
              </a:rPr>
              <a:t>Dean Leffingwell, Creator of </a:t>
            </a:r>
            <a:r>
              <a:rPr lang="en-US" kern="0" dirty="0" err="1">
                <a:solidFill>
                  <a:srgbClr val="F7743C"/>
                </a:solidFill>
              </a:rPr>
              <a:t>SAFe</a:t>
            </a:r>
            <a:r>
              <a:rPr lang="en-US" kern="0" dirty="0">
                <a:solidFill>
                  <a:srgbClr val="F7743C"/>
                </a:solidFill>
              </a:rPr>
              <a:t>'</a:t>
            </a:r>
            <a:endPar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endParaRPr>
          </a:p>
        </p:txBody>
      </p:sp>
      <p:sp>
        <p:nvSpPr>
          <p:cNvPr id="3" name="TextBox 2">
            <a:extLst>
              <a:ext uri="{FF2B5EF4-FFF2-40B4-BE49-F238E27FC236}">
                <a16:creationId xmlns:a16="http://schemas.microsoft.com/office/drawing/2014/main" id="{A9D436BC-370A-4097-861A-BE905D8A9BB7}"/>
              </a:ext>
            </a:extLst>
          </p:cNvPr>
          <p:cNvSpPr txBox="1"/>
          <p:nvPr/>
        </p:nvSpPr>
        <p:spPr>
          <a:xfrm>
            <a:off x="469876" y="2102204"/>
            <a:ext cx="7881817" cy="1815882"/>
          </a:xfrm>
          <a:prstGeom prst="rect">
            <a:avLst/>
          </a:prstGeom>
          <a:noFill/>
        </p:spPr>
        <p:txBody>
          <a:bodyPr wrap="square">
            <a:spAutoFit/>
          </a:bodyPr>
          <a:lstStyle/>
          <a:p>
            <a:r>
              <a:rPr lang="en-US" sz="2800" kern="0" dirty="0">
                <a:latin typeface="Arial" panose="020B0604020202020204" pitchFamily="34" charset="0"/>
                <a:cs typeface="Arial" panose="020B0604020202020204" pitchFamily="34" charset="0"/>
                <a:sym typeface="Sora"/>
              </a:rPr>
              <a:t>“In the Age of Digital, every business is a software business. </a:t>
            </a:r>
          </a:p>
          <a:p>
            <a:r>
              <a:rPr lang="en-US" sz="2800" kern="0" dirty="0">
                <a:latin typeface="Arial" panose="020B0604020202020204" pitchFamily="34" charset="0"/>
                <a:cs typeface="Arial" panose="020B0604020202020204" pitchFamily="34" charset="0"/>
                <a:sym typeface="Sora"/>
              </a:rPr>
              <a:t>Agility isn’t an option, or a thing just for technical teams, it is a business imperative.”</a:t>
            </a:r>
          </a:p>
        </p:txBody>
      </p:sp>
      <p:sp>
        <p:nvSpPr>
          <p:cNvPr id="4" name="TextBox 3">
            <a:extLst>
              <a:ext uri="{FF2B5EF4-FFF2-40B4-BE49-F238E27FC236}">
                <a16:creationId xmlns:a16="http://schemas.microsoft.com/office/drawing/2014/main" id="{055330A1-8193-496C-8C7F-638391F1155A}"/>
              </a:ext>
            </a:extLst>
          </p:cNvPr>
          <p:cNvSpPr txBox="1"/>
          <p:nvPr/>
        </p:nvSpPr>
        <p:spPr>
          <a:xfrm>
            <a:off x="5717657" y="4501045"/>
            <a:ext cx="7042150" cy="369332"/>
          </a:xfrm>
          <a:prstGeom prst="rect">
            <a:avLst/>
          </a:prstGeom>
          <a:noFill/>
        </p:spPr>
        <p:txBody>
          <a:bodyPr wrap="square">
            <a:spAutoFit/>
          </a:bodyPr>
          <a:lstStyle/>
          <a:p>
            <a:r>
              <a:rPr lang="en-US" dirty="0"/>
              <a:t>© Scaled Agile, Inc.</a:t>
            </a:r>
          </a:p>
        </p:txBody>
      </p:sp>
      <p:grpSp>
        <p:nvGrpSpPr>
          <p:cNvPr id="5" name="Google Shape;9463;p96">
            <a:extLst>
              <a:ext uri="{FF2B5EF4-FFF2-40B4-BE49-F238E27FC236}">
                <a16:creationId xmlns:a16="http://schemas.microsoft.com/office/drawing/2014/main" id="{9330F708-1F0D-4C65-826D-BD292E410483}"/>
              </a:ext>
            </a:extLst>
          </p:cNvPr>
          <p:cNvGrpSpPr/>
          <p:nvPr/>
        </p:nvGrpSpPr>
        <p:grpSpPr>
          <a:xfrm>
            <a:off x="3297990" y="1457592"/>
            <a:ext cx="1268207" cy="638939"/>
            <a:chOff x="3967651" y="3645904"/>
            <a:chExt cx="1479304" cy="745292"/>
          </a:xfrm>
        </p:grpSpPr>
        <p:grpSp>
          <p:nvGrpSpPr>
            <p:cNvPr id="6" name="Google Shape;9464;p96">
              <a:extLst>
                <a:ext uri="{FF2B5EF4-FFF2-40B4-BE49-F238E27FC236}">
                  <a16:creationId xmlns:a16="http://schemas.microsoft.com/office/drawing/2014/main" id="{45937C12-4016-460E-8F8D-95EF67B4250F}"/>
                </a:ext>
              </a:extLst>
            </p:cNvPr>
            <p:cNvGrpSpPr/>
            <p:nvPr/>
          </p:nvGrpSpPr>
          <p:grpSpPr>
            <a:xfrm>
              <a:off x="3967651" y="4009026"/>
              <a:ext cx="1479304" cy="382170"/>
              <a:chOff x="3967651" y="4009026"/>
              <a:chExt cx="1479304" cy="382170"/>
            </a:xfrm>
          </p:grpSpPr>
          <p:grpSp>
            <p:nvGrpSpPr>
              <p:cNvPr id="18" name="Google Shape;9465;p96">
                <a:extLst>
                  <a:ext uri="{FF2B5EF4-FFF2-40B4-BE49-F238E27FC236}">
                    <a16:creationId xmlns:a16="http://schemas.microsoft.com/office/drawing/2014/main" id="{E1A8FFEB-91C2-46D9-9EC5-667871A4E841}"/>
                  </a:ext>
                </a:extLst>
              </p:cNvPr>
              <p:cNvGrpSpPr/>
              <p:nvPr/>
            </p:nvGrpSpPr>
            <p:grpSpPr>
              <a:xfrm>
                <a:off x="4892216" y="4195630"/>
                <a:ext cx="554739" cy="195566"/>
                <a:chOff x="3604375" y="4892160"/>
                <a:chExt cx="1651500" cy="582215"/>
              </a:xfrm>
            </p:grpSpPr>
            <p:sp>
              <p:nvSpPr>
                <p:cNvPr id="25" name="Google Shape;9466;p96">
                  <a:extLst>
                    <a:ext uri="{FF2B5EF4-FFF2-40B4-BE49-F238E27FC236}">
                      <a16:creationId xmlns:a16="http://schemas.microsoft.com/office/drawing/2014/main" id="{93BE8216-C9F8-462A-B3CC-7ED0D26C2C9F}"/>
                    </a:ext>
                  </a:extLst>
                </p:cNvPr>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67;p96">
                  <a:extLst>
                    <a:ext uri="{FF2B5EF4-FFF2-40B4-BE49-F238E27FC236}">
                      <a16:creationId xmlns:a16="http://schemas.microsoft.com/office/drawing/2014/main" id="{FBAC7408-0E00-493D-9375-8A91B05AFFC1}"/>
                    </a:ext>
                  </a:extLst>
                </p:cNvPr>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68;p96">
                <a:extLst>
                  <a:ext uri="{FF2B5EF4-FFF2-40B4-BE49-F238E27FC236}">
                    <a16:creationId xmlns:a16="http://schemas.microsoft.com/office/drawing/2014/main" id="{1E6234C8-2970-4F04-A35A-CA33C80F7B73}"/>
                  </a:ext>
                </a:extLst>
              </p:cNvPr>
              <p:cNvGrpSpPr/>
              <p:nvPr/>
            </p:nvGrpSpPr>
            <p:grpSpPr>
              <a:xfrm>
                <a:off x="3967651" y="4146303"/>
                <a:ext cx="579402" cy="244893"/>
                <a:chOff x="851875" y="4745310"/>
                <a:chExt cx="1724925" cy="729065"/>
              </a:xfrm>
            </p:grpSpPr>
            <p:sp>
              <p:nvSpPr>
                <p:cNvPr id="23" name="Google Shape;9469;p96">
                  <a:extLst>
                    <a:ext uri="{FF2B5EF4-FFF2-40B4-BE49-F238E27FC236}">
                      <a16:creationId xmlns:a16="http://schemas.microsoft.com/office/drawing/2014/main" id="{20854924-0E9A-4F2A-8825-A2FDD4B5EF24}"/>
                    </a:ext>
                  </a:extLst>
                </p:cNvPr>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70;p96">
                  <a:extLst>
                    <a:ext uri="{FF2B5EF4-FFF2-40B4-BE49-F238E27FC236}">
                      <a16:creationId xmlns:a16="http://schemas.microsoft.com/office/drawing/2014/main" id="{FFEB6705-C34E-422D-98D3-F3B1F19C2289}"/>
                    </a:ext>
                  </a:extLst>
                </p:cNvPr>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471;p96">
                <a:extLst>
                  <a:ext uri="{FF2B5EF4-FFF2-40B4-BE49-F238E27FC236}">
                    <a16:creationId xmlns:a16="http://schemas.microsoft.com/office/drawing/2014/main" id="{47EF847F-838A-448E-8136-BE0BB8EE8586}"/>
                  </a:ext>
                </a:extLst>
              </p:cNvPr>
              <p:cNvGrpSpPr/>
              <p:nvPr/>
            </p:nvGrpSpPr>
            <p:grpSpPr>
              <a:xfrm>
                <a:off x="4460753" y="4009026"/>
                <a:ext cx="493110" cy="382170"/>
                <a:chOff x="2319875" y="4336625"/>
                <a:chExt cx="1468025" cy="1137750"/>
              </a:xfrm>
            </p:grpSpPr>
            <p:sp>
              <p:nvSpPr>
                <p:cNvPr id="21" name="Google Shape;9472;p96">
                  <a:extLst>
                    <a:ext uri="{FF2B5EF4-FFF2-40B4-BE49-F238E27FC236}">
                      <a16:creationId xmlns:a16="http://schemas.microsoft.com/office/drawing/2014/main" id="{355411DC-18E0-46F7-9777-EBF8B746DB6F}"/>
                    </a:ext>
                  </a:extLst>
                </p:cNvPr>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473;p96">
                  <a:extLst>
                    <a:ext uri="{FF2B5EF4-FFF2-40B4-BE49-F238E27FC236}">
                      <a16:creationId xmlns:a16="http://schemas.microsoft.com/office/drawing/2014/main" id="{C6CDF27E-74B8-4C9D-B62D-D7779B0C421E}"/>
                    </a:ext>
                  </a:extLst>
                </p:cNvPr>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9474;p96">
              <a:extLst>
                <a:ext uri="{FF2B5EF4-FFF2-40B4-BE49-F238E27FC236}">
                  <a16:creationId xmlns:a16="http://schemas.microsoft.com/office/drawing/2014/main" id="{BCD14EC9-8DE2-4633-A068-D73D06D67BF1}"/>
                </a:ext>
              </a:extLst>
            </p:cNvPr>
            <p:cNvGrpSpPr/>
            <p:nvPr/>
          </p:nvGrpSpPr>
          <p:grpSpPr>
            <a:xfrm>
              <a:off x="4479443" y="3645904"/>
              <a:ext cx="455965" cy="388789"/>
              <a:chOff x="2957425" y="238100"/>
              <a:chExt cx="1910200" cy="1628775"/>
            </a:xfrm>
          </p:grpSpPr>
          <p:sp>
            <p:nvSpPr>
              <p:cNvPr id="8" name="Google Shape;9475;p96">
                <a:extLst>
                  <a:ext uri="{FF2B5EF4-FFF2-40B4-BE49-F238E27FC236}">
                    <a16:creationId xmlns:a16="http://schemas.microsoft.com/office/drawing/2014/main" id="{C0D2B34F-8550-4C05-B560-606D6941A1A8}"/>
                  </a:ext>
                </a:extLst>
              </p:cNvPr>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76;p96">
                <a:extLst>
                  <a:ext uri="{FF2B5EF4-FFF2-40B4-BE49-F238E27FC236}">
                    <a16:creationId xmlns:a16="http://schemas.microsoft.com/office/drawing/2014/main" id="{4B37C7EE-6E74-494B-9AD8-4F506D38EEEB}"/>
                  </a:ext>
                </a:extLst>
              </p:cNvPr>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77;p96">
                <a:extLst>
                  <a:ext uri="{FF2B5EF4-FFF2-40B4-BE49-F238E27FC236}">
                    <a16:creationId xmlns:a16="http://schemas.microsoft.com/office/drawing/2014/main" id="{F17BC6A9-6729-4A3D-BEA4-3907A97FCB37}"/>
                  </a:ext>
                </a:extLst>
              </p:cNvPr>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78;p96">
                <a:extLst>
                  <a:ext uri="{FF2B5EF4-FFF2-40B4-BE49-F238E27FC236}">
                    <a16:creationId xmlns:a16="http://schemas.microsoft.com/office/drawing/2014/main" id="{8C1017C1-F7ED-4130-8A5D-D6819143E7F0}"/>
                  </a:ext>
                </a:extLst>
              </p:cNvPr>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79;p96">
                <a:extLst>
                  <a:ext uri="{FF2B5EF4-FFF2-40B4-BE49-F238E27FC236}">
                    <a16:creationId xmlns:a16="http://schemas.microsoft.com/office/drawing/2014/main" id="{5B9B23C5-B8A6-4D0E-A8D8-A65C422D1737}"/>
                  </a:ext>
                </a:extLst>
              </p:cNvPr>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80;p96">
                <a:extLst>
                  <a:ext uri="{FF2B5EF4-FFF2-40B4-BE49-F238E27FC236}">
                    <a16:creationId xmlns:a16="http://schemas.microsoft.com/office/drawing/2014/main" id="{7679CCFB-2F85-47A6-96EB-4CA59F622E5E}"/>
                  </a:ext>
                </a:extLst>
              </p:cNvPr>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81;p96">
                <a:extLst>
                  <a:ext uri="{FF2B5EF4-FFF2-40B4-BE49-F238E27FC236}">
                    <a16:creationId xmlns:a16="http://schemas.microsoft.com/office/drawing/2014/main" id="{770B2425-B503-4A0A-9F93-046E689E4558}"/>
                  </a:ext>
                </a:extLst>
              </p:cNvPr>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82;p96">
                <a:extLst>
                  <a:ext uri="{FF2B5EF4-FFF2-40B4-BE49-F238E27FC236}">
                    <a16:creationId xmlns:a16="http://schemas.microsoft.com/office/drawing/2014/main" id="{64E05F6B-DD5C-44DF-8C8B-420166D136DB}"/>
                  </a:ext>
                </a:extLst>
              </p:cNvPr>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83;p96">
                <a:extLst>
                  <a:ext uri="{FF2B5EF4-FFF2-40B4-BE49-F238E27FC236}">
                    <a16:creationId xmlns:a16="http://schemas.microsoft.com/office/drawing/2014/main" id="{C8FD2DD6-5794-4D49-993F-476AE1F1BE51}"/>
                  </a:ext>
                </a:extLst>
              </p:cNvPr>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84;p96">
                <a:extLst>
                  <a:ext uri="{FF2B5EF4-FFF2-40B4-BE49-F238E27FC236}">
                    <a16:creationId xmlns:a16="http://schemas.microsoft.com/office/drawing/2014/main" id="{566CD4AA-083A-4061-8318-303B1416E723}"/>
                  </a:ext>
                </a:extLst>
              </p:cNvPr>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26268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A8B8-534A-4FF3-BBC1-24A22F5E1867}"/>
              </a:ext>
            </a:extLst>
          </p:cNvPr>
          <p:cNvSpPr>
            <a:spLocks noGrp="1"/>
          </p:cNvSpPr>
          <p:nvPr>
            <p:ph type="title"/>
          </p:nvPr>
        </p:nvSpPr>
        <p:spPr>
          <a:xfrm>
            <a:off x="457200" y="2740747"/>
            <a:ext cx="8229600" cy="1143000"/>
          </a:xfrm>
        </p:spPr>
        <p:txBody>
          <a:bodyPr/>
          <a:lstStyle/>
          <a:p>
            <a:r>
              <a:rPr lang="en-US"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0138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5492-4654-47BA-AE42-C4E8FB9124D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BIBLIOGRAPHY</a:t>
            </a:r>
          </a:p>
        </p:txBody>
      </p:sp>
      <p:sp>
        <p:nvSpPr>
          <p:cNvPr id="3" name="TextBox 2">
            <a:extLst>
              <a:ext uri="{FF2B5EF4-FFF2-40B4-BE49-F238E27FC236}">
                <a16:creationId xmlns:a16="http://schemas.microsoft.com/office/drawing/2014/main" id="{28FFA89E-B156-40FC-B084-B27AE0B3F67E}"/>
              </a:ext>
            </a:extLst>
          </p:cNvPr>
          <p:cNvSpPr txBox="1"/>
          <p:nvPr/>
        </p:nvSpPr>
        <p:spPr>
          <a:xfrm>
            <a:off x="0" y="1005116"/>
            <a:ext cx="8906933" cy="4724883"/>
          </a:xfrm>
          <a:prstGeom prst="rect">
            <a:avLst/>
          </a:prstGeom>
          <a:noFill/>
        </p:spPr>
        <p:txBody>
          <a:bodyPr wrap="square">
            <a:spAutoFit/>
          </a:bodyPr>
          <a:lstStyle/>
          <a:p>
            <a:pPr marL="457200" marR="0" indent="-457200" algn="l">
              <a:lnSpc>
                <a:spcPct val="150000"/>
              </a:lnSpc>
              <a:spcBef>
                <a:spcPts val="0"/>
              </a:spcBef>
              <a:spcAft>
                <a:spcPts val="800"/>
              </a:spcAft>
            </a:pPr>
            <a:r>
              <a:rPr lang="en-US" sz="1600" dirty="0" err="1">
                <a:effectLst/>
                <a:latin typeface="Arial" panose="020B0604020202020204" pitchFamily="34" charset="0"/>
                <a:ea typeface="Calibri" panose="020F0502020204030204" pitchFamily="34" charset="0"/>
                <a:cs typeface="Times New Roman" panose="02020603050405020304" pitchFamily="18" charset="0"/>
              </a:rPr>
              <a:t>Yiannas</a:t>
            </a:r>
            <a:r>
              <a:rPr lang="en-US" sz="1600" dirty="0">
                <a:effectLst/>
                <a:latin typeface="Arial" panose="020B0604020202020204" pitchFamily="34" charset="0"/>
                <a:ea typeface="Calibri" panose="020F0502020204030204" pitchFamily="34" charset="0"/>
                <a:cs typeface="Times New Roman" panose="02020603050405020304" pitchFamily="18" charset="0"/>
              </a:rPr>
              <a:t>, F., 2018. A New Era of Food Transparency Powered by Blockchain. Innovations: Technology, Governance, Globalization. MIT Press Direct, 12(1-2), pp. 46-56.</a:t>
            </a:r>
          </a:p>
          <a:p>
            <a:pPr marL="457200" marR="0" indent="-457200" algn="l">
              <a:lnSpc>
                <a:spcPct val="150000"/>
              </a:lnSpc>
              <a:spcBef>
                <a:spcPts val="0"/>
              </a:spcBef>
              <a:spcAft>
                <a:spcPts val="800"/>
              </a:spcAft>
            </a:pP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J, V.,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Morkunas</a:t>
            </a:r>
            <a:r>
              <a:rPr lang="en-US" sz="1600" dirty="0">
                <a:effectLst/>
                <a:latin typeface="Arial" panose="020B0604020202020204" pitchFamily="34" charset="0"/>
                <a:ea typeface="Calibri" panose="020F0502020204030204" pitchFamily="34" charset="0"/>
                <a:cs typeface="Times New Roman" panose="02020603050405020304" pitchFamily="18" charset="0"/>
              </a:rPr>
              <a:t>, Jeannette, P. &amp; Boon, E., 2019. How blockchain technologies impact your business model. Business Horizons, pp. 295-306.</a:t>
            </a:r>
          </a:p>
          <a:p>
            <a:pPr marL="457200" marR="0" indent="-457200" algn="l">
              <a:lnSpc>
                <a:spcPct val="150000"/>
              </a:lnSpc>
              <a:spcBef>
                <a:spcPts val="0"/>
              </a:spcBef>
              <a:spcAft>
                <a:spcPts val="800"/>
              </a:spcAft>
            </a:pP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 H, J., P, D. &amp;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Bianzino</a:t>
            </a:r>
            <a:r>
              <a:rPr lang="en-US" sz="1600" dirty="0">
                <a:effectLst/>
                <a:latin typeface="Arial" panose="020B0604020202020204" pitchFamily="34" charset="0"/>
                <a:ea typeface="Calibri" panose="020F0502020204030204" pitchFamily="34" charset="0"/>
                <a:cs typeface="Times New Roman" panose="02020603050405020304" pitchFamily="18" charset="0"/>
              </a:rPr>
              <a:t>, N., 2017. The jobs that artificial intelligence will create. MIT Sloan Management Review.</a:t>
            </a:r>
          </a:p>
          <a:p>
            <a:pPr marL="457200" marR="0" indent="-457200" algn="l">
              <a:lnSpc>
                <a:spcPct val="150000"/>
              </a:lnSpc>
              <a:spcBef>
                <a:spcPts val="0"/>
              </a:spcBef>
              <a:spcAft>
                <a:spcPts val="800"/>
              </a:spcAft>
            </a:pP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S, H. &amp;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Filippi</a:t>
            </a:r>
            <a:r>
              <a:rPr lang="en-US" sz="1600" dirty="0">
                <a:effectLst/>
                <a:latin typeface="Arial" panose="020B0604020202020204" pitchFamily="34" charset="0"/>
                <a:ea typeface="Calibri" panose="020F0502020204030204" pitchFamily="34" charset="0"/>
                <a:cs typeface="Times New Roman" panose="02020603050405020304" pitchFamily="18" charset="0"/>
              </a:rPr>
              <a:t>, D., 2021. Hassan, S. and De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Filippi</a:t>
            </a:r>
            <a:r>
              <a:rPr lang="en-US" sz="1600" dirty="0">
                <a:effectLst/>
                <a:latin typeface="Arial" panose="020B0604020202020204" pitchFamily="34" charset="0"/>
                <a:ea typeface="Calibri" panose="020F0502020204030204" pitchFamily="34" charset="0"/>
                <a:cs typeface="Times New Roman" panose="02020603050405020304" pitchFamily="18" charset="0"/>
              </a:rPr>
              <a:t>, P., 2021. Decentralized autonomous organization. Internet Policy Review, 10(2), pp. 1-10.</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874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1FA-115A-4C6B-A05D-3A8EC2DF1D8F}"/>
              </a:ext>
            </a:extLst>
          </p:cNvPr>
          <p:cNvSpPr>
            <a:spLocks noGrp="1"/>
          </p:cNvSpPr>
          <p:nvPr>
            <p:ph type="title"/>
          </p:nvPr>
        </p:nvSpPr>
        <p:spPr/>
        <p:txBody>
          <a:bodyPr/>
          <a:lstStyle/>
          <a:p>
            <a:pPr algn="l"/>
            <a:r>
              <a:rPr lang="el-GR" sz="4400" b="1" dirty="0">
                <a:latin typeface="Arial" panose="020B0604020202020204" pitchFamily="34" charset="0"/>
                <a:cs typeface="Arial" panose="020B0604020202020204" pitchFamily="34" charset="0"/>
              </a:rPr>
              <a:t>Σχετικά με εμένα:</a:t>
            </a:r>
            <a:br>
              <a:rPr lang="en-US" sz="4400" b="1" dirty="0">
                <a:latin typeface="Arial" panose="020B0604020202020204" pitchFamily="34" charset="0"/>
                <a:cs typeface="Arial" panose="020B0604020202020204" pitchFamily="34" charset="0"/>
              </a:rPr>
            </a:br>
            <a:endParaRPr lang="en-US" dirty="0"/>
          </a:p>
        </p:txBody>
      </p:sp>
      <p:sp>
        <p:nvSpPr>
          <p:cNvPr id="4" name="TextBox 3">
            <a:extLst>
              <a:ext uri="{FF2B5EF4-FFF2-40B4-BE49-F238E27FC236}">
                <a16:creationId xmlns:a16="http://schemas.microsoft.com/office/drawing/2014/main" id="{E5C26AE8-FCA4-42D6-96C7-AC583D28A14B}"/>
              </a:ext>
            </a:extLst>
          </p:cNvPr>
          <p:cNvSpPr txBox="1"/>
          <p:nvPr/>
        </p:nvSpPr>
        <p:spPr>
          <a:xfrm>
            <a:off x="279400" y="1305914"/>
            <a:ext cx="8585200" cy="2308324"/>
          </a:xfrm>
          <a:prstGeom prst="rect">
            <a:avLst/>
          </a:prstGeom>
          <a:noFill/>
        </p:spPr>
        <p:txBody>
          <a:bodyPr wrap="squar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Απόφοιτος </a:t>
            </a:r>
            <a:r>
              <a:rPr lang="en-US" sz="2400" dirty="0">
                <a:latin typeface="Arial" panose="020B0604020202020204" pitchFamily="34" charset="0"/>
                <a:cs typeface="Arial" panose="020B0604020202020204" pitchFamily="34" charset="0"/>
              </a:rPr>
              <a:t>BSc Computer Science </a:t>
            </a:r>
            <a:r>
              <a:rPr lang="el-GR" sz="2400" dirty="0">
                <a:latin typeface="Arial" panose="020B0604020202020204" pitchFamily="34" charset="0"/>
                <a:cs typeface="Arial" panose="020B0604020202020204" pitchFamily="34" charset="0"/>
              </a:rPr>
              <a:t>στο Μητροπολιτικό κολλέγιο</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Video Game Developer</a:t>
            </a:r>
          </a:p>
          <a:p>
            <a:pPr marL="342900" indent="-342900">
              <a:buFont typeface="Arial" panose="020B0604020202020204" pitchFamily="34" charset="0"/>
              <a:buChar char="•"/>
            </a:pP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Φοιτητής </a:t>
            </a:r>
            <a:r>
              <a:rPr lang="en-US" sz="2400" dirty="0">
                <a:latin typeface="Arial" panose="020B0604020202020204" pitchFamily="34" charset="0"/>
                <a:cs typeface="Arial" panose="020B0604020202020204" pitchFamily="34" charset="0"/>
              </a:rPr>
              <a:t>MBA International Business</a:t>
            </a:r>
          </a:p>
        </p:txBody>
      </p:sp>
    </p:spTree>
    <p:extLst>
      <p:ext uri="{BB962C8B-B14F-4D97-AF65-F5344CB8AC3E}">
        <p14:creationId xmlns:p14="http://schemas.microsoft.com/office/powerpoint/2010/main" val="121788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96B-938A-4C1B-AD28-0DF94337EC48}"/>
              </a:ext>
            </a:extLst>
          </p:cNvPr>
          <p:cNvSpPr>
            <a:spLocks noGrp="1"/>
          </p:cNvSpPr>
          <p:nvPr>
            <p:ph type="title"/>
          </p:nvPr>
        </p:nvSpPr>
        <p:spPr/>
        <p:txBody>
          <a:bodyPr/>
          <a:lstStyle/>
          <a:p>
            <a:r>
              <a:rPr lang="el-GR" sz="4400" b="1" dirty="0">
                <a:latin typeface="Arial" panose="020B0604020202020204" pitchFamily="34" charset="0"/>
                <a:cs typeface="Arial" panose="020B0604020202020204" pitchFamily="34" charset="0"/>
              </a:rPr>
              <a:t>ΕΥΧΑΡΙΣΤΙΕΣ</a:t>
            </a:r>
            <a:endParaRPr lang="en-US" dirty="0"/>
          </a:p>
        </p:txBody>
      </p:sp>
      <p:sp>
        <p:nvSpPr>
          <p:cNvPr id="3" name="TextBox 2">
            <a:extLst>
              <a:ext uri="{FF2B5EF4-FFF2-40B4-BE49-F238E27FC236}">
                <a16:creationId xmlns:a16="http://schemas.microsoft.com/office/drawing/2014/main" id="{A3F75271-3A63-47C3-B8C4-9AB9E2F6C368}"/>
              </a:ext>
            </a:extLst>
          </p:cNvPr>
          <p:cNvSpPr txBox="1"/>
          <p:nvPr/>
        </p:nvSpPr>
        <p:spPr>
          <a:xfrm>
            <a:off x="0" y="1024917"/>
            <a:ext cx="8229600" cy="5027017"/>
          </a:xfrm>
          <a:prstGeom prst="rect">
            <a:avLst/>
          </a:prstGeom>
          <a:noFill/>
        </p:spPr>
        <p:txBody>
          <a:bodyPr wrap="square">
            <a:spAutoFit/>
          </a:bodyPr>
          <a:lstStyle/>
          <a:p>
            <a:pPr marL="0" marR="0" algn="just">
              <a:lnSpc>
                <a:spcPct val="150000"/>
              </a:lnSpc>
              <a:spcBef>
                <a:spcPts val="0"/>
              </a:spcBef>
              <a:spcAft>
                <a:spcPts val="800"/>
              </a:spcAft>
            </a:pPr>
            <a:r>
              <a:rPr lang="el-GR" sz="1800" dirty="0">
                <a:effectLst/>
                <a:latin typeface="Arial" panose="020B0604020202020204" pitchFamily="34" charset="0"/>
                <a:ea typeface="Calibri" panose="020F0502020204030204" pitchFamily="34" charset="0"/>
                <a:cs typeface="Arial" panose="020B0604020202020204" pitchFamily="34" charset="0"/>
              </a:rPr>
              <a:t>Θα ήθελα να ευχαριστήσω θερμά όλους όσους συνέβαλαν με τον τρόπο τους στην επιτυχή εκπόνηση της διπλωματικής μου εργασίας, και ιδιαιτέρως την υπεύθυνη καθηγήτρια για την διπλωματική μου εργασία Κ. </a:t>
            </a:r>
            <a:r>
              <a:rPr lang="el-GR" sz="1800" dirty="0" err="1">
                <a:effectLst/>
                <a:latin typeface="Arial" panose="020B0604020202020204" pitchFamily="34" charset="0"/>
                <a:ea typeface="Calibri" panose="020F0502020204030204" pitchFamily="34" charset="0"/>
                <a:cs typeface="Arial" panose="020B0604020202020204" pitchFamily="34" charset="0"/>
              </a:rPr>
              <a:t>Ρέπτση</a:t>
            </a:r>
            <a:r>
              <a:rPr lang="el-GR" sz="1800" dirty="0">
                <a:effectLst/>
                <a:latin typeface="Arial" panose="020B0604020202020204" pitchFamily="34" charset="0"/>
                <a:ea typeface="Calibri" panose="020F0502020204030204" pitchFamily="34" charset="0"/>
                <a:cs typeface="Arial" panose="020B0604020202020204" pitchFamily="34" charset="0"/>
              </a:rPr>
              <a:t> Μαρία ήταν πάντοτε πρόθυμη και διαθέσιμη να μου λύσει οποιαδήποτε απορία, ενώ παράλληλα με καθοδήγησε με τις πολύτιμες συμβουλές του στην σωστή συγγραφή της εργασίας αλλά και άλλους καθηγητές/υπεύθυνους του προγράμματος της σχολής μου με παροχή σεμιναρίων/</a:t>
            </a:r>
            <a:r>
              <a:rPr lang="en-US" sz="1800" dirty="0">
                <a:effectLst/>
                <a:latin typeface="Arial" panose="020B0604020202020204" pitchFamily="34" charset="0"/>
                <a:ea typeface="Calibri" panose="020F0502020204030204" pitchFamily="34" charset="0"/>
                <a:cs typeface="Arial" panose="020B0604020202020204" pitchFamily="34" charset="0"/>
              </a:rPr>
              <a:t>workshops</a:t>
            </a:r>
            <a:r>
              <a:rPr lang="el-GR" sz="1800" dirty="0">
                <a:effectLst/>
                <a:latin typeface="Arial" panose="020B0604020202020204" pitchFamily="34" charset="0"/>
                <a:ea typeface="Calibri" panose="020F0502020204030204" pitchFamily="34" charset="0"/>
                <a:cs typeface="Arial" panose="020B0604020202020204" pitchFamily="34" charset="0"/>
              </a:rPr>
              <a:t> ενημερώσεων δεξιοτήτων και νέας γνώσεις αλλά και υποστήριξη διαδικτυακών </a:t>
            </a:r>
            <a:r>
              <a:rPr lang="el-GR" sz="1800" dirty="0" err="1">
                <a:effectLst/>
                <a:latin typeface="Arial" panose="020B0604020202020204" pitchFamily="34" charset="0"/>
                <a:ea typeface="Calibri" panose="020F0502020204030204" pitchFamily="34" charset="0"/>
                <a:cs typeface="Arial" panose="020B0604020202020204" pitchFamily="34" charset="0"/>
              </a:rPr>
              <a:t>πλατφόρμων</a:t>
            </a:r>
            <a:r>
              <a:rPr lang="el-GR" sz="1800" dirty="0">
                <a:effectLst/>
                <a:latin typeface="Arial" panose="020B0604020202020204" pitchFamily="34" charset="0"/>
                <a:ea typeface="Calibri" panose="020F0502020204030204" pitchFamily="34" charset="0"/>
                <a:cs typeface="Arial" panose="020B0604020202020204" pitchFamily="34" charset="0"/>
              </a:rPr>
              <a:t> του κολλεγίου και πληθώρα υλικού της βιβλιοθήκη του </a:t>
            </a:r>
            <a:r>
              <a:rPr lang="en-US" sz="1800" dirty="0">
                <a:effectLst/>
                <a:latin typeface="Arial" panose="020B0604020202020204" pitchFamily="34" charset="0"/>
                <a:ea typeface="Calibri" panose="020F0502020204030204" pitchFamily="34" charset="0"/>
                <a:cs typeface="Arial" panose="020B0604020202020204" pitchFamily="34" charset="0"/>
              </a:rPr>
              <a:t>AMC</a:t>
            </a:r>
            <a:r>
              <a:rPr lang="el-GR" sz="1800" dirty="0">
                <a:effectLst/>
                <a:latin typeface="Arial" panose="020B0604020202020204" pitchFamily="34" charset="0"/>
                <a:ea typeface="Calibri" panose="020F0502020204030204" pitchFamily="34" charset="0"/>
                <a:cs typeface="Arial" panose="020B0604020202020204" pitchFamily="34" charset="0"/>
              </a:rPr>
              <a:t> Μητροπολιτικού για την διεκπεραίωση της εργασίας αυτής. Επιπλέον, θα ήθελα να πω και ένα μεγάλο ευχαριστώ στην οικογένεια μου και τα ζωάκια μου (</a:t>
            </a:r>
            <a:r>
              <a:rPr lang="en-US" sz="1800" i="1" dirty="0">
                <a:effectLst/>
                <a:latin typeface="Arial" panose="020B0604020202020204" pitchFamily="34" charset="0"/>
                <a:ea typeface="Calibri" panose="020F0502020204030204" pitchFamily="34" charset="0"/>
                <a:cs typeface="Arial" panose="020B0604020202020204" pitchFamily="34" charset="0"/>
              </a:rPr>
              <a:t>dogs</a:t>
            </a:r>
            <a:r>
              <a:rPr lang="el-GR" sz="1800" dirty="0">
                <a:effectLst/>
                <a:latin typeface="Arial" panose="020B0604020202020204" pitchFamily="34" charset="0"/>
                <a:ea typeface="Calibri" panose="020F0502020204030204" pitchFamily="34" charset="0"/>
                <a:cs typeface="Arial" panose="020B0604020202020204" pitchFamily="34" charset="0"/>
              </a:rPr>
              <a:t>), οι οποίοι με στήριξαν και με ενθάρρυναν καθ’ όλη τη διάρκεια.</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9470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3B7A55-3CD1-60EE-69E2-0ABA94175158}"/>
              </a:ext>
            </a:extLst>
          </p:cNvPr>
          <p:cNvSpPr>
            <a:spLocks noGrp="1"/>
          </p:cNvSpPr>
          <p:nvPr>
            <p:ph type="title"/>
          </p:nvPr>
        </p:nvSpPr>
        <p:spPr>
          <a:xfrm>
            <a:off x="109959" y="494557"/>
            <a:ext cx="8229600" cy="1143000"/>
          </a:xfrm>
        </p:spPr>
        <p:txBody>
          <a:bodyPr/>
          <a:lstStyle/>
          <a:p>
            <a:r>
              <a:rPr lang="en-US" dirty="0"/>
              <a:t>Industry 1.0 -&gt; 4.0</a:t>
            </a:r>
          </a:p>
        </p:txBody>
      </p:sp>
      <p:pic>
        <p:nvPicPr>
          <p:cNvPr id="1026" name="Picture 2" descr="Business Success in the 4th Industrial Revolution">
            <a:extLst>
              <a:ext uri="{FF2B5EF4-FFF2-40B4-BE49-F238E27FC236}">
                <a16:creationId xmlns:a16="http://schemas.microsoft.com/office/drawing/2014/main" id="{717E1E33-5542-17C6-54D1-07BEFAB5B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37" y="1313818"/>
            <a:ext cx="7625442" cy="383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9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descr="Download OpenAI Logo PNG Transparent Background 5192 × 5192, SVG, EPS for  free">
            <a:extLst>
              <a:ext uri="{FF2B5EF4-FFF2-40B4-BE49-F238E27FC236}">
                <a16:creationId xmlns:a16="http://schemas.microsoft.com/office/drawing/2014/main" id="{648C8F2E-1917-0B7A-3981-70F528B26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584" y="-1180617"/>
            <a:ext cx="5451676" cy="54516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AFAA8CC-39E7-B431-CE74-1B1CC46F4390}"/>
              </a:ext>
            </a:extLst>
          </p:cNvPr>
          <p:cNvSpPr txBox="1"/>
          <p:nvPr/>
        </p:nvSpPr>
        <p:spPr>
          <a:xfrm>
            <a:off x="1698584" y="2926544"/>
            <a:ext cx="2199320" cy="1200329"/>
          </a:xfrm>
          <a:prstGeom prst="rect">
            <a:avLst/>
          </a:prstGeom>
          <a:noFill/>
        </p:spPr>
        <p:txBody>
          <a:bodyPr wrap="none" rtlCol="0">
            <a:spAutoFit/>
          </a:bodyPr>
          <a:lstStyle/>
          <a:p>
            <a:pPr marL="285750" indent="-285750">
              <a:buFont typeface="Arial" panose="020B0604020202020204" pitchFamily="34" charset="0"/>
              <a:buChar char="•"/>
            </a:pPr>
            <a:r>
              <a:rPr lang="en-US" sz="3600" dirty="0"/>
              <a:t>DALL•E 2</a:t>
            </a:r>
          </a:p>
          <a:p>
            <a:pPr marL="285750" indent="-285750">
              <a:buFont typeface="Arial" panose="020B0604020202020204" pitchFamily="34" charset="0"/>
              <a:buChar char="•"/>
            </a:pPr>
            <a:r>
              <a:rPr lang="en-US" sz="3600" dirty="0"/>
              <a:t>ChatGPT</a:t>
            </a:r>
          </a:p>
        </p:txBody>
      </p:sp>
    </p:spTree>
    <p:extLst>
      <p:ext uri="{BB962C8B-B14F-4D97-AF65-F5344CB8AC3E}">
        <p14:creationId xmlns:p14="http://schemas.microsoft.com/office/powerpoint/2010/main" val="300350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XaaS? Anything as a Service Definition, Examples and Providers |  RingCentral UK Blog">
            <a:extLst>
              <a:ext uri="{FF2B5EF4-FFF2-40B4-BE49-F238E27FC236}">
                <a16:creationId xmlns:a16="http://schemas.microsoft.com/office/drawing/2014/main" id="{75D05A95-514C-01BF-51DF-ACBF0CB66E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35" y="1171695"/>
            <a:ext cx="6553199" cy="4783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7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9B0708D-0846-7151-22F5-D4D038C53B2A}"/>
              </a:ext>
            </a:extLst>
          </p:cNvPr>
          <p:cNvSpPr>
            <a:spLocks noGrp="1"/>
          </p:cNvSpPr>
          <p:nvPr>
            <p:ph idx="1"/>
          </p:nvPr>
        </p:nvSpPr>
        <p:spPr>
          <a:xfrm>
            <a:off x="364602" y="1380281"/>
            <a:ext cx="8229600" cy="4525963"/>
          </a:xfrm>
        </p:spPr>
        <p:txBody>
          <a:bodyPr/>
          <a:lstStyle/>
          <a:p>
            <a:pPr marL="457200" indent="-457200">
              <a:spcBef>
                <a:spcPts val="1400"/>
              </a:spcBef>
              <a:buFont typeface="+mj-lt"/>
              <a:buAutoNum type="arabicPeriod"/>
            </a:pPr>
            <a:r>
              <a:rPr lang="el-GR" sz="2200" dirty="0"/>
              <a:t>Η τεχνολογία στις παγκόσμιες επιχειρηματικές δραστηριότητες</a:t>
            </a:r>
          </a:p>
          <a:p>
            <a:pPr marL="457200" indent="-457200">
              <a:spcBef>
                <a:spcPts val="1400"/>
              </a:spcBef>
              <a:buFont typeface="+mj-lt"/>
              <a:buAutoNum type="arabicPeriod"/>
            </a:pPr>
            <a:r>
              <a:rPr lang="el-GR" sz="2200" dirty="0"/>
              <a:t>Οφέλη των αναδυόμενων τεχνολογιών: αποτελεσματικότητα, εξοικονόμηση, διαφάνεια</a:t>
            </a:r>
          </a:p>
          <a:p>
            <a:pPr marL="457200" indent="-457200">
              <a:spcBef>
                <a:spcPts val="1400"/>
              </a:spcBef>
              <a:buFont typeface="+mj-lt"/>
              <a:buAutoNum type="arabicPeriod"/>
            </a:pPr>
            <a:r>
              <a:rPr lang="el-GR" sz="2200" dirty="0"/>
              <a:t>Προκλήσεις των αναδυόμενων τεχνολογιών: ασφάλεια, ηθική</a:t>
            </a:r>
          </a:p>
          <a:p>
            <a:pPr marL="457200" indent="-457200">
              <a:spcBef>
                <a:spcPts val="1400"/>
              </a:spcBef>
              <a:buFont typeface="+mj-lt"/>
              <a:buAutoNum type="arabicPeriod"/>
            </a:pPr>
            <a:r>
              <a:rPr lang="el-GR" sz="2200" dirty="0"/>
              <a:t>Παραδείγματα: </a:t>
            </a:r>
            <a:r>
              <a:rPr lang="el-GR" sz="2200" dirty="0" err="1"/>
              <a:t>Walmart</a:t>
            </a:r>
            <a:r>
              <a:rPr lang="el-GR" sz="2200" dirty="0"/>
              <a:t>, Accenture</a:t>
            </a:r>
          </a:p>
          <a:p>
            <a:pPr marL="457200" indent="-457200">
              <a:spcBef>
                <a:spcPts val="1400"/>
              </a:spcBef>
              <a:buFont typeface="+mj-lt"/>
              <a:buAutoNum type="arabicPeriod"/>
            </a:pPr>
            <a:r>
              <a:rPr lang="el-GR" sz="2200" dirty="0"/>
              <a:t>Στρατηγικές για την αξιοποίηση των αναδυόμενων τεχνολογιών: </a:t>
            </a:r>
            <a:r>
              <a:rPr lang="en-US" sz="2200" dirty="0"/>
              <a:t>Enterprise Architectures</a:t>
            </a:r>
          </a:p>
          <a:p>
            <a:pPr marL="457200" indent="-457200">
              <a:spcBef>
                <a:spcPts val="1400"/>
              </a:spcBef>
              <a:buFont typeface="+mj-lt"/>
              <a:buAutoNum type="arabicPeriod"/>
            </a:pPr>
            <a:r>
              <a:rPr lang="el-GR" sz="2200" dirty="0"/>
              <a:t>Δυνατότητα μεταμόρφωσης και ανάπτυξης</a:t>
            </a:r>
          </a:p>
          <a:p>
            <a:pPr marL="457200" indent="-457200">
              <a:spcBef>
                <a:spcPts val="1400"/>
              </a:spcBef>
              <a:buFont typeface="+mj-lt"/>
              <a:buAutoNum type="arabicPeriod"/>
            </a:pPr>
            <a:r>
              <a:rPr lang="el-GR" sz="2200" dirty="0"/>
              <a:t>Σημασία στρατηγικής και υπεύθυνης προσέγγισης.</a:t>
            </a:r>
            <a:endParaRPr lang="en-US" sz="2200" dirty="0"/>
          </a:p>
        </p:txBody>
      </p:sp>
      <p:sp>
        <p:nvSpPr>
          <p:cNvPr id="2" name="TextBox 1">
            <a:extLst>
              <a:ext uri="{FF2B5EF4-FFF2-40B4-BE49-F238E27FC236}">
                <a16:creationId xmlns:a16="http://schemas.microsoft.com/office/drawing/2014/main" id="{52BA0A59-5D1D-0917-B4CE-BDE83DE7B045}"/>
              </a:ext>
            </a:extLst>
          </p:cNvPr>
          <p:cNvSpPr txBox="1"/>
          <p:nvPr/>
        </p:nvSpPr>
        <p:spPr>
          <a:xfrm>
            <a:off x="1874174" y="431500"/>
            <a:ext cx="4329857" cy="584775"/>
          </a:xfrm>
          <a:prstGeom prst="rect">
            <a:avLst/>
          </a:prstGeom>
          <a:noFill/>
        </p:spPr>
        <p:txBody>
          <a:bodyPr wrap="square">
            <a:spAutoFit/>
          </a:bodyPr>
          <a:lstStyle/>
          <a:p>
            <a:r>
              <a:rPr lang="el-GR" sz="3200" b="1" dirty="0"/>
              <a:t>Βιβλιογραφική έρευνα</a:t>
            </a:r>
          </a:p>
        </p:txBody>
      </p:sp>
    </p:spTree>
    <p:extLst>
      <p:ext uri="{BB962C8B-B14F-4D97-AF65-F5344CB8AC3E}">
        <p14:creationId xmlns:p14="http://schemas.microsoft.com/office/powerpoint/2010/main" val="2555135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589384" y="431500"/>
            <a:ext cx="7593917" cy="1077218"/>
          </a:xfrm>
          <a:prstGeom prst="rect">
            <a:avLst/>
          </a:prstGeom>
          <a:noFill/>
        </p:spPr>
        <p:txBody>
          <a:bodyPr wrap="square">
            <a:spAutoFit/>
          </a:bodyPr>
          <a:lstStyle/>
          <a:p>
            <a:r>
              <a:rPr lang="el-GR" sz="3200" b="1" dirty="0"/>
              <a:t>Η τεχνολογία στις παγκόσμιες επιχειρηματικές δραστηριότητες</a:t>
            </a:r>
          </a:p>
        </p:txBody>
      </p:sp>
      <p:sp>
        <p:nvSpPr>
          <p:cNvPr id="2" name="Content Placeholder 4">
            <a:extLst>
              <a:ext uri="{FF2B5EF4-FFF2-40B4-BE49-F238E27FC236}">
                <a16:creationId xmlns:a16="http://schemas.microsoft.com/office/drawing/2014/main" id="{29D1C372-E76D-8CF2-8FB0-E8B4D78A03A9}"/>
              </a:ext>
            </a:extLst>
          </p:cNvPr>
          <p:cNvSpPr>
            <a:spLocks noGrp="1"/>
          </p:cNvSpPr>
          <p:nvPr>
            <p:ph idx="1"/>
          </p:nvPr>
        </p:nvSpPr>
        <p:spPr>
          <a:xfrm>
            <a:off x="365125" y="1877891"/>
            <a:ext cx="8229600" cy="4013623"/>
          </a:xfrm>
        </p:spPr>
        <p:txBody>
          <a:bodyPr/>
          <a:lstStyle/>
          <a:p>
            <a:pPr>
              <a:spcBef>
                <a:spcPts val="1400"/>
              </a:spcBef>
            </a:pPr>
            <a:r>
              <a:rPr lang="en-US" sz="2800" dirty="0"/>
              <a:t>Enterprise Architecture (TOGAF)</a:t>
            </a:r>
          </a:p>
          <a:p>
            <a:pPr>
              <a:spcBef>
                <a:spcPts val="1400"/>
              </a:spcBef>
            </a:pPr>
            <a:r>
              <a:rPr lang="en-US" sz="2800" dirty="0"/>
              <a:t>Scalable Agile Environments across organization awareness (</a:t>
            </a:r>
            <a:r>
              <a:rPr lang="en-US" sz="2800" dirty="0" err="1"/>
              <a:t>SAFe</a:t>
            </a:r>
            <a:r>
              <a:rPr lang="en-US" sz="2800" dirty="0"/>
              <a:t>)</a:t>
            </a:r>
          </a:p>
          <a:p>
            <a:pPr>
              <a:spcBef>
                <a:spcPts val="1400"/>
              </a:spcBef>
            </a:pPr>
            <a:r>
              <a:rPr lang="en-US" sz="2800" dirty="0"/>
              <a:t>Information Technology management services (ITIL)</a:t>
            </a:r>
          </a:p>
          <a:p>
            <a:pPr>
              <a:spcBef>
                <a:spcPts val="1400"/>
              </a:spcBef>
            </a:pPr>
            <a:r>
              <a:rPr lang="en-US" sz="2800" dirty="0"/>
              <a:t>Decentralized Autonomous Organizations (DAO) &amp; Blockchain</a:t>
            </a:r>
          </a:p>
          <a:p>
            <a:pPr>
              <a:spcBef>
                <a:spcPts val="1400"/>
              </a:spcBef>
            </a:pPr>
            <a:r>
              <a:rPr lang="en-US" sz="2800" dirty="0"/>
              <a:t>Human Resource Systems with Artificial Intelligence</a:t>
            </a:r>
          </a:p>
          <a:p>
            <a:pPr>
              <a:spcBef>
                <a:spcPts val="1400"/>
              </a:spcBef>
            </a:pPr>
            <a:endParaRPr lang="en-US" dirty="0"/>
          </a:p>
        </p:txBody>
      </p:sp>
    </p:spTree>
    <p:extLst>
      <p:ext uri="{BB962C8B-B14F-4D97-AF65-F5344CB8AC3E}">
        <p14:creationId xmlns:p14="http://schemas.microsoft.com/office/powerpoint/2010/main" val="348713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0" y="369539"/>
            <a:ext cx="7146845" cy="1077218"/>
          </a:xfrm>
          <a:prstGeom prst="rect">
            <a:avLst/>
          </a:prstGeom>
          <a:noFill/>
        </p:spPr>
        <p:txBody>
          <a:bodyPr wrap="square">
            <a:spAutoFit/>
          </a:bodyPr>
          <a:lstStyle/>
          <a:p>
            <a:r>
              <a:rPr lang="el-GR" sz="3200" b="1" dirty="0"/>
              <a:t>Οφέλη &amp; Προκλήσεις των αναδυόμενων τεχνολογιών</a:t>
            </a:r>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5" y="1589087"/>
            <a:ext cx="6093548" cy="4452897"/>
          </a:xfrm>
        </p:spPr>
        <p:txBody>
          <a:bodyPr/>
          <a:lstStyle/>
          <a:p>
            <a:pPr marL="0" indent="0">
              <a:spcBef>
                <a:spcPts val="1400"/>
              </a:spcBef>
              <a:buNone/>
            </a:pPr>
            <a:r>
              <a:rPr lang="el-GR" sz="2200" dirty="0"/>
              <a:t>Άμεσα</a:t>
            </a:r>
            <a:r>
              <a:rPr lang="en-US" sz="2200" dirty="0"/>
              <a:t> side-effects</a:t>
            </a:r>
            <a:endParaRPr lang="el-GR" sz="2200" dirty="0"/>
          </a:p>
          <a:p>
            <a:pPr marL="457200" indent="-457200">
              <a:spcBef>
                <a:spcPts val="1400"/>
              </a:spcBef>
              <a:buFont typeface="+mj-lt"/>
              <a:buAutoNum type="arabicPeriod"/>
            </a:pPr>
            <a:r>
              <a:rPr lang="el-GR" sz="2200" dirty="0"/>
              <a:t>Λήψη επιχειρηματικών αποφάσεων</a:t>
            </a:r>
          </a:p>
          <a:p>
            <a:pPr marL="457200" indent="-457200">
              <a:spcBef>
                <a:spcPts val="1400"/>
              </a:spcBef>
              <a:buFont typeface="+mj-lt"/>
              <a:buAutoNum type="arabicPeriod"/>
            </a:pPr>
            <a:r>
              <a:rPr lang="el-GR" sz="2200" dirty="0"/>
              <a:t>Μετριασμός κινδύνων &amp; προκλήσεων</a:t>
            </a:r>
          </a:p>
          <a:p>
            <a:pPr marL="457200" indent="-457200">
              <a:spcBef>
                <a:spcPts val="1400"/>
              </a:spcBef>
              <a:buFont typeface="+mj-lt"/>
              <a:buAutoNum type="arabicPeriod"/>
            </a:pPr>
            <a:r>
              <a:rPr lang="el-GR" sz="2200" dirty="0"/>
              <a:t>Διαφάνεια λειτουργικότητας</a:t>
            </a:r>
          </a:p>
          <a:p>
            <a:pPr marL="457200" indent="-457200">
              <a:spcBef>
                <a:spcPts val="1400"/>
              </a:spcBef>
              <a:buFont typeface="+mj-lt"/>
              <a:buAutoNum type="arabicPeriod"/>
            </a:pPr>
            <a:r>
              <a:rPr lang="el-GR" sz="2200" dirty="0"/>
              <a:t>Ικανοποίηση εργαζομένων (4 != 5)</a:t>
            </a:r>
            <a:endParaRPr lang="en-US" sz="2200" dirty="0"/>
          </a:p>
          <a:p>
            <a:pPr marL="457200" indent="-457200">
              <a:spcBef>
                <a:spcPts val="1400"/>
              </a:spcBef>
              <a:buFont typeface="+mj-lt"/>
              <a:buAutoNum type="arabicPeriod"/>
            </a:pPr>
            <a:r>
              <a:rPr lang="el-GR" sz="2200" dirty="0"/>
              <a:t>Αύξηση παραγωγικότητας εργαζομένων</a:t>
            </a:r>
          </a:p>
          <a:p>
            <a:pPr marL="0" indent="0">
              <a:spcBef>
                <a:spcPts val="1400"/>
              </a:spcBef>
              <a:buNone/>
            </a:pPr>
            <a:r>
              <a:rPr lang="el-GR" sz="2200" dirty="0"/>
              <a:t>Έμμεσα</a:t>
            </a:r>
            <a:r>
              <a:rPr lang="en-US" sz="2200" dirty="0"/>
              <a:t> side-effects</a:t>
            </a:r>
            <a:endParaRPr lang="el-GR" sz="2200" dirty="0"/>
          </a:p>
          <a:p>
            <a:pPr marL="457200" indent="-457200">
              <a:spcBef>
                <a:spcPts val="1400"/>
              </a:spcBef>
              <a:buFont typeface="+mj-lt"/>
              <a:buAutoNum type="arabicPeriod"/>
            </a:pPr>
            <a:r>
              <a:rPr lang="el-GR" sz="2200" dirty="0"/>
              <a:t>Μεροληψία αποφάσεων </a:t>
            </a:r>
            <a:r>
              <a:rPr lang="en-US" sz="2200" dirty="0"/>
              <a:t>(biased decisions)</a:t>
            </a:r>
          </a:p>
          <a:p>
            <a:pPr marL="457200" indent="-457200">
              <a:spcBef>
                <a:spcPts val="1400"/>
              </a:spcBef>
              <a:buFont typeface="+mj-lt"/>
              <a:buAutoNum type="arabicPeriod"/>
            </a:pPr>
            <a:r>
              <a:rPr lang="el-GR" sz="2200" dirty="0" err="1"/>
              <a:t>Διαλειτουργικοτητα</a:t>
            </a:r>
            <a:r>
              <a:rPr lang="en-US" sz="2200" dirty="0"/>
              <a:t> (interoperability)</a:t>
            </a:r>
            <a:endParaRPr lang="el-GR" sz="2200" dirty="0"/>
          </a:p>
          <a:p>
            <a:pPr marL="0" indent="0">
              <a:spcBef>
                <a:spcPts val="1400"/>
              </a:spcBef>
              <a:buNone/>
            </a:pPr>
            <a:endParaRPr lang="el-GR" sz="2200" dirty="0"/>
          </a:p>
          <a:p>
            <a:pPr marL="457200" indent="-457200">
              <a:spcBef>
                <a:spcPts val="1400"/>
              </a:spcBef>
              <a:buFont typeface="+mj-lt"/>
              <a:buAutoNum type="arabicPeriod"/>
            </a:pPr>
            <a:endParaRPr lang="en-US" sz="2200" dirty="0"/>
          </a:p>
        </p:txBody>
      </p:sp>
      <p:cxnSp>
        <p:nvCxnSpPr>
          <p:cNvPr id="13" name="Connector: Elbow 12">
            <a:extLst>
              <a:ext uri="{FF2B5EF4-FFF2-40B4-BE49-F238E27FC236}">
                <a16:creationId xmlns:a16="http://schemas.microsoft.com/office/drawing/2014/main" id="{36C448D0-077D-FFBA-3F5C-A592C14EBF1D}"/>
              </a:ext>
            </a:extLst>
          </p:cNvPr>
          <p:cNvCxnSpPr>
            <a:cxnSpLocks/>
          </p:cNvCxnSpPr>
          <p:nvPr/>
        </p:nvCxnSpPr>
        <p:spPr>
          <a:xfrm rot="10800000">
            <a:off x="4572000" y="3815540"/>
            <a:ext cx="775505" cy="594418"/>
          </a:xfrm>
          <a:prstGeom prst="bentConnector3">
            <a:avLst>
              <a:gd name="adj1" fmla="val -36567"/>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ontent Placeholder 4">
            <a:extLst>
              <a:ext uri="{FF2B5EF4-FFF2-40B4-BE49-F238E27FC236}">
                <a16:creationId xmlns:a16="http://schemas.microsoft.com/office/drawing/2014/main" id="{C6496EFF-8891-2E60-6A01-B443B792F704}"/>
              </a:ext>
            </a:extLst>
          </p:cNvPr>
          <p:cNvSpPr txBox="1">
            <a:spLocks/>
          </p:cNvSpPr>
          <p:nvPr/>
        </p:nvSpPr>
        <p:spPr>
          <a:xfrm>
            <a:off x="5868887" y="2040504"/>
            <a:ext cx="6093548" cy="1975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400"/>
              </a:spcBef>
              <a:buFont typeface="+mj-lt"/>
              <a:buAutoNum type="arabicPeriod" startAt="5"/>
            </a:pPr>
            <a:r>
              <a:rPr lang="el-GR" sz="2200" dirty="0"/>
              <a:t>Κόστος</a:t>
            </a:r>
          </a:p>
          <a:p>
            <a:pPr marL="457200" indent="-457200">
              <a:spcBef>
                <a:spcPts val="1400"/>
              </a:spcBef>
              <a:buFont typeface="+mj-lt"/>
              <a:buAutoNum type="arabicPeriod" startAt="5"/>
            </a:pPr>
            <a:r>
              <a:rPr lang="el-GR" sz="2200" dirty="0"/>
              <a:t>Ηθική</a:t>
            </a:r>
          </a:p>
          <a:p>
            <a:pPr marL="457200" indent="-457200">
              <a:spcBef>
                <a:spcPts val="1400"/>
              </a:spcBef>
              <a:buFont typeface="+mj-lt"/>
              <a:buAutoNum type="arabicPeriod" startAt="5"/>
            </a:pPr>
            <a:r>
              <a:rPr lang="el-GR" sz="2200" dirty="0"/>
              <a:t>Κενό δεξιοτήτων</a:t>
            </a:r>
          </a:p>
          <a:p>
            <a:pPr marL="457200" indent="-457200">
              <a:spcBef>
                <a:spcPts val="1400"/>
              </a:spcBef>
              <a:buFont typeface="+mj-lt"/>
              <a:buAutoNum type="arabicPeriod" startAt="5"/>
            </a:pPr>
            <a:endParaRPr lang="en-US" sz="2200" dirty="0"/>
          </a:p>
        </p:txBody>
      </p:sp>
      <p:cxnSp>
        <p:nvCxnSpPr>
          <p:cNvPr id="37" name="Straight Connector 36">
            <a:extLst>
              <a:ext uri="{FF2B5EF4-FFF2-40B4-BE49-F238E27FC236}">
                <a16:creationId xmlns:a16="http://schemas.microsoft.com/office/drawing/2014/main" id="{711EBD2E-75FD-31E4-AA2D-22C369029003}"/>
              </a:ext>
            </a:extLst>
          </p:cNvPr>
          <p:cNvCxnSpPr/>
          <p:nvPr/>
        </p:nvCxnSpPr>
        <p:spPr>
          <a:xfrm>
            <a:off x="5764192" y="1446757"/>
            <a:ext cx="0" cy="4595227"/>
          </a:xfrm>
          <a:prstGeom prst="line">
            <a:avLst/>
          </a:prstGeom>
        </p:spPr>
        <p:style>
          <a:lnRef idx="1">
            <a:schemeClr val="accent1"/>
          </a:lnRef>
          <a:fillRef idx="0">
            <a:schemeClr val="accent1"/>
          </a:fillRef>
          <a:effectRef idx="0">
            <a:schemeClr val="accent1"/>
          </a:effectRef>
          <a:fontRef idx="minor">
            <a:schemeClr val="tx1"/>
          </a:fontRef>
        </p:style>
      </p:cxnSp>
      <p:sp>
        <p:nvSpPr>
          <p:cNvPr id="38" name="Content Placeholder 4">
            <a:extLst>
              <a:ext uri="{FF2B5EF4-FFF2-40B4-BE49-F238E27FC236}">
                <a16:creationId xmlns:a16="http://schemas.microsoft.com/office/drawing/2014/main" id="{BE49921E-D281-A370-568B-B9C112F64A41}"/>
              </a:ext>
            </a:extLst>
          </p:cNvPr>
          <p:cNvSpPr txBox="1">
            <a:spLocks/>
          </p:cNvSpPr>
          <p:nvPr/>
        </p:nvSpPr>
        <p:spPr>
          <a:xfrm>
            <a:off x="5764192" y="5196358"/>
            <a:ext cx="3831221" cy="1975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400"/>
              </a:spcBef>
              <a:buFont typeface="+mj-lt"/>
              <a:buAutoNum type="arabicPeriod" startAt="3"/>
            </a:pPr>
            <a:r>
              <a:rPr lang="el-GR" sz="2200" dirty="0"/>
              <a:t>Ασφάλεια</a:t>
            </a:r>
          </a:p>
          <a:p>
            <a:pPr marL="457200" indent="-457200">
              <a:spcBef>
                <a:spcPts val="1400"/>
              </a:spcBef>
              <a:buFont typeface="+mj-lt"/>
              <a:buAutoNum type="arabicPeriod" startAt="3"/>
            </a:pPr>
            <a:endParaRPr lang="en-US" sz="2200" dirty="0"/>
          </a:p>
        </p:txBody>
      </p:sp>
    </p:spTree>
    <p:extLst>
      <p:ext uri="{BB962C8B-B14F-4D97-AF65-F5344CB8AC3E}">
        <p14:creationId xmlns:p14="http://schemas.microsoft.com/office/powerpoint/2010/main" val="3520329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15212</TotalTime>
  <Words>2719</Words>
  <Application>Microsoft Office PowerPoint</Application>
  <PresentationFormat>On-screen Show (4:3)</PresentationFormat>
  <Paragraphs>191</Paragraphs>
  <Slides>17</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Century Gothic</vt:lpstr>
      <vt:lpstr>Saira SemiCondensed ExtraBold</vt:lpstr>
      <vt:lpstr>Office Theme</vt:lpstr>
      <vt:lpstr>1_Office Theme</vt:lpstr>
      <vt:lpstr>PowerPoint Presentation</vt:lpstr>
      <vt:lpstr>Σχετικά με εμένα: </vt:lpstr>
      <vt:lpstr>ΕΥΧΑΡΙΣΤΙΕΣ</vt:lpstr>
      <vt:lpstr>Industry 1.0 -&gt; 4.0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BIBLIOGRAPHY</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Vhyna Ortega</dc:creator>
  <cp:lastModifiedBy>Michail M</cp:lastModifiedBy>
  <cp:revision>765</cp:revision>
  <cp:lastPrinted>2017-10-27T14:03:26Z</cp:lastPrinted>
  <dcterms:created xsi:type="dcterms:W3CDTF">2015-10-17T16:20:42Z</dcterms:created>
  <dcterms:modified xsi:type="dcterms:W3CDTF">2023-03-14T02:15:10Z</dcterms:modified>
</cp:coreProperties>
</file>