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40"/>
  </p:notesMasterIdLst>
  <p:handoutMasterIdLst>
    <p:handoutMasterId r:id="rId41"/>
  </p:handoutMasterIdLst>
  <p:sldIdLst>
    <p:sldId id="302" r:id="rId3"/>
    <p:sldId id="407" r:id="rId4"/>
    <p:sldId id="408" r:id="rId5"/>
    <p:sldId id="410" r:id="rId6"/>
    <p:sldId id="443" r:id="rId7"/>
    <p:sldId id="442" r:id="rId8"/>
    <p:sldId id="437" r:id="rId9"/>
    <p:sldId id="438" r:id="rId10"/>
    <p:sldId id="439" r:id="rId11"/>
    <p:sldId id="440" r:id="rId12"/>
    <p:sldId id="441" r:id="rId13"/>
    <p:sldId id="434" r:id="rId14"/>
    <p:sldId id="435" r:id="rId15"/>
    <p:sldId id="426" r:id="rId16"/>
    <p:sldId id="411" r:id="rId17"/>
    <p:sldId id="432" r:id="rId18"/>
    <p:sldId id="436" r:id="rId19"/>
    <p:sldId id="409" r:id="rId20"/>
    <p:sldId id="412" r:id="rId21"/>
    <p:sldId id="414" r:id="rId22"/>
    <p:sldId id="433" r:id="rId23"/>
    <p:sldId id="415" r:id="rId24"/>
    <p:sldId id="418" r:id="rId25"/>
    <p:sldId id="420" r:id="rId26"/>
    <p:sldId id="421" r:id="rId27"/>
    <p:sldId id="422" r:id="rId28"/>
    <p:sldId id="423" r:id="rId29"/>
    <p:sldId id="424" r:id="rId30"/>
    <p:sldId id="416" r:id="rId31"/>
    <p:sldId id="419" r:id="rId32"/>
    <p:sldId id="425" r:id="rId33"/>
    <p:sldId id="417" r:id="rId34"/>
    <p:sldId id="427" r:id="rId35"/>
    <p:sldId id="428" r:id="rId36"/>
    <p:sldId id="429" r:id="rId37"/>
    <p:sldId id="430" r:id="rId38"/>
    <p:sldId id="431" r:id="rId39"/>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74383" autoAdjust="0"/>
  </p:normalViewPr>
  <p:slideViewPr>
    <p:cSldViewPr snapToGrid="0" snapToObjects="1">
      <p:cViewPr varScale="1">
        <p:scale>
          <a:sx n="83" d="100"/>
          <a:sy n="83" d="100"/>
        </p:scale>
        <p:origin x="2760"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Total Players 24-12-2021</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Players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295-41A2-B2E2-9C535B73B9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295-41A2-B2E2-9C535B73B9C2}"/>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295-41A2-B2E2-9C535B73B9C2}"/>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95-41A2-B2E2-9C535B73B9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Fortnite</c:v>
                </c:pt>
                <c:pt idx="1">
                  <c:v>Subnautica</c:v>
                </c:pt>
              </c:strCache>
            </c:strRef>
          </c:cat>
          <c:val>
            <c:numRef>
              <c:f>Sheet1!$B$2:$B$3</c:f>
              <c:numCache>
                <c:formatCode>#,##0</c:formatCode>
                <c:ptCount val="2"/>
                <c:pt idx="0">
                  <c:v>937919</c:v>
                </c:pt>
                <c:pt idx="1">
                  <c:v>50876</c:v>
                </c:pt>
              </c:numCache>
            </c:numRef>
          </c:val>
          <c:extLst>
            <c:ext xmlns:c16="http://schemas.microsoft.com/office/drawing/2014/chart" uri="{C3380CC4-5D6E-409C-BE32-E72D297353CC}">
              <c16:uniqueId val="{00000004-D295-41A2-B2E2-9C535B73B9C2}"/>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3AB87-2478-45AC-AD9E-ED0D59986352}" type="doc">
      <dgm:prSet loTypeId="urn:microsoft.com/office/officeart/2005/8/layout/gear1" loCatId="process" qsTypeId="urn:microsoft.com/office/officeart/2005/8/quickstyle/simple1" qsCatId="simple" csTypeId="urn:microsoft.com/office/officeart/2005/8/colors/accent1_3" csCatId="accent1" phldr="1"/>
      <dgm:spPr/>
    </dgm:pt>
    <dgm:pt modelId="{4543F080-4429-4BE1-A750-3F354DFB575E}">
      <dgm:prSet phldrT="[Text]"/>
      <dgm:spPr/>
      <dgm:t>
        <a:bodyPr/>
        <a:lstStyle/>
        <a:p>
          <a:r>
            <a:rPr lang="en-US" dirty="0"/>
            <a:t> </a:t>
          </a:r>
        </a:p>
      </dgm:t>
    </dgm:pt>
    <dgm:pt modelId="{507717D1-09E2-404A-922A-00836BF7A986}" type="parTrans" cxnId="{E4CE4D24-03F9-486E-8AFF-A8AFB3568E63}">
      <dgm:prSet/>
      <dgm:spPr/>
      <dgm:t>
        <a:bodyPr/>
        <a:lstStyle/>
        <a:p>
          <a:endParaRPr lang="en-US"/>
        </a:p>
      </dgm:t>
    </dgm:pt>
    <dgm:pt modelId="{3B8DAB0A-CF54-4AB2-96F1-51570D2BFDBE}" type="sibTrans" cxnId="{E4CE4D24-03F9-486E-8AFF-A8AFB3568E63}">
      <dgm:prSet/>
      <dgm:spPr/>
      <dgm:t>
        <a:bodyPr/>
        <a:lstStyle/>
        <a:p>
          <a:endParaRPr lang="en-US"/>
        </a:p>
      </dgm:t>
    </dgm:pt>
    <dgm:pt modelId="{3B134EF7-B6E7-45EE-8963-C1F7C7D9CD6F}">
      <dgm:prSet phldrT="[Text]"/>
      <dgm:spPr/>
      <dgm:t>
        <a:bodyPr/>
        <a:lstStyle/>
        <a:p>
          <a:r>
            <a:rPr lang="en-US" dirty="0"/>
            <a:t>	</a:t>
          </a:r>
        </a:p>
      </dgm:t>
    </dgm:pt>
    <dgm:pt modelId="{BCDBC5C2-DC32-4AD3-9176-300131538C9F}" type="sibTrans" cxnId="{A3C6B45C-5E02-4EC8-BDAF-C9D2F95C6D4E}">
      <dgm:prSet/>
      <dgm:spPr/>
      <dgm:t>
        <a:bodyPr/>
        <a:lstStyle/>
        <a:p>
          <a:endParaRPr lang="en-US"/>
        </a:p>
      </dgm:t>
    </dgm:pt>
    <dgm:pt modelId="{BCB08CFA-BAAB-412F-B95F-9F28D93DE9DA}" type="parTrans" cxnId="{A3C6B45C-5E02-4EC8-BDAF-C9D2F95C6D4E}">
      <dgm:prSet/>
      <dgm:spPr/>
      <dgm:t>
        <a:bodyPr/>
        <a:lstStyle/>
        <a:p>
          <a:endParaRPr lang="en-US"/>
        </a:p>
      </dgm:t>
    </dgm:pt>
    <dgm:pt modelId="{6E6C6F99-751F-4DFF-9C02-B30966C298C6}">
      <dgm:prSet phldrT="[Text]"/>
      <dgm:spPr/>
      <dgm:t>
        <a:bodyPr/>
        <a:lstStyle/>
        <a:p>
          <a:r>
            <a:rPr lang="en-US" dirty="0"/>
            <a:t> </a:t>
          </a:r>
        </a:p>
      </dgm:t>
    </dgm:pt>
    <dgm:pt modelId="{5AE929D0-0D8B-4491-B84E-7F1B0CF9B6C6}" type="sibTrans" cxnId="{971614B5-38FA-4534-BA22-173C1657CA90}">
      <dgm:prSet/>
      <dgm:spPr/>
      <dgm:t>
        <a:bodyPr/>
        <a:lstStyle/>
        <a:p>
          <a:endParaRPr lang="en-US"/>
        </a:p>
      </dgm:t>
    </dgm:pt>
    <dgm:pt modelId="{EDD4EBF0-982A-48FF-9684-15849971A3B1}" type="parTrans" cxnId="{971614B5-38FA-4534-BA22-173C1657CA90}">
      <dgm:prSet/>
      <dgm:spPr/>
      <dgm:t>
        <a:bodyPr/>
        <a:lstStyle/>
        <a:p>
          <a:endParaRPr lang="en-US"/>
        </a:p>
      </dgm:t>
    </dgm:pt>
    <dgm:pt modelId="{77A259C1-B37E-444C-8288-62D64FCB1669}" type="pres">
      <dgm:prSet presAssocID="{1733AB87-2478-45AC-AD9E-ED0D59986352}" presName="composite" presStyleCnt="0">
        <dgm:presLayoutVars>
          <dgm:chMax val="3"/>
          <dgm:animLvl val="lvl"/>
          <dgm:resizeHandles val="exact"/>
        </dgm:presLayoutVars>
      </dgm:prSet>
      <dgm:spPr/>
    </dgm:pt>
    <dgm:pt modelId="{62921018-4D18-4381-BEE0-A8BA9C56CC62}" type="pres">
      <dgm:prSet presAssocID="{3B134EF7-B6E7-45EE-8963-C1F7C7D9CD6F}" presName="gear1" presStyleLbl="node1" presStyleIdx="0" presStyleCnt="3">
        <dgm:presLayoutVars>
          <dgm:chMax val="1"/>
          <dgm:bulletEnabled val="1"/>
        </dgm:presLayoutVars>
      </dgm:prSet>
      <dgm:spPr/>
    </dgm:pt>
    <dgm:pt modelId="{93002DC6-9040-4D96-9FFF-72D45A4275D1}" type="pres">
      <dgm:prSet presAssocID="{3B134EF7-B6E7-45EE-8963-C1F7C7D9CD6F}" presName="gear1srcNode" presStyleLbl="node1" presStyleIdx="0" presStyleCnt="3"/>
      <dgm:spPr/>
    </dgm:pt>
    <dgm:pt modelId="{1867B026-CB5B-4285-9348-443B41A8EC8F}" type="pres">
      <dgm:prSet presAssocID="{3B134EF7-B6E7-45EE-8963-C1F7C7D9CD6F}" presName="gear1dstNode" presStyleLbl="node1" presStyleIdx="0" presStyleCnt="3"/>
      <dgm:spPr/>
    </dgm:pt>
    <dgm:pt modelId="{800A1A52-CDE6-40AE-942B-79ABD9AC2A9A}" type="pres">
      <dgm:prSet presAssocID="{4543F080-4429-4BE1-A750-3F354DFB575E}" presName="gear2" presStyleLbl="node1" presStyleIdx="1" presStyleCnt="3">
        <dgm:presLayoutVars>
          <dgm:chMax val="1"/>
          <dgm:bulletEnabled val="1"/>
        </dgm:presLayoutVars>
      </dgm:prSet>
      <dgm:spPr/>
    </dgm:pt>
    <dgm:pt modelId="{B97F5EE0-5F35-40C8-A744-2E3B166FF99B}" type="pres">
      <dgm:prSet presAssocID="{4543F080-4429-4BE1-A750-3F354DFB575E}" presName="gear2srcNode" presStyleLbl="node1" presStyleIdx="1" presStyleCnt="3"/>
      <dgm:spPr/>
    </dgm:pt>
    <dgm:pt modelId="{2F438A5F-6A53-4903-8185-833DB8EE3F7A}" type="pres">
      <dgm:prSet presAssocID="{4543F080-4429-4BE1-A750-3F354DFB575E}" presName="gear2dstNode" presStyleLbl="node1" presStyleIdx="1" presStyleCnt="3"/>
      <dgm:spPr/>
    </dgm:pt>
    <dgm:pt modelId="{921CA3FA-5F2E-4031-A920-606E9769D84B}" type="pres">
      <dgm:prSet presAssocID="{6E6C6F99-751F-4DFF-9C02-B30966C298C6}" presName="gear3" presStyleLbl="node1" presStyleIdx="2" presStyleCnt="3"/>
      <dgm:spPr/>
    </dgm:pt>
    <dgm:pt modelId="{3EE07FBB-A62B-469D-BFC7-174D7F9097CE}" type="pres">
      <dgm:prSet presAssocID="{6E6C6F99-751F-4DFF-9C02-B30966C298C6}" presName="gear3tx" presStyleLbl="node1" presStyleIdx="2" presStyleCnt="3">
        <dgm:presLayoutVars>
          <dgm:chMax val="1"/>
          <dgm:bulletEnabled val="1"/>
        </dgm:presLayoutVars>
      </dgm:prSet>
      <dgm:spPr/>
    </dgm:pt>
    <dgm:pt modelId="{8BBEAE3B-8A75-49C3-8437-063DC61B18DA}" type="pres">
      <dgm:prSet presAssocID="{6E6C6F99-751F-4DFF-9C02-B30966C298C6}" presName="gear3srcNode" presStyleLbl="node1" presStyleIdx="2" presStyleCnt="3"/>
      <dgm:spPr/>
    </dgm:pt>
    <dgm:pt modelId="{E96C42EA-5867-49BF-B428-9B6A74EE6F83}" type="pres">
      <dgm:prSet presAssocID="{6E6C6F99-751F-4DFF-9C02-B30966C298C6}" presName="gear3dstNode" presStyleLbl="node1" presStyleIdx="2" presStyleCnt="3"/>
      <dgm:spPr/>
    </dgm:pt>
    <dgm:pt modelId="{D78334D0-6E97-46FD-BBF4-5DC7CE6C0DC0}" type="pres">
      <dgm:prSet presAssocID="{BCDBC5C2-DC32-4AD3-9176-300131538C9F}" presName="connector1" presStyleLbl="sibTrans2D1" presStyleIdx="0" presStyleCnt="3"/>
      <dgm:spPr/>
    </dgm:pt>
    <dgm:pt modelId="{8A495EBE-D02F-4458-A859-0551F6F6FDF8}" type="pres">
      <dgm:prSet presAssocID="{3B8DAB0A-CF54-4AB2-96F1-51570D2BFDBE}" presName="connector2" presStyleLbl="sibTrans2D1" presStyleIdx="1" presStyleCnt="3"/>
      <dgm:spPr/>
    </dgm:pt>
    <dgm:pt modelId="{F7A43DA7-39F0-428C-BE79-2D6B16D01512}" type="pres">
      <dgm:prSet presAssocID="{5AE929D0-0D8B-4491-B84E-7F1B0CF9B6C6}" presName="connector3" presStyleLbl="sibTrans2D1" presStyleIdx="2" presStyleCnt="3"/>
      <dgm:spPr/>
    </dgm:pt>
  </dgm:ptLst>
  <dgm:cxnLst>
    <dgm:cxn modelId="{739A940D-A765-49F1-8CDA-EDD69D182B01}" type="presOf" srcId="{6E6C6F99-751F-4DFF-9C02-B30966C298C6}" destId="{E96C42EA-5867-49BF-B428-9B6A74EE6F83}" srcOrd="3" destOrd="0" presId="urn:microsoft.com/office/officeart/2005/8/layout/gear1"/>
    <dgm:cxn modelId="{71A0910F-C00D-406F-BB3D-E5C1001E4EFC}" type="presOf" srcId="{3B134EF7-B6E7-45EE-8963-C1F7C7D9CD6F}" destId="{1867B026-CB5B-4285-9348-443B41A8EC8F}" srcOrd="2" destOrd="0" presId="urn:microsoft.com/office/officeart/2005/8/layout/gear1"/>
    <dgm:cxn modelId="{E4CE4D24-03F9-486E-8AFF-A8AFB3568E63}" srcId="{1733AB87-2478-45AC-AD9E-ED0D59986352}" destId="{4543F080-4429-4BE1-A750-3F354DFB575E}" srcOrd="1" destOrd="0" parTransId="{507717D1-09E2-404A-922A-00836BF7A986}" sibTransId="{3B8DAB0A-CF54-4AB2-96F1-51570D2BFDBE}"/>
    <dgm:cxn modelId="{969EC43B-37FE-428C-9B2B-202537B0C63B}" type="presOf" srcId="{6E6C6F99-751F-4DFF-9C02-B30966C298C6}" destId="{921CA3FA-5F2E-4031-A920-606E9769D84B}" srcOrd="0" destOrd="0" presId="urn:microsoft.com/office/officeart/2005/8/layout/gear1"/>
    <dgm:cxn modelId="{A3C6B45C-5E02-4EC8-BDAF-C9D2F95C6D4E}" srcId="{1733AB87-2478-45AC-AD9E-ED0D59986352}" destId="{3B134EF7-B6E7-45EE-8963-C1F7C7D9CD6F}" srcOrd="0" destOrd="0" parTransId="{BCB08CFA-BAAB-412F-B95F-9F28D93DE9DA}" sibTransId="{BCDBC5C2-DC32-4AD3-9176-300131538C9F}"/>
    <dgm:cxn modelId="{ED66BC51-C35E-4229-9C43-A8F1B4D24663}" type="presOf" srcId="{3B134EF7-B6E7-45EE-8963-C1F7C7D9CD6F}" destId="{93002DC6-9040-4D96-9FFF-72D45A4275D1}" srcOrd="1" destOrd="0" presId="urn:microsoft.com/office/officeart/2005/8/layout/gear1"/>
    <dgm:cxn modelId="{B358F756-A889-468D-859D-D3E0B0FC3972}" type="presOf" srcId="{4543F080-4429-4BE1-A750-3F354DFB575E}" destId="{800A1A52-CDE6-40AE-942B-79ABD9AC2A9A}" srcOrd="0" destOrd="0" presId="urn:microsoft.com/office/officeart/2005/8/layout/gear1"/>
    <dgm:cxn modelId="{AA624157-2431-48B6-9112-F54A218CEA8F}" type="presOf" srcId="{BCDBC5C2-DC32-4AD3-9176-300131538C9F}" destId="{D78334D0-6E97-46FD-BBF4-5DC7CE6C0DC0}" srcOrd="0" destOrd="0" presId="urn:microsoft.com/office/officeart/2005/8/layout/gear1"/>
    <dgm:cxn modelId="{C5E27D79-9B30-4184-957C-22AC3C32FB5B}" type="presOf" srcId="{6E6C6F99-751F-4DFF-9C02-B30966C298C6}" destId="{3EE07FBB-A62B-469D-BFC7-174D7F9097CE}" srcOrd="1" destOrd="0" presId="urn:microsoft.com/office/officeart/2005/8/layout/gear1"/>
    <dgm:cxn modelId="{A39460A3-F349-45CF-A661-361FE8FBA753}" type="presOf" srcId="{4543F080-4429-4BE1-A750-3F354DFB575E}" destId="{B97F5EE0-5F35-40C8-A744-2E3B166FF99B}" srcOrd="1" destOrd="0" presId="urn:microsoft.com/office/officeart/2005/8/layout/gear1"/>
    <dgm:cxn modelId="{86AFB9B3-C408-4E40-B370-DC004FF3F07C}" type="presOf" srcId="{5AE929D0-0D8B-4491-B84E-7F1B0CF9B6C6}" destId="{F7A43DA7-39F0-428C-BE79-2D6B16D01512}" srcOrd="0" destOrd="0" presId="urn:microsoft.com/office/officeart/2005/8/layout/gear1"/>
    <dgm:cxn modelId="{971614B5-38FA-4534-BA22-173C1657CA90}" srcId="{1733AB87-2478-45AC-AD9E-ED0D59986352}" destId="{6E6C6F99-751F-4DFF-9C02-B30966C298C6}" srcOrd="2" destOrd="0" parTransId="{EDD4EBF0-982A-48FF-9684-15849971A3B1}" sibTransId="{5AE929D0-0D8B-4491-B84E-7F1B0CF9B6C6}"/>
    <dgm:cxn modelId="{B03CDBBB-C1A9-451B-8D49-0A60201B475C}" type="presOf" srcId="{3B134EF7-B6E7-45EE-8963-C1F7C7D9CD6F}" destId="{62921018-4D18-4381-BEE0-A8BA9C56CC62}" srcOrd="0" destOrd="0" presId="urn:microsoft.com/office/officeart/2005/8/layout/gear1"/>
    <dgm:cxn modelId="{E3EBFFBB-06FC-4136-B45A-8817480FB81F}" type="presOf" srcId="{3B8DAB0A-CF54-4AB2-96F1-51570D2BFDBE}" destId="{8A495EBE-D02F-4458-A859-0551F6F6FDF8}" srcOrd="0" destOrd="0" presId="urn:microsoft.com/office/officeart/2005/8/layout/gear1"/>
    <dgm:cxn modelId="{9B8C70C6-F322-4C73-BC90-C2F7BD8B4A37}" type="presOf" srcId="{6E6C6F99-751F-4DFF-9C02-B30966C298C6}" destId="{8BBEAE3B-8A75-49C3-8437-063DC61B18DA}" srcOrd="2" destOrd="0" presId="urn:microsoft.com/office/officeart/2005/8/layout/gear1"/>
    <dgm:cxn modelId="{100B27CD-97E0-40E2-B1D3-99329CA87312}" type="presOf" srcId="{4543F080-4429-4BE1-A750-3F354DFB575E}" destId="{2F438A5F-6A53-4903-8185-833DB8EE3F7A}" srcOrd="2" destOrd="0" presId="urn:microsoft.com/office/officeart/2005/8/layout/gear1"/>
    <dgm:cxn modelId="{2D9F0AD0-97E7-4FD8-8AD0-ED2C62A45046}" type="presOf" srcId="{1733AB87-2478-45AC-AD9E-ED0D59986352}" destId="{77A259C1-B37E-444C-8288-62D64FCB1669}" srcOrd="0" destOrd="0" presId="urn:microsoft.com/office/officeart/2005/8/layout/gear1"/>
    <dgm:cxn modelId="{7DEF9383-F18B-444E-A495-3A2AE7EDFDB7}" type="presParOf" srcId="{77A259C1-B37E-444C-8288-62D64FCB1669}" destId="{62921018-4D18-4381-BEE0-A8BA9C56CC62}" srcOrd="0" destOrd="0" presId="urn:microsoft.com/office/officeart/2005/8/layout/gear1"/>
    <dgm:cxn modelId="{D68D9BC9-89D2-4BFC-9E2E-BCDC6CF41345}" type="presParOf" srcId="{77A259C1-B37E-444C-8288-62D64FCB1669}" destId="{93002DC6-9040-4D96-9FFF-72D45A4275D1}" srcOrd="1" destOrd="0" presId="urn:microsoft.com/office/officeart/2005/8/layout/gear1"/>
    <dgm:cxn modelId="{F5F5D2D4-69BD-465E-B19F-A2AB4E232D85}" type="presParOf" srcId="{77A259C1-B37E-444C-8288-62D64FCB1669}" destId="{1867B026-CB5B-4285-9348-443B41A8EC8F}" srcOrd="2" destOrd="0" presId="urn:microsoft.com/office/officeart/2005/8/layout/gear1"/>
    <dgm:cxn modelId="{513E444C-F57E-47E1-8119-14A57F222989}" type="presParOf" srcId="{77A259C1-B37E-444C-8288-62D64FCB1669}" destId="{800A1A52-CDE6-40AE-942B-79ABD9AC2A9A}" srcOrd="3" destOrd="0" presId="urn:microsoft.com/office/officeart/2005/8/layout/gear1"/>
    <dgm:cxn modelId="{F2048E64-CE7C-42FB-BFE5-6A8D5570B869}" type="presParOf" srcId="{77A259C1-B37E-444C-8288-62D64FCB1669}" destId="{B97F5EE0-5F35-40C8-A744-2E3B166FF99B}" srcOrd="4" destOrd="0" presId="urn:microsoft.com/office/officeart/2005/8/layout/gear1"/>
    <dgm:cxn modelId="{A336497B-A4BC-4937-B3CC-DE09CB8AC09D}" type="presParOf" srcId="{77A259C1-B37E-444C-8288-62D64FCB1669}" destId="{2F438A5F-6A53-4903-8185-833DB8EE3F7A}" srcOrd="5" destOrd="0" presId="urn:microsoft.com/office/officeart/2005/8/layout/gear1"/>
    <dgm:cxn modelId="{B1F32AEB-4703-40BE-AB87-692520D780B9}" type="presParOf" srcId="{77A259C1-B37E-444C-8288-62D64FCB1669}" destId="{921CA3FA-5F2E-4031-A920-606E9769D84B}" srcOrd="6" destOrd="0" presId="urn:microsoft.com/office/officeart/2005/8/layout/gear1"/>
    <dgm:cxn modelId="{FE8A073D-F84E-4D76-8CD0-11CCEDAFECD3}" type="presParOf" srcId="{77A259C1-B37E-444C-8288-62D64FCB1669}" destId="{3EE07FBB-A62B-469D-BFC7-174D7F9097CE}" srcOrd="7" destOrd="0" presId="urn:microsoft.com/office/officeart/2005/8/layout/gear1"/>
    <dgm:cxn modelId="{3DB2362C-24AF-4807-868F-7971915DD406}" type="presParOf" srcId="{77A259C1-B37E-444C-8288-62D64FCB1669}" destId="{8BBEAE3B-8A75-49C3-8437-063DC61B18DA}" srcOrd="8" destOrd="0" presId="urn:microsoft.com/office/officeart/2005/8/layout/gear1"/>
    <dgm:cxn modelId="{DF457FD5-129C-4687-A6D5-5D6CAA269111}" type="presParOf" srcId="{77A259C1-B37E-444C-8288-62D64FCB1669}" destId="{E96C42EA-5867-49BF-B428-9B6A74EE6F83}" srcOrd="9" destOrd="0" presId="urn:microsoft.com/office/officeart/2005/8/layout/gear1"/>
    <dgm:cxn modelId="{A8209F26-277C-42F2-9FA1-DC8738DCEAD6}" type="presParOf" srcId="{77A259C1-B37E-444C-8288-62D64FCB1669}" destId="{D78334D0-6E97-46FD-BBF4-5DC7CE6C0DC0}" srcOrd="10" destOrd="0" presId="urn:microsoft.com/office/officeart/2005/8/layout/gear1"/>
    <dgm:cxn modelId="{0B6AD30C-9FED-439A-9661-589ED4FC3F36}" type="presParOf" srcId="{77A259C1-B37E-444C-8288-62D64FCB1669}" destId="{8A495EBE-D02F-4458-A859-0551F6F6FDF8}" srcOrd="11" destOrd="0" presId="urn:microsoft.com/office/officeart/2005/8/layout/gear1"/>
    <dgm:cxn modelId="{DDF1C96E-AA79-4AAC-B29F-7A8603EE1C88}" type="presParOf" srcId="{77A259C1-B37E-444C-8288-62D64FCB1669}" destId="{F7A43DA7-39F0-428C-BE79-2D6B16D01512}"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val="rev"/>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a:off x="18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a:off x="347772" y="537733"/>
        <a:ext cx="2192841" cy="695169"/>
      </dsp:txXfrm>
    </dsp:sp>
    <dsp:sp modelId="{8283C402-69A8-4406-9C37-0D9D8A91A3F8}">
      <dsp:nvSpPr>
        <dsp:cNvPr id="0" name=""/>
        <dsp:cNvSpPr/>
      </dsp:nvSpPr>
      <dsp:spPr>
        <a:xfrm>
          <a:off x="2714405"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a:off x="3061990" y="537733"/>
        <a:ext cx="2253042" cy="695169"/>
      </dsp:txXfrm>
    </dsp:sp>
    <dsp:sp modelId="{62C33EC7-E7CC-44DB-BE2F-513851261BD1}">
      <dsp:nvSpPr>
        <dsp:cNvPr id="0" name=""/>
        <dsp:cNvSpPr/>
      </dsp:nvSpPr>
      <dsp:spPr>
        <a:xfrm>
          <a:off x="5488825"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a:off x="5836410" y="537733"/>
        <a:ext cx="1042753" cy="6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21018-4D18-4381-BEE0-A8BA9C56CC62}">
      <dsp:nvSpPr>
        <dsp:cNvPr id="0" name=""/>
        <dsp:cNvSpPr/>
      </dsp:nvSpPr>
      <dsp:spPr>
        <a:xfrm>
          <a:off x="1241994" y="649858"/>
          <a:ext cx="794272" cy="794272"/>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401678" y="835912"/>
        <a:ext cx="474904" cy="408273"/>
      </dsp:txXfrm>
    </dsp:sp>
    <dsp:sp modelId="{800A1A52-CDE6-40AE-942B-79ABD9AC2A9A}">
      <dsp:nvSpPr>
        <dsp:cNvPr id="0" name=""/>
        <dsp:cNvSpPr/>
      </dsp:nvSpPr>
      <dsp:spPr>
        <a:xfrm>
          <a:off x="779872" y="462121"/>
          <a:ext cx="577652" cy="577652"/>
        </a:xfrm>
        <a:prstGeom prst="gear6">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925298" y="608426"/>
        <a:ext cx="286800" cy="285042"/>
      </dsp:txXfrm>
    </dsp:sp>
    <dsp:sp modelId="{921CA3FA-5F2E-4031-A920-606E9769D84B}">
      <dsp:nvSpPr>
        <dsp:cNvPr id="0" name=""/>
        <dsp:cNvSpPr/>
      </dsp:nvSpPr>
      <dsp:spPr>
        <a:xfrm rot="20700000">
          <a:off x="1103416" y="63600"/>
          <a:ext cx="565981" cy="565981"/>
        </a:xfrm>
        <a:prstGeom prst="gear6">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20700000">
        <a:off x="1227553" y="187737"/>
        <a:ext cx="317708" cy="317708"/>
      </dsp:txXfrm>
    </dsp:sp>
    <dsp:sp modelId="{D78334D0-6E97-46FD-BBF4-5DC7CE6C0DC0}">
      <dsp:nvSpPr>
        <dsp:cNvPr id="0" name=""/>
        <dsp:cNvSpPr/>
      </dsp:nvSpPr>
      <dsp:spPr>
        <a:xfrm>
          <a:off x="1154794" y="543999"/>
          <a:ext cx="1016668" cy="1016668"/>
        </a:xfrm>
        <a:prstGeom prst="circularArrow">
          <a:avLst>
            <a:gd name="adj1" fmla="val 4687"/>
            <a:gd name="adj2" fmla="val 299029"/>
            <a:gd name="adj3" fmla="val 2365497"/>
            <a:gd name="adj4" fmla="val 16235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95EBE-D02F-4458-A859-0551F6F6FDF8}">
      <dsp:nvSpPr>
        <dsp:cNvPr id="0" name=""/>
        <dsp:cNvSpPr/>
      </dsp:nvSpPr>
      <dsp:spPr>
        <a:xfrm>
          <a:off x="677571" y="346111"/>
          <a:ext cx="738673" cy="738673"/>
        </a:xfrm>
        <a:prstGeom prst="leftCircularArrow">
          <a:avLst>
            <a:gd name="adj1" fmla="val 6452"/>
            <a:gd name="adj2" fmla="val 429999"/>
            <a:gd name="adj3" fmla="val 10489124"/>
            <a:gd name="adj4" fmla="val 14837806"/>
            <a:gd name="adj5" fmla="val 7527"/>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A43DA7-39F0-428C-BE79-2D6B16D01512}">
      <dsp:nvSpPr>
        <dsp:cNvPr id="0" name=""/>
        <dsp:cNvSpPr/>
      </dsp:nvSpPr>
      <dsp:spPr>
        <a:xfrm>
          <a:off x="972499" y="-48568"/>
          <a:ext cx="796438" cy="796438"/>
        </a:xfrm>
        <a:prstGeom prst="circularArrow">
          <a:avLst>
            <a:gd name="adj1" fmla="val 5984"/>
            <a:gd name="adj2" fmla="val 394124"/>
            <a:gd name="adj3" fmla="val 13313824"/>
            <a:gd name="adj4" fmla="val 10508221"/>
            <a:gd name="adj5" fmla="val 6981"/>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rot="10800000">
          <a:off x="433873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rot="10800000">
        <a:off x="4686321" y="537733"/>
        <a:ext cx="2192841" cy="695169"/>
      </dsp:txXfrm>
    </dsp:sp>
    <dsp:sp modelId="{8283C402-69A8-4406-9C37-0D9D8A91A3F8}">
      <dsp:nvSpPr>
        <dsp:cNvPr id="0" name=""/>
        <dsp:cNvSpPr/>
      </dsp:nvSpPr>
      <dsp:spPr>
        <a:xfrm rot="10800000">
          <a:off x="1564317"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rot="10800000">
        <a:off x="1911901" y="537733"/>
        <a:ext cx="2253042" cy="695169"/>
      </dsp:txXfrm>
    </dsp:sp>
    <dsp:sp modelId="{62C33EC7-E7CC-44DB-BE2F-513851261BD1}">
      <dsp:nvSpPr>
        <dsp:cNvPr id="0" name=""/>
        <dsp:cNvSpPr/>
      </dsp:nvSpPr>
      <dsp:spPr>
        <a:xfrm rot="10800000">
          <a:off x="187"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28004" rIns="84011"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rot="10800000">
        <a:off x="347771" y="537733"/>
        <a:ext cx="1042753" cy="695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3/10/2023</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3/9/2023</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κανω μια βιβλιογραφική εύρυνα για το ρόλο της τεχνολογίας στις παγκόσμιες επιχειρηματικές δραστηριότητες.</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solidFill>
                  <a:srgbClr val="212529"/>
                </a:solidFill>
                <a:effectLst/>
                <a:latin typeface="Arial" panose="020B0604020202020204" pitchFamily="34" charset="0"/>
                <a:cs typeface="Times New Roman" panose="02020603050405020304" pitchFamily="18" charset="0"/>
              </a:rPr>
              <a:t>Η τεχνολογία μεταμορφώνει τον τρόπο με τον οποίο λειτουργούν οι εταιρείες σε παγκόσμια κλίμακα και η ερευνητική μου εργασία στοχεύει να διερευνήσει τα πιθανά οφέλη και τις προκλήσεις της χρήσης αναδυόμενων τεχνολογιών στις επιχειρηματικές λειτουργίες.</a:t>
            </a: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Conclusion:</a:t>
            </a:r>
            <a:endParaRPr lang="el-GR" sz="1200" dirty="0"/>
          </a:p>
          <a:p>
            <a:r>
              <a:rPr lang="el-GR" sz="1200" dirty="0"/>
              <a:t>Συμπερασματικά, η ερευνητική εργασία παρέχει πολύτιμες πληροφορίες για τις επιχειρήσεις σχετικά με το πώς να αξιοποιήσουν αποτελεσματικά τις αναδυόμενες τεχνολογίες για να βελτιώσουν τις παγκόσμιες δραστηριότητές τους, οδηγώντας σε βελτιωμένη απόδοση, παραγωγικότητα και κερδοφορία.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 Επιπλέον, διερευνώντας τις δυνατότητες των αναδυόμενων τεχνολογιών, μπορούμε να προωθήσουμε την καινοτομία και τη δημιουργικότητα στις παγκόσμιες επιχειρηματικές δραστηριότητες, ενώ παράλληλα ενισχύουμε το παγκόσμιο εμπόριο και τη διεθνή συνεργασία.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3337363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err="1"/>
              <a:t>Συγκεκριμενα</a:t>
            </a:r>
            <a:r>
              <a:rPr lang="el-GR" sz="1200" dirty="0"/>
              <a:t> η </a:t>
            </a:r>
            <a:r>
              <a:rPr lang="el-GR" sz="1200" dirty="0" err="1"/>
              <a:t>τεχνολογια</a:t>
            </a:r>
            <a:r>
              <a:rPr lang="el-GR" sz="1200" dirty="0"/>
              <a:t> εχει </a:t>
            </a:r>
            <a:r>
              <a:rPr lang="el-GR" sz="1200" dirty="0" err="1"/>
              <a:t>τετοια</a:t>
            </a:r>
            <a:r>
              <a:rPr lang="el-GR" sz="1200" dirty="0"/>
              <a:t> </a:t>
            </a:r>
            <a:r>
              <a:rPr lang="el-GR" sz="1200" dirty="0" err="1"/>
              <a:t>επιροη</a:t>
            </a:r>
            <a:r>
              <a:rPr lang="el-GR" sz="1200" dirty="0"/>
              <a:t> που </a:t>
            </a:r>
            <a:r>
              <a:rPr lang="el-GR" sz="1200" dirty="0" err="1"/>
              <a:t>ολοι</a:t>
            </a:r>
            <a:r>
              <a:rPr lang="el-GR" sz="1200" dirty="0"/>
              <a:t> αυτή η </a:t>
            </a:r>
            <a:r>
              <a:rPr lang="el-GR" sz="1200" dirty="0" err="1"/>
              <a:t>παρουσιαση</a:t>
            </a:r>
            <a:r>
              <a:rPr lang="el-GR" sz="1200" dirty="0"/>
              <a:t> </a:t>
            </a:r>
            <a:r>
              <a:rPr lang="el-GR" sz="1200" dirty="0" err="1"/>
              <a:t>φτιαχτηκε</a:t>
            </a:r>
            <a:r>
              <a:rPr lang="el-GR" sz="1200" dirty="0"/>
              <a:t> από το </a:t>
            </a:r>
            <a:r>
              <a:rPr lang="en-US" sz="1200" dirty="0"/>
              <a:t>ChatGPT</a:t>
            </a:r>
            <a:r>
              <a:rPr lang="el-GR" sz="1200" dirty="0"/>
              <a:t> </a:t>
            </a:r>
            <a:r>
              <a:rPr lang="el-GR" sz="1200" dirty="0" err="1"/>
              <a:t>εγω</a:t>
            </a:r>
            <a:r>
              <a:rPr lang="el-GR" sz="1200" dirty="0"/>
              <a:t> </a:t>
            </a:r>
            <a:r>
              <a:rPr lang="el-GR" sz="1200" dirty="0" err="1"/>
              <a:t>μονο</a:t>
            </a:r>
            <a:r>
              <a:rPr lang="el-GR" sz="1200" dirty="0"/>
              <a:t> </a:t>
            </a:r>
            <a:r>
              <a:rPr lang="el-GR" sz="1200" dirty="0" err="1"/>
              <a:t>επιβλεπα</a:t>
            </a:r>
            <a:r>
              <a:rPr lang="el-GR" sz="1200" dirty="0"/>
              <a:t> και </a:t>
            </a:r>
            <a:r>
              <a:rPr lang="el-GR" sz="1200" dirty="0" err="1"/>
              <a:t>καθοδηγουσα</a:t>
            </a:r>
            <a:r>
              <a:rPr lang="el-GR" sz="1200" dirty="0"/>
              <a:t> την </a:t>
            </a:r>
            <a:r>
              <a:rPr lang="el-GR" sz="1200" dirty="0" err="1"/>
              <a:t>συζητηση</a:t>
            </a:r>
            <a:r>
              <a:rPr lang="el-GR" sz="1200" dirty="0"/>
              <a:t>. </a:t>
            </a:r>
            <a:r>
              <a:rPr lang="el-GR" sz="1200" dirty="0" err="1"/>
              <a:t>Απιστευτο</a:t>
            </a:r>
            <a:r>
              <a:rPr lang="el-GR" sz="1200" dirty="0"/>
              <a:t> </a:t>
            </a:r>
            <a:r>
              <a:rPr lang="el-GR" sz="1200" dirty="0" err="1"/>
              <a:t>σωστα</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4066023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Σας ευχαριστώ για την προσοχή σας και καλωσορίζω οποιεσδήποτε ερωτήσεις έχετε.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βρούνε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a:t>
            </a:r>
            <a:r>
              <a:rPr lang="en-US" dirty="0"/>
              <a:t> (transmitter)</a:t>
            </a:r>
            <a:r>
              <a:rPr lang="el-GR" dirty="0"/>
              <a:t>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1761127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το αντίστοιχο </a:t>
            </a:r>
            <a:r>
              <a:rPr lang="en-US" dirty="0"/>
              <a:t>High Level Business process model </a:t>
            </a:r>
            <a:r>
              <a:rPr lang="el-GR" dirty="0"/>
              <a:t>του συστήματος</a:t>
            </a:r>
            <a:r>
              <a:rPr lang="en-US" dirty="0"/>
              <a:t> </a:t>
            </a:r>
            <a:r>
              <a:rPr lang="el-GR" dirty="0"/>
              <a:t>επικοινωνίας των </a:t>
            </a:r>
            <a:r>
              <a:rPr lang="en-US" dirty="0"/>
              <a:t>subsystem.</a:t>
            </a:r>
          </a:p>
          <a:p>
            <a:r>
              <a:rPr lang="el-GR" dirty="0"/>
              <a:t>Τα </a:t>
            </a:r>
            <a:r>
              <a:rPr lang="en-US" dirty="0"/>
              <a:t>Processes </a:t>
            </a:r>
            <a:r>
              <a:rPr lang="el-GR" dirty="0"/>
              <a:t>εφαρμόζουν </a:t>
            </a:r>
            <a:r>
              <a:rPr lang="en-US" dirty="0"/>
              <a:t>client-server </a:t>
            </a:r>
            <a:r>
              <a:rPr lang="el-GR" dirty="0"/>
              <a:t>μοντέλο μέσο </a:t>
            </a:r>
            <a:r>
              <a:rPr lang="en-US" dirty="0"/>
              <a:t>Authority</a:t>
            </a:r>
            <a:r>
              <a:rPr lang="el-GR" dirty="0"/>
              <a:t> όλες οι επικοινωνίες και </a:t>
            </a:r>
            <a:r>
              <a:rPr lang="en-US" dirty="0"/>
              <a:t>Remote Call Procedures (RPC)</a:t>
            </a:r>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3138642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Διάφορα χαρακτηριστικά του συστήματος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2584540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1964823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2475791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20</a:t>
            </a:fld>
            <a:endParaRPr lang="en-US" dirty="0"/>
          </a:p>
        </p:txBody>
      </p:sp>
    </p:spTree>
    <p:extLst>
      <p:ext uri="{BB962C8B-B14F-4D97-AF65-F5344CB8AC3E}">
        <p14:creationId xmlns:p14="http://schemas.microsoft.com/office/powerpoint/2010/main" val="347017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με Δίκτυα παροχών και υπολογιστών</a:t>
            </a:r>
            <a:r>
              <a:rPr lang="en-US" dirty="0"/>
              <a:t> </a:t>
            </a:r>
            <a:r>
              <a:rPr lang="el-GR" dirty="0"/>
              <a:t>και </a:t>
            </a:r>
            <a:r>
              <a:rPr lang="en-US" dirty="0"/>
              <a:t>multiplayer video-games.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Τα βήματα στην δημιουργία συστημάτων εικονικού κόσμου πριν από την διαδικασία έναρξης δόμησης </a:t>
            </a:r>
            <a:r>
              <a:rPr lang="en-US" sz="1200" dirty="0">
                <a:effectLst/>
                <a:latin typeface="Arial" panose="020B0604020202020204" pitchFamily="34" charset="0"/>
                <a:ea typeface="Calibri" panose="020F0502020204030204" pitchFamily="34" charset="0"/>
                <a:cs typeface="Arial" panose="020B0604020202020204" pitchFamily="34" charset="0"/>
              </a:rPr>
              <a:t>business model</a:t>
            </a:r>
            <a:r>
              <a:rPr lang="el-GR" sz="1200" dirty="0">
                <a:effectLst/>
                <a:latin typeface="Arial" panose="020B0604020202020204" pitchFamily="34" charset="0"/>
                <a:ea typeface="Calibri" panose="020F0502020204030204" pitchFamily="34" charset="0"/>
                <a:cs typeface="Arial" panose="020B0604020202020204" pitchFamily="34" charset="0"/>
              </a:rPr>
              <a:t> &amp; </a:t>
            </a:r>
            <a:r>
              <a:rPr lang="en-US" sz="1200" dirty="0">
                <a:effectLst/>
                <a:latin typeface="Arial" panose="020B0604020202020204" pitchFamily="34" charset="0"/>
                <a:ea typeface="Calibri" panose="020F0502020204030204" pitchFamily="34" charset="0"/>
                <a:cs typeface="Arial" panose="020B0604020202020204" pitchFamily="34" charset="0"/>
              </a:rPr>
              <a:t>logic</a:t>
            </a:r>
            <a:r>
              <a:rPr lang="el-GR" sz="1200" dirty="0">
                <a:effectLst/>
                <a:latin typeface="Arial" panose="020B0604020202020204" pitchFamily="34" charset="0"/>
                <a:ea typeface="Calibri" panose="020F0502020204030204" pitchFamily="34" charset="0"/>
                <a:cs typeface="Arial" panose="020B0604020202020204" pitchFamily="34" charset="0"/>
              </a:rPr>
              <a:t> είναι αλγοριθμικά προσεγμένα, τα εξής: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Εν τέλη τα παραπάνω βήματα επικεντρώνονται σε έναν </a:t>
            </a:r>
            <a:r>
              <a:rPr lang="en-US" sz="1200" dirty="0">
                <a:effectLst/>
                <a:latin typeface="Arial" panose="020B0604020202020204" pitchFamily="34" charset="0"/>
                <a:ea typeface="Calibri" panose="020F0502020204030204" pitchFamily="34" charset="0"/>
                <a:cs typeface="Arial" panose="020B0604020202020204" pitchFamily="34" charset="0"/>
              </a:rPr>
              <a:t>fast paced marketing</a:t>
            </a:r>
            <a:r>
              <a:rPr lang="el-GR" sz="1200" dirty="0">
                <a:effectLst/>
                <a:latin typeface="Arial" panose="020B0604020202020204" pitchFamily="34" charset="0"/>
                <a:ea typeface="Calibri" panose="020F0502020204030204" pitchFamily="34" charset="0"/>
                <a:cs typeface="Arial" panose="020B0604020202020204" pitchFamily="34" charset="0"/>
              </a:rPr>
              <a:t> ρυθμό ανάπτυξης καθώς χρησιμοποιούνται ήδη υπάρχουσες έτοιμες τεχνολογίες για την δόμηση συστημάτων καθώς αυτό δεν είναι προκαθορισμένο διότι μπορεί για να γίνει η επιθυμία “</a:t>
            </a:r>
            <a:r>
              <a:rPr lang="en-US" sz="1200" i="1" dirty="0">
                <a:effectLst/>
                <a:latin typeface="Arial" panose="020B0604020202020204" pitchFamily="34" charset="0"/>
                <a:ea typeface="Calibri" panose="020F0502020204030204" pitchFamily="34" charset="0"/>
                <a:cs typeface="Arial" panose="020B0604020202020204" pitchFamily="34" charset="0"/>
              </a:rPr>
              <a:t>re</a:t>
            </a:r>
            <a:r>
              <a:rPr lang="el-GR" sz="1200" i="1" dirty="0">
                <a:effectLst/>
                <a:latin typeface="Arial" panose="020B0604020202020204" pitchFamily="34" charset="0"/>
                <a:ea typeface="Calibri" panose="020F0502020204030204" pitchFamily="34" charset="0"/>
                <a:cs typeface="Arial" panose="020B0604020202020204" pitchFamily="34" charset="0"/>
              </a:rPr>
              <a:t>-</a:t>
            </a:r>
            <a:r>
              <a:rPr lang="en-US" sz="1200" i="1" dirty="0">
                <a:effectLst/>
                <a:latin typeface="Arial" panose="020B0604020202020204" pitchFamily="34" charset="0"/>
                <a:ea typeface="Calibri" panose="020F0502020204030204" pitchFamily="34" charset="0"/>
                <a:cs typeface="Arial" panose="020B0604020202020204" pitchFamily="34" charset="0"/>
              </a:rPr>
              <a:t>invent the wheel</a:t>
            </a:r>
            <a:r>
              <a:rPr lang="el-GR" sz="1200" dirty="0">
                <a:effectLst/>
                <a:latin typeface="Arial" panose="020B0604020202020204" pitchFamily="34" charset="0"/>
                <a:ea typeface="Calibri" panose="020F0502020204030204" pitchFamily="34" charset="0"/>
                <a:cs typeface="Arial" panose="020B0604020202020204" pitchFamily="34" charset="0"/>
              </a:rPr>
              <a:t>” με την δημιουργία από την αρχή των τεχνολογιών από </a:t>
            </a:r>
            <a:r>
              <a:rPr lang="en-US" sz="1200" dirty="0">
                <a:effectLst/>
                <a:latin typeface="Arial" panose="020B0604020202020204" pitchFamily="34" charset="0"/>
                <a:ea typeface="Calibri" panose="020F0502020204030204" pitchFamily="34" charset="0"/>
                <a:cs typeface="Arial" panose="020B0604020202020204" pitchFamily="34" charset="0"/>
              </a:rPr>
              <a:t>Low level</a:t>
            </a:r>
            <a:r>
              <a:rPr lang="el-GR" sz="1200" dirty="0">
                <a:effectLst/>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21</a:t>
            </a:fld>
            <a:endParaRPr lang="en-US" dirty="0"/>
          </a:p>
        </p:txBody>
      </p:sp>
    </p:spTree>
    <p:extLst>
      <p:ext uri="{BB962C8B-B14F-4D97-AF65-F5344CB8AC3E}">
        <p14:creationId xmlns:p14="http://schemas.microsoft.com/office/powerpoint/2010/main" val="903801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(o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άνθρωπος στο επίκεντρο)</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χρησιμοποιώντας τεχνικές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22</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23</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24</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25</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τα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26</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27</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28</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σχέση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29</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30</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a:t>
            </a:r>
            <a:r>
              <a:rPr lang="en-US" dirty="0"/>
              <a:t> </a:t>
            </a:r>
            <a:r>
              <a:rPr lang="el-GR" dirty="0"/>
              <a:t>την Κ. </a:t>
            </a:r>
            <a:r>
              <a:rPr lang="el-GR" dirty="0" err="1"/>
              <a:t>Ρέπτση</a:t>
            </a:r>
            <a:r>
              <a:rPr lang="el-GR" dirty="0"/>
              <a:t> Μαρία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application programmable interfaces (API).</a:t>
            </a:r>
          </a:p>
          <a:p>
            <a:endParaRPr lang="en-US" dirty="0"/>
          </a:p>
          <a:p>
            <a:r>
              <a:rPr lang="el-GR" dirty="0"/>
              <a:t>Κρητική σκέψη και Παρατήρηση (όπως αναφέρθηκε από τους ομιλητές στην στρογγυλή τράπεζα</a:t>
            </a:r>
            <a:r>
              <a:rPr lang="en-US" dirty="0"/>
              <a:t> </a:t>
            </a:r>
            <a:r>
              <a:rPr lang="el-GR" dirty="0"/>
              <a:t>που παρουσιάστηκε εχθές)</a:t>
            </a:r>
            <a:r>
              <a:rPr lang="en-US" dirty="0"/>
              <a:t>!! </a:t>
            </a:r>
            <a:r>
              <a:rPr lang="el-GR" dirty="0"/>
              <a:t>Αλλά 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sng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31</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Κατανόηση απαιτήσεων με έρευνα διαθέσιμων εργαλείων</a:t>
            </a:r>
          </a:p>
          <a:p>
            <a:endParaRPr lang="el-GR" dirty="0"/>
          </a:p>
          <a:p>
            <a:r>
              <a:rPr lang="el-GR" dirty="0"/>
              <a:t>Ποιες είναι οι βασικές απαιτήσεις διεκπεραιώσεις ενός </a:t>
            </a:r>
            <a:r>
              <a:rPr lang="en-US" dirty="0"/>
              <a:t>project? </a:t>
            </a:r>
          </a:p>
          <a:p>
            <a:r>
              <a:rPr lang="el-GR" dirty="0"/>
              <a:t>Ξεκινώντας κάνοντας έρευνα στα εργαλεία που υπάρχουν και ποιο οφέλη περισσότερο την συγκεκριμένη δουλειά? </a:t>
            </a:r>
            <a:endParaRPr lang="en-US" dirty="0"/>
          </a:p>
          <a:p>
            <a:r>
              <a:rPr lang="el-GR" dirty="0"/>
              <a:t>Σύμφωνα με τις δυνατότητες </a:t>
            </a:r>
            <a:r>
              <a:rPr lang="en-US" dirty="0"/>
              <a:t>stability</a:t>
            </a:r>
            <a:r>
              <a:rPr lang="el-GR" dirty="0"/>
              <a:t> του εργαλείου, </a:t>
            </a:r>
            <a:r>
              <a:rPr lang="en-US" dirty="0"/>
              <a:t>community (help, tutorials), streamlined workflow </a:t>
            </a:r>
            <a:r>
              <a:rPr lang="el-GR" dirty="0"/>
              <a:t>και οικοσύστημα για τον χρήστη.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32</a:t>
            </a:fld>
            <a:endParaRPr lang="en-US" dirty="0"/>
          </a:p>
        </p:txBody>
      </p:sp>
    </p:spTree>
    <p:extLst>
      <p:ext uri="{BB962C8B-B14F-4D97-AF65-F5344CB8AC3E}">
        <p14:creationId xmlns:p14="http://schemas.microsoft.com/office/powerpoint/2010/main" val="1497768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παρελθόν ο παραδοσιακός τρόπος </a:t>
            </a:r>
            <a:r>
              <a:rPr lang="en-US" dirty="0"/>
              <a:t>rendering </a:t>
            </a:r>
            <a:r>
              <a:rPr lang="el-GR" dirty="0"/>
              <a:t>σε εποχές 1990 γινόταν με </a:t>
            </a:r>
            <a:r>
              <a:rPr lang="en-US" dirty="0"/>
              <a:t>ray-cast</a:t>
            </a:r>
            <a:endParaRPr lang="el-GR" dirty="0"/>
          </a:p>
          <a:p>
            <a:endParaRPr lang="el-GR" dirty="0"/>
          </a:p>
          <a:p>
            <a:r>
              <a:rPr lang="el-GR" dirty="0"/>
              <a:t>Τα παιχνίδια ήταν 90 μοιρών γωνίες του εδάφους με το τοίχο και δημιουργούνταν από </a:t>
            </a:r>
            <a:r>
              <a:rPr lang="en-US" dirty="0"/>
              <a:t>2D Plane Projection </a:t>
            </a:r>
            <a:r>
              <a:rPr lang="el-GR" dirty="0"/>
              <a:t>ένα </a:t>
            </a:r>
            <a:r>
              <a:rPr lang="en-US" dirty="0"/>
              <a:t>3D</a:t>
            </a:r>
            <a:r>
              <a:rPr lang="el-GR" dirty="0"/>
              <a:t> </a:t>
            </a:r>
            <a:r>
              <a:rPr lang="en-US" dirty="0"/>
              <a:t>environment</a:t>
            </a:r>
          </a:p>
          <a:p>
            <a:endParaRPr lang="en-US" dirty="0"/>
          </a:p>
          <a:p>
            <a:r>
              <a:rPr lang="el-GR" dirty="0"/>
              <a:t>Πλέον λόγο ισχυρότερου υλικού αλλά και αλγορίθμων έχουμε το </a:t>
            </a:r>
            <a:r>
              <a:rPr lang="en-US" dirty="0"/>
              <a:t>ray trace </a:t>
            </a:r>
            <a:r>
              <a:rPr lang="el-GR" dirty="0"/>
              <a:t>με περισσότερα </a:t>
            </a:r>
            <a:r>
              <a:rPr lang="en-US" dirty="0"/>
              <a:t>rays.</a:t>
            </a:r>
          </a:p>
        </p:txBody>
      </p:sp>
      <p:sp>
        <p:nvSpPr>
          <p:cNvPr id="4" name="Slide Number Placeholder 3"/>
          <p:cNvSpPr>
            <a:spLocks noGrp="1"/>
          </p:cNvSpPr>
          <p:nvPr>
            <p:ph type="sldNum" sz="quarter" idx="5"/>
          </p:nvPr>
        </p:nvSpPr>
        <p:spPr/>
        <p:txBody>
          <a:bodyPr/>
          <a:lstStyle/>
          <a:p>
            <a:fld id="{93322314-975C-554B-8A12-FD962E3F8AC7}" type="slidenum">
              <a:rPr lang="en-US" smtClean="0"/>
              <a:pPr/>
              <a:t>33</a:t>
            </a:fld>
            <a:endParaRPr lang="en-US" dirty="0"/>
          </a:p>
        </p:txBody>
      </p:sp>
    </p:spTree>
    <p:extLst>
      <p:ext uri="{BB962C8B-B14F-4D97-AF65-F5344CB8AC3E}">
        <p14:creationId xmlns:p14="http://schemas.microsoft.com/office/powerpoint/2010/main" val="2216904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συγκεκριμένο </a:t>
            </a:r>
            <a:r>
              <a:rPr lang="en-US" dirty="0"/>
              <a:t>project</a:t>
            </a:r>
            <a:r>
              <a:rPr lang="el-GR" dirty="0"/>
              <a:t> επιλέχτηκε η </a:t>
            </a:r>
            <a:r>
              <a:rPr lang="en-US" dirty="0"/>
              <a:t>Unreal Engine 5 </a:t>
            </a:r>
            <a:r>
              <a:rPr lang="el-GR" dirty="0"/>
              <a:t>και είναι </a:t>
            </a:r>
            <a:r>
              <a:rPr lang="en-US" dirty="0"/>
              <a:t>source available </a:t>
            </a:r>
            <a:r>
              <a:rPr lang="el-GR" dirty="0"/>
              <a:t>αλλά όχι </a:t>
            </a:r>
            <a:r>
              <a:rPr lang="en-US" dirty="0"/>
              <a:t>open-source </a:t>
            </a:r>
            <a:r>
              <a:rPr lang="el-GR" dirty="0"/>
              <a:t>αυτό φέρνει πολλά πλεονεκτήματα και για τους </a:t>
            </a:r>
            <a:r>
              <a:rPr lang="en-US" dirty="0"/>
              <a:t>contributors </a:t>
            </a:r>
            <a:r>
              <a:rPr lang="el-GR" dirty="0"/>
              <a:t>αλλά και για το μέλλον της.</a:t>
            </a:r>
          </a:p>
          <a:p>
            <a:endParaRPr lang="el-GR" dirty="0"/>
          </a:p>
          <a:p>
            <a:r>
              <a:rPr lang="el-GR" dirty="0"/>
              <a:t>Καθώς η δυνατότητες της έχουν ξεχωρίσει τα τελευταία χρόνια ιδίως με την έλευση της έκδοσης 5 πριν λίγους μήνες, όλοι οι κολοσσοί της ΑΑΑ </a:t>
            </a:r>
            <a:r>
              <a:rPr lang="en-US" dirty="0"/>
              <a:t>gaming </a:t>
            </a:r>
            <a:r>
              <a:rPr lang="el-GR" dirty="0"/>
              <a:t>βιομηχανίας πλέον άρχισαν να την χρησιμοποιούν.</a:t>
            </a:r>
          </a:p>
          <a:p>
            <a:endParaRPr lang="el-GR" dirty="0"/>
          </a:p>
          <a:p>
            <a:endParaRPr lang="el-GR" dirty="0"/>
          </a:p>
          <a:p>
            <a:endParaRPr lang="el-GR"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34</a:t>
            </a:fld>
            <a:endParaRPr lang="en-US" dirty="0"/>
          </a:p>
        </p:txBody>
      </p:sp>
    </p:spTree>
    <p:extLst>
      <p:ext uri="{BB962C8B-B14F-4D97-AF65-F5344CB8AC3E}">
        <p14:creationId xmlns:p14="http://schemas.microsoft.com/office/powerpoint/2010/main" val="26236923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κάποια </a:t>
            </a:r>
            <a:r>
              <a:rPr lang="en-US" dirty="0"/>
              <a:t>gameplay mechanics </a:t>
            </a:r>
            <a:r>
              <a:rPr lang="el-GR" dirty="0"/>
              <a:t>από τίτλους παιχνιδιού που κουβαλούν την έννοια του </a:t>
            </a:r>
            <a:r>
              <a:rPr lang="en-US" dirty="0"/>
              <a:t>metaverse</a:t>
            </a:r>
            <a:r>
              <a:rPr lang="el-GR" dirty="0"/>
              <a:t> εν μέρη.</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sz="1200" strike="sngStrike" dirty="0">
                <a:latin typeface="Arial" panose="020B0604020202020204" pitchFamily="34" charset="0"/>
                <a:cs typeface="Arial" panose="020B0604020202020204" pitchFamily="34" charset="0"/>
              </a:rPr>
              <a:t>Ένα </a:t>
            </a:r>
            <a:r>
              <a:rPr lang="en-US" sz="1200" strike="sngStrike" dirty="0">
                <a:latin typeface="Arial" panose="020B0604020202020204" pitchFamily="34" charset="0"/>
                <a:cs typeface="Arial" panose="020B0604020202020204" pitchFamily="34" charset="0"/>
              </a:rPr>
              <a:t>multi-platform</a:t>
            </a:r>
            <a:r>
              <a:rPr lang="el-GR" sz="1200" strike="sngStrike" dirty="0">
                <a:latin typeface="Arial" panose="020B0604020202020204" pitchFamily="34" charset="0"/>
                <a:cs typeface="Arial" panose="020B0604020202020204" pitchFamily="34" charset="0"/>
              </a:rPr>
              <a:t> κεντρικό μέρος για παρέα με φίλους/οικογένειες, εξερεύνηση, ψυχαγωγία, μάθηση και το πιο σημαντικό είναι συνεπές με την τεράστια εξέλιξη και ανάπτυξη για τα επόμενα χρόνια. Δεν είναι απλώς ένα παιχνίδι, είναι ένα μέρος. Ένα εικονικό σύμπαν.</a:t>
            </a:r>
            <a:endParaRPr lang="en-US" sz="1200" strike="sngStrike"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35</a:t>
            </a:fld>
            <a:endParaRPr lang="en-US" dirty="0"/>
          </a:p>
        </p:txBody>
      </p:sp>
    </p:spTree>
    <p:extLst>
      <p:ext uri="{BB962C8B-B14F-4D97-AF65-F5344CB8AC3E}">
        <p14:creationId xmlns:p14="http://schemas.microsoft.com/office/powerpoint/2010/main" val="2196702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Game population Charts</a:t>
            </a:r>
          </a:p>
          <a:p>
            <a:endParaRPr lang="en-US" dirty="0"/>
          </a:p>
          <a:p>
            <a:r>
              <a:rPr lang="el-GR" dirty="0"/>
              <a:t>Όταν αναφερόμαστε ότι οι αριθμοί δεν πολλοί μετράν είναι διότι υπάρχουν πολλοί παράγοντας επιτυχίας ενός προϊόντος πέρα από την μηχανική. Για να πετύχει πρέπει σε επίπεδο </a:t>
            </a:r>
            <a:r>
              <a:rPr lang="en-US" dirty="0"/>
              <a:t>Product, Engineer, Market </a:t>
            </a:r>
            <a:r>
              <a:rPr lang="el-GR" dirty="0"/>
              <a:t>να είναι άριστο</a:t>
            </a:r>
          </a:p>
          <a:p>
            <a:endParaRPr lang="el-GR" dirty="0"/>
          </a:p>
          <a:p>
            <a:r>
              <a:rPr lang="el-GR" dirty="0"/>
              <a:t>Δηλαδή το προϊόν να είναι χρήσιμο να έχει καλή προσεγγίσει στην λύση του προβλήματος αλγοριθμικά και αρχιτεκτονικά, συνδυάζοντας το με το </a:t>
            </a:r>
            <a:r>
              <a:rPr lang="en-US" dirty="0"/>
              <a:t>user experience </a:t>
            </a:r>
            <a:r>
              <a:rPr lang="el-GR" dirty="0"/>
              <a:t>για μια θετική </a:t>
            </a:r>
            <a:r>
              <a:rPr lang="en-US" dirty="0"/>
              <a:t>streamlined</a:t>
            </a:r>
            <a:r>
              <a:rPr lang="el-GR" dirty="0"/>
              <a:t> εμπειρία από τον χρήστη και </a:t>
            </a:r>
            <a:r>
              <a:rPr lang="en-US" dirty="0"/>
              <a:t>marketing target </a:t>
            </a:r>
            <a:r>
              <a:rPr lang="el-GR" dirty="0"/>
              <a:t>ως προς την προώθηση &amp; </a:t>
            </a:r>
            <a:r>
              <a:rPr lang="en-US" dirty="0"/>
              <a:t>Feedback </a:t>
            </a:r>
            <a:r>
              <a:rPr lang="el-GR" dirty="0"/>
              <a:t>αλλά και μέσα από αυτό</a:t>
            </a:r>
            <a:r>
              <a:rPr lang="en-US" dirty="0"/>
              <a:t> continual improvement</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36</a:t>
            </a:fld>
            <a:endParaRPr lang="en-US" dirty="0"/>
          </a:p>
        </p:txBody>
      </p:sp>
    </p:spTree>
    <p:extLst>
      <p:ext uri="{BB962C8B-B14F-4D97-AF65-F5344CB8AC3E}">
        <p14:creationId xmlns:p14="http://schemas.microsoft.com/office/powerpoint/2010/main" val="70176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Όπως είχαμε αναφέρει κάνοντας «παρατήρηση» των επιτυχημένων παιχνιδιών και μηχανισμών μπορούμε να αποσυνθέσουμε και να προβούμε σε καινοτομίες ακολουθώντας δοκιμές μέσο χρήσης </a:t>
            </a:r>
            <a:r>
              <a:rPr lang="en-US" dirty="0"/>
              <a:t>product reverse engineering.</a:t>
            </a:r>
          </a:p>
          <a:p>
            <a:r>
              <a:rPr lang="el-GR" dirty="0"/>
              <a:t>Εύρεση </a:t>
            </a:r>
            <a:r>
              <a:rPr lang="en-US" dirty="0"/>
              <a:t>formulas = </a:t>
            </a:r>
            <a:r>
              <a:rPr lang="el-GR" dirty="0"/>
              <a:t>τροποποίηση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37</a:t>
            </a:fld>
            <a:endParaRPr lang="en-US" dirty="0"/>
          </a:p>
        </p:txBody>
      </p:sp>
    </p:spTree>
    <p:extLst>
      <p:ext uri="{BB962C8B-B14F-4D97-AF65-F5344CB8AC3E}">
        <p14:creationId xmlns:p14="http://schemas.microsoft.com/office/powerpoint/2010/main" val="203134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Η </a:t>
            </a:r>
            <a:r>
              <a:rPr lang="el-GR" sz="1200" dirty="0" err="1"/>
              <a:t>Τεχνολογια</a:t>
            </a:r>
            <a:r>
              <a:rPr lang="el-GR" sz="1200" dirty="0"/>
              <a:t> στις </a:t>
            </a:r>
            <a:r>
              <a:rPr lang="el-GR" sz="1200" dirty="0" err="1"/>
              <a:t>μερες</a:t>
            </a:r>
            <a:r>
              <a:rPr lang="el-GR" sz="1200" dirty="0"/>
              <a:t> μας </a:t>
            </a:r>
            <a:r>
              <a:rPr lang="el-GR" sz="1200" dirty="0" err="1"/>
              <a:t>αυξανεται</a:t>
            </a:r>
            <a:r>
              <a:rPr lang="el-GR" sz="1200" dirty="0"/>
              <a:t> </a:t>
            </a:r>
            <a:r>
              <a:rPr lang="el-GR" sz="1200" dirty="0" err="1"/>
              <a:t>ραγδαια</a:t>
            </a:r>
            <a:r>
              <a:rPr lang="el-GR" sz="1200" dirty="0"/>
              <a:t> κάθε </a:t>
            </a:r>
            <a:r>
              <a:rPr lang="el-GR" sz="1200" dirty="0" err="1"/>
              <a:t>επιχειρηση</a:t>
            </a:r>
            <a:r>
              <a:rPr lang="el-GR" sz="1200" dirty="0"/>
              <a:t> εχει </a:t>
            </a:r>
            <a:r>
              <a:rPr lang="el-GR" sz="1200" dirty="0" err="1"/>
              <a:t>γινει</a:t>
            </a:r>
            <a:r>
              <a:rPr lang="el-GR" sz="1200" dirty="0"/>
              <a:t> ένα με την τεχνολογία. </a:t>
            </a:r>
            <a:r>
              <a:rPr lang="el-GR" sz="1200" dirty="0" err="1"/>
              <a:t>Γλιτωνεις</a:t>
            </a:r>
            <a:r>
              <a:rPr lang="el-GR" sz="1200" dirty="0"/>
              <a:t> </a:t>
            </a:r>
            <a:r>
              <a:rPr lang="el-GR" sz="1200" dirty="0" err="1"/>
              <a:t>χρονο</a:t>
            </a:r>
            <a:r>
              <a:rPr lang="el-GR" sz="1200" dirty="0"/>
              <a:t>, </a:t>
            </a:r>
            <a:r>
              <a:rPr lang="el-GR" sz="1200" dirty="0" err="1"/>
              <a:t>βελτιωνεις</a:t>
            </a:r>
            <a:r>
              <a:rPr lang="el-GR" sz="1200" dirty="0"/>
              <a:t> διαδικασίες, και </a:t>
            </a:r>
            <a:r>
              <a:rPr lang="el-GR" sz="1200" dirty="0" err="1"/>
              <a:t>υπαρχει</a:t>
            </a:r>
            <a:r>
              <a:rPr lang="el-GR" sz="1200" dirty="0"/>
              <a:t> πιο </a:t>
            </a:r>
            <a:r>
              <a:rPr lang="el-GR" sz="1200" dirty="0" err="1"/>
              <a:t>σταθερη</a:t>
            </a:r>
            <a:r>
              <a:rPr lang="el-GR" sz="1200" dirty="0"/>
              <a:t> </a:t>
            </a:r>
            <a:r>
              <a:rPr lang="el-GR" sz="1200" dirty="0" err="1"/>
              <a:t>καθοδηγηση</a:t>
            </a:r>
            <a:r>
              <a:rPr lang="el-GR" sz="1200" dirty="0"/>
              <a:t> με </a:t>
            </a:r>
            <a:r>
              <a:rPr lang="el-GR" sz="1200" dirty="0" err="1"/>
              <a:t>λιγοτερο</a:t>
            </a:r>
            <a:r>
              <a:rPr lang="el-GR" sz="1200" dirty="0"/>
              <a:t> </a:t>
            </a:r>
            <a:r>
              <a:rPr lang="el-GR" sz="1200" dirty="0" err="1"/>
              <a:t>περιθωριο</a:t>
            </a:r>
            <a:r>
              <a:rPr lang="el-GR" sz="1200" dirty="0"/>
              <a:t> </a:t>
            </a:r>
            <a:r>
              <a:rPr lang="el-GR" sz="1200" dirty="0" err="1"/>
              <a:t>σφαλματος</a:t>
            </a:r>
            <a:r>
              <a:rPr lang="el-GR" sz="1200" dirty="0"/>
              <a:t>.</a:t>
            </a:r>
          </a:p>
          <a:p>
            <a:r>
              <a:rPr lang="el-GR" sz="1200" dirty="0"/>
              <a:t>Από το </a:t>
            </a:r>
            <a:r>
              <a:rPr lang="en-US" sz="1200" dirty="0"/>
              <a:t>industry 1 </a:t>
            </a:r>
            <a:r>
              <a:rPr lang="el-GR" sz="1200" dirty="0"/>
              <a:t>στο 4</a:t>
            </a:r>
          </a:p>
          <a:p>
            <a:endParaRPr lang="el-GR" sz="1200" dirty="0"/>
          </a:p>
          <a:p>
            <a:r>
              <a:rPr lang="el-GR" dirty="0"/>
              <a:t>Το Industry 2.0, γνωστό και ως Δεύτερη Βιομηχανική Επανάσταση, ξεκίνησε στα τέλη του 19ου αιώνα και χαρακτηρίστηκε από την ευρεία υιοθέτηση τεχνικών μαζικής παραγωγής και τη χρήση ηλεκτρικής ενέργειας για την τροφοδοσία μηχανημάτων. Αυτή η εποχή είδε την ανάπτυξη των γραμμών συναρμολόγησης και την άνοδο μεγάλης κλίμακας μεταποιητικών βιομηχανιών όπως η αυτοκινητοβιομηχανία και ο χάλυβας.</a:t>
            </a:r>
          </a:p>
          <a:p>
            <a:endParaRPr lang="el-GR" dirty="0"/>
          </a:p>
          <a:p>
            <a:r>
              <a:rPr lang="el-GR" dirty="0"/>
              <a:t>Το Industry 3.0, γνωστό και ως Τρίτη Βιομηχανική Επανάσταση, ξεκίνησε στα τέλη του 20ου αιώνα και χαρακτηρίστηκε από την άνοδο των ψηφιακών τεχνολογιών και του αυτοματισμού. Αυτή η εποχή είδε την ανάπτυξη των συστημάτων υπολογιστών, της ρομποτικής και του Διαδικτύου, τα οποία οδήγησαν στην αυτοματοποίηση πολλών βιομηχανικών διαδικασιών και στην άνοδο νέων βιομηχανιών όπως η τεχνολογία της πληροφορίας και οι τηλεπικοινωνίες.</a:t>
            </a:r>
          </a:p>
          <a:p>
            <a:endParaRPr lang="el-GR" dirty="0"/>
          </a:p>
          <a:p>
            <a:r>
              <a:rPr lang="el-GR" dirty="0"/>
              <a:t>Το Industry 4.0, γνωστό και ως Τέταρτη Βιομηχανική Επανάσταση, είναι η τρέχουσα εποχή της εκβιομηχάνισης και χαρακτηρίζεται από την ενσωμάτωση προηγμένων τεχνολογιών όπως η τεχνητή νοημοσύνη, το Διαδίκτυο των πραγμάτων (</a:t>
            </a:r>
            <a:r>
              <a:rPr lang="el-GR" dirty="0" err="1"/>
              <a:t>IoT</a:t>
            </a:r>
            <a:r>
              <a:rPr lang="el-GR" dirty="0"/>
              <a:t>) και το </a:t>
            </a:r>
            <a:r>
              <a:rPr lang="el-GR" dirty="0" err="1"/>
              <a:t>cloud</a:t>
            </a:r>
            <a:r>
              <a:rPr lang="el-GR" dirty="0"/>
              <a:t> </a:t>
            </a:r>
            <a:r>
              <a:rPr lang="el-GR" dirty="0" err="1"/>
              <a:t>computing</a:t>
            </a:r>
            <a:r>
              <a:rPr lang="el-GR" dirty="0"/>
              <a:t>. Το Industry 4.0 στοχεύει στη δημιουργία «έξυπνων εργοστασίων» που είναι εξαιρετικά αυτοματοποιημένα και συνδεδεμένα, επιτρέποντας μεγαλύτερη αποτελεσματικότητα, ευελιξία και προσαρμογή στις διαδικασίες παραγωγής. Χαρακτηρίζεται επίσης από μεγαλύτερη εστίαση στη λήψη αποφάσεων βάσει δεδομένων και τη χρήση προηγμένων αναλυτικών στοιχείων για τη βελτιστοποίηση των λειτουργιών και την προώθηση της καινοτομίας.</a:t>
            </a:r>
            <a:r>
              <a:rPr lang="en-US" dirty="0"/>
              <a:t> </a:t>
            </a:r>
            <a:endParaRPr lang="el-GR" dirty="0"/>
          </a:p>
          <a:p>
            <a:endParaRPr lang="el-GR" dirty="0"/>
          </a:p>
          <a:p>
            <a:r>
              <a:rPr lang="el-GR" dirty="0" err="1"/>
              <a:t>Παρακατω</a:t>
            </a:r>
            <a:r>
              <a:rPr lang="el-GR" dirty="0"/>
              <a:t> θα </a:t>
            </a:r>
            <a:r>
              <a:rPr lang="el-GR" dirty="0" err="1"/>
              <a:t>αναλυσουμε</a:t>
            </a:r>
            <a:r>
              <a:rPr lang="el-GR" dirty="0"/>
              <a:t> από τι </a:t>
            </a:r>
            <a:r>
              <a:rPr lang="el-GR" dirty="0" err="1"/>
              <a:t>αποτελειται</a:t>
            </a:r>
            <a:r>
              <a:rPr lang="el-GR" dirty="0"/>
              <a:t> ένα μοντέρνο </a:t>
            </a:r>
            <a:r>
              <a:rPr lang="en-US" dirty="0"/>
              <a:t>industry 4.0</a:t>
            </a:r>
            <a:r>
              <a:rPr lang="el-GR" dirty="0"/>
              <a:t> αλλά και τις προκλήσεις του.</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err="1"/>
              <a:t>Ολοι</a:t>
            </a:r>
            <a:r>
              <a:rPr lang="el-GR" sz="1200" dirty="0"/>
              <a:t> </a:t>
            </a:r>
            <a:r>
              <a:rPr lang="el-GR" sz="1200" dirty="0" err="1"/>
              <a:t>αλλα</a:t>
            </a:r>
            <a:r>
              <a:rPr lang="el-GR" sz="1200" dirty="0"/>
              <a:t> </a:t>
            </a:r>
            <a:r>
              <a:rPr lang="el-GR" sz="1200" dirty="0" err="1"/>
              <a:t>ειδικα</a:t>
            </a:r>
            <a:r>
              <a:rPr lang="el-GR" sz="1200" dirty="0"/>
              <a:t> </a:t>
            </a:r>
            <a:r>
              <a:rPr lang="el-GR" sz="1200" dirty="0" err="1"/>
              <a:t>οσοι</a:t>
            </a:r>
            <a:r>
              <a:rPr lang="el-GR" sz="1200" dirty="0"/>
              <a:t> </a:t>
            </a:r>
            <a:r>
              <a:rPr lang="el-GR" sz="1200" dirty="0" err="1"/>
              <a:t>δουλευουμε</a:t>
            </a:r>
            <a:r>
              <a:rPr lang="el-GR" sz="1200" dirty="0"/>
              <a:t> σε επιχειρήσεις </a:t>
            </a:r>
            <a:r>
              <a:rPr lang="el-GR" sz="1200" dirty="0" err="1"/>
              <a:t>γνωριζουμε</a:t>
            </a:r>
            <a:r>
              <a:rPr lang="el-GR" sz="1200" dirty="0"/>
              <a:t> τα οφέλη της τεχνολογίας </a:t>
            </a:r>
            <a:r>
              <a:rPr lang="el-GR" sz="1200" dirty="0" err="1"/>
              <a:t>ιδιως</a:t>
            </a:r>
            <a:r>
              <a:rPr lang="el-GR" sz="1200" dirty="0"/>
              <a:t> τα </a:t>
            </a:r>
            <a:r>
              <a:rPr lang="el-GR" sz="1200" dirty="0" err="1"/>
              <a:t>τελευταια</a:t>
            </a:r>
            <a:r>
              <a:rPr lang="el-GR" sz="1200" dirty="0"/>
              <a:t> 2 </a:t>
            </a:r>
            <a:r>
              <a:rPr lang="el-GR" sz="1200" dirty="0" err="1"/>
              <a:t>χρονια</a:t>
            </a:r>
            <a:r>
              <a:rPr lang="el-GR" sz="1200" dirty="0"/>
              <a:t> </a:t>
            </a:r>
            <a:r>
              <a:rPr lang="el-GR" sz="1200" dirty="0" err="1"/>
              <a:t>μετα</a:t>
            </a:r>
            <a:r>
              <a:rPr lang="el-GR" sz="1200" dirty="0"/>
              <a:t> την πανδημία. </a:t>
            </a:r>
            <a:r>
              <a:rPr lang="el-GR" sz="1200" dirty="0" err="1"/>
              <a:t>Εκθετικη</a:t>
            </a:r>
            <a:r>
              <a:rPr lang="el-GR" sz="1200" dirty="0"/>
              <a:t> </a:t>
            </a:r>
            <a:r>
              <a:rPr lang="el-GR" sz="1200" dirty="0" err="1"/>
              <a:t>αυξιση</a:t>
            </a:r>
            <a:r>
              <a:rPr lang="en-US" sz="1200" dirty="0"/>
              <a:t> </a:t>
            </a:r>
            <a:r>
              <a:rPr lang="el-GR" sz="1200" dirty="0" err="1"/>
              <a:t>παραγωγικοτητας</a:t>
            </a:r>
            <a:r>
              <a:rPr lang="el-GR" sz="1200" dirty="0"/>
              <a:t> και </a:t>
            </a:r>
            <a:r>
              <a:rPr lang="en-US" sz="1200" dirty="0"/>
              <a:t>collaboration</a:t>
            </a:r>
            <a:r>
              <a:rPr lang="el-GR" sz="1200" dirty="0"/>
              <a:t>. </a:t>
            </a:r>
            <a:r>
              <a:rPr lang="el-GR" sz="1200" dirty="0" err="1"/>
              <a:t>Παραδειγματα</a:t>
            </a:r>
            <a:r>
              <a:rPr lang="el-GR" sz="1200" dirty="0"/>
              <a:t> </a:t>
            </a:r>
            <a:r>
              <a:rPr lang="en-US" sz="1200" dirty="0" err="1"/>
              <a:t>OpenAI</a:t>
            </a:r>
            <a:r>
              <a:rPr lang="en-US" sz="1200" dirty="0"/>
              <a:t> Art Generator </a:t>
            </a:r>
            <a:r>
              <a:rPr lang="el-GR" sz="1200" dirty="0"/>
              <a:t>ή το </a:t>
            </a:r>
            <a:r>
              <a:rPr lang="el-GR" sz="1200" dirty="0" err="1"/>
              <a:t>γνωστο</a:t>
            </a:r>
            <a:r>
              <a:rPr lang="el-GR" sz="1200" dirty="0"/>
              <a:t> </a:t>
            </a:r>
            <a:r>
              <a:rPr lang="en-US" sz="1200" dirty="0"/>
              <a:t>ChatGPT.</a:t>
            </a:r>
            <a:r>
              <a:rPr lang="el-GR" sz="1200" dirty="0"/>
              <a:t> Που ο </a:t>
            </a:r>
            <a:r>
              <a:rPr lang="el-GR" sz="1200" dirty="0" err="1"/>
              <a:t>κυριος</a:t>
            </a:r>
            <a:r>
              <a:rPr lang="el-GR" sz="1200" dirty="0"/>
              <a:t> </a:t>
            </a:r>
            <a:r>
              <a:rPr lang="el-GR" sz="1200" dirty="0" err="1"/>
              <a:t>στοχος</a:t>
            </a:r>
            <a:r>
              <a:rPr lang="el-GR" sz="1200" dirty="0"/>
              <a:t> τους είναι η </a:t>
            </a:r>
            <a:r>
              <a:rPr lang="el-GR" sz="1200" dirty="0" err="1"/>
              <a:t>ενισχυση</a:t>
            </a:r>
            <a:r>
              <a:rPr lang="el-GR" sz="1200" dirty="0"/>
              <a:t> του </a:t>
            </a:r>
            <a:r>
              <a:rPr lang="el-GR" sz="1200" dirty="0" err="1"/>
              <a:t>εργαζομενου</a:t>
            </a:r>
            <a:r>
              <a:rPr lang="el-GR" sz="1200" dirty="0"/>
              <a:t> σαν </a:t>
            </a:r>
            <a:r>
              <a:rPr lang="en-US" sz="1200" dirty="0"/>
              <a:t>assistant </a:t>
            </a:r>
            <a:r>
              <a:rPr lang="el-GR" sz="1200" dirty="0"/>
              <a:t>για </a:t>
            </a:r>
            <a:r>
              <a:rPr lang="el-GR" sz="1200" dirty="0" err="1"/>
              <a:t>μεγαλυτερη</a:t>
            </a:r>
            <a:r>
              <a:rPr lang="el-GR" sz="1200" dirty="0"/>
              <a:t> </a:t>
            </a:r>
            <a:r>
              <a:rPr lang="el-GR" sz="1200" dirty="0" err="1"/>
              <a:t>παραγωγικοτητα</a:t>
            </a:r>
            <a:r>
              <a:rPr lang="el-GR" sz="1200" dirty="0"/>
              <a:t> και </a:t>
            </a:r>
            <a:r>
              <a:rPr lang="el-GR" sz="1200" dirty="0" err="1"/>
              <a:t>μειωση</a:t>
            </a:r>
            <a:r>
              <a:rPr lang="el-GR" sz="1200" dirty="0"/>
              <a:t> σφαλμάτων. (και όχι σαν </a:t>
            </a:r>
            <a:r>
              <a:rPr lang="en-US" sz="1200" dirty="0"/>
              <a:t>replacement tool </a:t>
            </a:r>
            <a:r>
              <a:rPr lang="el-GR" sz="1200" dirty="0"/>
              <a:t>που πολύ </a:t>
            </a:r>
            <a:r>
              <a:rPr lang="el-GR" sz="1200" dirty="0" err="1"/>
              <a:t>φοβουνται</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31317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Συνεπώς η ερευνά καλύπτει ενότητες σχετικά με:</a:t>
            </a:r>
            <a:endParaRPr lang="en-US" sz="1200" dirty="0"/>
          </a:p>
          <a:p>
            <a:r>
              <a:rPr lang="en-US" sz="1200" dirty="0"/>
              <a:t>1) </a:t>
            </a:r>
            <a:r>
              <a:rPr lang="el-GR" sz="1200" dirty="0"/>
              <a:t>Εισαγωγή στο θέμα της τεχνολογίας στις παγκόσμιες επιχειρηματικές δραστηριότητες</a:t>
            </a:r>
          </a:p>
          <a:p>
            <a:r>
              <a:rPr lang="en-US" sz="1200" dirty="0"/>
              <a:t>2) </a:t>
            </a:r>
            <a:r>
              <a:rPr lang="el-GR" sz="1200" dirty="0"/>
              <a:t>Επεξήγηση των πλεονεκτημάτων και των προκλήσεων της χρήσης αναδυόμενων τεχνολογιών όπως DAO</a:t>
            </a:r>
            <a:r>
              <a:rPr lang="en-US" sz="1200" dirty="0"/>
              <a:t>/Blockchain</a:t>
            </a:r>
            <a:r>
              <a:rPr lang="el-GR" sz="1200" dirty="0"/>
              <a:t>,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HRM αλγοριθμικά συστήματα</a:t>
            </a:r>
          </a:p>
          <a:p>
            <a:r>
              <a:rPr lang="en-US" sz="1200" dirty="0"/>
              <a:t>3) </a:t>
            </a:r>
            <a:r>
              <a:rPr lang="el-GR" sz="1200" dirty="0"/>
              <a:t>Παραδείγματα για το πώς οι εταιρείες έχουν αξιοποιήσει με επιτυχία αυτές τις τεχνολογίες</a:t>
            </a:r>
          </a:p>
          <a:p>
            <a:r>
              <a:rPr lang="en-US" sz="1200" dirty="0"/>
              <a:t>4) </a:t>
            </a:r>
            <a:r>
              <a:rPr lang="el-GR" sz="1200" dirty="0"/>
              <a:t>Αποτελεσματικές στρατηγικές για την υιοθέτηση αναδυόμενων τεχνολογιών στις παγκόσμιες επιχειρηματικές δραστηριότητες, συμπεριλαμβανομένης της χρήσης πλαισίων όπως το TOGAF</a:t>
            </a:r>
            <a:r>
              <a:rPr lang="en-US" sz="1200" dirty="0"/>
              <a:t> &amp; </a:t>
            </a:r>
            <a:r>
              <a:rPr lang="en-US" sz="1200" dirty="0" err="1"/>
              <a:t>SAFe</a:t>
            </a:r>
            <a:r>
              <a:rPr lang="en-US" sz="1200" dirty="0"/>
              <a:t> + ITIL</a:t>
            </a:r>
            <a:endParaRPr lang="el-GR" sz="1200" dirty="0"/>
          </a:p>
          <a:p>
            <a:r>
              <a:rPr lang="en-US" sz="1200" dirty="0"/>
              <a:t>5) </a:t>
            </a:r>
            <a:r>
              <a:rPr lang="el-GR" sz="1200" dirty="0"/>
              <a:t>Συζήτηση για τις δυνατότητες των αναδυόμενων τεχνολογιών να μεταμορφώσουν τις παγκόσμιες επιχειρηματικές δραστηριότητες και να ενισχύσουν την οικονομική ανάπτυξη και εξέλιξη</a:t>
            </a:r>
          </a:p>
          <a:p>
            <a:r>
              <a:rPr lang="en-US" sz="1200" dirty="0"/>
              <a:t>6) </a:t>
            </a:r>
            <a:r>
              <a:rPr lang="el-GR" sz="1200" dirty="0"/>
              <a:t>Συμπέρασμα που τονίζει τη σημασία της υιοθέτησης μιας στρατηγικής και υπεύθυνης προσέγγισης για την υιοθέτηση τεχνολογίας προκειμένου να συνειδητοποιηθούν τα οφέλη των αναδυόμενων τεχνολογιών.</a:t>
            </a:r>
            <a:endParaRPr lang="en-US" sz="1200"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2348101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a:t>
            </a:r>
            <a:r>
              <a:rPr lang="el-GR" sz="1200" dirty="0"/>
              <a:t>Βασικά οφέλη και προκλήσεις της χρήσης αναδυόμενων τεχνολογιών στις παγκόσμιες επιχειρηματικές δραστηριότητες:</a:t>
            </a:r>
            <a:endParaRPr lang="en-US" sz="1200" dirty="0"/>
          </a:p>
          <a:p>
            <a:r>
              <a:rPr lang="el-GR" sz="1200" dirty="0"/>
              <a:t>Οι αναδυόμενες τεχνολογίες όπως οι Αποκεντρωμένοι Αυτόνομοι Οργανισμοί (DAO),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Human </a:t>
            </a:r>
            <a:r>
              <a:rPr lang="el-GR" sz="1200" dirty="0" err="1"/>
              <a:t>Resource</a:t>
            </a:r>
            <a:r>
              <a:rPr lang="el-GR" sz="1200" dirty="0"/>
              <a:t> </a:t>
            </a:r>
            <a:r>
              <a:rPr lang="el-GR" sz="1200" dirty="0" err="1"/>
              <a:t>Management</a:t>
            </a:r>
            <a:r>
              <a:rPr lang="el-GR" sz="1200" dirty="0"/>
              <a:t> (HRM) αλγοριθμικά συστήματα προσφέρουν πολυάριθμα οφέλη για εταιρείες που δραστηριοποιούνται στην παγκόσμια οικονομία. Για παράδειγμα, οι DAO μπορούν να βελτιώσουν τη διαχείριση της εφοδιαστικής αλυσίδας παρέχοντας διαφάνεια και υπευθυνότητα στις συναλλαγές, ενώ τα αλγοριθμικά συστήματα HRM μπορούν να βελτιστοποιήσουν την απόδοση των εργαζομένων και να αυξήσουν την εργασιακή ικανοποίηση. Ωστόσο, υπάρχουν επίσης προκλήσεις που πρέπει να αντιμετωπιστούν, όπως η ασφάλεια, η </a:t>
            </a:r>
            <a:r>
              <a:rPr lang="el-GR" sz="1200" dirty="0" err="1"/>
              <a:t>διαλειτουργικότητα</a:t>
            </a:r>
            <a:r>
              <a:rPr lang="el-GR" sz="1200" dirty="0"/>
              <a:t> και οι ηθικές επιπτώσεις που σχετίζονται με την αλγοριθμική λήψη αποφάσεων.</a:t>
            </a:r>
            <a:r>
              <a:rPr lang="en-US" sz="1200" dirty="0"/>
              <a:t> </a:t>
            </a:r>
            <a:r>
              <a:rPr lang="el-GR" sz="1200" dirty="0"/>
              <a:t>Για να δείξουμε αυτά τα οφέλη και τις προκλήσεις, θα δώσουμε μερικά παραδείγματα. </a:t>
            </a:r>
            <a:endParaRPr lang="en-US" sz="1200" dirty="0"/>
          </a:p>
          <a:p>
            <a:endParaRPr lang="en-US" sz="1200" dirty="0"/>
          </a:p>
          <a:p>
            <a:r>
              <a:rPr lang="el-GR" sz="1200" dirty="0"/>
              <a:t>Για παράδειγμα, εταιρείες που έχουν εφαρμόσει DAO έχουν αναφέρει αυξημένη αποτελεσματικότητα και εξοικονόμηση κόστους στη διαχείριση της αλυσίδας εφοδιασμού τους. Ωστόσο, η χρήση της τεχνολογίας </a:t>
            </a:r>
            <a:r>
              <a:rPr lang="el-GR" sz="1200" dirty="0" err="1"/>
              <a:t>blockchain</a:t>
            </a:r>
            <a:r>
              <a:rPr lang="el-GR" sz="1200" dirty="0"/>
              <a:t> εγείρει ανησυχίες σχετικά με το απόρρητο των δεδομένων και τις απειλές στον κυβερνοχώρο. Ομοίως, η χρήση αλγοριθμικών συστημάτων HRM έχει αποδειχθεί ότι βελτιώνει την απόδοση και την ικανοποίηση των εργαζομένων, αλλά υπάρχουν ηθικές ανησυχίες σχετικά με την αλγοριθμική μεροληψία και τις διακρίσεις που πρέπει να αντιμετωπιστούν.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305080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a:t>
            </a:r>
            <a:r>
              <a:rPr lang="el-GR" sz="1200" dirty="0"/>
              <a:t>Αποτελεσματικές στρατηγικές για την αξιοποίηση των αναδυόμενων τεχνολογιών στις παγκόσμιες επιχειρηματικές δραστηριότητες:</a:t>
            </a:r>
          </a:p>
          <a:p>
            <a:r>
              <a:rPr lang="el-GR" sz="1200" dirty="0"/>
              <a:t>Για να αξιοποιήσουν αποτελεσματικά τις αναδυόμενες τεχνολογίες στις παγκόσμιες επιχειρηματικές δραστηριότητες, οι εταιρείες πρέπει να υιοθετήσουν μια στρατηγική και προσεκτική προσέγγιση για την υιοθέτηση τεχνολογίας. Πλαίσια όπως το  </a:t>
            </a:r>
            <a:r>
              <a:rPr lang="en-US" sz="1200" dirty="0"/>
              <a:t>Enterprise Architecture (</a:t>
            </a:r>
            <a:r>
              <a:rPr lang="el-GR" sz="1200" dirty="0"/>
              <a:t>π.χ., TOGAF) μπορούν να καθοδηγήσουν τη λήψη αποφάσεων και να βοηθήσουν στον μετριασμό των κινδύνων και των προκλήσεων που σχετίζονται με την εφαρμογή της τεχνολογίας.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a:t>
            </a:r>
          </a:p>
          <a:p>
            <a:r>
              <a:rPr lang="el-GR" sz="1200" dirty="0"/>
              <a:t>Για να επεξηγήσουμε αυτό το σημείο, θα δώσουμε μερικά παραδείγματα εταιρειών που έχουν υιοθετήσει και αξιοποιήσει με επιτυχία τις αναδυόμενες τεχνολογίες. </a:t>
            </a:r>
            <a:endParaRPr lang="en-US" sz="1200" dirty="0"/>
          </a:p>
          <a:p>
            <a:endParaRPr lang="en-US" sz="1200" dirty="0"/>
          </a:p>
          <a:p>
            <a:r>
              <a:rPr lang="el-GR" sz="1200" dirty="0"/>
              <a:t>Για παράδειγμα, η </a:t>
            </a:r>
            <a:r>
              <a:rPr lang="el-GR" sz="1200" dirty="0" err="1"/>
              <a:t>Walmart</a:t>
            </a:r>
            <a:r>
              <a:rPr lang="el-GR" sz="1200" dirty="0"/>
              <a:t> έχει εφαρμόσει ένα σύστημα διαχείρισης εφοδιαστικής αλυσίδας που βασίζεται σε </a:t>
            </a:r>
            <a:r>
              <a:rPr lang="el-GR" sz="1200" dirty="0" err="1"/>
              <a:t>blockchain</a:t>
            </a:r>
            <a:r>
              <a:rPr lang="el-GR" sz="1200" dirty="0"/>
              <a:t> που έχει βελτιώσει την αποτελεσματικότητα και τη διαφάνεια στις λειτουργίες της. Ομοίως, η Accenture έχει αναπτύξει ένα αλγοριθμικό σύστημα HRM που έχει βελτιώσει την απόδοση των εργαζομένων και την ικανοποίηση από την εργασία, ενώ αντιμετωπίζει ανησυχίες σχετικά με την αλγοριθμική μεροληψία και τις διακρίσεις.</a:t>
            </a:r>
            <a:r>
              <a:rPr lang="en-US" sz="1200" dirty="0"/>
              <a:t> </a:t>
            </a:r>
            <a:r>
              <a:rPr lang="el-GR" sz="1200" dirty="0"/>
              <a:t>Επίσης έχουν χρησιμοποιήσει αλγόριθμους μηχανικής μάθησης για να αναλύσουν τα δεδομένα των εργαζομένων και να εξατομικεύσουν συστάσεις για εκπαίδευση και εξέλιξη σταδιοδρομίας.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195466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3) </a:t>
            </a:r>
            <a:r>
              <a:rPr lang="el-GR" sz="1200" dirty="0"/>
              <a:t>Οι δυνατότητες των αναδυόμενων τεχνολογιών να μεταμορφώσουν τις παγκόσμιες επιχειρηματικές δραστηριότητες:</a:t>
            </a:r>
          </a:p>
          <a:p>
            <a:r>
              <a:rPr lang="el-GR" sz="1200" dirty="0"/>
              <a:t>Οι αναδυόμενες τεχνολογίες όπως το DAO, το WEB3.0 και το </a:t>
            </a:r>
            <a:r>
              <a:rPr lang="el-GR" sz="1200" dirty="0" err="1"/>
              <a:t>blockchain</a:t>
            </a:r>
            <a:r>
              <a:rPr lang="el-GR" sz="1200" dirty="0"/>
              <a:t> έχουν τη δυνατότητα να μεταμορφώσουν τις παγκόσμιες επιχειρηματικές δραστηριότητες με πολλούς τρόπους. Βελτιώνοντας τη διαχείριση δεδομένων, τη λήψη αποφάσεων και τη συνεργασία, αυτές οι τεχνολογίες μπορούν να ενισχύσουν το παγκόσμιο εμπόριο και τη διεθνή συνεργασία, οδηγώντας σε αυξημένη οικονομική ανάπτυξη και</a:t>
            </a:r>
            <a:r>
              <a:rPr lang="en-US" sz="1200" dirty="0"/>
              <a:t> </a:t>
            </a:r>
            <a:r>
              <a:rPr lang="el-GR" sz="1200" dirty="0"/>
              <a:t>εξέλιξη.</a:t>
            </a:r>
          </a:p>
          <a:p>
            <a:r>
              <a:rPr lang="el-GR" sz="1200" dirty="0"/>
              <a:t>Για να επεξηγήσουμε αυτό το σημείο, θα δώσουμε μερικά παραδείγματα για το πώς οι αναδυόμενες τεχνολογίες έχουν μεταμορφώσει τις παγκόσμιες επιχειρηματικές δραστηριότητες. </a:t>
            </a:r>
            <a:endParaRPr lang="en-US" sz="1200" dirty="0"/>
          </a:p>
          <a:p>
            <a:endParaRPr lang="en-US" sz="1200" dirty="0"/>
          </a:p>
          <a:p>
            <a:r>
              <a:rPr lang="el-GR" sz="1200" dirty="0"/>
              <a:t>Για παράδειγμα, εταιρείες που έχουν εφαρμόσει τεχνολογία </a:t>
            </a:r>
            <a:r>
              <a:rPr lang="el-GR" sz="1200" dirty="0" err="1"/>
              <a:t>blockchain</a:t>
            </a:r>
            <a:r>
              <a:rPr lang="el-GR" sz="1200" dirty="0"/>
              <a:t> έχουν αναφέρει αυξημένη αποτελεσματικότητα και διαφάνεια στη διαχείριση της εφοδιαστικής αλυσίδας, με αποτέλεσμα την εξοικονόμηση κόστους και τη βελτίωση της ικανοποίησης των πελατών. Ομοίως, η χρήση αλγοριθμικών συστημάτων HRM έχει αποδειχθεί ότι βελτιώνει την απόδοση και την ικανοποίηση των εργαζομένων, οδηγώντας σε μειωμένους ρυθμούς κύκλου εργασιών και αυξημένη παραγωγικότητα.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266798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8.jpg"/><Relationship Id="rId7"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9.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11.jpg"/><Relationship Id="rId7"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2.gif"/><Relationship Id="rId11" Type="http://schemas.openxmlformats.org/officeDocument/2006/relationships/image" Target="../media/image15.svg"/><Relationship Id="rId5" Type="http://schemas.openxmlformats.org/officeDocument/2006/relationships/hyperlink" Target="https://creativecommons.org/licenses/by-sa/3.0/" TargetMode="External"/><Relationship Id="rId10" Type="http://schemas.openxmlformats.org/officeDocument/2006/relationships/image" Target="../media/image14.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0.png"/><Relationship Id="rId7" Type="http://schemas.openxmlformats.org/officeDocument/2006/relationships/diagramColors" Target="../diagrams/colors1.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36.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218647" y="1867600"/>
            <a:ext cx="8208579" cy="230832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Μια βιβλιογραφική ανάλυση του ρόλου της τεχνολογίας στη διευκόλυνση των παγκόσμιων επιχειρηματικών λειτουργιών.</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Επιβλέπων καθηγήτρια: </a:t>
            </a:r>
            <a:r>
              <a:rPr lang="el-GR" altLang="zh-HK" sz="2000" dirty="0" err="1">
                <a:latin typeface="Century Gothic" panose="020B0502020202020204" pitchFamily="34" charset="0"/>
                <a:ea typeface="新細明體" charset="-120"/>
                <a:cs typeface="Arial" charset="0"/>
              </a:rPr>
              <a:t>Ρέπτση</a:t>
            </a:r>
            <a:r>
              <a:rPr lang="el-GR" altLang="zh-HK" sz="2000" dirty="0">
                <a:latin typeface="Century Gothic" panose="020B0502020202020204" pitchFamily="34" charset="0"/>
                <a:ea typeface="新細明體" charset="-120"/>
                <a:cs typeface="Arial" charset="0"/>
              </a:rPr>
              <a:t> Μαρία</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1860630" y="726975"/>
            <a:ext cx="4577786" cy="646331"/>
          </a:xfrm>
          <a:prstGeom prst="rect">
            <a:avLst/>
          </a:prstGeom>
          <a:noFill/>
        </p:spPr>
        <p:txBody>
          <a:bodyPr wrap="square">
            <a:spAutoFit/>
          </a:bodyPr>
          <a:lstStyle/>
          <a:p>
            <a:r>
              <a:rPr lang="el-GR" sz="1800"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EB44CC6A-4850-D699-F002-657B446C4539}"/>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229370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2283107" y="2821993"/>
            <a:ext cx="4577786" cy="369332"/>
          </a:xfrm>
          <a:prstGeom prst="rect">
            <a:avLst/>
          </a:prstGeom>
          <a:noFill/>
        </p:spPr>
        <p:txBody>
          <a:bodyPr wrap="square">
            <a:spAutoFit/>
          </a:bodyPr>
          <a:lstStyle/>
          <a:p>
            <a:r>
              <a:rPr lang="en-US" dirty="0"/>
              <a:t>IT + Business </a:t>
            </a:r>
            <a:r>
              <a:rPr lang="el-GR" dirty="0"/>
              <a:t>(</a:t>
            </a:r>
            <a:r>
              <a:rPr lang="el-GR" dirty="0" err="1"/>
              <a:t>βαλε</a:t>
            </a:r>
            <a:r>
              <a:rPr lang="el-GR" dirty="0"/>
              <a:t> </a:t>
            </a:r>
            <a:r>
              <a:rPr lang="el-GR" dirty="0" err="1"/>
              <a:t>καποιο</a:t>
            </a:r>
            <a:r>
              <a:rPr lang="el-GR" dirty="0"/>
              <a:t> </a:t>
            </a:r>
            <a:r>
              <a:rPr lang="en-US" dirty="0"/>
              <a:t>cool </a:t>
            </a:r>
            <a:r>
              <a:rPr lang="el-GR" dirty="0" err="1"/>
              <a:t>διαγραμμα</a:t>
            </a:r>
            <a:r>
              <a:rPr lang="el-GR" dirty="0"/>
              <a:t>)</a:t>
            </a:r>
            <a:endParaRPr lang="el-GR" sz="1800" dirty="0"/>
          </a:p>
        </p:txBody>
      </p:sp>
    </p:spTree>
    <p:extLst>
      <p:ext uri="{BB962C8B-B14F-4D97-AF65-F5344CB8AC3E}">
        <p14:creationId xmlns:p14="http://schemas.microsoft.com/office/powerpoint/2010/main" val="226526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5668218"/>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Multiplayer Programming Quick Start.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Nanite Virtualized Geometry.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Blockchain.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Computer graphics.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8F00-1837-496B-9BCD-CCC39E78B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564" y="0"/>
            <a:ext cx="5943600" cy="7163435"/>
          </a:xfrm>
          <a:prstGeom prst="rect">
            <a:avLst/>
          </a:prstGeom>
          <a:noFill/>
          <a:ln>
            <a:noFill/>
          </a:ln>
        </p:spPr>
      </p:pic>
      <p:sp>
        <p:nvSpPr>
          <p:cNvPr id="3" name="TextBox 2">
            <a:extLst>
              <a:ext uri="{FF2B5EF4-FFF2-40B4-BE49-F238E27FC236}">
                <a16:creationId xmlns:a16="http://schemas.microsoft.com/office/drawing/2014/main" id="{143EC7F4-CAF6-4509-B241-C7F0A3309E65}"/>
              </a:ext>
            </a:extLst>
          </p:cNvPr>
          <p:cNvSpPr txBox="1"/>
          <p:nvPr/>
        </p:nvSpPr>
        <p:spPr>
          <a:xfrm>
            <a:off x="1507710" y="6350123"/>
            <a:ext cx="29931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Business Process model</a:t>
            </a:r>
          </a:p>
        </p:txBody>
      </p:sp>
    </p:spTree>
    <p:extLst>
      <p:ext uri="{BB962C8B-B14F-4D97-AF65-F5344CB8AC3E}">
        <p14:creationId xmlns:p14="http://schemas.microsoft.com/office/powerpoint/2010/main" val="3944297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EA71D4-1FBA-473A-8337-B30297766B9A}"/>
              </a:ext>
            </a:extLst>
          </p:cNvPr>
          <p:cNvSpPr txBox="1"/>
          <p:nvPr/>
        </p:nvSpPr>
        <p:spPr>
          <a:xfrm>
            <a:off x="978009" y="1087143"/>
            <a:ext cx="7187982"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Survival horror genre experience T/FPP</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Actor in-place Animations / Locomotion’s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Character Mannequin / Body appearance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Survival Gear for a ghost hunt</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Diary – Quest/events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Inventory</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Save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Inspection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Footstep Sound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NPC hunt mode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Network Replicated / Multiplayer Ready</a:t>
            </a:r>
            <a:endParaRPr lang="el-GR"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VoIP</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3D Sounds and attenuations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Any many much more ..</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F91B5DA2-9F84-4357-986E-ECDEFC9DF9D7}"/>
              </a:ext>
            </a:extLst>
          </p:cNvPr>
          <p:cNvSpPr txBox="1">
            <a:spLocks/>
          </p:cNvSpPr>
          <p:nvPr/>
        </p:nvSpPr>
        <p:spPr>
          <a:xfrm>
            <a:off x="-401782" y="320633"/>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l-GR" b="1" dirty="0">
                <a:latin typeface="Arial" panose="020B0604020202020204" pitchFamily="34" charset="0"/>
                <a:cs typeface="Arial" panose="020B0604020202020204" pitchFamily="34" charset="0"/>
              </a:rPr>
              <a:t>Χαρακτηρίστηκα</a:t>
            </a:r>
            <a:endParaRPr lang="en-US" dirty="0"/>
          </a:p>
        </p:txBody>
      </p:sp>
    </p:spTree>
    <p:extLst>
      <p:ext uri="{BB962C8B-B14F-4D97-AF65-F5344CB8AC3E}">
        <p14:creationId xmlns:p14="http://schemas.microsoft.com/office/powerpoint/2010/main" val="104782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a:xfrm>
            <a:off x="-540327" y="381222"/>
            <a:ext cx="8229600" cy="1143000"/>
          </a:xfrm>
        </p:spPr>
        <p:txBody>
          <a:bodyPr/>
          <a:lstStyle/>
          <a:p>
            <a:r>
              <a:rPr lang="el-GR" b="1" dirty="0">
                <a:latin typeface="Arial" panose="020B0604020202020204" pitchFamily="34" charset="0"/>
                <a:cs typeface="Arial" panose="020B0604020202020204" pitchFamily="34" charset="0"/>
              </a:rPr>
              <a:t>Τι προσφέρει η έρευνα?</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632311"/>
          </a:xfrm>
          <a:prstGeom prst="rect">
            <a:avLst/>
          </a:prstGeom>
          <a:noFill/>
        </p:spPr>
        <p:txBody>
          <a:bodyPr wrap="square">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 (Walkie-talkie radio &amp; Cellphone)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dirty="0">
                <a:latin typeface="Arial" panose="020B0604020202020204" pitchFamily="34" charset="0"/>
                <a:cs typeface="Arial" panose="020B0604020202020204" pitchFamily="34" charset="0"/>
              </a:rPr>
              <a:t>χαρακτηριστικών</a:t>
            </a:r>
            <a:r>
              <a:rPr lang="en-US" sz="2400" dirty="0">
                <a:latin typeface="Arial" panose="020B0604020202020204" pitchFamily="34" charset="0"/>
                <a:cs typeface="Arial" panose="020B0604020202020204" pitchFamily="34" charset="0"/>
              </a:rPr>
              <a:t> (</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 – Multiplayer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p:txBody>
      </p:sp>
    </p:spTree>
    <p:extLst>
      <p:ext uri="{BB962C8B-B14F-4D97-AF65-F5344CB8AC3E}">
        <p14:creationId xmlns:p14="http://schemas.microsoft.com/office/powerpoint/2010/main" val="189134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2308324"/>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Απόφοιτος </a:t>
            </a:r>
            <a:r>
              <a:rPr lang="en-US" sz="2400" dirty="0">
                <a:latin typeface="Arial" panose="020B0604020202020204" pitchFamily="34" charset="0"/>
                <a:cs typeface="Arial" panose="020B0604020202020204" pitchFamily="34" charset="0"/>
              </a:rPr>
              <a:t>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Video Game Developer</a:t>
            </a:r>
          </a:p>
          <a:p>
            <a:pPr marL="342900" indent="-342900">
              <a:buFont typeface="Arial" panose="020B0604020202020204" pitchFamily="34" charset="0"/>
              <a:buChar char="•"/>
            </a:pP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Φοιτητής </a:t>
            </a:r>
            <a:r>
              <a:rPr lang="en-US" sz="2400" dirty="0">
                <a:latin typeface="Arial" panose="020B0604020202020204" pitchFamily="34" charset="0"/>
                <a:cs typeface="Arial" panose="020B0604020202020204" pitchFamily="34" charset="0"/>
              </a:rPr>
              <a:t>MBA International Business</a:t>
            </a: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B62-17F9-4577-96F0-2F0BCC61F5B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Product Steps</a:t>
            </a:r>
          </a:p>
        </p:txBody>
      </p:sp>
      <p:sp>
        <p:nvSpPr>
          <p:cNvPr id="5" name="Text Placeholder 2">
            <a:extLst>
              <a:ext uri="{FF2B5EF4-FFF2-40B4-BE49-F238E27FC236}">
                <a16:creationId xmlns:a16="http://schemas.microsoft.com/office/drawing/2014/main" id="{208BEB64-C591-4586-8AAD-9D32276AE6B6}"/>
              </a:ext>
            </a:extLst>
          </p:cNvPr>
          <p:cNvSpPr txBox="1">
            <a:spLocks/>
          </p:cNvSpPr>
          <p:nvPr/>
        </p:nvSpPr>
        <p:spPr>
          <a:xfrm>
            <a:off x="0" y="850900"/>
            <a:ext cx="8492836" cy="600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800" dirty="0">
                <a:latin typeface="Arial" panose="020B0604020202020204" pitchFamily="34" charset="0"/>
                <a:ea typeface="Calibri" panose="020F0502020204030204" pitchFamily="34" charset="0"/>
                <a:cs typeface="Arial" panose="020B0604020202020204" pitchFamily="34" charset="0"/>
              </a:rPr>
              <a:t>top trend Feature</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a:t>
            </a:r>
            <a:r>
              <a:rPr lang="en-US" sz="1800" dirty="0">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800" dirty="0">
                <a:latin typeface="Arial" panose="020B0604020202020204" pitchFamily="34" charset="0"/>
                <a:ea typeface="Calibri" panose="020F0502020204030204" pitchFamily="34" charset="0"/>
                <a:cs typeface="Arial" panose="020B0604020202020204" pitchFamily="34" charset="0"/>
              </a:rPr>
              <a:t>Πληθυντικό διότι</a:t>
            </a:r>
            <a:r>
              <a:rPr lang="en-US" sz="1800" dirty="0">
                <a:latin typeface="Arial" panose="020B0604020202020204" pitchFamily="34" charset="0"/>
                <a:ea typeface="Calibri" panose="020F0502020204030204" pitchFamily="34" charset="0"/>
                <a:cs typeface="Arial" panose="020B0604020202020204" pitchFamily="34" charset="0"/>
              </a:rPr>
              <a:t> i.e., </a:t>
            </a:r>
            <a:r>
              <a:rPr lang="el-GR" sz="1800" dirty="0">
                <a:latin typeface="Arial" panose="020B0604020202020204" pitchFamily="34" charset="0"/>
                <a:ea typeface="Calibri" panose="020F0502020204030204" pitchFamily="34" charset="0"/>
                <a:cs typeface="Arial" panose="020B0604020202020204" pitchFamily="34" charset="0"/>
              </a:rPr>
              <a:t>ή</a:t>
            </a:r>
            <a:r>
              <a:rPr lang="en-US" sz="1800" dirty="0">
                <a:latin typeface="Arial" panose="020B0604020202020204" pitchFamily="34" charset="0"/>
                <a:ea typeface="Calibri" panose="020F0502020204030204" pitchFamily="34" charset="0"/>
                <a:cs typeface="Arial" panose="020B0604020202020204" pitchFamily="34" charset="0"/>
              </a:rPr>
              <a:t>/</a:t>
            </a:r>
            <a:r>
              <a:rPr lang="el-GR" sz="1800" dirty="0">
                <a:latin typeface="Arial" panose="020B0604020202020204" pitchFamily="34" charset="0"/>
                <a:ea typeface="Calibri" panose="020F0502020204030204" pitchFamily="34" charset="0"/>
                <a:cs typeface="Arial" panose="020B0604020202020204" pitchFamily="34" charset="0"/>
              </a:rPr>
              <a:t>και</a:t>
            </a:r>
            <a:r>
              <a:rPr lang="en-US" sz="1800" dirty="0">
                <a:latin typeface="Arial" panose="020B0604020202020204" pitchFamily="34" charset="0"/>
                <a:ea typeface="Calibri" panose="020F0502020204030204" pitchFamily="34" charset="0"/>
                <a:cs typeface="Arial" panose="020B0604020202020204" pitchFamily="34" charset="0"/>
              </a:rPr>
              <a:t> agile + DevOps)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UML &amp; Class Design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Level Blocking out/</a:t>
            </a:r>
            <a:r>
              <a:rPr lang="en-US" sz="1800" dirty="0" err="1">
                <a:latin typeface="Arial" panose="020B0604020202020204" pitchFamily="34" charset="0"/>
                <a:ea typeface="Calibri" panose="020F0502020204030204" pitchFamily="34" charset="0"/>
                <a:cs typeface="Arial" panose="020B0604020202020204" pitchFamily="34" charset="0"/>
              </a:rPr>
              <a:t>whiteBoxing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Class implementation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a:t>
            </a:r>
            <a:r>
              <a:rPr lang="el-GR" sz="1800" dirty="0">
                <a:latin typeface="Arial" panose="020B0604020202020204" pitchFamily="34" charset="0"/>
                <a:ea typeface="Calibri" panose="020F0502020204030204" pitchFamily="34" charset="0"/>
                <a:cs typeface="Arial" panose="020B0604020202020204" pitchFamily="34" charset="0"/>
              </a:rPr>
              <a:t> + </a:t>
            </a:r>
            <a:r>
              <a:rPr lang="en-US" sz="1800" dirty="0">
                <a:latin typeface="Arial" panose="020B0604020202020204" pitchFamily="34" charset="0"/>
                <a:ea typeface="Calibri" panose="020F0502020204030204" pitchFamily="34" charset="0"/>
                <a:cs typeface="Arial" panose="020B0604020202020204" pitchFamily="34" charset="0"/>
              </a:rPr>
              <a:t>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Finalize results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 + 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Deploy</a:t>
            </a:r>
            <a:r>
              <a:rPr lang="el-GR" sz="1800" dirty="0">
                <a:latin typeface="Arial" panose="020B0604020202020204" pitchFamily="34" charset="0"/>
                <a:ea typeface="Calibri" panose="020F0502020204030204" pitchFamily="34" charset="0"/>
                <a:cs typeface="Arial" panose="020B0604020202020204" pitchFamily="34" charset="0"/>
              </a:rPr>
              <a:t> &amp; </a:t>
            </a:r>
            <a:r>
              <a:rPr lang="en-US" sz="1800" dirty="0">
                <a:latin typeface="Arial" panose="020B0604020202020204" pitchFamily="34" charset="0"/>
                <a:ea typeface="Calibri" panose="020F0502020204030204" pitchFamily="34" charset="0"/>
                <a:cs typeface="Arial" panose="020B0604020202020204" pitchFamily="34" charset="0"/>
              </a:rPr>
              <a:t>Production</a:t>
            </a:r>
            <a:r>
              <a:rPr lang="el-GR" sz="1800" dirty="0">
                <a:latin typeface="Arial" panose="020B0604020202020204" pitchFamily="34" charset="0"/>
                <a:ea typeface="Calibri" panose="020F0502020204030204" pitchFamily="34" charset="0"/>
                <a:cs typeface="Arial" panose="020B0604020202020204" pitchFamily="34" charset="0"/>
              </a:rPr>
              <a:t> (</a:t>
            </a:r>
            <a:r>
              <a:rPr lang="el-GR" sz="1800" i="1" dirty="0">
                <a:latin typeface="Arial" panose="020B0604020202020204" pitchFamily="34" charset="0"/>
                <a:ea typeface="Calibri" panose="020F0502020204030204" pitchFamily="34" charset="0"/>
                <a:cs typeface="Arial" panose="020B0604020202020204" pitchFamily="34" charset="0"/>
              </a:rPr>
              <a:t>ακολουθία </a:t>
            </a:r>
            <a:r>
              <a:rPr lang="en-US" sz="1800" i="1" dirty="0">
                <a:latin typeface="Arial" panose="020B0604020202020204" pitchFamily="34" charset="0"/>
                <a:ea typeface="Calibri" panose="020F0502020204030204" pitchFamily="34" charset="0"/>
                <a:cs typeface="Arial" panose="020B0604020202020204" pitchFamily="34" charset="0"/>
              </a:rPr>
              <a:t>Guidelines</a:t>
            </a:r>
            <a:r>
              <a:rPr lang="el-GR" sz="1800" i="1" dirty="0">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800" dirty="0">
                <a:latin typeface="Arial" panose="020B0604020202020204" pitchFamily="34" charset="0"/>
                <a:ea typeface="Calibri" panose="020F0502020204030204" pitchFamily="34" charset="0"/>
                <a:cs typeface="Arial" panose="020B0604020202020204" pitchFamily="34" charset="0"/>
              </a:rPr>
              <a:t>)</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Support &amp; Q&amp;A</a:t>
            </a:r>
            <a:endParaRPr lang="en-US" sz="18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0051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27171" y="1166842"/>
            <a:ext cx="68896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Service Provisioning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Lifecycle (SDLC)</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AR/VR</a:t>
            </a:r>
            <a:endParaRPr lang="el-GR"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Συσχετίσει με τα </a:t>
            </a:r>
            <a:r>
              <a:rPr lang="en-US" sz="2400" dirty="0">
                <a:latin typeface="Arial" panose="020B0604020202020204" pitchFamily="34" charset="0"/>
                <a:cs typeface="Arial" panose="020B0604020202020204" pitchFamily="34" charset="0"/>
              </a:rPr>
              <a:t>Gameplay Mechanics</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 (TOGAF, </a:t>
            </a:r>
            <a:r>
              <a:rPr lang="en-US" sz="2400" dirty="0" err="1">
                <a:latin typeface="Arial" panose="020B0604020202020204" pitchFamily="34" charset="0"/>
                <a:cs typeface="Arial" panose="020B0604020202020204" pitchFamily="34" charset="0"/>
              </a:rPr>
              <a:t>SAFe</a:t>
            </a:r>
            <a:r>
              <a:rPr lang="en-US" sz="2400" dirty="0">
                <a:latin typeface="Arial" panose="020B0604020202020204" pitchFamily="34" charset="0"/>
                <a:cs typeface="Arial" panose="020B0604020202020204" pitchFamily="34" charset="0"/>
              </a:rPr>
              <a:t>, Scrum)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xmlns:a14="http://schemas.microsoft.com/office/drawing/2010/main">
        <mc:Choice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xmlns="">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dirty="0">
                <a:effectLst/>
                <a:latin typeface="Arial" panose="020B0604020202020204" pitchFamily="34" charset="0"/>
                <a:cs typeface="Arial" panose="020B0604020202020204" pitchFamily="34" charset="0"/>
              </a:rPr>
              <a:t>ΠΡΕΠΕΙ ΝΑ ΛΗΦΘΟΥΝ ΥΠΟΨΗ για το</a:t>
            </a:r>
            <a:r>
              <a:rPr lang="en-US" sz="2800"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4961615" cy="3108543"/>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Return of Investment (ROI)</a:t>
            </a:r>
            <a:endParaRPr lang="el-G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153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την υπεύθυνη καθηγήτρια για την διπλωματική μου εργασία Κ. </a:t>
            </a:r>
            <a:r>
              <a:rPr lang="el-GR" sz="1800" dirty="0" err="1">
                <a:effectLst/>
                <a:latin typeface="Arial" panose="020B0604020202020204" pitchFamily="34" charset="0"/>
                <a:ea typeface="Calibri" panose="020F0502020204030204" pitchFamily="34" charset="0"/>
                <a:cs typeface="Arial" panose="020B0604020202020204" pitchFamily="34" charset="0"/>
              </a:rPr>
              <a:t>Ρέπτση</a:t>
            </a:r>
            <a:r>
              <a:rPr lang="el-GR" sz="1800" dirty="0">
                <a:effectLst/>
                <a:latin typeface="Arial" panose="020B0604020202020204" pitchFamily="34" charset="0"/>
                <a:ea typeface="Calibri" panose="020F0502020204030204" pitchFamily="34" charset="0"/>
                <a:cs typeface="Arial" panose="020B0604020202020204" pitchFamily="34" charset="0"/>
              </a:rPr>
              <a:t> Μαρία ήταν πάντοτε πρόθυμη και διαθέσιμη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pPr algn="l"/>
            <a:r>
              <a:rPr lang="el-GR" b="1" dirty="0">
                <a:latin typeface="Arial" panose="020B0604020202020204" pitchFamily="34" charset="0"/>
                <a:cs typeface="Arial" panose="020B0604020202020204" pitchFamily="34" charset="0"/>
              </a:rPr>
              <a:t>Βασικές απαιτήσεις</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9D3BAB-9B0D-46FD-8812-08664B141B35}"/>
              </a:ext>
            </a:extLst>
          </p:cNvPr>
          <p:cNvSpPr txBox="1"/>
          <p:nvPr/>
        </p:nvSpPr>
        <p:spPr>
          <a:xfrm>
            <a:off x="0" y="1524275"/>
            <a:ext cx="8975086" cy="2308324"/>
          </a:xfrm>
          <a:prstGeom prst="rect">
            <a:avLst/>
          </a:prstGeom>
          <a:noFill/>
        </p:spPr>
        <p:txBody>
          <a:bodyPr wrap="non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έρευνα σε διαφορετικά χρονικά ορόσημα – χρήση τεχνολογίας</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Σύγκριση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 (βιντεοπαιχνιδιών)</a:t>
            </a: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Αντίστροφη μηχανική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Εμπειρία χρήστη ως προς τι είναι δεδομένο για επιτυχία</a:t>
            </a:r>
          </a:p>
          <a:p>
            <a:pPr marL="800100" lvl="1"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Αλλιώς?</a:t>
            </a:r>
            <a:r>
              <a:rPr lang="en-US" sz="2400" kern="0" dirty="0">
                <a:latin typeface="Arial" panose="020B0604020202020204" pitchFamily="34" charset="0"/>
                <a:cs typeface="Arial" panose="020B0604020202020204" pitchFamily="34" charset="0"/>
                <a:sym typeface="Sora"/>
              </a:rPr>
              <a:t> =</a:t>
            </a:r>
            <a:r>
              <a:rPr lang="el-GR" sz="2400" kern="0" dirty="0">
                <a:latin typeface="Arial" panose="020B0604020202020204" pitchFamily="34" charset="0"/>
                <a:cs typeface="Arial" panose="020B0604020202020204" pitchFamily="34" charset="0"/>
                <a:sym typeface="Sora"/>
              </a:rPr>
              <a:t> </a:t>
            </a:r>
            <a:r>
              <a:rPr lang="en-US" sz="2400" kern="0" dirty="0">
                <a:latin typeface="Arial" panose="020B0604020202020204" pitchFamily="34" charset="0"/>
                <a:cs typeface="Arial" panose="020B0604020202020204" pitchFamily="34" charset="0"/>
                <a:sym typeface="Sora"/>
              </a:rPr>
              <a:t>A/B Testing</a:t>
            </a:r>
            <a:endParaRPr lang="el-G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584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FEA2-4594-4182-BD3D-1411EFDFF27F}"/>
              </a:ext>
            </a:extLst>
          </p:cNvPr>
          <p:cNvSpPr>
            <a:spLocks noGrp="1"/>
          </p:cNvSpPr>
          <p:nvPr>
            <p:ph type="title"/>
          </p:nvPr>
        </p:nvSpPr>
        <p:spPr>
          <a:xfrm>
            <a:off x="457200" y="274638"/>
            <a:ext cx="7259782" cy="1143000"/>
          </a:xfrm>
        </p:spPr>
        <p:txBody>
          <a:bodyPr/>
          <a:lstStyle/>
          <a:p>
            <a:pPr algn="l"/>
            <a:r>
              <a:rPr lang="el-GR" dirty="0"/>
              <a:t>Παραδοσιακός τρόπος </a:t>
            </a:r>
            <a:r>
              <a:rPr lang="en-US" dirty="0"/>
              <a:t>rendering – </a:t>
            </a:r>
            <a:r>
              <a:rPr lang="en-US" dirty="0" err="1"/>
              <a:t>raycast</a:t>
            </a:r>
            <a:r>
              <a:rPr lang="en-US" dirty="0"/>
              <a:t> != </a:t>
            </a:r>
            <a:r>
              <a:rPr lang="en-US" dirty="0" err="1"/>
              <a:t>raytrace</a:t>
            </a:r>
            <a:endParaRPr lang="en-US" dirty="0"/>
          </a:p>
        </p:txBody>
      </p:sp>
      <p:pic>
        <p:nvPicPr>
          <p:cNvPr id="3" name="Picture 2">
            <a:extLst>
              <a:ext uri="{FF2B5EF4-FFF2-40B4-BE49-F238E27FC236}">
                <a16:creationId xmlns:a16="http://schemas.microsoft.com/office/drawing/2014/main" id="{ED39D985-B3C5-44C6-ABBA-BA16CFE92E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869" y="1711576"/>
            <a:ext cx="4828443" cy="2462506"/>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E74298-659F-4556-98BE-191BB627B508}"/>
                  </a:ext>
                </a:extLst>
              </p:cNvPr>
              <p:cNvSpPr txBox="1"/>
              <p:nvPr/>
            </p:nvSpPr>
            <p:spPr>
              <a:xfrm>
                <a:off x="1034401" y="4174082"/>
                <a:ext cx="61053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m:rPr>
                          <m:sty m:val="p"/>
                        </m:rPr>
                        <a:rPr lang="en-US" i="0">
                          <a:latin typeface="Cambria Math" panose="02040503050406030204" pitchFamily="18" charset="0"/>
                        </a:rPr>
                        <m:t>z</m:t>
                      </m:r>
                      <m:r>
                        <a:rPr lang="en-US" i="0">
                          <a:latin typeface="Cambria Math" panose="02040503050406030204" pitchFamily="18" charset="0"/>
                        </a:rPr>
                        <m:t>⋅</m:t>
                      </m:r>
                      <m:r>
                        <m:rPr>
                          <m:sty m:val="p"/>
                        </m:rPr>
                        <a:rPr lang="en-US" i="0">
                          <a:latin typeface="Cambria Math" panose="02040503050406030204" pitchFamily="18" charset="0"/>
                        </a:rPr>
                        <m:t>xPixel</m:t>
                      </m:r>
                      <m:r>
                        <a:rPr lang="en-US" i="0">
                          <a:latin typeface="Cambria Math" panose="02040503050406030204" pitchFamily="18" charset="0"/>
                        </a:rPr>
                        <m:t>⋅</m:t>
                      </m:r>
                      <m:r>
                        <m:rPr>
                          <m:sty m:val="p"/>
                        </m:rPr>
                        <a:rPr lang="en-US" i="0">
                          <a:latin typeface="Cambria Math" panose="02040503050406030204" pitchFamily="18" charset="0"/>
                        </a:rPr>
                        <m:t>yPixel</m:t>
                      </m:r>
                      <m:r>
                        <a:rPr lang="en-US" i="0">
                          <a:latin typeface="Cambria Math" panose="02040503050406030204" pitchFamily="18" charset="0"/>
                        </a:rPr>
                        <m:t> ∈ </m:t>
                      </m:r>
                      <m:r>
                        <a:rPr lang="en-US" i="0">
                          <a:latin typeface="Cambria Math" panose="02040503050406030204" pitchFamily="18" charset="0"/>
                        </a:rPr>
                        <m:t>𝕫</m:t>
                      </m:r>
                    </m:oMath>
                  </m:oMathPara>
                </a14:m>
                <a:endParaRPr lang="en-US" dirty="0"/>
              </a:p>
            </p:txBody>
          </p:sp>
        </mc:Choice>
        <mc:Fallback xmlns="">
          <p:sp>
            <p:nvSpPr>
              <p:cNvPr id="4" name="TextBox 3">
                <a:extLst>
                  <a:ext uri="{FF2B5EF4-FFF2-40B4-BE49-F238E27FC236}">
                    <a16:creationId xmlns:a16="http://schemas.microsoft.com/office/drawing/2014/main" id="{BEE74298-659F-4556-98BE-191BB627B508}"/>
                  </a:ext>
                </a:extLst>
              </p:cNvPr>
              <p:cNvSpPr txBox="1">
                <a:spLocks noRot="1" noChangeAspect="1" noMove="1" noResize="1" noEditPoints="1" noAdjustHandles="1" noChangeArrowheads="1" noChangeShapeType="1" noTextEdit="1"/>
              </p:cNvSpPr>
              <p:nvPr/>
            </p:nvSpPr>
            <p:spPr>
              <a:xfrm>
                <a:off x="1034401" y="4174082"/>
                <a:ext cx="610537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9FB22B-3E3C-43E1-9FF0-238EF2CF8E0E}"/>
                  </a:ext>
                </a:extLst>
              </p:cNvPr>
              <p:cNvSpPr txBox="1"/>
              <p:nvPr/>
            </p:nvSpPr>
            <p:spPr>
              <a:xfrm>
                <a:off x="1242219" y="4328067"/>
                <a:ext cx="6105378" cy="11727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&lt;</m:t>
                      </m:r>
                      <m:r>
                        <m:rPr>
                          <m:sty m:val="p"/>
                        </m:rPr>
                        <a:rPr lang="en-US" i="0">
                          <a:latin typeface="Cambria Math" panose="02040503050406030204" pitchFamily="18" charset="0"/>
                        </a:rPr>
                        <m:t>height</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𝑦𝐷𝑒𝑝𝑡h𝐶𝑒𝑖𝑙𝑖𝑛𝑔</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h𝑒𝑖𝑔h𝑡</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oMath>
                  </m:oMathPara>
                </a14:m>
                <a:endParaRPr lang="en-US" dirty="0"/>
              </a:p>
            </p:txBody>
          </p:sp>
        </mc:Choice>
        <mc:Fallback xmlns="">
          <p:sp>
            <p:nvSpPr>
              <p:cNvPr id="5" name="TextBox 4">
                <a:extLst>
                  <a:ext uri="{FF2B5EF4-FFF2-40B4-BE49-F238E27FC236}">
                    <a16:creationId xmlns:a16="http://schemas.microsoft.com/office/drawing/2014/main" id="{499FB22B-3E3C-43E1-9FF0-238EF2CF8E0E}"/>
                  </a:ext>
                </a:extLst>
              </p:cNvPr>
              <p:cNvSpPr txBox="1">
                <a:spLocks noRot="1" noChangeAspect="1" noMove="1" noResize="1" noEditPoints="1" noAdjustHandles="1" noChangeArrowheads="1" noChangeShapeType="1" noTextEdit="1"/>
              </p:cNvSpPr>
              <p:nvPr/>
            </p:nvSpPr>
            <p:spPr>
              <a:xfrm>
                <a:off x="1242219" y="4328067"/>
                <a:ext cx="6105378" cy="1172757"/>
              </a:xfrm>
              <a:prstGeom prst="rect">
                <a:avLst/>
              </a:prstGeom>
              <a:blipFill>
                <a:blip r:embed="rId5"/>
                <a:stretch>
                  <a:fillRect b="-3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5CFD49-8819-4C32-9372-B5E73431C9EA}"/>
                  </a:ext>
                </a:extLst>
              </p:cNvPr>
              <p:cNvSpPr txBox="1"/>
              <p:nvPr/>
            </p:nvSpPr>
            <p:spPr>
              <a:xfrm>
                <a:off x="1366909" y="5143544"/>
                <a:ext cx="6105378" cy="1439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&lt;</m:t>
                      </m:r>
                      <m:r>
                        <m:rPr>
                          <m:sty m:val="p"/>
                        </m:rPr>
                        <a:rPr lang="en-US" i="0">
                          <a:latin typeface="Cambria Math" panose="02040503050406030204" pitchFamily="18" charset="0"/>
                        </a:rPr>
                        <m:t>width</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𝑥𝐷𝑒𝑝𝑡h</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𝑤𝑖𝑑𝑡h</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𝑥𝑥</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𝑦𝑦</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𝑥𝑃𝑖𝑥𝑒𝑙</m:t>
                      </m:r>
                      <m:r>
                        <a:rPr lang="en-US" i="0">
                          <a:latin typeface="Cambria Math" panose="02040503050406030204" pitchFamily="18" charset="0"/>
                        </a:rPr>
                        <m:t>=</m:t>
                      </m:r>
                      <m:r>
                        <a:rPr lang="en-US" i="1">
                          <a:latin typeface="Cambria Math" panose="02040503050406030204" pitchFamily="18" charset="0"/>
                        </a:rPr>
                        <m:t>𝑥𝑥</m:t>
                      </m:r>
                      <m:r>
                        <a:rPr lang="en-US" i="0">
                          <a:latin typeface="Cambria Math" panose="02040503050406030204" pitchFamily="18" charset="0"/>
                        </a:rPr>
                        <m:t> ∙</m:t>
                      </m:r>
                      <m:r>
                        <a:rPr lang="en-US" i="1">
                          <a:latin typeface="Cambria Math" panose="02040503050406030204" pitchFamily="18" charset="0"/>
                        </a:rPr>
                        <m:t>𝑦𝑃𝑖𝑥𝑒𝑙</m:t>
                      </m:r>
                      <m:r>
                        <a:rPr lang="en-US" i="0">
                          <a:latin typeface="Cambria Math" panose="02040503050406030204" pitchFamily="18" charset="0"/>
                        </a:rPr>
                        <m:t>=</m:t>
                      </m:r>
                      <m:r>
                        <a:rPr lang="en-US" i="1">
                          <a:latin typeface="Cambria Math" panose="02040503050406030204" pitchFamily="18" charset="0"/>
                        </a:rPr>
                        <m:t>𝑦𝑦</m:t>
                      </m:r>
                    </m:oMath>
                  </m:oMathPara>
                </a14:m>
                <a:endParaRPr lang="en-US" dirty="0"/>
              </a:p>
            </p:txBody>
          </p:sp>
        </mc:Choice>
        <mc:Fallback xmlns="">
          <p:sp>
            <p:nvSpPr>
              <p:cNvPr id="6" name="TextBox 5">
                <a:extLst>
                  <a:ext uri="{FF2B5EF4-FFF2-40B4-BE49-F238E27FC236}">
                    <a16:creationId xmlns:a16="http://schemas.microsoft.com/office/drawing/2014/main" id="{6D5CFD49-8819-4C32-9372-B5E73431C9EA}"/>
                  </a:ext>
                </a:extLst>
              </p:cNvPr>
              <p:cNvSpPr txBox="1">
                <a:spLocks noRot="1" noChangeAspect="1" noMove="1" noResize="1" noEditPoints="1" noAdjustHandles="1" noChangeArrowheads="1" noChangeShapeType="1" noTextEdit="1"/>
              </p:cNvSpPr>
              <p:nvPr/>
            </p:nvSpPr>
            <p:spPr>
              <a:xfrm>
                <a:off x="1366909" y="5143544"/>
                <a:ext cx="6105378" cy="1439818"/>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3433846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1FC79-8B7C-4316-80C6-47C9D7AFBEB3}"/>
              </a:ext>
            </a:extLst>
          </p:cNvPr>
          <p:cNvSpPr>
            <a:spLocks noGrp="1"/>
          </p:cNvSpPr>
          <p:nvPr>
            <p:ph type="title"/>
          </p:nvPr>
        </p:nvSpPr>
        <p:spPr>
          <a:xfrm>
            <a:off x="304799" y="253343"/>
            <a:ext cx="8229600" cy="1143000"/>
          </a:xfrm>
        </p:spPr>
        <p:txBody>
          <a:bodyPr/>
          <a:lstStyle/>
          <a:p>
            <a:pPr algn="l"/>
            <a:r>
              <a:rPr lang="en-US" b="1" dirty="0"/>
              <a:t>Unreal Engine as Engine</a:t>
            </a:r>
          </a:p>
        </p:txBody>
      </p:sp>
      <p:pic>
        <p:nvPicPr>
          <p:cNvPr id="5" name="Picture 4" descr="Unreal Engine Branding Guidelines and Trademark Usage - Unreal Engine">
            <a:extLst>
              <a:ext uri="{FF2B5EF4-FFF2-40B4-BE49-F238E27FC236}">
                <a16:creationId xmlns:a16="http://schemas.microsoft.com/office/drawing/2014/main" id="{F7277233-B50F-4637-B735-75B3678C9BD1}"/>
              </a:ext>
            </a:extLst>
          </p:cNvPr>
          <p:cNvPicPr>
            <a:picLocks noChangeAspect="1" noChangeArrowheads="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3245" y="1309779"/>
            <a:ext cx="4163552" cy="3351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4D265A-7151-4100-9D05-9C6E81B6D6B9}"/>
              </a:ext>
            </a:extLst>
          </p:cNvPr>
          <p:cNvSpPr txBox="1"/>
          <p:nvPr/>
        </p:nvSpPr>
        <p:spPr>
          <a:xfrm>
            <a:off x="304800" y="981744"/>
            <a:ext cx="2777555"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έχει επιτευχθεί</a:t>
            </a:r>
            <a:r>
              <a:rPr lang="en-US" sz="24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B3931555-7EDF-4B30-9F81-D37BA394C4BA}"/>
              </a:ext>
            </a:extLst>
          </p:cNvPr>
          <p:cNvSpPr txBox="1"/>
          <p:nvPr/>
        </p:nvSpPr>
        <p:spPr>
          <a:xfrm>
            <a:off x="304800" y="1412954"/>
            <a:ext cx="838200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Virtualized Geometry (Super Level of detail optimization)</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Complex Scene Real-time Graphics/Shaders Rendering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Global illumination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Reflections</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Easier Workflow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collaboration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a:t>
            </a:r>
            <a:r>
              <a:rPr lang="el-GR" sz="2400" kern="0" dirty="0">
                <a:latin typeface="Arial" panose="020B0604020202020204" pitchFamily="34" charset="0"/>
                <a:cs typeface="Arial" panose="020B0604020202020204" pitchFamily="34" charset="0"/>
              </a:rPr>
              <a:t>ίδια</a:t>
            </a:r>
            <a:r>
              <a:rPr lang="en-US" sz="2400" kern="0" dirty="0">
                <a:latin typeface="Arial" panose="020B0604020202020204" pitchFamily="34" charset="0"/>
                <a:cs typeface="Arial" panose="020B0604020202020204" pitchFamily="34" charset="0"/>
              </a:rPr>
              <a:t> asset edit</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Animation Support &amp; </a:t>
            </a:r>
            <a:r>
              <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Character Modeling</a:t>
            </a:r>
          </a:p>
          <a:p>
            <a:pPr marL="342900" indent="-342900" defTabSz="914400">
              <a:buClr>
                <a:srgbClr val="000000"/>
              </a:buClr>
              <a:buSzPts val="1100"/>
              <a:buFont typeface="Arial" panose="020B0604020202020204" pitchFamily="34" charset="0"/>
              <a:buChar char="•"/>
              <a:defRPr/>
            </a:pPr>
            <a:r>
              <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rPr>
              <a:t>Visual Effects (VFX Niagara System)</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Large Ecosystem </a:t>
            </a:r>
            <a:r>
              <a:rPr lang="el-GR" sz="2400" kern="0" dirty="0">
                <a:latin typeface="Arial" panose="020B0604020202020204" pitchFamily="34" charset="0"/>
                <a:cs typeface="Arial" panose="020B0604020202020204" pitchFamily="34" charset="0"/>
              </a:rPr>
              <a:t>από</a:t>
            </a:r>
            <a:r>
              <a:rPr lang="en-US" sz="2400" kern="0" dirty="0">
                <a:latin typeface="Arial" panose="020B0604020202020204" pitchFamily="34" charset="0"/>
                <a:cs typeface="Arial" panose="020B0604020202020204" pitchFamily="34" charset="0"/>
              </a:rPr>
              <a:t> Support, Ideas, Assets &amp; collaboration</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
        <p:nvSpPr>
          <p:cNvPr id="8" name="TextBox 7">
            <a:extLst>
              <a:ext uri="{FF2B5EF4-FFF2-40B4-BE49-F238E27FC236}">
                <a16:creationId xmlns:a16="http://schemas.microsoft.com/office/drawing/2014/main" id="{CBAD4344-63B0-446E-BAD8-5458A7F11FC3}"/>
              </a:ext>
            </a:extLst>
          </p:cNvPr>
          <p:cNvSpPr txBox="1"/>
          <p:nvPr/>
        </p:nvSpPr>
        <p:spPr>
          <a:xfrm>
            <a:off x="304800" y="4531348"/>
            <a:ext cx="3389711"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Δεν έχει επιτευχθεί</a:t>
            </a:r>
            <a:r>
              <a:rPr lang="en-US" sz="2400" b="1"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97FE800-36CF-4AC7-8B33-6A449F3AAF3C}"/>
              </a:ext>
            </a:extLst>
          </p:cNvPr>
          <p:cNvSpPr txBox="1"/>
          <p:nvPr/>
        </p:nvSpPr>
        <p:spPr>
          <a:xfrm>
            <a:off x="304799" y="4906760"/>
            <a:ext cx="7093527"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Επαναστατικό </a:t>
            </a:r>
            <a:r>
              <a:rPr lang="en-US" sz="2400" kern="0" dirty="0">
                <a:latin typeface="Arial" panose="020B0604020202020204" pitchFamily="34" charset="0"/>
                <a:cs typeface="Arial" panose="020B0604020202020204" pitchFamily="34" charset="0"/>
              </a:rPr>
              <a:t>A.I </a:t>
            </a:r>
            <a:r>
              <a:rPr lang="el-GR" sz="2400" kern="0" dirty="0">
                <a:latin typeface="Arial" panose="020B0604020202020204" pitchFamily="34" charset="0"/>
                <a:cs typeface="Arial" panose="020B0604020202020204" pitchFamily="34" charset="0"/>
              </a:rPr>
              <a:t>σύστημα </a:t>
            </a:r>
            <a:r>
              <a:rPr lang="en-US" sz="2400" kern="0" dirty="0">
                <a:latin typeface="Arial" panose="020B0604020202020204" pitchFamily="34" charset="0"/>
                <a:cs typeface="Arial" panose="020B0604020202020204" pitchFamily="34" charset="0"/>
              </a:rPr>
              <a:t>out of the box</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100% agnostic</a:t>
            </a:r>
            <a:r>
              <a:rPr lang="el-GR"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blur line </a:t>
            </a:r>
            <a:r>
              <a:rPr lang="el-GR" sz="2400" kern="0" dirty="0">
                <a:latin typeface="Arial" panose="020B0604020202020204" pitchFamily="34" charset="0"/>
                <a:cs typeface="Arial" panose="020B0604020202020204" pitchFamily="34" charset="0"/>
              </a:rPr>
              <a:t>για </a:t>
            </a:r>
            <a:r>
              <a:rPr lang="en-US" sz="2400" kern="0" dirty="0">
                <a:latin typeface="Arial" panose="020B0604020202020204" pitchFamily="34" charset="0"/>
                <a:cs typeface="Arial" panose="020B0604020202020204" pitchFamily="34" charset="0"/>
              </a:rPr>
              <a:t>film/Game workflow </a:t>
            </a:r>
            <a:r>
              <a:rPr lang="el-GR" sz="2400" kern="0" dirty="0">
                <a:latin typeface="Arial" panose="020B0604020202020204" pitchFamily="34" charset="0"/>
                <a:cs typeface="Arial" panose="020B0604020202020204" pitchFamily="34" charset="0"/>
              </a:rPr>
              <a:t>και σε </a:t>
            </a:r>
            <a:r>
              <a:rPr lang="en-US" sz="2400" kern="0" dirty="0">
                <a:latin typeface="Arial" panose="020B0604020202020204" pitchFamily="34" charset="0"/>
                <a:cs typeface="Arial" panose="020B0604020202020204" pitchFamily="34" charset="0"/>
              </a:rPr>
              <a:t>VR</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Έλλειψη </a:t>
            </a:r>
            <a:r>
              <a:rPr lang="en-US" sz="2400" kern="0" dirty="0">
                <a:latin typeface="Arial" panose="020B0604020202020204" pitchFamily="34" charset="0"/>
                <a:cs typeface="Arial" panose="020B0604020202020204" pitchFamily="34" charset="0"/>
              </a:rPr>
              <a:t>AR </a:t>
            </a:r>
            <a:r>
              <a:rPr lang="el-GR" sz="2400" kern="0" dirty="0">
                <a:latin typeface="Arial" panose="020B0604020202020204" pitchFamily="34" charset="0"/>
                <a:cs typeface="Arial" panose="020B0604020202020204" pitchFamily="34" charset="0"/>
              </a:rPr>
              <a:t>οικοσυστήματος</a:t>
            </a:r>
            <a:endParaRPr lang="en-US" sz="2400" kern="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78410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C0-67DB-4431-8A16-E788546BF700}"/>
              </a:ext>
            </a:extLst>
          </p:cNvPr>
          <p:cNvSpPr>
            <a:spLocks noGrp="1"/>
          </p:cNvSpPr>
          <p:nvPr>
            <p:ph type="title"/>
          </p:nvPr>
        </p:nvSpPr>
        <p:spPr>
          <a:xfrm>
            <a:off x="443345" y="274638"/>
            <a:ext cx="6996546" cy="1143000"/>
          </a:xfrm>
        </p:spPr>
        <p:txBody>
          <a:bodyPr/>
          <a:lstStyle/>
          <a:p>
            <a:r>
              <a:rPr lang="el-GR" dirty="0">
                <a:latin typeface="Arial" panose="020B0604020202020204" pitchFamily="34" charset="0"/>
                <a:cs typeface="Arial" panose="020B0604020202020204" pitchFamily="34" charset="0"/>
              </a:rPr>
              <a:t>Σύγκριση τίτλων – </a:t>
            </a:r>
            <a:r>
              <a:rPr lang="en-US" dirty="0">
                <a:latin typeface="Arial" panose="020B0604020202020204" pitchFamily="34" charset="0"/>
                <a:cs typeface="Arial" panose="020B0604020202020204" pitchFamily="34" charset="0"/>
              </a:rPr>
              <a:t>metaverse concept</a:t>
            </a:r>
          </a:p>
        </p:txBody>
      </p:sp>
      <p:sp>
        <p:nvSpPr>
          <p:cNvPr id="3" name="Text Placeholder 2">
            <a:extLst>
              <a:ext uri="{FF2B5EF4-FFF2-40B4-BE49-F238E27FC236}">
                <a16:creationId xmlns:a16="http://schemas.microsoft.com/office/drawing/2014/main" id="{FEAC7EED-DC38-4545-956C-71151EF24E53}"/>
              </a:ext>
            </a:extLst>
          </p:cNvPr>
          <p:cNvSpPr txBox="1">
            <a:spLocks/>
          </p:cNvSpPr>
          <p:nvPr/>
        </p:nvSpPr>
        <p:spPr>
          <a:xfrm>
            <a:off x="143883" y="2013958"/>
            <a:ext cx="4649783"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Fortnite</a:t>
            </a:r>
          </a:p>
        </p:txBody>
      </p:sp>
      <p:sp>
        <p:nvSpPr>
          <p:cNvPr id="4" name="Content Placeholder 3">
            <a:extLst>
              <a:ext uri="{FF2B5EF4-FFF2-40B4-BE49-F238E27FC236}">
                <a16:creationId xmlns:a16="http://schemas.microsoft.com/office/drawing/2014/main" id="{49C65EF7-F08E-4C30-B8F5-30C6440529A6}"/>
              </a:ext>
            </a:extLst>
          </p:cNvPr>
          <p:cNvSpPr txBox="1">
            <a:spLocks/>
          </p:cNvSpPr>
          <p:nvPr/>
        </p:nvSpPr>
        <p:spPr>
          <a:xfrm>
            <a:off x="143883" y="2837869"/>
            <a:ext cx="4878391" cy="316547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Open-World</a:t>
            </a:r>
          </a:p>
          <a:p>
            <a:r>
              <a:rPr lang="en-US"/>
              <a:t>Free-to-play</a:t>
            </a:r>
          </a:p>
          <a:p>
            <a:r>
              <a:rPr lang="en-US"/>
              <a:t>Battle Royale PVP</a:t>
            </a:r>
          </a:p>
          <a:p>
            <a:r>
              <a:rPr lang="en-US"/>
              <a:t>Multiplayer Cooperative TPP</a:t>
            </a:r>
          </a:p>
          <a:p>
            <a:r>
              <a:rPr lang="en-US"/>
              <a:t>Achievements/rewards</a:t>
            </a:r>
          </a:p>
          <a:p>
            <a:r>
              <a:rPr lang="en-US"/>
              <a:t>Learn</a:t>
            </a:r>
          </a:p>
          <a:p>
            <a:r>
              <a:rPr lang="en-US"/>
              <a:t>Entertainment</a:t>
            </a:r>
            <a:endParaRPr lang="en-US" dirty="0"/>
          </a:p>
        </p:txBody>
      </p:sp>
      <p:sp>
        <p:nvSpPr>
          <p:cNvPr id="5" name="Text Placeholder 4">
            <a:extLst>
              <a:ext uri="{FF2B5EF4-FFF2-40B4-BE49-F238E27FC236}">
                <a16:creationId xmlns:a16="http://schemas.microsoft.com/office/drawing/2014/main" id="{27A4E4AA-BB78-41AA-A1DE-6444AAD29E3F}"/>
              </a:ext>
            </a:extLst>
          </p:cNvPr>
          <p:cNvSpPr txBox="1">
            <a:spLocks/>
          </p:cNvSpPr>
          <p:nvPr/>
        </p:nvSpPr>
        <p:spPr>
          <a:xfrm>
            <a:off x="4641267" y="2013956"/>
            <a:ext cx="4146339"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Sora" pitchFamily="2" charset="0"/>
                <a:cs typeface="Sora" pitchFamily="2" charset="0"/>
              </a:rPr>
              <a:t>Subnautica</a:t>
            </a:r>
            <a:endParaRPr lang="en-US" b="1" dirty="0">
              <a:latin typeface="Sora" pitchFamily="2" charset="0"/>
              <a:cs typeface="Sora" pitchFamily="2" charset="0"/>
            </a:endParaRPr>
          </a:p>
        </p:txBody>
      </p:sp>
      <p:sp>
        <p:nvSpPr>
          <p:cNvPr id="6" name="Content Placeholder 5">
            <a:extLst>
              <a:ext uri="{FF2B5EF4-FFF2-40B4-BE49-F238E27FC236}">
                <a16:creationId xmlns:a16="http://schemas.microsoft.com/office/drawing/2014/main" id="{F8AF3B04-8B61-4DBE-BAF1-FEA26FB2A8A9}"/>
              </a:ext>
            </a:extLst>
          </p:cNvPr>
          <p:cNvSpPr txBox="1">
            <a:spLocks/>
          </p:cNvSpPr>
          <p:nvPr/>
        </p:nvSpPr>
        <p:spPr>
          <a:xfrm>
            <a:off x="4641267" y="2837868"/>
            <a:ext cx="4350334" cy="2717801"/>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Open-World</a:t>
            </a:r>
          </a:p>
          <a:p>
            <a:r>
              <a:rPr lang="en-US" dirty="0"/>
              <a:t>Solo</a:t>
            </a:r>
          </a:p>
          <a:p>
            <a:r>
              <a:rPr lang="en-US" dirty="0"/>
              <a:t>Survival Action-Adventure FPP</a:t>
            </a:r>
          </a:p>
          <a:p>
            <a:r>
              <a:rPr lang="en-US" dirty="0"/>
              <a:t>Achievements/rewards</a:t>
            </a:r>
          </a:p>
          <a:p>
            <a:r>
              <a:rPr lang="en-US" dirty="0"/>
              <a:t>Learn</a:t>
            </a:r>
          </a:p>
          <a:p>
            <a:r>
              <a:rPr lang="en-US" dirty="0"/>
              <a:t>Entertainment</a:t>
            </a:r>
          </a:p>
          <a:p>
            <a:pPr marL="0" indent="0">
              <a:buFont typeface="Arial" pitchFamily="34" charset="0"/>
              <a:buNone/>
            </a:pPr>
            <a:endParaRPr lang="en-US" dirty="0"/>
          </a:p>
        </p:txBody>
      </p:sp>
    </p:spTree>
    <p:extLst>
      <p:ext uri="{BB962C8B-B14F-4D97-AF65-F5344CB8AC3E}">
        <p14:creationId xmlns:p14="http://schemas.microsoft.com/office/powerpoint/2010/main" val="3779485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799-DDB9-4A2C-9B96-A4FA5C200C91}"/>
              </a:ext>
            </a:extLst>
          </p:cNvPr>
          <p:cNvSpPr>
            <a:spLocks noGrp="1"/>
          </p:cNvSpPr>
          <p:nvPr>
            <p:ph type="title"/>
          </p:nvPr>
        </p:nvSpPr>
        <p:spPr>
          <a:xfrm>
            <a:off x="-559581" y="320676"/>
            <a:ext cx="8229600" cy="1143000"/>
          </a:xfrm>
        </p:spPr>
        <p:txBody>
          <a:bodyPr/>
          <a:lstStyle/>
          <a:p>
            <a:r>
              <a:rPr lang="el-GR" dirty="0">
                <a:latin typeface="Arial" panose="020B0604020202020204" pitchFamily="34" charset="0"/>
                <a:cs typeface="Arial" panose="020B0604020202020204" pitchFamily="34" charset="0"/>
              </a:rPr>
              <a:t>Πίνακας Σύγκρισης Παιχτών</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C1E9149-FAD7-41D8-A2EA-0D171CD4EB3B}"/>
              </a:ext>
            </a:extLst>
          </p:cNvPr>
          <p:cNvGraphicFramePr/>
          <p:nvPr>
            <p:extLst>
              <p:ext uri="{D42A27DB-BD31-4B8C-83A1-F6EECF244321}">
                <p14:modId xmlns:p14="http://schemas.microsoft.com/office/powerpoint/2010/main" val="2229189083"/>
              </p:ext>
            </p:extLst>
          </p:nvPr>
        </p:nvGraphicFramePr>
        <p:xfrm>
          <a:off x="1086053" y="1417638"/>
          <a:ext cx="6583966" cy="4389311"/>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714;p63">
            <a:extLst>
              <a:ext uri="{FF2B5EF4-FFF2-40B4-BE49-F238E27FC236}">
                <a16:creationId xmlns:a16="http://schemas.microsoft.com/office/drawing/2014/main" id="{0407A095-B9B8-4E52-A5BB-3D528B289EDB}"/>
              </a:ext>
            </a:extLst>
          </p:cNvPr>
          <p:cNvSpPr txBox="1">
            <a:spLocks/>
          </p:cNvSpPr>
          <p:nvPr/>
        </p:nvSpPr>
        <p:spPr>
          <a:xfrm>
            <a:off x="4142483" y="5288117"/>
            <a:ext cx="4051200" cy="1290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1800"/>
              <a:buFont typeface="Sora"/>
              <a:buNone/>
              <a:defRPr sz="14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kern="0" dirty="0">
                <a:solidFill>
                  <a:schemeClr val="tx1"/>
                </a:solidFill>
                <a:latin typeface="Arial" panose="020B0604020202020204" pitchFamily="34" charset="0"/>
                <a:cs typeface="Arial" panose="020B0604020202020204" pitchFamily="34" charset="0"/>
              </a:rPr>
              <a:t>Its not about the numbers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618401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6D3-C800-4EC1-A5EA-012E2A81FCC8}"/>
              </a:ext>
            </a:extLst>
          </p:cNvPr>
          <p:cNvSpPr>
            <a:spLocks noGrp="1"/>
          </p:cNvSpPr>
          <p:nvPr>
            <p:ph type="title"/>
          </p:nvPr>
        </p:nvSpPr>
        <p:spPr>
          <a:xfrm>
            <a:off x="-200869" y="308960"/>
            <a:ext cx="7226935" cy="1143000"/>
          </a:xfrm>
        </p:spPr>
        <p:txBody>
          <a:bodyPr/>
          <a:lstStyle/>
          <a:p>
            <a:r>
              <a:rPr lang="en-US" dirty="0">
                <a:latin typeface="Arial" panose="020B0604020202020204" pitchFamily="34" charset="0"/>
                <a:cs typeface="Arial" panose="020B0604020202020204" pitchFamily="34" charset="0"/>
              </a:rPr>
              <a:t>Product Reverse Engineer &amp; Forward</a:t>
            </a:r>
          </a:p>
        </p:txBody>
      </p:sp>
      <p:graphicFrame>
        <p:nvGraphicFramePr>
          <p:cNvPr id="3" name="Diagram 2">
            <a:extLst>
              <a:ext uri="{FF2B5EF4-FFF2-40B4-BE49-F238E27FC236}">
                <a16:creationId xmlns:a16="http://schemas.microsoft.com/office/drawing/2014/main" id="{F07A6D98-702B-4E64-965C-CC82E2970BA1}"/>
              </a:ext>
            </a:extLst>
          </p:cNvPr>
          <p:cNvGraphicFramePr/>
          <p:nvPr>
            <p:extLst>
              <p:ext uri="{D42A27DB-BD31-4B8C-83A1-F6EECF244321}">
                <p14:modId xmlns:p14="http://schemas.microsoft.com/office/powerpoint/2010/main" val="1136342967"/>
              </p:ext>
            </p:extLst>
          </p:nvPr>
        </p:nvGraphicFramePr>
        <p:xfrm>
          <a:off x="457201" y="1475847"/>
          <a:ext cx="7226935" cy="177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73D194-3CA2-4AEF-9A5B-377FF10E2AA3}"/>
              </a:ext>
            </a:extLst>
          </p:cNvPr>
          <p:cNvGraphicFramePr/>
          <p:nvPr>
            <p:extLst>
              <p:ext uri="{D42A27DB-BD31-4B8C-83A1-F6EECF244321}">
                <p14:modId xmlns:p14="http://schemas.microsoft.com/office/powerpoint/2010/main" val="3176377836"/>
              </p:ext>
            </p:extLst>
          </p:nvPr>
        </p:nvGraphicFramePr>
        <p:xfrm>
          <a:off x="2583046" y="3005353"/>
          <a:ext cx="2628402" cy="14441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9A65F0CD-B5C5-4946-8243-28FD51C00A77}"/>
              </a:ext>
            </a:extLst>
          </p:cNvPr>
          <p:cNvGraphicFramePr/>
          <p:nvPr>
            <p:extLst>
              <p:ext uri="{D42A27DB-BD31-4B8C-83A1-F6EECF244321}">
                <p14:modId xmlns:p14="http://schemas.microsoft.com/office/powerpoint/2010/main" val="436749019"/>
              </p:ext>
            </p:extLst>
          </p:nvPr>
        </p:nvGraphicFramePr>
        <p:xfrm>
          <a:off x="457200" y="4387527"/>
          <a:ext cx="7226935" cy="17706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4137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3B7A55-3CD1-60EE-69E2-0ABA94175158}"/>
              </a:ext>
            </a:extLst>
          </p:cNvPr>
          <p:cNvSpPr>
            <a:spLocks noGrp="1"/>
          </p:cNvSpPr>
          <p:nvPr>
            <p:ph type="title"/>
          </p:nvPr>
        </p:nvSpPr>
        <p:spPr>
          <a:xfrm>
            <a:off x="109959" y="494557"/>
            <a:ext cx="8229600" cy="1143000"/>
          </a:xfrm>
        </p:spPr>
        <p:txBody>
          <a:bodyPr/>
          <a:lstStyle/>
          <a:p>
            <a:r>
              <a:rPr lang="en-US" dirty="0"/>
              <a:t>Industry 1.0 -&gt; 4.0</a:t>
            </a:r>
          </a:p>
        </p:txBody>
      </p:sp>
      <p:pic>
        <p:nvPicPr>
          <p:cNvPr id="1026" name="Picture 2" descr="Business Success in the 4th Industrial Revolution">
            <a:extLst>
              <a:ext uri="{FF2B5EF4-FFF2-40B4-BE49-F238E27FC236}">
                <a16:creationId xmlns:a16="http://schemas.microsoft.com/office/drawing/2014/main" id="{717E1E33-5542-17C6-54D1-07BEFAB5B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37" y="1313818"/>
            <a:ext cx="7625442" cy="383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Download OpenAI Logo PNG Transparent Background 5192 × 5192, SVG, EPS for  free">
            <a:extLst>
              <a:ext uri="{FF2B5EF4-FFF2-40B4-BE49-F238E27FC236}">
                <a16:creationId xmlns:a16="http://schemas.microsoft.com/office/drawing/2014/main" id="{648C8F2E-1917-0B7A-3981-70F528B26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584" y="-1180617"/>
            <a:ext cx="5451676" cy="54516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FAA8CC-39E7-B431-CE74-1B1CC46F4390}"/>
              </a:ext>
            </a:extLst>
          </p:cNvPr>
          <p:cNvSpPr txBox="1"/>
          <p:nvPr/>
        </p:nvSpPr>
        <p:spPr>
          <a:xfrm>
            <a:off x="1698584" y="2926544"/>
            <a:ext cx="2199320" cy="1200329"/>
          </a:xfrm>
          <a:prstGeom prst="rect">
            <a:avLst/>
          </a:prstGeom>
          <a:noFill/>
        </p:spPr>
        <p:txBody>
          <a:bodyPr wrap="none" rtlCol="0">
            <a:spAutoFit/>
          </a:bodyPr>
          <a:lstStyle/>
          <a:p>
            <a:pPr marL="285750" indent="-285750">
              <a:buFont typeface="Arial" panose="020B0604020202020204" pitchFamily="34" charset="0"/>
              <a:buChar char="•"/>
            </a:pPr>
            <a:r>
              <a:rPr lang="en-US" sz="3600" dirty="0"/>
              <a:t>DALL•E 2</a:t>
            </a:r>
          </a:p>
          <a:p>
            <a:pPr marL="285750" indent="-285750">
              <a:buFont typeface="Arial" panose="020B0604020202020204" pitchFamily="34" charset="0"/>
              <a:buChar char="•"/>
            </a:pPr>
            <a:r>
              <a:rPr lang="en-US" sz="3600" dirty="0"/>
              <a:t>ChatGPT</a:t>
            </a:r>
          </a:p>
        </p:txBody>
      </p:sp>
    </p:spTree>
    <p:extLst>
      <p:ext uri="{BB962C8B-B14F-4D97-AF65-F5344CB8AC3E}">
        <p14:creationId xmlns:p14="http://schemas.microsoft.com/office/powerpoint/2010/main" val="300350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0708D-0846-7151-22F5-D4D038C53B2A}"/>
              </a:ext>
            </a:extLst>
          </p:cNvPr>
          <p:cNvSpPr>
            <a:spLocks noGrp="1"/>
          </p:cNvSpPr>
          <p:nvPr>
            <p:ph idx="1"/>
          </p:nvPr>
        </p:nvSpPr>
        <p:spPr>
          <a:xfrm>
            <a:off x="364602" y="1380281"/>
            <a:ext cx="8229600" cy="4525963"/>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255513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1860630" y="726975"/>
            <a:ext cx="4577786" cy="646331"/>
          </a:xfrm>
          <a:prstGeom prst="rect">
            <a:avLst/>
          </a:prstGeom>
          <a:noFill/>
        </p:spPr>
        <p:txBody>
          <a:bodyPr wrap="square">
            <a:spAutoFit/>
          </a:bodyPr>
          <a:lstStyle/>
          <a:p>
            <a:r>
              <a:rPr lang="el-GR" sz="1800"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29D1C372-E76D-8CF2-8FB0-E8B4D78A03A9}"/>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348713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1860630" y="726975"/>
            <a:ext cx="4577786" cy="646331"/>
          </a:xfrm>
          <a:prstGeom prst="rect">
            <a:avLst/>
          </a:prstGeom>
          <a:noFill/>
        </p:spPr>
        <p:txBody>
          <a:bodyPr wrap="square">
            <a:spAutoFit/>
          </a:bodyPr>
          <a:lstStyle/>
          <a:p>
            <a:r>
              <a:rPr lang="el-GR" sz="1800"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352032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1860630" y="726975"/>
            <a:ext cx="4577786" cy="646331"/>
          </a:xfrm>
          <a:prstGeom prst="rect">
            <a:avLst/>
          </a:prstGeom>
          <a:noFill/>
        </p:spPr>
        <p:txBody>
          <a:bodyPr wrap="square">
            <a:spAutoFit/>
          </a:bodyPr>
          <a:lstStyle/>
          <a:p>
            <a:r>
              <a:rPr lang="el-GR" sz="1800"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CA963E5B-479A-A060-880B-767754E703D4}"/>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41946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13373</TotalTime>
  <Words>4279</Words>
  <Application>Microsoft Office PowerPoint</Application>
  <PresentationFormat>On-screen Show (4:3)</PresentationFormat>
  <Paragraphs>408</Paragraphs>
  <Slides>37</Slides>
  <Notes>36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Cambria Math</vt:lpstr>
      <vt:lpstr>Century Gothic</vt:lpstr>
      <vt:lpstr>Saira SemiCondensed ExtraBold</vt:lpstr>
      <vt:lpstr>Sora</vt:lpstr>
      <vt:lpstr>Office Theme</vt:lpstr>
      <vt:lpstr>1_Office Theme</vt:lpstr>
      <vt:lpstr>PowerPoint Presentation</vt:lpstr>
      <vt:lpstr>Σχετικά με εμένα: </vt:lpstr>
      <vt:lpstr>ΕΥΧΑΡΙΣΤΙΕΣ</vt:lpstr>
      <vt:lpstr>Industry 1.0 -&gt;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BIBLIOGRAPHY</vt:lpstr>
      <vt:lpstr>PowerPoint Presentation</vt:lpstr>
      <vt:lpstr>PowerPoint Presentation</vt:lpstr>
      <vt:lpstr>PowerPoint Presentation</vt:lpstr>
      <vt:lpstr>Gameplay mechanics –  technical Videos</vt:lpstr>
      <vt:lpstr>Τι προσφέρει η έρευνα?</vt:lpstr>
      <vt:lpstr>Η τρέχουσα υλοποίηση του έργου </vt:lpstr>
      <vt:lpstr>Product Steps</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Βασικές απαιτήσεις</vt:lpstr>
      <vt:lpstr>Παραδοσιακός τρόπος rendering – raycast != raytrace</vt:lpstr>
      <vt:lpstr>Unreal Engine as Engine</vt:lpstr>
      <vt:lpstr>Σύγκριση τίτλων – metaverse concept</vt:lpstr>
      <vt:lpstr>Πίνακας Σύγκρισης Παιχτών</vt:lpstr>
      <vt:lpstr>Product Reverse Engineer &amp; Forward</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679</cp:revision>
  <cp:lastPrinted>2017-10-27T14:03:26Z</cp:lastPrinted>
  <dcterms:created xsi:type="dcterms:W3CDTF">2015-10-17T16:20:42Z</dcterms:created>
  <dcterms:modified xsi:type="dcterms:W3CDTF">2023-03-12T15:04:45Z</dcterms:modified>
</cp:coreProperties>
</file>