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538" r:id="rId2"/>
    <p:sldId id="540" r:id="rId3"/>
    <p:sldId id="541" r:id="rId4"/>
    <p:sldId id="591" r:id="rId5"/>
    <p:sldId id="592" r:id="rId6"/>
    <p:sldId id="593" r:id="rId7"/>
    <p:sldId id="594" r:id="rId8"/>
    <p:sldId id="500" r:id="rId9"/>
    <p:sldId id="626" r:id="rId10"/>
    <p:sldId id="627" r:id="rId11"/>
    <p:sldId id="628" r:id="rId12"/>
    <p:sldId id="629" r:id="rId13"/>
    <p:sldId id="630" r:id="rId14"/>
    <p:sldId id="631" r:id="rId15"/>
    <p:sldId id="632" r:id="rId16"/>
    <p:sldId id="645" r:id="rId17"/>
    <p:sldId id="633" r:id="rId18"/>
    <p:sldId id="646" r:id="rId19"/>
    <p:sldId id="635" r:id="rId20"/>
    <p:sldId id="637" r:id="rId21"/>
    <p:sldId id="638" r:id="rId22"/>
    <p:sldId id="639" r:id="rId23"/>
    <p:sldId id="640" r:id="rId24"/>
    <p:sldId id="641" r:id="rId25"/>
    <p:sldId id="642" r:id="rId26"/>
    <p:sldId id="643" r:id="rId27"/>
    <p:sldId id="644" r:id="rId28"/>
    <p:sldId id="544" r:id="rId29"/>
    <p:sldId id="504" r:id="rId30"/>
    <p:sldId id="505" r:id="rId31"/>
    <p:sldId id="548" r:id="rId32"/>
    <p:sldId id="527" r:id="rId33"/>
    <p:sldId id="552" r:id="rId34"/>
    <p:sldId id="551" r:id="rId35"/>
    <p:sldId id="554" r:id="rId36"/>
    <p:sldId id="559" r:id="rId37"/>
    <p:sldId id="560" r:id="rId38"/>
    <p:sldId id="561" r:id="rId39"/>
    <p:sldId id="553" r:id="rId40"/>
    <p:sldId id="562" r:id="rId41"/>
    <p:sldId id="563" r:id="rId42"/>
    <p:sldId id="555" r:id="rId43"/>
    <p:sldId id="556" r:id="rId44"/>
    <p:sldId id="564" r:id="rId45"/>
    <p:sldId id="533" r:id="rId46"/>
    <p:sldId id="567" r:id="rId47"/>
    <p:sldId id="398" r:id="rId48"/>
    <p:sldId id="453" r:id="rId49"/>
    <p:sldId id="455" r:id="rId50"/>
    <p:sldId id="457" r:id="rId51"/>
    <p:sldId id="465" r:id="rId52"/>
    <p:sldId id="528" r:id="rId53"/>
    <p:sldId id="461" r:id="rId54"/>
    <p:sldId id="463" r:id="rId55"/>
    <p:sldId id="492" r:id="rId56"/>
    <p:sldId id="494" r:id="rId57"/>
    <p:sldId id="530" r:id="rId58"/>
    <p:sldId id="566" r:id="rId59"/>
    <p:sldId id="472" r:id="rId60"/>
    <p:sldId id="568" r:id="rId61"/>
    <p:sldId id="473" r:id="rId62"/>
    <p:sldId id="475" r:id="rId63"/>
    <p:sldId id="478" r:id="rId64"/>
    <p:sldId id="583" r:id="rId65"/>
    <p:sldId id="476" r:id="rId66"/>
    <p:sldId id="480" r:id="rId67"/>
    <p:sldId id="529" r:id="rId68"/>
    <p:sldId id="482" r:id="rId69"/>
    <p:sldId id="485" r:id="rId70"/>
    <p:sldId id="486" r:id="rId71"/>
    <p:sldId id="586" r:id="rId72"/>
    <p:sldId id="585" r:id="rId73"/>
    <p:sldId id="579" r:id="rId74"/>
    <p:sldId id="578" r:id="rId75"/>
    <p:sldId id="581" r:id="rId76"/>
    <p:sldId id="580" r:id="rId77"/>
    <p:sldId id="574" r:id="rId78"/>
    <p:sldId id="596" r:id="rId79"/>
    <p:sldId id="597" r:id="rId80"/>
    <p:sldId id="598" r:id="rId81"/>
    <p:sldId id="599" r:id="rId82"/>
    <p:sldId id="600" r:id="rId83"/>
    <p:sldId id="601" r:id="rId84"/>
    <p:sldId id="602" r:id="rId85"/>
    <p:sldId id="603" r:id="rId86"/>
    <p:sldId id="604" r:id="rId87"/>
    <p:sldId id="605" r:id="rId88"/>
    <p:sldId id="606" r:id="rId89"/>
    <p:sldId id="607" r:id="rId90"/>
    <p:sldId id="608" r:id="rId91"/>
    <p:sldId id="609" r:id="rId92"/>
    <p:sldId id="610" r:id="rId93"/>
    <p:sldId id="611" r:id="rId94"/>
    <p:sldId id="612" r:id="rId95"/>
    <p:sldId id="613" r:id="rId96"/>
    <p:sldId id="614" r:id="rId97"/>
    <p:sldId id="615" r:id="rId98"/>
    <p:sldId id="616" r:id="rId99"/>
    <p:sldId id="618" r:id="rId100"/>
    <p:sldId id="619" r:id="rId101"/>
    <p:sldId id="620" r:id="rId102"/>
    <p:sldId id="621" r:id="rId103"/>
    <p:sldId id="622" r:id="rId104"/>
    <p:sldId id="623" r:id="rId105"/>
    <p:sldId id="624" r:id="rId106"/>
    <p:sldId id="575" r:id="rId107"/>
    <p:sldId id="573" r:id="rId108"/>
    <p:sldId id="576" r:id="rId109"/>
    <p:sldId id="498" r:id="rId110"/>
    <p:sldId id="647" r:id="rId111"/>
    <p:sldId id="539" r:id="rId112"/>
  </p:sldIdLst>
  <p:sldSz cx="9144000" cy="6858000" type="screen4x3"/>
  <p:notesSz cx="6669088" cy="9928225"/>
  <p:custDataLst>
    <p:tags r:id="rId115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FFCC66"/>
    <a:srgbClr val="FF9900"/>
    <a:srgbClr val="F3D001"/>
    <a:srgbClr val="F4EE00"/>
    <a:srgbClr val="FFFF00"/>
    <a:srgbClr val="008000"/>
    <a:srgbClr val="FF19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58" autoAdjust="0"/>
    <p:restoredTop sz="94434" autoAdjust="0"/>
  </p:normalViewPr>
  <p:slideViewPr>
    <p:cSldViewPr>
      <p:cViewPr varScale="1">
        <p:scale>
          <a:sx n="70" d="100"/>
          <a:sy n="70" d="100"/>
        </p:scale>
        <p:origin x="146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24"/>
    </p:cViewPr>
  </p:sorterViewPr>
  <p:notesViewPr>
    <p:cSldViewPr>
      <p:cViewPr varScale="1">
        <p:scale>
          <a:sx n="53" d="100"/>
          <a:sy n="53" d="100"/>
        </p:scale>
        <p:origin x="-1218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11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handoutMaster" Target="handoutMasters/handout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E7816F-FD74-4573-A681-AB6385511B7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cs-CZ"/>
        </a:p>
      </dgm:t>
    </dgm:pt>
    <dgm:pt modelId="{709B5A12-EAAC-4328-8550-D30DD1F18BA1}">
      <dgm:prSet phldrT="[Text]" custT="1"/>
      <dgm:spPr>
        <a:solidFill>
          <a:srgbClr val="FF9900"/>
        </a:solidFill>
      </dgm:spPr>
      <dgm:t>
        <a:bodyPr/>
        <a:lstStyle/>
        <a:p>
          <a:r>
            <a:rPr lang="cs-CZ" sz="2800" b="1" dirty="0" smtClean="0"/>
            <a:t>Citační manažer</a:t>
          </a:r>
          <a:endParaRPr lang="cs-CZ" sz="2800" b="1" dirty="0"/>
        </a:p>
      </dgm:t>
    </dgm:pt>
    <dgm:pt modelId="{7C67001D-A0DA-44B1-9562-C6B00D84D0E6}" type="parTrans" cxnId="{F4AD04F0-D354-4C7D-A6AC-8937A4EB12DE}">
      <dgm:prSet/>
      <dgm:spPr/>
      <dgm:t>
        <a:bodyPr/>
        <a:lstStyle/>
        <a:p>
          <a:endParaRPr lang="cs-CZ"/>
        </a:p>
      </dgm:t>
    </dgm:pt>
    <dgm:pt modelId="{016C0749-B9C8-46A6-B283-D05BBF232918}" type="sibTrans" cxnId="{F4AD04F0-D354-4C7D-A6AC-8937A4EB12DE}">
      <dgm:prSet/>
      <dgm:spPr/>
      <dgm:t>
        <a:bodyPr/>
        <a:lstStyle/>
        <a:p>
          <a:endParaRPr lang="cs-CZ"/>
        </a:p>
      </dgm:t>
    </dgm:pt>
    <dgm:pt modelId="{757982D8-3EBB-4D8E-AC95-3337AFFE0FA4}">
      <dgm:prSet phldrT="[Text]" custT="1"/>
      <dgm:spPr>
        <a:solidFill>
          <a:srgbClr val="FF9933"/>
        </a:solidFill>
      </dgm:spPr>
      <dgm:t>
        <a:bodyPr/>
        <a:lstStyle/>
        <a:p>
          <a:r>
            <a:rPr lang="cs-CZ" sz="2400" b="1" dirty="0" smtClean="0"/>
            <a:t>Získávání citací</a:t>
          </a:r>
        </a:p>
        <a:p>
          <a:r>
            <a:rPr lang="cs-CZ" sz="1400" b="1" dirty="0" smtClean="0"/>
            <a:t>ručně, DB, katalogy,…</a:t>
          </a:r>
          <a:endParaRPr lang="cs-CZ" sz="1400" b="1" dirty="0"/>
        </a:p>
      </dgm:t>
    </dgm:pt>
    <dgm:pt modelId="{B70C7C94-3A3A-4333-B389-3B5FF190AD2E}" type="parTrans" cxnId="{CB18793F-EE88-47D5-9A49-8935818492F4}">
      <dgm:prSet/>
      <dgm:spPr>
        <a:ln>
          <a:solidFill>
            <a:srgbClr val="FF9933"/>
          </a:solidFill>
        </a:ln>
      </dgm:spPr>
      <dgm:t>
        <a:bodyPr/>
        <a:lstStyle/>
        <a:p>
          <a:endParaRPr lang="cs-CZ"/>
        </a:p>
      </dgm:t>
    </dgm:pt>
    <dgm:pt modelId="{EFCCDB57-6EED-4EC0-A1C4-587DC93DCE54}" type="sibTrans" cxnId="{CB18793F-EE88-47D5-9A49-8935818492F4}">
      <dgm:prSet/>
      <dgm:spPr/>
      <dgm:t>
        <a:bodyPr/>
        <a:lstStyle/>
        <a:p>
          <a:endParaRPr lang="cs-CZ"/>
        </a:p>
      </dgm:t>
    </dgm:pt>
    <dgm:pt modelId="{C30D2136-9187-4CBC-BF2F-B1E4F117C3D9}">
      <dgm:prSet phldrT="[Text]" custT="1"/>
      <dgm:spPr>
        <a:solidFill>
          <a:srgbClr val="FF9900"/>
        </a:solidFill>
      </dgm:spPr>
      <dgm:t>
        <a:bodyPr/>
        <a:lstStyle/>
        <a:p>
          <a:r>
            <a:rPr lang="cs-CZ" sz="2400" b="1" dirty="0" smtClean="0"/>
            <a:t>Správa citací</a:t>
          </a:r>
        </a:p>
        <a:p>
          <a:r>
            <a:rPr lang="cs-CZ" sz="1400" b="1" dirty="0" smtClean="0"/>
            <a:t>složky, úložiště, obálky</a:t>
          </a:r>
          <a:endParaRPr lang="cs-CZ" sz="1000" b="1" dirty="0"/>
        </a:p>
      </dgm:t>
    </dgm:pt>
    <dgm:pt modelId="{EFD7459F-8354-4104-9E8D-5E911CEE554E}" type="parTrans" cxnId="{B5443A1D-1D34-4A08-9C89-B26B4AFCEBFD}">
      <dgm:prSet/>
      <dgm:spPr>
        <a:ln>
          <a:solidFill>
            <a:srgbClr val="FF9933"/>
          </a:solidFill>
        </a:ln>
      </dgm:spPr>
      <dgm:t>
        <a:bodyPr/>
        <a:lstStyle/>
        <a:p>
          <a:endParaRPr lang="cs-CZ"/>
        </a:p>
      </dgm:t>
    </dgm:pt>
    <dgm:pt modelId="{354F4562-9D13-4E6E-9727-B24C32D78594}" type="sibTrans" cxnId="{B5443A1D-1D34-4A08-9C89-B26B4AFCEBFD}">
      <dgm:prSet/>
      <dgm:spPr/>
      <dgm:t>
        <a:bodyPr/>
        <a:lstStyle/>
        <a:p>
          <a:endParaRPr lang="cs-CZ"/>
        </a:p>
      </dgm:t>
    </dgm:pt>
    <dgm:pt modelId="{9815E430-2C87-4111-957C-635AEA971D56}">
      <dgm:prSet phldrT="[Text]" custT="1"/>
      <dgm:spPr>
        <a:solidFill>
          <a:srgbClr val="FF9900"/>
        </a:solidFill>
      </dgm:spPr>
      <dgm:t>
        <a:bodyPr/>
        <a:lstStyle/>
        <a:p>
          <a:r>
            <a:rPr lang="cs-CZ" sz="2400" b="1" dirty="0" smtClean="0"/>
            <a:t>Export citací</a:t>
          </a:r>
        </a:p>
        <a:p>
          <a:r>
            <a:rPr lang="cs-CZ" sz="1400" b="1" dirty="0" smtClean="0"/>
            <a:t>podpora citačních stylů</a:t>
          </a:r>
          <a:endParaRPr lang="cs-CZ" sz="1400" b="1" dirty="0"/>
        </a:p>
      </dgm:t>
    </dgm:pt>
    <dgm:pt modelId="{6ACC875E-B893-4E29-AB7B-CD1CD1624A10}" type="parTrans" cxnId="{9F583B0E-2A9C-44DE-A88B-8A1B0C4DB907}">
      <dgm:prSet/>
      <dgm:spPr>
        <a:ln>
          <a:solidFill>
            <a:srgbClr val="FF9933"/>
          </a:solidFill>
        </a:ln>
      </dgm:spPr>
      <dgm:t>
        <a:bodyPr/>
        <a:lstStyle/>
        <a:p>
          <a:endParaRPr lang="cs-CZ"/>
        </a:p>
      </dgm:t>
    </dgm:pt>
    <dgm:pt modelId="{8299E91F-B1AA-439D-8F3B-0F9FF4A4D6B3}" type="sibTrans" cxnId="{9F583B0E-2A9C-44DE-A88B-8A1B0C4DB907}">
      <dgm:prSet/>
      <dgm:spPr/>
      <dgm:t>
        <a:bodyPr/>
        <a:lstStyle/>
        <a:p>
          <a:endParaRPr lang="cs-CZ"/>
        </a:p>
      </dgm:t>
    </dgm:pt>
    <dgm:pt modelId="{4985085E-996A-4788-8A49-0F46A701DBD6}" type="pres">
      <dgm:prSet presAssocID="{BDE7816F-FD74-4573-A681-AB6385511B7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052272F7-B682-4578-A382-76B6F5A51784}" type="pres">
      <dgm:prSet presAssocID="{709B5A12-EAAC-4328-8550-D30DD1F18BA1}" presName="root1" presStyleCnt="0"/>
      <dgm:spPr/>
    </dgm:pt>
    <dgm:pt modelId="{9EE5FB58-57ED-43A8-9646-57F821681575}" type="pres">
      <dgm:prSet presAssocID="{709B5A12-EAAC-4328-8550-D30DD1F18BA1}" presName="LevelOneTextNode" presStyleLbl="node0" presStyleIdx="0" presStyleCnt="1" custScaleY="79412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C57BFE1D-8CF2-4E8B-950C-25C8788570BD}" type="pres">
      <dgm:prSet presAssocID="{709B5A12-EAAC-4328-8550-D30DD1F18BA1}" presName="level2hierChild" presStyleCnt="0"/>
      <dgm:spPr/>
    </dgm:pt>
    <dgm:pt modelId="{678A445D-0550-41C1-96E4-CDC278F9830F}" type="pres">
      <dgm:prSet presAssocID="{B70C7C94-3A3A-4333-B389-3B5FF190AD2E}" presName="conn2-1" presStyleLbl="parChTrans1D2" presStyleIdx="0" presStyleCnt="3"/>
      <dgm:spPr/>
      <dgm:t>
        <a:bodyPr/>
        <a:lstStyle/>
        <a:p>
          <a:endParaRPr lang="cs-CZ"/>
        </a:p>
      </dgm:t>
    </dgm:pt>
    <dgm:pt modelId="{2943B8DD-A306-405F-9C7E-20FE17401623}" type="pres">
      <dgm:prSet presAssocID="{B70C7C94-3A3A-4333-B389-3B5FF190AD2E}" presName="connTx" presStyleLbl="parChTrans1D2" presStyleIdx="0" presStyleCnt="3"/>
      <dgm:spPr/>
      <dgm:t>
        <a:bodyPr/>
        <a:lstStyle/>
        <a:p>
          <a:endParaRPr lang="cs-CZ"/>
        </a:p>
      </dgm:t>
    </dgm:pt>
    <dgm:pt modelId="{DED4E4A3-864A-4194-BE67-10FBFAEF5AE6}" type="pres">
      <dgm:prSet presAssocID="{757982D8-3EBB-4D8E-AC95-3337AFFE0FA4}" presName="root2" presStyleCnt="0"/>
      <dgm:spPr/>
    </dgm:pt>
    <dgm:pt modelId="{2FD2D3CF-A2D6-4E59-A8F9-695B92F8B052}" type="pres">
      <dgm:prSet presAssocID="{757982D8-3EBB-4D8E-AC95-3337AFFE0FA4}" presName="LevelTwoTextNode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5C642D5A-3C55-4957-A6AA-0B40CA588F34}" type="pres">
      <dgm:prSet presAssocID="{757982D8-3EBB-4D8E-AC95-3337AFFE0FA4}" presName="level3hierChild" presStyleCnt="0"/>
      <dgm:spPr/>
    </dgm:pt>
    <dgm:pt modelId="{4502D279-C79E-4FB0-B930-33BD84E67EB9}" type="pres">
      <dgm:prSet presAssocID="{EFD7459F-8354-4104-9E8D-5E911CEE554E}" presName="conn2-1" presStyleLbl="parChTrans1D2" presStyleIdx="1" presStyleCnt="3"/>
      <dgm:spPr/>
      <dgm:t>
        <a:bodyPr/>
        <a:lstStyle/>
        <a:p>
          <a:endParaRPr lang="cs-CZ"/>
        </a:p>
      </dgm:t>
    </dgm:pt>
    <dgm:pt modelId="{5684999E-63D8-4329-A764-67FB8FEA91BB}" type="pres">
      <dgm:prSet presAssocID="{EFD7459F-8354-4104-9E8D-5E911CEE554E}" presName="connTx" presStyleLbl="parChTrans1D2" presStyleIdx="1" presStyleCnt="3"/>
      <dgm:spPr/>
      <dgm:t>
        <a:bodyPr/>
        <a:lstStyle/>
        <a:p>
          <a:endParaRPr lang="cs-CZ"/>
        </a:p>
      </dgm:t>
    </dgm:pt>
    <dgm:pt modelId="{0BC45BC6-BECD-428D-A3B6-DE6EC3E0C8EA}" type="pres">
      <dgm:prSet presAssocID="{C30D2136-9187-4CBC-BF2F-B1E4F117C3D9}" presName="root2" presStyleCnt="0"/>
      <dgm:spPr/>
    </dgm:pt>
    <dgm:pt modelId="{3D912715-FD00-419B-A26A-C4BAC50271EF}" type="pres">
      <dgm:prSet presAssocID="{C30D2136-9187-4CBC-BF2F-B1E4F117C3D9}" presName="LevelTwoTextNode" presStyleLbl="node2" presStyleIdx="1" presStyleCnt="3" custLinFactNeighborX="446" custLinFactNeighborY="2199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6E2F0CC8-1299-4760-97E9-2515652AFCA0}" type="pres">
      <dgm:prSet presAssocID="{C30D2136-9187-4CBC-BF2F-B1E4F117C3D9}" presName="level3hierChild" presStyleCnt="0"/>
      <dgm:spPr/>
    </dgm:pt>
    <dgm:pt modelId="{1C962A1A-E2A4-48B7-A878-F7DC894B222C}" type="pres">
      <dgm:prSet presAssocID="{6ACC875E-B893-4E29-AB7B-CD1CD1624A10}" presName="conn2-1" presStyleLbl="parChTrans1D2" presStyleIdx="2" presStyleCnt="3"/>
      <dgm:spPr/>
      <dgm:t>
        <a:bodyPr/>
        <a:lstStyle/>
        <a:p>
          <a:endParaRPr lang="cs-CZ"/>
        </a:p>
      </dgm:t>
    </dgm:pt>
    <dgm:pt modelId="{1F65FF0B-BC93-42C4-B937-89FED927F81E}" type="pres">
      <dgm:prSet presAssocID="{6ACC875E-B893-4E29-AB7B-CD1CD1624A10}" presName="connTx" presStyleLbl="parChTrans1D2" presStyleIdx="2" presStyleCnt="3"/>
      <dgm:spPr/>
      <dgm:t>
        <a:bodyPr/>
        <a:lstStyle/>
        <a:p>
          <a:endParaRPr lang="cs-CZ"/>
        </a:p>
      </dgm:t>
    </dgm:pt>
    <dgm:pt modelId="{99D3D754-2E5D-4687-BB97-8C478BF626F1}" type="pres">
      <dgm:prSet presAssocID="{9815E430-2C87-4111-957C-635AEA971D56}" presName="root2" presStyleCnt="0"/>
      <dgm:spPr/>
    </dgm:pt>
    <dgm:pt modelId="{63CB8899-4B9B-48D5-99A8-18AC0E375785}" type="pres">
      <dgm:prSet presAssocID="{9815E430-2C87-4111-957C-635AEA971D56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cs-CZ"/>
        </a:p>
      </dgm:t>
    </dgm:pt>
    <dgm:pt modelId="{7B0C8E8E-669D-46AD-A0F4-152E6AD59D98}" type="pres">
      <dgm:prSet presAssocID="{9815E430-2C87-4111-957C-635AEA971D56}" presName="level3hierChild" presStyleCnt="0"/>
      <dgm:spPr/>
    </dgm:pt>
  </dgm:ptLst>
  <dgm:cxnLst>
    <dgm:cxn modelId="{B5443A1D-1D34-4A08-9C89-B26B4AFCEBFD}" srcId="{709B5A12-EAAC-4328-8550-D30DD1F18BA1}" destId="{C30D2136-9187-4CBC-BF2F-B1E4F117C3D9}" srcOrd="1" destOrd="0" parTransId="{EFD7459F-8354-4104-9E8D-5E911CEE554E}" sibTransId="{354F4562-9D13-4E6E-9727-B24C32D78594}"/>
    <dgm:cxn modelId="{3BDF4CC1-C193-45A2-8917-EF97B61BBC4F}" type="presOf" srcId="{757982D8-3EBB-4D8E-AC95-3337AFFE0FA4}" destId="{2FD2D3CF-A2D6-4E59-A8F9-695B92F8B052}" srcOrd="0" destOrd="0" presId="urn:microsoft.com/office/officeart/2008/layout/HorizontalMultiLevelHierarchy"/>
    <dgm:cxn modelId="{F4AD04F0-D354-4C7D-A6AC-8937A4EB12DE}" srcId="{BDE7816F-FD74-4573-A681-AB6385511B7A}" destId="{709B5A12-EAAC-4328-8550-D30DD1F18BA1}" srcOrd="0" destOrd="0" parTransId="{7C67001D-A0DA-44B1-9562-C6B00D84D0E6}" sibTransId="{016C0749-B9C8-46A6-B283-D05BBF232918}"/>
    <dgm:cxn modelId="{CB18793F-EE88-47D5-9A49-8935818492F4}" srcId="{709B5A12-EAAC-4328-8550-D30DD1F18BA1}" destId="{757982D8-3EBB-4D8E-AC95-3337AFFE0FA4}" srcOrd="0" destOrd="0" parTransId="{B70C7C94-3A3A-4333-B389-3B5FF190AD2E}" sibTransId="{EFCCDB57-6EED-4EC0-A1C4-587DC93DCE54}"/>
    <dgm:cxn modelId="{053FC676-7A0F-4747-A91C-7045DDAA2124}" type="presOf" srcId="{C30D2136-9187-4CBC-BF2F-B1E4F117C3D9}" destId="{3D912715-FD00-419B-A26A-C4BAC50271EF}" srcOrd="0" destOrd="0" presId="urn:microsoft.com/office/officeart/2008/layout/HorizontalMultiLevelHierarchy"/>
    <dgm:cxn modelId="{E60D40C5-20E8-4AE3-BC4E-32640C03A905}" type="presOf" srcId="{B70C7C94-3A3A-4333-B389-3B5FF190AD2E}" destId="{678A445D-0550-41C1-96E4-CDC278F9830F}" srcOrd="0" destOrd="0" presId="urn:microsoft.com/office/officeart/2008/layout/HorizontalMultiLevelHierarchy"/>
    <dgm:cxn modelId="{B7C925E7-4753-438E-AB53-9C076AEC9261}" type="presOf" srcId="{BDE7816F-FD74-4573-A681-AB6385511B7A}" destId="{4985085E-996A-4788-8A49-0F46A701DBD6}" srcOrd="0" destOrd="0" presId="urn:microsoft.com/office/officeart/2008/layout/HorizontalMultiLevelHierarchy"/>
    <dgm:cxn modelId="{C9E7310F-0525-4CD4-8A1A-FD9B712EA6EB}" type="presOf" srcId="{6ACC875E-B893-4E29-AB7B-CD1CD1624A10}" destId="{1C962A1A-E2A4-48B7-A878-F7DC894B222C}" srcOrd="0" destOrd="0" presId="urn:microsoft.com/office/officeart/2008/layout/HorizontalMultiLevelHierarchy"/>
    <dgm:cxn modelId="{CF1A0E0E-4784-44C0-87B3-6675DF83F759}" type="presOf" srcId="{EFD7459F-8354-4104-9E8D-5E911CEE554E}" destId="{5684999E-63D8-4329-A764-67FB8FEA91BB}" srcOrd="1" destOrd="0" presId="urn:microsoft.com/office/officeart/2008/layout/HorizontalMultiLevelHierarchy"/>
    <dgm:cxn modelId="{7C72978A-3F84-44A2-9D65-35E985112FCE}" type="presOf" srcId="{709B5A12-EAAC-4328-8550-D30DD1F18BA1}" destId="{9EE5FB58-57ED-43A8-9646-57F821681575}" srcOrd="0" destOrd="0" presId="urn:microsoft.com/office/officeart/2008/layout/HorizontalMultiLevelHierarchy"/>
    <dgm:cxn modelId="{8D697D2F-A4CA-4C75-82CF-A237DBCC6427}" type="presOf" srcId="{EFD7459F-8354-4104-9E8D-5E911CEE554E}" destId="{4502D279-C79E-4FB0-B930-33BD84E67EB9}" srcOrd="0" destOrd="0" presId="urn:microsoft.com/office/officeart/2008/layout/HorizontalMultiLevelHierarchy"/>
    <dgm:cxn modelId="{9F583B0E-2A9C-44DE-A88B-8A1B0C4DB907}" srcId="{709B5A12-EAAC-4328-8550-D30DD1F18BA1}" destId="{9815E430-2C87-4111-957C-635AEA971D56}" srcOrd="2" destOrd="0" parTransId="{6ACC875E-B893-4E29-AB7B-CD1CD1624A10}" sibTransId="{8299E91F-B1AA-439D-8F3B-0F9FF4A4D6B3}"/>
    <dgm:cxn modelId="{4D6FB460-7EA5-41FE-B0B4-E8CDD27C7993}" type="presOf" srcId="{6ACC875E-B893-4E29-AB7B-CD1CD1624A10}" destId="{1F65FF0B-BC93-42C4-B937-89FED927F81E}" srcOrd="1" destOrd="0" presId="urn:microsoft.com/office/officeart/2008/layout/HorizontalMultiLevelHierarchy"/>
    <dgm:cxn modelId="{A73FFAD8-FE30-47B4-8128-321F5068107F}" type="presOf" srcId="{B70C7C94-3A3A-4333-B389-3B5FF190AD2E}" destId="{2943B8DD-A306-405F-9C7E-20FE17401623}" srcOrd="1" destOrd="0" presId="urn:microsoft.com/office/officeart/2008/layout/HorizontalMultiLevelHierarchy"/>
    <dgm:cxn modelId="{F3B4F741-58CE-447B-B4FA-E8F6AD0FE73A}" type="presOf" srcId="{9815E430-2C87-4111-957C-635AEA971D56}" destId="{63CB8899-4B9B-48D5-99A8-18AC0E375785}" srcOrd="0" destOrd="0" presId="urn:microsoft.com/office/officeart/2008/layout/HorizontalMultiLevelHierarchy"/>
    <dgm:cxn modelId="{241D5C3F-9927-4885-BD3C-CF07A81F4C71}" type="presParOf" srcId="{4985085E-996A-4788-8A49-0F46A701DBD6}" destId="{052272F7-B682-4578-A382-76B6F5A51784}" srcOrd="0" destOrd="0" presId="urn:microsoft.com/office/officeart/2008/layout/HorizontalMultiLevelHierarchy"/>
    <dgm:cxn modelId="{B1427E44-5C90-4ACC-A9C0-5FA2A3096468}" type="presParOf" srcId="{052272F7-B682-4578-A382-76B6F5A51784}" destId="{9EE5FB58-57ED-43A8-9646-57F821681575}" srcOrd="0" destOrd="0" presId="urn:microsoft.com/office/officeart/2008/layout/HorizontalMultiLevelHierarchy"/>
    <dgm:cxn modelId="{A13A0AE4-C91E-4162-B27D-1794F9459582}" type="presParOf" srcId="{052272F7-B682-4578-A382-76B6F5A51784}" destId="{C57BFE1D-8CF2-4E8B-950C-25C8788570BD}" srcOrd="1" destOrd="0" presId="urn:microsoft.com/office/officeart/2008/layout/HorizontalMultiLevelHierarchy"/>
    <dgm:cxn modelId="{5752C892-C46B-4025-AE31-780B9F31B287}" type="presParOf" srcId="{C57BFE1D-8CF2-4E8B-950C-25C8788570BD}" destId="{678A445D-0550-41C1-96E4-CDC278F9830F}" srcOrd="0" destOrd="0" presId="urn:microsoft.com/office/officeart/2008/layout/HorizontalMultiLevelHierarchy"/>
    <dgm:cxn modelId="{7E5FCA9F-2537-4FC5-875A-F3B726455FC7}" type="presParOf" srcId="{678A445D-0550-41C1-96E4-CDC278F9830F}" destId="{2943B8DD-A306-405F-9C7E-20FE17401623}" srcOrd="0" destOrd="0" presId="urn:microsoft.com/office/officeart/2008/layout/HorizontalMultiLevelHierarchy"/>
    <dgm:cxn modelId="{74103A5D-BB29-489E-9CF7-A8E750106E6E}" type="presParOf" srcId="{C57BFE1D-8CF2-4E8B-950C-25C8788570BD}" destId="{DED4E4A3-864A-4194-BE67-10FBFAEF5AE6}" srcOrd="1" destOrd="0" presId="urn:microsoft.com/office/officeart/2008/layout/HorizontalMultiLevelHierarchy"/>
    <dgm:cxn modelId="{6774B8E4-4E2A-4597-962F-135571CF657F}" type="presParOf" srcId="{DED4E4A3-864A-4194-BE67-10FBFAEF5AE6}" destId="{2FD2D3CF-A2D6-4E59-A8F9-695B92F8B052}" srcOrd="0" destOrd="0" presId="urn:microsoft.com/office/officeart/2008/layout/HorizontalMultiLevelHierarchy"/>
    <dgm:cxn modelId="{B2A0821A-ED15-4679-AE69-023AF15AA0C8}" type="presParOf" srcId="{DED4E4A3-864A-4194-BE67-10FBFAEF5AE6}" destId="{5C642D5A-3C55-4957-A6AA-0B40CA588F34}" srcOrd="1" destOrd="0" presId="urn:microsoft.com/office/officeart/2008/layout/HorizontalMultiLevelHierarchy"/>
    <dgm:cxn modelId="{2155F708-F12A-49F5-8E43-FAE124030114}" type="presParOf" srcId="{C57BFE1D-8CF2-4E8B-950C-25C8788570BD}" destId="{4502D279-C79E-4FB0-B930-33BD84E67EB9}" srcOrd="2" destOrd="0" presId="urn:microsoft.com/office/officeart/2008/layout/HorizontalMultiLevelHierarchy"/>
    <dgm:cxn modelId="{170B250B-D174-4B43-ABCD-196FEBFE7E19}" type="presParOf" srcId="{4502D279-C79E-4FB0-B930-33BD84E67EB9}" destId="{5684999E-63D8-4329-A764-67FB8FEA91BB}" srcOrd="0" destOrd="0" presId="urn:microsoft.com/office/officeart/2008/layout/HorizontalMultiLevelHierarchy"/>
    <dgm:cxn modelId="{5DE167FA-55B2-4259-99FF-D0B571340A47}" type="presParOf" srcId="{C57BFE1D-8CF2-4E8B-950C-25C8788570BD}" destId="{0BC45BC6-BECD-428D-A3B6-DE6EC3E0C8EA}" srcOrd="3" destOrd="0" presId="urn:microsoft.com/office/officeart/2008/layout/HorizontalMultiLevelHierarchy"/>
    <dgm:cxn modelId="{AEC56440-A018-4F6B-9513-11A1CD20C341}" type="presParOf" srcId="{0BC45BC6-BECD-428D-A3B6-DE6EC3E0C8EA}" destId="{3D912715-FD00-419B-A26A-C4BAC50271EF}" srcOrd="0" destOrd="0" presId="urn:microsoft.com/office/officeart/2008/layout/HorizontalMultiLevelHierarchy"/>
    <dgm:cxn modelId="{CAAAE9EA-60D6-488C-AE09-4A249E5AA2D6}" type="presParOf" srcId="{0BC45BC6-BECD-428D-A3B6-DE6EC3E0C8EA}" destId="{6E2F0CC8-1299-4760-97E9-2515652AFCA0}" srcOrd="1" destOrd="0" presId="urn:microsoft.com/office/officeart/2008/layout/HorizontalMultiLevelHierarchy"/>
    <dgm:cxn modelId="{D5B1569F-7DB3-4DB3-AE93-B020B5ED8C5A}" type="presParOf" srcId="{C57BFE1D-8CF2-4E8B-950C-25C8788570BD}" destId="{1C962A1A-E2A4-48B7-A878-F7DC894B222C}" srcOrd="4" destOrd="0" presId="urn:microsoft.com/office/officeart/2008/layout/HorizontalMultiLevelHierarchy"/>
    <dgm:cxn modelId="{DEDDB4FF-D972-413E-8C84-A0A5EA79B43D}" type="presParOf" srcId="{1C962A1A-E2A4-48B7-A878-F7DC894B222C}" destId="{1F65FF0B-BC93-42C4-B937-89FED927F81E}" srcOrd="0" destOrd="0" presId="urn:microsoft.com/office/officeart/2008/layout/HorizontalMultiLevelHierarchy"/>
    <dgm:cxn modelId="{D67669B0-E4B9-40ED-BC41-65EEF2793789}" type="presParOf" srcId="{C57BFE1D-8CF2-4E8B-950C-25C8788570BD}" destId="{99D3D754-2E5D-4687-BB97-8C478BF626F1}" srcOrd="5" destOrd="0" presId="urn:microsoft.com/office/officeart/2008/layout/HorizontalMultiLevelHierarchy"/>
    <dgm:cxn modelId="{C431FD65-FB77-44E4-9A21-B7BC13F8636C}" type="presParOf" srcId="{99D3D754-2E5D-4687-BB97-8C478BF626F1}" destId="{63CB8899-4B9B-48D5-99A8-18AC0E375785}" srcOrd="0" destOrd="0" presId="urn:microsoft.com/office/officeart/2008/layout/HorizontalMultiLevelHierarchy"/>
    <dgm:cxn modelId="{417D97BA-C83F-4EC0-8B62-188F1F632675}" type="presParOf" srcId="{99D3D754-2E5D-4687-BB97-8C478BF626F1}" destId="{7B0C8E8E-669D-46AD-A0F4-152E6AD59D9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E7816F-FD74-4573-A681-AB6385511B7A}" type="doc">
      <dgm:prSet loTypeId="urn:microsoft.com/office/officeart/2005/8/layout/radial1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cs-CZ"/>
        </a:p>
      </dgm:t>
    </dgm:pt>
    <dgm:pt modelId="{709B5A12-EAAC-4328-8550-D30DD1F18BA1}">
      <dgm:prSet phldrT="[Text]" custT="1"/>
      <dgm:spPr>
        <a:solidFill>
          <a:srgbClr val="008000"/>
        </a:solidFill>
      </dgm:spPr>
      <dgm:t>
        <a:bodyPr/>
        <a:lstStyle/>
        <a:p>
          <a:r>
            <a:rPr lang="cs-CZ" sz="1000" b="1" dirty="0" smtClean="0"/>
            <a:t>rozšíření do prohlížečů</a:t>
          </a:r>
          <a:endParaRPr lang="cs-CZ" sz="1000" b="1" dirty="0"/>
        </a:p>
      </dgm:t>
    </dgm:pt>
    <dgm:pt modelId="{7C67001D-A0DA-44B1-9562-C6B00D84D0E6}" type="parTrans" cxnId="{F4AD04F0-D354-4C7D-A6AC-8937A4EB12DE}">
      <dgm:prSet/>
      <dgm:spPr/>
      <dgm:t>
        <a:bodyPr/>
        <a:lstStyle/>
        <a:p>
          <a:endParaRPr lang="cs-CZ"/>
        </a:p>
      </dgm:t>
    </dgm:pt>
    <dgm:pt modelId="{016C0749-B9C8-46A6-B283-D05BBF232918}" type="sibTrans" cxnId="{F4AD04F0-D354-4C7D-A6AC-8937A4EB12DE}">
      <dgm:prSet/>
      <dgm:spPr/>
      <dgm:t>
        <a:bodyPr/>
        <a:lstStyle/>
        <a:p>
          <a:endParaRPr lang="cs-CZ"/>
        </a:p>
      </dgm:t>
    </dgm:pt>
    <dgm:pt modelId="{757982D8-3EBB-4D8E-AC95-3337AFFE0FA4}">
      <dgm:prSet phldrT="[Text]" custT="1"/>
      <dgm:spPr>
        <a:solidFill>
          <a:srgbClr val="008000"/>
        </a:solidFill>
      </dgm:spPr>
      <dgm:t>
        <a:bodyPr/>
        <a:lstStyle/>
        <a:p>
          <a:r>
            <a:rPr lang="cs-CZ" sz="1200" b="1" dirty="0" smtClean="0"/>
            <a:t>rozšíření do Wordu</a:t>
          </a:r>
          <a:endParaRPr lang="cs-CZ" sz="1200" b="1" dirty="0"/>
        </a:p>
      </dgm:t>
    </dgm:pt>
    <dgm:pt modelId="{B70C7C94-3A3A-4333-B389-3B5FF190AD2E}" type="parTrans" cxnId="{CB18793F-EE88-47D5-9A49-8935818492F4}">
      <dgm:prSet/>
      <dgm:spPr>
        <a:ln>
          <a:solidFill>
            <a:srgbClr val="008000"/>
          </a:solidFill>
        </a:ln>
      </dgm:spPr>
      <dgm:t>
        <a:bodyPr/>
        <a:lstStyle/>
        <a:p>
          <a:endParaRPr lang="cs-CZ"/>
        </a:p>
      </dgm:t>
    </dgm:pt>
    <dgm:pt modelId="{EFCCDB57-6EED-4EC0-A1C4-587DC93DCE54}" type="sibTrans" cxnId="{CB18793F-EE88-47D5-9A49-8935818492F4}">
      <dgm:prSet/>
      <dgm:spPr/>
      <dgm:t>
        <a:bodyPr/>
        <a:lstStyle/>
        <a:p>
          <a:endParaRPr lang="cs-CZ"/>
        </a:p>
      </dgm:t>
    </dgm:pt>
    <dgm:pt modelId="{9815E430-2C87-4111-957C-635AEA971D56}">
      <dgm:prSet phldrT="[Text]" custT="1"/>
      <dgm:spPr>
        <a:solidFill>
          <a:srgbClr val="008000"/>
        </a:solidFill>
      </dgm:spPr>
      <dgm:t>
        <a:bodyPr/>
        <a:lstStyle/>
        <a:p>
          <a:r>
            <a:rPr lang="cs-CZ" sz="1200" b="1" dirty="0" smtClean="0"/>
            <a:t>API         a další nástroje</a:t>
          </a:r>
          <a:endParaRPr lang="cs-CZ" sz="1200" b="1" dirty="0"/>
        </a:p>
      </dgm:t>
    </dgm:pt>
    <dgm:pt modelId="{6ACC875E-B893-4E29-AB7B-CD1CD1624A10}" type="parTrans" cxnId="{9F583B0E-2A9C-44DE-A88B-8A1B0C4DB907}">
      <dgm:prSet/>
      <dgm:spPr>
        <a:ln>
          <a:solidFill>
            <a:srgbClr val="008000"/>
          </a:solidFill>
        </a:ln>
      </dgm:spPr>
      <dgm:t>
        <a:bodyPr/>
        <a:lstStyle/>
        <a:p>
          <a:endParaRPr lang="cs-CZ"/>
        </a:p>
      </dgm:t>
    </dgm:pt>
    <dgm:pt modelId="{8299E91F-B1AA-439D-8F3B-0F9FF4A4D6B3}" type="sibTrans" cxnId="{9F583B0E-2A9C-44DE-A88B-8A1B0C4DB907}">
      <dgm:prSet/>
      <dgm:spPr/>
      <dgm:t>
        <a:bodyPr/>
        <a:lstStyle/>
        <a:p>
          <a:endParaRPr lang="cs-CZ"/>
        </a:p>
      </dgm:t>
    </dgm:pt>
    <dgm:pt modelId="{B4864D67-6436-4E26-9B13-3ED2B0E3DC72}" type="pres">
      <dgm:prSet presAssocID="{BDE7816F-FD74-4573-A681-AB6385511B7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F29C3E5B-32A5-452C-9F7E-EF3BBF528548}" type="pres">
      <dgm:prSet presAssocID="{709B5A12-EAAC-4328-8550-D30DD1F18BA1}" presName="centerShape" presStyleLbl="node0" presStyleIdx="0" presStyleCnt="1"/>
      <dgm:spPr/>
      <dgm:t>
        <a:bodyPr/>
        <a:lstStyle/>
        <a:p>
          <a:endParaRPr lang="cs-CZ"/>
        </a:p>
      </dgm:t>
    </dgm:pt>
    <dgm:pt modelId="{B912BC49-EAD6-4487-AF19-E4D43B984D0B}" type="pres">
      <dgm:prSet presAssocID="{B70C7C94-3A3A-4333-B389-3B5FF190AD2E}" presName="Name9" presStyleLbl="parChTrans1D2" presStyleIdx="0" presStyleCnt="2"/>
      <dgm:spPr/>
      <dgm:t>
        <a:bodyPr/>
        <a:lstStyle/>
        <a:p>
          <a:endParaRPr lang="cs-CZ"/>
        </a:p>
      </dgm:t>
    </dgm:pt>
    <dgm:pt modelId="{C1663D92-13A5-4977-B1EA-81A4299EC160}" type="pres">
      <dgm:prSet presAssocID="{B70C7C94-3A3A-4333-B389-3B5FF190AD2E}" presName="connTx" presStyleLbl="parChTrans1D2" presStyleIdx="0" presStyleCnt="2"/>
      <dgm:spPr/>
      <dgm:t>
        <a:bodyPr/>
        <a:lstStyle/>
        <a:p>
          <a:endParaRPr lang="cs-CZ"/>
        </a:p>
      </dgm:t>
    </dgm:pt>
    <dgm:pt modelId="{30310FE2-0E70-4C81-82F3-92CB8A7E4260}" type="pres">
      <dgm:prSet presAssocID="{757982D8-3EBB-4D8E-AC95-3337AFFE0FA4}" presName="node" presStyleLbl="node1" presStyleIdx="0" presStyleCnt="2" custRadScaleRad="100899" custRadScaleInc="-1642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BCB86E3-7294-4889-9946-3F938040DC1B}" type="pres">
      <dgm:prSet presAssocID="{6ACC875E-B893-4E29-AB7B-CD1CD1624A10}" presName="Name9" presStyleLbl="parChTrans1D2" presStyleIdx="1" presStyleCnt="2"/>
      <dgm:spPr/>
      <dgm:t>
        <a:bodyPr/>
        <a:lstStyle/>
        <a:p>
          <a:endParaRPr lang="cs-CZ"/>
        </a:p>
      </dgm:t>
    </dgm:pt>
    <dgm:pt modelId="{A23D29BA-837A-49FE-B32A-36CEA87ECCF2}" type="pres">
      <dgm:prSet presAssocID="{6ACC875E-B893-4E29-AB7B-CD1CD1624A10}" presName="connTx" presStyleLbl="parChTrans1D2" presStyleIdx="1" presStyleCnt="2"/>
      <dgm:spPr/>
      <dgm:t>
        <a:bodyPr/>
        <a:lstStyle/>
        <a:p>
          <a:endParaRPr lang="cs-CZ"/>
        </a:p>
      </dgm:t>
    </dgm:pt>
    <dgm:pt modelId="{08C12ED4-1B83-45E9-83C0-3E03F7FFF2A8}" type="pres">
      <dgm:prSet presAssocID="{9815E430-2C87-4111-957C-635AEA971D56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F4AD04F0-D354-4C7D-A6AC-8937A4EB12DE}" srcId="{BDE7816F-FD74-4573-A681-AB6385511B7A}" destId="{709B5A12-EAAC-4328-8550-D30DD1F18BA1}" srcOrd="0" destOrd="0" parTransId="{7C67001D-A0DA-44B1-9562-C6B00D84D0E6}" sibTransId="{016C0749-B9C8-46A6-B283-D05BBF232918}"/>
    <dgm:cxn modelId="{0B8AC4EB-A057-4439-944B-13529AD08DDD}" type="presOf" srcId="{709B5A12-EAAC-4328-8550-D30DD1F18BA1}" destId="{F29C3E5B-32A5-452C-9F7E-EF3BBF528548}" srcOrd="0" destOrd="0" presId="urn:microsoft.com/office/officeart/2005/8/layout/radial1"/>
    <dgm:cxn modelId="{9F583B0E-2A9C-44DE-A88B-8A1B0C4DB907}" srcId="{709B5A12-EAAC-4328-8550-D30DD1F18BA1}" destId="{9815E430-2C87-4111-957C-635AEA971D56}" srcOrd="1" destOrd="0" parTransId="{6ACC875E-B893-4E29-AB7B-CD1CD1624A10}" sibTransId="{8299E91F-B1AA-439D-8F3B-0F9FF4A4D6B3}"/>
    <dgm:cxn modelId="{96FE3B61-5E3A-4B1F-80A1-2BCB6CD9CEB6}" type="presOf" srcId="{B70C7C94-3A3A-4333-B389-3B5FF190AD2E}" destId="{C1663D92-13A5-4977-B1EA-81A4299EC160}" srcOrd="1" destOrd="0" presId="urn:microsoft.com/office/officeart/2005/8/layout/radial1"/>
    <dgm:cxn modelId="{CB18793F-EE88-47D5-9A49-8935818492F4}" srcId="{709B5A12-EAAC-4328-8550-D30DD1F18BA1}" destId="{757982D8-3EBB-4D8E-AC95-3337AFFE0FA4}" srcOrd="0" destOrd="0" parTransId="{B70C7C94-3A3A-4333-B389-3B5FF190AD2E}" sibTransId="{EFCCDB57-6EED-4EC0-A1C4-587DC93DCE54}"/>
    <dgm:cxn modelId="{01D1F517-491B-45BE-85B9-6E6804A0B281}" type="presOf" srcId="{9815E430-2C87-4111-957C-635AEA971D56}" destId="{08C12ED4-1B83-45E9-83C0-3E03F7FFF2A8}" srcOrd="0" destOrd="0" presId="urn:microsoft.com/office/officeart/2005/8/layout/radial1"/>
    <dgm:cxn modelId="{73537873-241C-4971-9F26-F965BAC1BA6C}" type="presOf" srcId="{BDE7816F-FD74-4573-A681-AB6385511B7A}" destId="{B4864D67-6436-4E26-9B13-3ED2B0E3DC72}" srcOrd="0" destOrd="0" presId="urn:microsoft.com/office/officeart/2005/8/layout/radial1"/>
    <dgm:cxn modelId="{D043B91D-03B9-4A7F-B77F-756B33F2C3D6}" type="presOf" srcId="{757982D8-3EBB-4D8E-AC95-3337AFFE0FA4}" destId="{30310FE2-0E70-4C81-82F3-92CB8A7E4260}" srcOrd="0" destOrd="0" presId="urn:microsoft.com/office/officeart/2005/8/layout/radial1"/>
    <dgm:cxn modelId="{D97BF3A6-4177-4193-B52A-C78354EBD7EB}" type="presOf" srcId="{6ACC875E-B893-4E29-AB7B-CD1CD1624A10}" destId="{1BCB86E3-7294-4889-9946-3F938040DC1B}" srcOrd="0" destOrd="0" presId="urn:microsoft.com/office/officeart/2005/8/layout/radial1"/>
    <dgm:cxn modelId="{CC9B2689-444B-4182-8A2A-CFFD0D64504C}" type="presOf" srcId="{6ACC875E-B893-4E29-AB7B-CD1CD1624A10}" destId="{A23D29BA-837A-49FE-B32A-36CEA87ECCF2}" srcOrd="1" destOrd="0" presId="urn:microsoft.com/office/officeart/2005/8/layout/radial1"/>
    <dgm:cxn modelId="{586432B8-138C-4A60-A1C1-EBA609E7FECD}" type="presOf" srcId="{B70C7C94-3A3A-4333-B389-3B5FF190AD2E}" destId="{B912BC49-EAD6-4487-AF19-E4D43B984D0B}" srcOrd="0" destOrd="0" presId="urn:microsoft.com/office/officeart/2005/8/layout/radial1"/>
    <dgm:cxn modelId="{88BC5E2A-BCAF-4EC2-B0C2-9DCCAD00DFE5}" type="presParOf" srcId="{B4864D67-6436-4E26-9B13-3ED2B0E3DC72}" destId="{F29C3E5B-32A5-452C-9F7E-EF3BBF528548}" srcOrd="0" destOrd="0" presId="urn:microsoft.com/office/officeart/2005/8/layout/radial1"/>
    <dgm:cxn modelId="{61ED48A8-362F-41DC-A723-AA5E377CB3BC}" type="presParOf" srcId="{B4864D67-6436-4E26-9B13-3ED2B0E3DC72}" destId="{B912BC49-EAD6-4487-AF19-E4D43B984D0B}" srcOrd="1" destOrd="0" presId="urn:microsoft.com/office/officeart/2005/8/layout/radial1"/>
    <dgm:cxn modelId="{6A09E2CF-4BE6-4860-A486-B0C190B36332}" type="presParOf" srcId="{B912BC49-EAD6-4487-AF19-E4D43B984D0B}" destId="{C1663D92-13A5-4977-B1EA-81A4299EC160}" srcOrd="0" destOrd="0" presId="urn:microsoft.com/office/officeart/2005/8/layout/radial1"/>
    <dgm:cxn modelId="{6D204EE7-540E-4791-BDC4-AF7D794D8632}" type="presParOf" srcId="{B4864D67-6436-4E26-9B13-3ED2B0E3DC72}" destId="{30310FE2-0E70-4C81-82F3-92CB8A7E4260}" srcOrd="2" destOrd="0" presId="urn:microsoft.com/office/officeart/2005/8/layout/radial1"/>
    <dgm:cxn modelId="{B932953B-CACC-4099-B6E8-55A706114045}" type="presParOf" srcId="{B4864D67-6436-4E26-9B13-3ED2B0E3DC72}" destId="{1BCB86E3-7294-4889-9946-3F938040DC1B}" srcOrd="3" destOrd="0" presId="urn:microsoft.com/office/officeart/2005/8/layout/radial1"/>
    <dgm:cxn modelId="{3E924D32-621D-4047-8E44-9FD208114AE3}" type="presParOf" srcId="{1BCB86E3-7294-4889-9946-3F938040DC1B}" destId="{A23D29BA-837A-49FE-B32A-36CEA87ECCF2}" srcOrd="0" destOrd="0" presId="urn:microsoft.com/office/officeart/2005/8/layout/radial1"/>
    <dgm:cxn modelId="{1D256418-356D-42FF-BE32-1ABCD77FAE4D}" type="presParOf" srcId="{B4864D67-6436-4E26-9B13-3ED2B0E3DC72}" destId="{08C12ED4-1B83-45E9-83C0-3E03F7FFF2A8}" srcOrd="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7E4DBF-92C5-4E65-B1FC-9F0C0667DB2E}" type="doc">
      <dgm:prSet loTypeId="urn:microsoft.com/office/officeart/2008/layout/RadialCluster" loCatId="cycle" qsTypeId="urn:microsoft.com/office/officeart/2005/8/quickstyle/3d5" qsCatId="3D" csTypeId="urn:microsoft.com/office/officeart/2005/8/colors/accent2_3" csCatId="accent2" phldr="1"/>
      <dgm:spPr/>
      <dgm:t>
        <a:bodyPr/>
        <a:lstStyle/>
        <a:p>
          <a:endParaRPr lang="cs-CZ"/>
        </a:p>
      </dgm:t>
    </dgm:pt>
    <dgm:pt modelId="{3B0ED56E-EFBB-405E-8B1C-BE1A92D4C565}">
      <dgm:prSet phldrT="[Text]"/>
      <dgm:spPr>
        <a:solidFill>
          <a:srgbClr val="FF9900"/>
        </a:solidFill>
      </dgm:spPr>
      <dgm:t>
        <a:bodyPr/>
        <a:lstStyle/>
        <a:p>
          <a:r>
            <a:rPr lang="cs-CZ" dirty="0" smtClean="0"/>
            <a:t>Citační manažer</a:t>
          </a:r>
          <a:endParaRPr lang="cs-CZ" dirty="0"/>
        </a:p>
      </dgm:t>
    </dgm:pt>
    <dgm:pt modelId="{6BBF2EAC-E5F2-4434-8824-36162E7D328E}" type="parTrans" cxnId="{A5E9057B-54B4-4BC0-A056-D8730D11E90F}">
      <dgm:prSet/>
      <dgm:spPr/>
      <dgm:t>
        <a:bodyPr/>
        <a:lstStyle/>
        <a:p>
          <a:endParaRPr lang="cs-CZ"/>
        </a:p>
      </dgm:t>
    </dgm:pt>
    <dgm:pt modelId="{87DD4273-508E-475B-B196-643FBA946424}" type="sibTrans" cxnId="{A5E9057B-54B4-4BC0-A056-D8730D11E90F}">
      <dgm:prSet/>
      <dgm:spPr/>
      <dgm:t>
        <a:bodyPr/>
        <a:lstStyle/>
        <a:p>
          <a:endParaRPr lang="cs-CZ"/>
        </a:p>
      </dgm:t>
    </dgm:pt>
    <dgm:pt modelId="{8F4A711E-5047-4AA7-8B33-10CDC33865B0}">
      <dgm:prSet phldrT="[Text]"/>
      <dgm:spPr>
        <a:solidFill>
          <a:srgbClr val="FF9900"/>
        </a:solidFill>
      </dgm:spPr>
      <dgm:t>
        <a:bodyPr/>
        <a:lstStyle/>
        <a:p>
          <a:r>
            <a:rPr lang="cs-CZ" dirty="0" smtClean="0"/>
            <a:t>katalogy knihoven</a:t>
          </a:r>
          <a:endParaRPr lang="cs-CZ" dirty="0"/>
        </a:p>
      </dgm:t>
    </dgm:pt>
    <dgm:pt modelId="{C6C9F468-D24B-427A-95F9-69C849739990}" type="parTrans" cxnId="{0281B668-2980-4399-AF76-5FDB5EFBFAC1}">
      <dgm:prSet/>
      <dgm:spPr/>
      <dgm:t>
        <a:bodyPr/>
        <a:lstStyle/>
        <a:p>
          <a:endParaRPr lang="cs-CZ"/>
        </a:p>
      </dgm:t>
    </dgm:pt>
    <dgm:pt modelId="{35354E76-976A-4FC9-8955-81E334A53836}" type="sibTrans" cxnId="{0281B668-2980-4399-AF76-5FDB5EFBFAC1}">
      <dgm:prSet/>
      <dgm:spPr/>
      <dgm:t>
        <a:bodyPr/>
        <a:lstStyle/>
        <a:p>
          <a:endParaRPr lang="cs-CZ"/>
        </a:p>
      </dgm:t>
    </dgm:pt>
    <dgm:pt modelId="{7C47E905-550B-4806-93B3-78E5F0692CEC}">
      <dgm:prSet phldrT="[Text]"/>
      <dgm:spPr>
        <a:solidFill>
          <a:srgbClr val="FF9900"/>
        </a:solidFill>
      </dgm:spPr>
      <dgm:t>
        <a:bodyPr/>
        <a:lstStyle/>
        <a:p>
          <a:r>
            <a:rPr lang="cs-CZ" dirty="0" err="1" smtClean="0"/>
            <a:t>ezdroje</a:t>
          </a:r>
          <a:endParaRPr lang="cs-CZ" dirty="0"/>
        </a:p>
      </dgm:t>
    </dgm:pt>
    <dgm:pt modelId="{BF2BF0BE-AFB7-498D-99F4-FE49586DEF2B}" type="parTrans" cxnId="{E6BE61FF-FB73-4DB2-8F04-C810620D1C85}">
      <dgm:prSet/>
      <dgm:spPr/>
      <dgm:t>
        <a:bodyPr/>
        <a:lstStyle/>
        <a:p>
          <a:endParaRPr lang="cs-CZ"/>
        </a:p>
      </dgm:t>
    </dgm:pt>
    <dgm:pt modelId="{06A9E262-500A-4643-9FA3-B8E7F358DE1B}" type="sibTrans" cxnId="{E6BE61FF-FB73-4DB2-8F04-C810620D1C85}">
      <dgm:prSet/>
      <dgm:spPr/>
      <dgm:t>
        <a:bodyPr/>
        <a:lstStyle/>
        <a:p>
          <a:endParaRPr lang="cs-CZ"/>
        </a:p>
      </dgm:t>
    </dgm:pt>
    <dgm:pt modelId="{F43CFC26-AFBF-44C0-86E2-3B2F31D9A23A}">
      <dgm:prSet phldrT="[Text]"/>
      <dgm:spPr>
        <a:solidFill>
          <a:srgbClr val="FF9900"/>
        </a:solidFill>
      </dgm:spPr>
      <dgm:t>
        <a:bodyPr/>
        <a:lstStyle/>
        <a:p>
          <a:r>
            <a:rPr lang="cs-CZ" dirty="0" smtClean="0"/>
            <a:t>webové stránky</a:t>
          </a:r>
          <a:endParaRPr lang="cs-CZ" dirty="0"/>
        </a:p>
      </dgm:t>
    </dgm:pt>
    <dgm:pt modelId="{28A7809D-AE1A-43FE-82D1-669153D09B55}" type="parTrans" cxnId="{8983BD70-BC2E-49DC-837A-BEE2568139FE}">
      <dgm:prSet/>
      <dgm:spPr/>
      <dgm:t>
        <a:bodyPr/>
        <a:lstStyle/>
        <a:p>
          <a:endParaRPr lang="cs-CZ"/>
        </a:p>
      </dgm:t>
    </dgm:pt>
    <dgm:pt modelId="{80D74861-8BA0-47BB-A43C-D51EA0E8F93A}" type="sibTrans" cxnId="{8983BD70-BC2E-49DC-837A-BEE2568139FE}">
      <dgm:prSet/>
      <dgm:spPr/>
      <dgm:t>
        <a:bodyPr/>
        <a:lstStyle/>
        <a:p>
          <a:endParaRPr lang="cs-CZ"/>
        </a:p>
      </dgm:t>
    </dgm:pt>
    <dgm:pt modelId="{7F42AF17-DE30-4D0F-BE31-879333969146}">
      <dgm:prSet phldrT="[Text]"/>
      <dgm:spPr>
        <a:solidFill>
          <a:srgbClr val="FF9900"/>
        </a:solidFill>
      </dgm:spPr>
      <dgm:t>
        <a:bodyPr/>
        <a:lstStyle/>
        <a:p>
          <a:r>
            <a:rPr lang="cs-CZ" dirty="0" err="1" smtClean="0"/>
            <a:t>Wikipedia</a:t>
          </a:r>
          <a:endParaRPr lang="cs-CZ" dirty="0"/>
        </a:p>
      </dgm:t>
    </dgm:pt>
    <dgm:pt modelId="{0164332B-FC42-42F7-80D1-03BF36387D12}" type="parTrans" cxnId="{20360C4B-A346-411C-9197-E99257D6A236}">
      <dgm:prSet/>
      <dgm:spPr/>
      <dgm:t>
        <a:bodyPr/>
        <a:lstStyle/>
        <a:p>
          <a:endParaRPr lang="cs-CZ"/>
        </a:p>
      </dgm:t>
    </dgm:pt>
    <dgm:pt modelId="{EDEC0D79-85EE-4949-98A9-94DA84001470}" type="sibTrans" cxnId="{20360C4B-A346-411C-9197-E99257D6A236}">
      <dgm:prSet/>
      <dgm:spPr/>
      <dgm:t>
        <a:bodyPr/>
        <a:lstStyle/>
        <a:p>
          <a:endParaRPr lang="cs-CZ"/>
        </a:p>
      </dgm:t>
    </dgm:pt>
    <dgm:pt modelId="{63355BC2-6689-41F6-8016-83C3DE72A477}">
      <dgm:prSet phldrT="[Text]"/>
      <dgm:spPr>
        <a:solidFill>
          <a:srgbClr val="FF9900"/>
        </a:solidFill>
      </dgm:spPr>
      <dgm:t>
        <a:bodyPr/>
        <a:lstStyle/>
        <a:p>
          <a:r>
            <a:rPr lang="cs-CZ" dirty="0" smtClean="0"/>
            <a:t>knihkupectví</a:t>
          </a:r>
          <a:endParaRPr lang="cs-CZ" dirty="0"/>
        </a:p>
      </dgm:t>
    </dgm:pt>
    <dgm:pt modelId="{06C2FA5C-48F5-440C-A498-C828137E5CDA}" type="parTrans" cxnId="{1FF51553-418B-41CA-A468-B237A0E8F389}">
      <dgm:prSet/>
      <dgm:spPr/>
      <dgm:t>
        <a:bodyPr/>
        <a:lstStyle/>
        <a:p>
          <a:endParaRPr lang="cs-CZ"/>
        </a:p>
      </dgm:t>
    </dgm:pt>
    <dgm:pt modelId="{27FA1CA3-18E5-4065-BBE6-D7B29C381F41}" type="sibTrans" cxnId="{1FF51553-418B-41CA-A468-B237A0E8F389}">
      <dgm:prSet/>
      <dgm:spPr/>
      <dgm:t>
        <a:bodyPr/>
        <a:lstStyle/>
        <a:p>
          <a:endParaRPr lang="cs-CZ"/>
        </a:p>
      </dgm:t>
    </dgm:pt>
    <dgm:pt modelId="{722DD536-5B82-4ADB-9020-7B37B5353991}">
      <dgm:prSet phldrT="[Text]"/>
      <dgm:spPr>
        <a:solidFill>
          <a:srgbClr val="FF9900"/>
        </a:solidFill>
      </dgm:spPr>
      <dgm:t>
        <a:bodyPr/>
        <a:lstStyle/>
        <a:p>
          <a:r>
            <a:rPr lang="cs-CZ" dirty="0" err="1" smtClean="0"/>
            <a:t>discovery</a:t>
          </a:r>
          <a:r>
            <a:rPr lang="cs-CZ" dirty="0" smtClean="0"/>
            <a:t> </a:t>
          </a:r>
          <a:r>
            <a:rPr lang="cs-CZ" dirty="0" err="1" smtClean="0"/>
            <a:t>services</a:t>
          </a:r>
          <a:endParaRPr lang="cs-CZ" dirty="0"/>
        </a:p>
      </dgm:t>
    </dgm:pt>
    <dgm:pt modelId="{EC057034-63F2-408C-A60C-438C319633DE}" type="parTrans" cxnId="{09C3F8CA-B192-493C-AE74-119333B6D70C}">
      <dgm:prSet/>
      <dgm:spPr/>
      <dgm:t>
        <a:bodyPr/>
        <a:lstStyle/>
        <a:p>
          <a:endParaRPr lang="cs-CZ"/>
        </a:p>
      </dgm:t>
    </dgm:pt>
    <dgm:pt modelId="{83067443-74D5-45B9-A5AA-A12C9B6FD764}" type="sibTrans" cxnId="{09C3F8CA-B192-493C-AE74-119333B6D70C}">
      <dgm:prSet/>
      <dgm:spPr/>
      <dgm:t>
        <a:bodyPr/>
        <a:lstStyle/>
        <a:p>
          <a:endParaRPr lang="cs-CZ"/>
        </a:p>
      </dgm:t>
    </dgm:pt>
    <dgm:pt modelId="{A3A8EEAC-99F2-4C38-AAD6-D886FC03A311}">
      <dgm:prSet phldrT="[Text]"/>
      <dgm:spPr>
        <a:solidFill>
          <a:srgbClr val="FF9900"/>
        </a:solidFill>
      </dgm:spPr>
      <dgm:t>
        <a:bodyPr/>
        <a:lstStyle/>
        <a:p>
          <a:r>
            <a:rPr lang="cs-CZ" dirty="0" smtClean="0"/>
            <a:t>další zdroje</a:t>
          </a:r>
          <a:endParaRPr lang="cs-CZ" dirty="0"/>
        </a:p>
      </dgm:t>
    </dgm:pt>
    <dgm:pt modelId="{ADDBFDBE-1FC5-4FF4-92D1-8D378F51E93F}" type="parTrans" cxnId="{4EA65C40-03C8-4849-AF8F-2C5382DA5C4B}">
      <dgm:prSet/>
      <dgm:spPr/>
      <dgm:t>
        <a:bodyPr/>
        <a:lstStyle/>
        <a:p>
          <a:endParaRPr lang="cs-CZ"/>
        </a:p>
      </dgm:t>
    </dgm:pt>
    <dgm:pt modelId="{098AD525-05F6-42B8-AE86-E02E3FC65E28}" type="sibTrans" cxnId="{4EA65C40-03C8-4849-AF8F-2C5382DA5C4B}">
      <dgm:prSet/>
      <dgm:spPr/>
      <dgm:t>
        <a:bodyPr/>
        <a:lstStyle/>
        <a:p>
          <a:endParaRPr lang="cs-CZ"/>
        </a:p>
      </dgm:t>
    </dgm:pt>
    <dgm:pt modelId="{C1EC020C-B480-438C-A393-8D85B0D9C9AD}" type="pres">
      <dgm:prSet presAssocID="{F07E4DBF-92C5-4E65-B1FC-9F0C0667DB2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cs-CZ"/>
        </a:p>
      </dgm:t>
    </dgm:pt>
    <dgm:pt modelId="{0325789D-4201-4790-8A78-F87EE269D340}" type="pres">
      <dgm:prSet presAssocID="{3B0ED56E-EFBB-405E-8B1C-BE1A92D4C565}" presName="singleCycle" presStyleCnt="0"/>
      <dgm:spPr/>
    </dgm:pt>
    <dgm:pt modelId="{992526F1-CBA0-42BF-AA86-96FCD6FE780D}" type="pres">
      <dgm:prSet presAssocID="{3B0ED56E-EFBB-405E-8B1C-BE1A92D4C565}" presName="singleCenter" presStyleLbl="node1" presStyleIdx="0" presStyleCnt="8">
        <dgm:presLayoutVars>
          <dgm:chMax val="7"/>
          <dgm:chPref val="7"/>
        </dgm:presLayoutVars>
      </dgm:prSet>
      <dgm:spPr/>
      <dgm:t>
        <a:bodyPr/>
        <a:lstStyle/>
        <a:p>
          <a:endParaRPr lang="cs-CZ"/>
        </a:p>
      </dgm:t>
    </dgm:pt>
    <dgm:pt modelId="{1A9D9277-1884-45D2-B7EF-954737693688}" type="pres">
      <dgm:prSet presAssocID="{C6C9F468-D24B-427A-95F9-69C849739990}" presName="Name56" presStyleLbl="parChTrans1D2" presStyleIdx="0" presStyleCnt="7"/>
      <dgm:spPr/>
      <dgm:t>
        <a:bodyPr/>
        <a:lstStyle/>
        <a:p>
          <a:endParaRPr lang="cs-CZ"/>
        </a:p>
      </dgm:t>
    </dgm:pt>
    <dgm:pt modelId="{EA8A1715-1121-49FF-981B-B332DCCAB226}" type="pres">
      <dgm:prSet presAssocID="{8F4A711E-5047-4AA7-8B33-10CDC33865B0}" presName="text0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207F3CA-3D65-422C-AB16-F975A611E24C}" type="pres">
      <dgm:prSet presAssocID="{BF2BF0BE-AFB7-498D-99F4-FE49586DEF2B}" presName="Name56" presStyleLbl="parChTrans1D2" presStyleIdx="1" presStyleCnt="7"/>
      <dgm:spPr/>
      <dgm:t>
        <a:bodyPr/>
        <a:lstStyle/>
        <a:p>
          <a:endParaRPr lang="cs-CZ"/>
        </a:p>
      </dgm:t>
    </dgm:pt>
    <dgm:pt modelId="{909167AA-AF75-4946-AE45-310FC621A190}" type="pres">
      <dgm:prSet presAssocID="{7C47E905-550B-4806-93B3-78E5F0692CEC}" presName="text0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08EFFBCB-137D-48DE-A321-C6FB4B1963C4}" type="pres">
      <dgm:prSet presAssocID="{EC057034-63F2-408C-A60C-438C319633DE}" presName="Name56" presStyleLbl="parChTrans1D2" presStyleIdx="2" presStyleCnt="7"/>
      <dgm:spPr/>
      <dgm:t>
        <a:bodyPr/>
        <a:lstStyle/>
        <a:p>
          <a:endParaRPr lang="cs-CZ"/>
        </a:p>
      </dgm:t>
    </dgm:pt>
    <dgm:pt modelId="{E3872C46-2BCB-4136-99BE-2189C0347C52}" type="pres">
      <dgm:prSet presAssocID="{722DD536-5B82-4ADB-9020-7B37B5353991}" presName="text0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45765AB-D07B-4A7F-BAF0-015FCA73FF44}" type="pres">
      <dgm:prSet presAssocID="{28A7809D-AE1A-43FE-82D1-669153D09B55}" presName="Name56" presStyleLbl="parChTrans1D2" presStyleIdx="3" presStyleCnt="7"/>
      <dgm:spPr/>
      <dgm:t>
        <a:bodyPr/>
        <a:lstStyle/>
        <a:p>
          <a:endParaRPr lang="cs-CZ"/>
        </a:p>
      </dgm:t>
    </dgm:pt>
    <dgm:pt modelId="{B3D910C3-CA19-4195-B7A8-5DECE1E3B6A8}" type="pres">
      <dgm:prSet presAssocID="{F43CFC26-AFBF-44C0-86E2-3B2F31D9A23A}" presName="text0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EBC9AA0F-D336-442C-A785-67FDA8103546}" type="pres">
      <dgm:prSet presAssocID="{06C2FA5C-48F5-440C-A498-C828137E5CDA}" presName="Name56" presStyleLbl="parChTrans1D2" presStyleIdx="4" presStyleCnt="7"/>
      <dgm:spPr/>
      <dgm:t>
        <a:bodyPr/>
        <a:lstStyle/>
        <a:p>
          <a:endParaRPr lang="cs-CZ"/>
        </a:p>
      </dgm:t>
    </dgm:pt>
    <dgm:pt modelId="{03ACB9EC-313C-4C24-817C-3F5D82639980}" type="pres">
      <dgm:prSet presAssocID="{63355BC2-6689-41F6-8016-83C3DE72A477}" presName="text0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882A1B68-DC93-43AD-AC01-E48D997993B3}" type="pres">
      <dgm:prSet presAssocID="{0164332B-FC42-42F7-80D1-03BF36387D12}" presName="Name56" presStyleLbl="parChTrans1D2" presStyleIdx="5" presStyleCnt="7"/>
      <dgm:spPr/>
      <dgm:t>
        <a:bodyPr/>
        <a:lstStyle/>
        <a:p>
          <a:endParaRPr lang="cs-CZ"/>
        </a:p>
      </dgm:t>
    </dgm:pt>
    <dgm:pt modelId="{7E9CB5D8-AB18-4294-A341-6E6FA0CF11FE}" type="pres">
      <dgm:prSet presAssocID="{7F42AF17-DE30-4D0F-BE31-879333969146}" presName="text0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58FA4EE3-CF68-4D37-8469-5395175A1589}" type="pres">
      <dgm:prSet presAssocID="{ADDBFDBE-1FC5-4FF4-92D1-8D378F51E93F}" presName="Name56" presStyleLbl="parChTrans1D2" presStyleIdx="6" presStyleCnt="7"/>
      <dgm:spPr/>
      <dgm:t>
        <a:bodyPr/>
        <a:lstStyle/>
        <a:p>
          <a:endParaRPr lang="cs-CZ"/>
        </a:p>
      </dgm:t>
    </dgm:pt>
    <dgm:pt modelId="{A063AF42-72BF-499B-BAFF-028F12179705}" type="pres">
      <dgm:prSet presAssocID="{A3A8EEAC-99F2-4C38-AAD6-D886FC03A311}" presName="text0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cs-CZ"/>
        </a:p>
      </dgm:t>
    </dgm:pt>
  </dgm:ptLst>
  <dgm:cxnLst>
    <dgm:cxn modelId="{EE799E14-6246-4D20-BDD7-3BD929CF12FD}" type="presOf" srcId="{ADDBFDBE-1FC5-4FF4-92D1-8D378F51E93F}" destId="{58FA4EE3-CF68-4D37-8469-5395175A1589}" srcOrd="0" destOrd="0" presId="urn:microsoft.com/office/officeart/2008/layout/RadialCluster"/>
    <dgm:cxn modelId="{4EA65C40-03C8-4849-AF8F-2C5382DA5C4B}" srcId="{3B0ED56E-EFBB-405E-8B1C-BE1A92D4C565}" destId="{A3A8EEAC-99F2-4C38-AAD6-D886FC03A311}" srcOrd="6" destOrd="0" parTransId="{ADDBFDBE-1FC5-4FF4-92D1-8D378F51E93F}" sibTransId="{098AD525-05F6-42B8-AE86-E02E3FC65E28}"/>
    <dgm:cxn modelId="{20360C4B-A346-411C-9197-E99257D6A236}" srcId="{3B0ED56E-EFBB-405E-8B1C-BE1A92D4C565}" destId="{7F42AF17-DE30-4D0F-BE31-879333969146}" srcOrd="5" destOrd="0" parTransId="{0164332B-FC42-42F7-80D1-03BF36387D12}" sibTransId="{EDEC0D79-85EE-4949-98A9-94DA84001470}"/>
    <dgm:cxn modelId="{00C16684-4CF3-4F40-9F27-538074D97F49}" type="presOf" srcId="{7C47E905-550B-4806-93B3-78E5F0692CEC}" destId="{909167AA-AF75-4946-AE45-310FC621A190}" srcOrd="0" destOrd="0" presId="urn:microsoft.com/office/officeart/2008/layout/RadialCluster"/>
    <dgm:cxn modelId="{E6BE61FF-FB73-4DB2-8F04-C810620D1C85}" srcId="{3B0ED56E-EFBB-405E-8B1C-BE1A92D4C565}" destId="{7C47E905-550B-4806-93B3-78E5F0692CEC}" srcOrd="1" destOrd="0" parTransId="{BF2BF0BE-AFB7-498D-99F4-FE49586DEF2B}" sibTransId="{06A9E262-500A-4643-9FA3-B8E7F358DE1B}"/>
    <dgm:cxn modelId="{59556CAE-EF05-43CD-882C-23C3923BBECD}" type="presOf" srcId="{BF2BF0BE-AFB7-498D-99F4-FE49586DEF2B}" destId="{E207F3CA-3D65-422C-AB16-F975A611E24C}" srcOrd="0" destOrd="0" presId="urn:microsoft.com/office/officeart/2008/layout/RadialCluster"/>
    <dgm:cxn modelId="{8983BD70-BC2E-49DC-837A-BEE2568139FE}" srcId="{3B0ED56E-EFBB-405E-8B1C-BE1A92D4C565}" destId="{F43CFC26-AFBF-44C0-86E2-3B2F31D9A23A}" srcOrd="3" destOrd="0" parTransId="{28A7809D-AE1A-43FE-82D1-669153D09B55}" sibTransId="{80D74861-8BA0-47BB-A43C-D51EA0E8F93A}"/>
    <dgm:cxn modelId="{57CC28C5-5578-4D54-A83D-85104A09A938}" type="presOf" srcId="{28A7809D-AE1A-43FE-82D1-669153D09B55}" destId="{F45765AB-D07B-4A7F-BAF0-015FCA73FF44}" srcOrd="0" destOrd="0" presId="urn:microsoft.com/office/officeart/2008/layout/RadialCluster"/>
    <dgm:cxn modelId="{8C824A28-96B5-445F-9ECF-356215078F78}" type="presOf" srcId="{A3A8EEAC-99F2-4C38-AAD6-D886FC03A311}" destId="{A063AF42-72BF-499B-BAFF-028F12179705}" srcOrd="0" destOrd="0" presId="urn:microsoft.com/office/officeart/2008/layout/RadialCluster"/>
    <dgm:cxn modelId="{E11BE292-1D13-479C-9F3E-DBFF83650477}" type="presOf" srcId="{F07E4DBF-92C5-4E65-B1FC-9F0C0667DB2E}" destId="{C1EC020C-B480-438C-A393-8D85B0D9C9AD}" srcOrd="0" destOrd="0" presId="urn:microsoft.com/office/officeart/2008/layout/RadialCluster"/>
    <dgm:cxn modelId="{4C98352C-A39C-4AC8-9DDE-C3B3F41A9A2F}" type="presOf" srcId="{0164332B-FC42-42F7-80D1-03BF36387D12}" destId="{882A1B68-DC93-43AD-AC01-E48D997993B3}" srcOrd="0" destOrd="0" presId="urn:microsoft.com/office/officeart/2008/layout/RadialCluster"/>
    <dgm:cxn modelId="{F271904D-FFE5-4D39-8719-ABB6D81AE9C5}" type="presOf" srcId="{C6C9F468-D24B-427A-95F9-69C849739990}" destId="{1A9D9277-1884-45D2-B7EF-954737693688}" srcOrd="0" destOrd="0" presId="urn:microsoft.com/office/officeart/2008/layout/RadialCluster"/>
    <dgm:cxn modelId="{0281B668-2980-4399-AF76-5FDB5EFBFAC1}" srcId="{3B0ED56E-EFBB-405E-8B1C-BE1A92D4C565}" destId="{8F4A711E-5047-4AA7-8B33-10CDC33865B0}" srcOrd="0" destOrd="0" parTransId="{C6C9F468-D24B-427A-95F9-69C849739990}" sibTransId="{35354E76-976A-4FC9-8955-81E334A53836}"/>
    <dgm:cxn modelId="{A5E9057B-54B4-4BC0-A056-D8730D11E90F}" srcId="{F07E4DBF-92C5-4E65-B1FC-9F0C0667DB2E}" destId="{3B0ED56E-EFBB-405E-8B1C-BE1A92D4C565}" srcOrd="0" destOrd="0" parTransId="{6BBF2EAC-E5F2-4434-8824-36162E7D328E}" sibTransId="{87DD4273-508E-475B-B196-643FBA946424}"/>
    <dgm:cxn modelId="{09C3F8CA-B192-493C-AE74-119333B6D70C}" srcId="{3B0ED56E-EFBB-405E-8B1C-BE1A92D4C565}" destId="{722DD536-5B82-4ADB-9020-7B37B5353991}" srcOrd="2" destOrd="0" parTransId="{EC057034-63F2-408C-A60C-438C319633DE}" sibTransId="{83067443-74D5-45B9-A5AA-A12C9B6FD764}"/>
    <dgm:cxn modelId="{554F4E1F-748A-4962-B384-40A342B59FB3}" type="presOf" srcId="{722DD536-5B82-4ADB-9020-7B37B5353991}" destId="{E3872C46-2BCB-4136-99BE-2189C0347C52}" srcOrd="0" destOrd="0" presId="urn:microsoft.com/office/officeart/2008/layout/RadialCluster"/>
    <dgm:cxn modelId="{90FE2F83-11E3-42EC-982D-1923022AE103}" type="presOf" srcId="{3B0ED56E-EFBB-405E-8B1C-BE1A92D4C565}" destId="{992526F1-CBA0-42BF-AA86-96FCD6FE780D}" srcOrd="0" destOrd="0" presId="urn:microsoft.com/office/officeart/2008/layout/RadialCluster"/>
    <dgm:cxn modelId="{FC99A934-E849-4125-B7D8-DC009C25059A}" type="presOf" srcId="{06C2FA5C-48F5-440C-A498-C828137E5CDA}" destId="{EBC9AA0F-D336-442C-A785-67FDA8103546}" srcOrd="0" destOrd="0" presId="urn:microsoft.com/office/officeart/2008/layout/RadialCluster"/>
    <dgm:cxn modelId="{006BD8FC-BB3B-49C3-B301-05DEF7121D14}" type="presOf" srcId="{63355BC2-6689-41F6-8016-83C3DE72A477}" destId="{03ACB9EC-313C-4C24-817C-3F5D82639980}" srcOrd="0" destOrd="0" presId="urn:microsoft.com/office/officeart/2008/layout/RadialCluster"/>
    <dgm:cxn modelId="{019E418D-53E8-48CE-B378-13EBC53AD09E}" type="presOf" srcId="{7F42AF17-DE30-4D0F-BE31-879333969146}" destId="{7E9CB5D8-AB18-4294-A341-6E6FA0CF11FE}" srcOrd="0" destOrd="0" presId="urn:microsoft.com/office/officeart/2008/layout/RadialCluster"/>
    <dgm:cxn modelId="{6B927E01-51FA-4267-AB39-FBF5B5171DC4}" type="presOf" srcId="{8F4A711E-5047-4AA7-8B33-10CDC33865B0}" destId="{EA8A1715-1121-49FF-981B-B332DCCAB226}" srcOrd="0" destOrd="0" presId="urn:microsoft.com/office/officeart/2008/layout/RadialCluster"/>
    <dgm:cxn modelId="{00E05988-57FD-4F12-94D0-EC7094028E8E}" type="presOf" srcId="{F43CFC26-AFBF-44C0-86E2-3B2F31D9A23A}" destId="{B3D910C3-CA19-4195-B7A8-5DECE1E3B6A8}" srcOrd="0" destOrd="0" presId="urn:microsoft.com/office/officeart/2008/layout/RadialCluster"/>
    <dgm:cxn modelId="{B7BDCD28-0246-4A21-B02A-364B57BC5D5E}" type="presOf" srcId="{EC057034-63F2-408C-A60C-438C319633DE}" destId="{08EFFBCB-137D-48DE-A321-C6FB4B1963C4}" srcOrd="0" destOrd="0" presId="urn:microsoft.com/office/officeart/2008/layout/RadialCluster"/>
    <dgm:cxn modelId="{1FF51553-418B-41CA-A468-B237A0E8F389}" srcId="{3B0ED56E-EFBB-405E-8B1C-BE1A92D4C565}" destId="{63355BC2-6689-41F6-8016-83C3DE72A477}" srcOrd="4" destOrd="0" parTransId="{06C2FA5C-48F5-440C-A498-C828137E5CDA}" sibTransId="{27FA1CA3-18E5-4065-BBE6-D7B29C381F41}"/>
    <dgm:cxn modelId="{C709ED92-CBE3-48B8-A6BB-2B3379A18538}" type="presParOf" srcId="{C1EC020C-B480-438C-A393-8D85B0D9C9AD}" destId="{0325789D-4201-4790-8A78-F87EE269D340}" srcOrd="0" destOrd="0" presId="urn:microsoft.com/office/officeart/2008/layout/RadialCluster"/>
    <dgm:cxn modelId="{B3E17DCE-6235-4E19-BE4C-FADB469D2352}" type="presParOf" srcId="{0325789D-4201-4790-8A78-F87EE269D340}" destId="{992526F1-CBA0-42BF-AA86-96FCD6FE780D}" srcOrd="0" destOrd="0" presId="urn:microsoft.com/office/officeart/2008/layout/RadialCluster"/>
    <dgm:cxn modelId="{103B9BB1-FCB4-4CEF-BC38-731EABDAE002}" type="presParOf" srcId="{0325789D-4201-4790-8A78-F87EE269D340}" destId="{1A9D9277-1884-45D2-B7EF-954737693688}" srcOrd="1" destOrd="0" presId="urn:microsoft.com/office/officeart/2008/layout/RadialCluster"/>
    <dgm:cxn modelId="{96047EF5-C025-4E65-B7C6-E298D0EAD571}" type="presParOf" srcId="{0325789D-4201-4790-8A78-F87EE269D340}" destId="{EA8A1715-1121-49FF-981B-B332DCCAB226}" srcOrd="2" destOrd="0" presId="urn:microsoft.com/office/officeart/2008/layout/RadialCluster"/>
    <dgm:cxn modelId="{48395551-7E45-427D-BA86-330FDE7DADA1}" type="presParOf" srcId="{0325789D-4201-4790-8A78-F87EE269D340}" destId="{E207F3CA-3D65-422C-AB16-F975A611E24C}" srcOrd="3" destOrd="0" presId="urn:microsoft.com/office/officeart/2008/layout/RadialCluster"/>
    <dgm:cxn modelId="{5038065C-93D0-4AC3-9811-8DA1143DF874}" type="presParOf" srcId="{0325789D-4201-4790-8A78-F87EE269D340}" destId="{909167AA-AF75-4946-AE45-310FC621A190}" srcOrd="4" destOrd="0" presId="urn:microsoft.com/office/officeart/2008/layout/RadialCluster"/>
    <dgm:cxn modelId="{AA9ECDC0-3207-4A23-AC5B-C2867E935156}" type="presParOf" srcId="{0325789D-4201-4790-8A78-F87EE269D340}" destId="{08EFFBCB-137D-48DE-A321-C6FB4B1963C4}" srcOrd="5" destOrd="0" presId="urn:microsoft.com/office/officeart/2008/layout/RadialCluster"/>
    <dgm:cxn modelId="{B11013DC-E5ED-403D-A880-241AE27A4FBB}" type="presParOf" srcId="{0325789D-4201-4790-8A78-F87EE269D340}" destId="{E3872C46-2BCB-4136-99BE-2189C0347C52}" srcOrd="6" destOrd="0" presId="urn:microsoft.com/office/officeart/2008/layout/RadialCluster"/>
    <dgm:cxn modelId="{A4839FF3-9FBC-479E-AFC2-5CE254EAB7F4}" type="presParOf" srcId="{0325789D-4201-4790-8A78-F87EE269D340}" destId="{F45765AB-D07B-4A7F-BAF0-015FCA73FF44}" srcOrd="7" destOrd="0" presId="urn:microsoft.com/office/officeart/2008/layout/RadialCluster"/>
    <dgm:cxn modelId="{7DFFD369-DE64-4D43-8A5D-4096E2061AB6}" type="presParOf" srcId="{0325789D-4201-4790-8A78-F87EE269D340}" destId="{B3D910C3-CA19-4195-B7A8-5DECE1E3B6A8}" srcOrd="8" destOrd="0" presId="urn:microsoft.com/office/officeart/2008/layout/RadialCluster"/>
    <dgm:cxn modelId="{8E3A3757-183A-4A68-A61D-216B5838E8D9}" type="presParOf" srcId="{0325789D-4201-4790-8A78-F87EE269D340}" destId="{EBC9AA0F-D336-442C-A785-67FDA8103546}" srcOrd="9" destOrd="0" presId="urn:microsoft.com/office/officeart/2008/layout/RadialCluster"/>
    <dgm:cxn modelId="{D6A5FC59-6A3C-4DDC-85D7-C8DE6515DE0D}" type="presParOf" srcId="{0325789D-4201-4790-8A78-F87EE269D340}" destId="{03ACB9EC-313C-4C24-817C-3F5D82639980}" srcOrd="10" destOrd="0" presId="urn:microsoft.com/office/officeart/2008/layout/RadialCluster"/>
    <dgm:cxn modelId="{0940B99F-69EA-4533-9166-06E32E5EF646}" type="presParOf" srcId="{0325789D-4201-4790-8A78-F87EE269D340}" destId="{882A1B68-DC93-43AD-AC01-E48D997993B3}" srcOrd="11" destOrd="0" presId="urn:microsoft.com/office/officeart/2008/layout/RadialCluster"/>
    <dgm:cxn modelId="{B038CCD8-23F7-488B-9633-C2DB20E09482}" type="presParOf" srcId="{0325789D-4201-4790-8A78-F87EE269D340}" destId="{7E9CB5D8-AB18-4294-A341-6E6FA0CF11FE}" srcOrd="12" destOrd="0" presId="urn:microsoft.com/office/officeart/2008/layout/RadialCluster"/>
    <dgm:cxn modelId="{A64753CE-BE2D-4030-80A2-8F4BFEE7314A}" type="presParOf" srcId="{0325789D-4201-4790-8A78-F87EE269D340}" destId="{58FA4EE3-CF68-4D37-8469-5395175A1589}" srcOrd="13" destOrd="0" presId="urn:microsoft.com/office/officeart/2008/layout/RadialCluster"/>
    <dgm:cxn modelId="{FA69D4B3-E959-4055-9F28-C6C689CF9A2E}" type="presParOf" srcId="{0325789D-4201-4790-8A78-F87EE269D340}" destId="{A063AF42-72BF-499B-BAFF-028F12179705}" srcOrd="1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62A1A-E2A4-48B7-A878-F7DC894B222C}">
      <dsp:nvSpPr>
        <dsp:cNvPr id="0" name=""/>
        <dsp:cNvSpPr/>
      </dsp:nvSpPr>
      <dsp:spPr>
        <a:xfrm>
          <a:off x="2105876" y="2808209"/>
          <a:ext cx="700030" cy="13338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0015" y="0"/>
              </a:lnTo>
              <a:lnTo>
                <a:pt x="350015" y="1333899"/>
              </a:lnTo>
              <a:lnTo>
                <a:pt x="700030" y="1333899"/>
              </a:lnTo>
            </a:path>
          </a:pathLst>
        </a:custGeom>
        <a:noFill/>
        <a:ln w="25400" cap="flat" cmpd="sng" algn="ctr">
          <a:solidFill>
            <a:srgbClr val="FF993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2418230" y="3437498"/>
        <a:ext cx="75321" cy="75321"/>
      </dsp:txXfrm>
    </dsp:sp>
    <dsp:sp modelId="{4502D279-C79E-4FB0-B930-33BD84E67EB9}">
      <dsp:nvSpPr>
        <dsp:cNvPr id="0" name=""/>
        <dsp:cNvSpPr/>
      </dsp:nvSpPr>
      <dsp:spPr>
        <a:xfrm>
          <a:off x="2105876" y="2762489"/>
          <a:ext cx="71564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7820" y="45720"/>
              </a:lnTo>
              <a:lnTo>
                <a:pt x="357820" y="69185"/>
              </a:lnTo>
              <a:lnTo>
                <a:pt x="715641" y="69185"/>
              </a:lnTo>
            </a:path>
          </a:pathLst>
        </a:custGeom>
        <a:noFill/>
        <a:ln w="25400" cap="flat" cmpd="sng" algn="ctr">
          <a:solidFill>
            <a:srgbClr val="FF993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2445796" y="2790308"/>
        <a:ext cx="35801" cy="35801"/>
      </dsp:txXfrm>
    </dsp:sp>
    <dsp:sp modelId="{678A445D-0550-41C1-96E4-CDC278F9830F}">
      <dsp:nvSpPr>
        <dsp:cNvPr id="0" name=""/>
        <dsp:cNvSpPr/>
      </dsp:nvSpPr>
      <dsp:spPr>
        <a:xfrm>
          <a:off x="2105876" y="1474309"/>
          <a:ext cx="700030" cy="1333899"/>
        </a:xfrm>
        <a:custGeom>
          <a:avLst/>
          <a:gdLst/>
          <a:ahLst/>
          <a:cxnLst/>
          <a:rect l="0" t="0" r="0" b="0"/>
          <a:pathLst>
            <a:path>
              <a:moveTo>
                <a:pt x="0" y="1333899"/>
              </a:moveTo>
              <a:lnTo>
                <a:pt x="350015" y="1333899"/>
              </a:lnTo>
              <a:lnTo>
                <a:pt x="350015" y="0"/>
              </a:lnTo>
              <a:lnTo>
                <a:pt x="700030" y="0"/>
              </a:lnTo>
            </a:path>
          </a:pathLst>
        </a:custGeom>
        <a:noFill/>
        <a:ln w="25400" cap="flat" cmpd="sng" algn="ctr">
          <a:solidFill>
            <a:srgbClr val="FF9933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2418230" y="2103599"/>
        <a:ext cx="75321" cy="75321"/>
      </dsp:txXfrm>
    </dsp:sp>
    <dsp:sp modelId="{9EE5FB58-57ED-43A8-9646-57F821681575}">
      <dsp:nvSpPr>
        <dsp:cNvPr id="0" name=""/>
        <dsp:cNvSpPr/>
      </dsp:nvSpPr>
      <dsp:spPr>
        <a:xfrm rot="16200000">
          <a:off x="-657738" y="2274649"/>
          <a:ext cx="4460110" cy="1067119"/>
        </a:xfrm>
        <a:prstGeom prst="rect">
          <a:avLst/>
        </a:prstGeom>
        <a:solidFill>
          <a:srgbClr val="FF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800" b="1" kern="1200" dirty="0" smtClean="0"/>
            <a:t>Citační manažer</a:t>
          </a:r>
          <a:endParaRPr lang="cs-CZ" sz="2800" b="1" kern="1200" dirty="0"/>
        </a:p>
      </dsp:txBody>
      <dsp:txXfrm>
        <a:off x="-657738" y="2274649"/>
        <a:ext cx="4460110" cy="1067119"/>
      </dsp:txXfrm>
    </dsp:sp>
    <dsp:sp modelId="{2FD2D3CF-A2D6-4E59-A8F9-695B92F8B052}">
      <dsp:nvSpPr>
        <dsp:cNvPr id="0" name=""/>
        <dsp:cNvSpPr/>
      </dsp:nvSpPr>
      <dsp:spPr>
        <a:xfrm>
          <a:off x="2805906" y="940750"/>
          <a:ext cx="3500152" cy="1067119"/>
        </a:xfrm>
        <a:prstGeom prst="rect">
          <a:avLst/>
        </a:prstGeom>
        <a:solidFill>
          <a:srgbClr val="FF993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b="1" kern="1200" dirty="0" smtClean="0"/>
            <a:t>Získávání citací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400" b="1" kern="1200" dirty="0" smtClean="0"/>
            <a:t>ručně, DB, katalogy,…</a:t>
          </a:r>
          <a:endParaRPr lang="cs-CZ" sz="1400" b="1" kern="1200" dirty="0"/>
        </a:p>
      </dsp:txBody>
      <dsp:txXfrm>
        <a:off x="2805906" y="940750"/>
        <a:ext cx="3500152" cy="1067119"/>
      </dsp:txXfrm>
    </dsp:sp>
    <dsp:sp modelId="{3D912715-FD00-419B-A26A-C4BAC50271EF}">
      <dsp:nvSpPr>
        <dsp:cNvPr id="0" name=""/>
        <dsp:cNvSpPr/>
      </dsp:nvSpPr>
      <dsp:spPr>
        <a:xfrm>
          <a:off x="2821517" y="2298115"/>
          <a:ext cx="3500152" cy="1067119"/>
        </a:xfrm>
        <a:prstGeom prst="rect">
          <a:avLst/>
        </a:prstGeom>
        <a:solidFill>
          <a:srgbClr val="FF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b="1" kern="1200" dirty="0" smtClean="0"/>
            <a:t>Správa citací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400" b="1" kern="1200" dirty="0" smtClean="0"/>
            <a:t>složky, úložiště, obálky</a:t>
          </a:r>
          <a:endParaRPr lang="cs-CZ" sz="1000" b="1" kern="1200" dirty="0"/>
        </a:p>
      </dsp:txBody>
      <dsp:txXfrm>
        <a:off x="2821517" y="2298115"/>
        <a:ext cx="3500152" cy="1067119"/>
      </dsp:txXfrm>
    </dsp:sp>
    <dsp:sp modelId="{63CB8899-4B9B-48D5-99A8-18AC0E375785}">
      <dsp:nvSpPr>
        <dsp:cNvPr id="0" name=""/>
        <dsp:cNvSpPr/>
      </dsp:nvSpPr>
      <dsp:spPr>
        <a:xfrm>
          <a:off x="2805906" y="3608549"/>
          <a:ext cx="3500152" cy="1067119"/>
        </a:xfrm>
        <a:prstGeom prst="rect">
          <a:avLst/>
        </a:prstGeom>
        <a:solidFill>
          <a:srgbClr val="FF99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400" b="1" kern="1200" dirty="0" smtClean="0"/>
            <a:t>Export citací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400" b="1" kern="1200" dirty="0" smtClean="0"/>
            <a:t>podpora citačních stylů</a:t>
          </a:r>
          <a:endParaRPr lang="cs-CZ" sz="1400" b="1" kern="1200" dirty="0"/>
        </a:p>
      </dsp:txBody>
      <dsp:txXfrm>
        <a:off x="2805906" y="3608549"/>
        <a:ext cx="3500152" cy="10671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C3E5B-32A5-452C-9F7E-EF3BBF528548}">
      <dsp:nvSpPr>
        <dsp:cNvPr id="0" name=""/>
        <dsp:cNvSpPr/>
      </dsp:nvSpPr>
      <dsp:spPr>
        <a:xfrm>
          <a:off x="442174" y="1552518"/>
          <a:ext cx="1192653" cy="1192653"/>
        </a:xfrm>
        <a:prstGeom prst="ellipse">
          <a:avLst/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000" b="1" kern="1200" dirty="0" smtClean="0"/>
            <a:t>rozšíření do prohlížečů</a:t>
          </a:r>
          <a:endParaRPr lang="cs-CZ" sz="1000" b="1" kern="1200" dirty="0"/>
        </a:p>
      </dsp:txBody>
      <dsp:txXfrm>
        <a:off x="616834" y="1727178"/>
        <a:ext cx="843333" cy="843333"/>
      </dsp:txXfrm>
    </dsp:sp>
    <dsp:sp modelId="{B912BC49-EAD6-4487-AF19-E4D43B984D0B}">
      <dsp:nvSpPr>
        <dsp:cNvPr id="0" name=""/>
        <dsp:cNvSpPr/>
      </dsp:nvSpPr>
      <dsp:spPr>
        <a:xfrm rot="16110675">
          <a:off x="838131" y="1320906"/>
          <a:ext cx="360389" cy="103359"/>
        </a:xfrm>
        <a:custGeom>
          <a:avLst/>
          <a:gdLst/>
          <a:ahLst/>
          <a:cxnLst/>
          <a:rect l="0" t="0" r="0" b="0"/>
          <a:pathLst>
            <a:path>
              <a:moveTo>
                <a:pt x="0" y="51679"/>
              </a:moveTo>
              <a:lnTo>
                <a:pt x="360389" y="51679"/>
              </a:lnTo>
            </a:path>
          </a:pathLst>
        </a:custGeom>
        <a:noFill/>
        <a:ln w="254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 rot="10800000">
        <a:off x="1009316" y="1363576"/>
        <a:ext cx="18019" cy="18019"/>
      </dsp:txXfrm>
    </dsp:sp>
    <dsp:sp modelId="{30310FE2-0E70-4C81-82F3-92CB8A7E4260}">
      <dsp:nvSpPr>
        <dsp:cNvPr id="0" name=""/>
        <dsp:cNvSpPr/>
      </dsp:nvSpPr>
      <dsp:spPr>
        <a:xfrm>
          <a:off x="401825" y="0"/>
          <a:ext cx="1192653" cy="1192653"/>
        </a:xfrm>
        <a:prstGeom prst="ellipse">
          <a:avLst/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b="1" kern="1200" dirty="0" smtClean="0"/>
            <a:t>rozšíření do Wordu</a:t>
          </a:r>
          <a:endParaRPr lang="cs-CZ" sz="1200" b="1" kern="1200" dirty="0"/>
        </a:p>
      </dsp:txBody>
      <dsp:txXfrm>
        <a:off x="576485" y="174660"/>
        <a:ext cx="843333" cy="843333"/>
      </dsp:txXfrm>
    </dsp:sp>
    <dsp:sp modelId="{1BCB86E3-7294-4889-9946-3F938040DC1B}">
      <dsp:nvSpPr>
        <dsp:cNvPr id="0" name=""/>
        <dsp:cNvSpPr/>
      </dsp:nvSpPr>
      <dsp:spPr>
        <a:xfrm rot="5400000">
          <a:off x="859526" y="2872467"/>
          <a:ext cx="357949" cy="103359"/>
        </a:xfrm>
        <a:custGeom>
          <a:avLst/>
          <a:gdLst/>
          <a:ahLst/>
          <a:cxnLst/>
          <a:rect l="0" t="0" r="0" b="0"/>
          <a:pathLst>
            <a:path>
              <a:moveTo>
                <a:pt x="0" y="51679"/>
              </a:moveTo>
              <a:lnTo>
                <a:pt x="357949" y="51679"/>
              </a:lnTo>
            </a:path>
          </a:pathLst>
        </a:custGeom>
        <a:noFill/>
        <a:ln w="25400" cap="flat" cmpd="sng" algn="ctr">
          <a:solidFill>
            <a:srgbClr val="008000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cs-CZ" sz="500" kern="1200"/>
        </a:p>
      </dsp:txBody>
      <dsp:txXfrm>
        <a:off x="1029552" y="2915198"/>
        <a:ext cx="17897" cy="17897"/>
      </dsp:txXfrm>
    </dsp:sp>
    <dsp:sp modelId="{08C12ED4-1B83-45E9-83C0-3E03F7FFF2A8}">
      <dsp:nvSpPr>
        <dsp:cNvPr id="0" name=""/>
        <dsp:cNvSpPr/>
      </dsp:nvSpPr>
      <dsp:spPr>
        <a:xfrm>
          <a:off x="442174" y="3103121"/>
          <a:ext cx="1192653" cy="1192653"/>
        </a:xfrm>
        <a:prstGeom prst="ellipse">
          <a:avLst/>
        </a:prstGeom>
        <a:solidFill>
          <a:srgbClr val="008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200" b="1" kern="1200" dirty="0" smtClean="0"/>
            <a:t>API         a další nástroje</a:t>
          </a:r>
          <a:endParaRPr lang="cs-CZ" sz="1200" b="1" kern="1200" dirty="0"/>
        </a:p>
      </dsp:txBody>
      <dsp:txXfrm>
        <a:off x="616834" y="3277781"/>
        <a:ext cx="843333" cy="8433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526F1-CBA0-42BF-AA86-96FCD6FE780D}">
      <dsp:nvSpPr>
        <dsp:cNvPr id="0" name=""/>
        <dsp:cNvSpPr/>
      </dsp:nvSpPr>
      <dsp:spPr>
        <a:xfrm>
          <a:off x="3326334" y="1946379"/>
          <a:ext cx="1576930" cy="1576930"/>
        </a:xfrm>
        <a:prstGeom prst="roundRect">
          <a:avLst/>
        </a:prstGeom>
        <a:solidFill>
          <a:srgbClr val="FF99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300" kern="1200" dirty="0" smtClean="0"/>
            <a:t>Citační manažer</a:t>
          </a:r>
          <a:endParaRPr lang="cs-CZ" sz="2300" kern="1200" dirty="0"/>
        </a:p>
      </dsp:txBody>
      <dsp:txXfrm>
        <a:off x="3403313" y="2023358"/>
        <a:ext cx="1422972" cy="1422972"/>
      </dsp:txXfrm>
    </dsp:sp>
    <dsp:sp modelId="{1A9D9277-1884-45D2-B7EF-954737693688}">
      <dsp:nvSpPr>
        <dsp:cNvPr id="0" name=""/>
        <dsp:cNvSpPr/>
      </dsp:nvSpPr>
      <dsp:spPr>
        <a:xfrm rot="16200000">
          <a:off x="3696471" y="1528050"/>
          <a:ext cx="83665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36656" y="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A1715-1121-49FF-981B-B332DCCAB226}">
      <dsp:nvSpPr>
        <dsp:cNvPr id="0" name=""/>
        <dsp:cNvSpPr/>
      </dsp:nvSpPr>
      <dsp:spPr>
        <a:xfrm>
          <a:off x="3586528" y="53179"/>
          <a:ext cx="1056543" cy="1056543"/>
        </a:xfrm>
        <a:prstGeom prst="roundRect">
          <a:avLst/>
        </a:prstGeom>
        <a:solidFill>
          <a:srgbClr val="FF99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katalogy knihoven</a:t>
          </a:r>
          <a:endParaRPr lang="cs-CZ" sz="1500" kern="1200" dirty="0"/>
        </a:p>
      </dsp:txBody>
      <dsp:txXfrm>
        <a:off x="3638104" y="104755"/>
        <a:ext cx="953391" cy="953391"/>
      </dsp:txXfrm>
    </dsp:sp>
    <dsp:sp modelId="{E207F3CA-3D65-422C-AB16-F975A611E24C}">
      <dsp:nvSpPr>
        <dsp:cNvPr id="0" name=""/>
        <dsp:cNvSpPr/>
      </dsp:nvSpPr>
      <dsp:spPr>
        <a:xfrm rot="19285714">
          <a:off x="4852080" y="1959786"/>
          <a:ext cx="4692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223" y="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167AA-AF75-4946-AE45-310FC621A190}">
      <dsp:nvSpPr>
        <dsp:cNvPr id="0" name=""/>
        <dsp:cNvSpPr/>
      </dsp:nvSpPr>
      <dsp:spPr>
        <a:xfrm>
          <a:off x="5270118" y="863953"/>
          <a:ext cx="1056543" cy="1056543"/>
        </a:xfrm>
        <a:prstGeom prst="roundRect">
          <a:avLst/>
        </a:prstGeom>
        <a:solidFill>
          <a:srgbClr val="FF99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800" kern="1200" dirty="0" err="1" smtClean="0"/>
            <a:t>ezdroje</a:t>
          </a:r>
          <a:endParaRPr lang="cs-CZ" sz="1800" kern="1200" dirty="0"/>
        </a:p>
      </dsp:txBody>
      <dsp:txXfrm>
        <a:off x="5321694" y="915529"/>
        <a:ext cx="953391" cy="953391"/>
      </dsp:txXfrm>
    </dsp:sp>
    <dsp:sp modelId="{08EFFBCB-137D-48DE-A321-C6FB4B1963C4}">
      <dsp:nvSpPr>
        <dsp:cNvPr id="0" name=""/>
        <dsp:cNvSpPr/>
      </dsp:nvSpPr>
      <dsp:spPr>
        <a:xfrm rot="771429">
          <a:off x="4893201" y="3004125"/>
          <a:ext cx="8027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2793" y="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872C46-2BCB-4136-99BE-2189C0347C52}">
      <dsp:nvSpPr>
        <dsp:cNvPr id="0" name=""/>
        <dsp:cNvSpPr/>
      </dsp:nvSpPr>
      <dsp:spPr>
        <a:xfrm>
          <a:off x="5685931" y="2685747"/>
          <a:ext cx="1056543" cy="1056543"/>
        </a:xfrm>
        <a:prstGeom prst="roundRect">
          <a:avLst/>
        </a:prstGeom>
        <a:solidFill>
          <a:srgbClr val="FF99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400" kern="1200" dirty="0" err="1" smtClean="0"/>
            <a:t>discovery</a:t>
          </a:r>
          <a:r>
            <a:rPr lang="cs-CZ" sz="1400" kern="1200" dirty="0" smtClean="0"/>
            <a:t> </a:t>
          </a:r>
          <a:r>
            <a:rPr lang="cs-CZ" sz="1400" kern="1200" dirty="0" err="1" smtClean="0"/>
            <a:t>services</a:t>
          </a:r>
          <a:endParaRPr lang="cs-CZ" sz="1400" kern="1200" dirty="0"/>
        </a:p>
      </dsp:txBody>
      <dsp:txXfrm>
        <a:off x="5737507" y="2737323"/>
        <a:ext cx="953391" cy="953391"/>
      </dsp:txXfrm>
    </dsp:sp>
    <dsp:sp modelId="{F45765AB-D07B-4A7F-BAF0-015FCA73FF44}">
      <dsp:nvSpPr>
        <dsp:cNvPr id="0" name=""/>
        <dsp:cNvSpPr/>
      </dsp:nvSpPr>
      <dsp:spPr>
        <a:xfrm rot="3857143">
          <a:off x="4298649" y="3835011"/>
          <a:ext cx="6919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1925" y="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D910C3-CA19-4195-B7A8-5DECE1E3B6A8}">
      <dsp:nvSpPr>
        <dsp:cNvPr id="0" name=""/>
        <dsp:cNvSpPr/>
      </dsp:nvSpPr>
      <dsp:spPr>
        <a:xfrm>
          <a:off x="4520850" y="4146713"/>
          <a:ext cx="1056543" cy="1056543"/>
        </a:xfrm>
        <a:prstGeom prst="roundRect">
          <a:avLst/>
        </a:prstGeom>
        <a:solidFill>
          <a:srgbClr val="FF99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700" kern="1200" dirty="0" smtClean="0"/>
            <a:t>webové stránky</a:t>
          </a:r>
          <a:endParaRPr lang="cs-CZ" sz="1700" kern="1200" dirty="0"/>
        </a:p>
      </dsp:txBody>
      <dsp:txXfrm>
        <a:off x="4572426" y="4198289"/>
        <a:ext cx="953391" cy="953391"/>
      </dsp:txXfrm>
    </dsp:sp>
    <dsp:sp modelId="{EBC9AA0F-D336-442C-A785-67FDA8103546}">
      <dsp:nvSpPr>
        <dsp:cNvPr id="0" name=""/>
        <dsp:cNvSpPr/>
      </dsp:nvSpPr>
      <dsp:spPr>
        <a:xfrm rot="6942857">
          <a:off x="3239024" y="3835011"/>
          <a:ext cx="69192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1925" y="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CB9EC-313C-4C24-817C-3F5D82639980}">
      <dsp:nvSpPr>
        <dsp:cNvPr id="0" name=""/>
        <dsp:cNvSpPr/>
      </dsp:nvSpPr>
      <dsp:spPr>
        <a:xfrm>
          <a:off x="2652205" y="4146713"/>
          <a:ext cx="1056543" cy="1056543"/>
        </a:xfrm>
        <a:prstGeom prst="roundRect">
          <a:avLst/>
        </a:prstGeom>
        <a:solidFill>
          <a:srgbClr val="FF99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100" kern="1200" dirty="0" smtClean="0"/>
            <a:t>knihkupectví</a:t>
          </a:r>
          <a:endParaRPr lang="cs-CZ" sz="1100" kern="1200" dirty="0"/>
        </a:p>
      </dsp:txBody>
      <dsp:txXfrm>
        <a:off x="2703781" y="4198289"/>
        <a:ext cx="953391" cy="953391"/>
      </dsp:txXfrm>
    </dsp:sp>
    <dsp:sp modelId="{882A1B68-DC93-43AD-AC01-E48D997993B3}">
      <dsp:nvSpPr>
        <dsp:cNvPr id="0" name=""/>
        <dsp:cNvSpPr/>
      </dsp:nvSpPr>
      <dsp:spPr>
        <a:xfrm rot="10028571">
          <a:off x="2533604" y="3004125"/>
          <a:ext cx="80279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02793" y="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CB5D8-AB18-4294-A341-6E6FA0CF11FE}">
      <dsp:nvSpPr>
        <dsp:cNvPr id="0" name=""/>
        <dsp:cNvSpPr/>
      </dsp:nvSpPr>
      <dsp:spPr>
        <a:xfrm>
          <a:off x="1487124" y="2685747"/>
          <a:ext cx="1056543" cy="1056543"/>
        </a:xfrm>
        <a:prstGeom prst="roundRect">
          <a:avLst/>
        </a:prstGeom>
        <a:solidFill>
          <a:srgbClr val="FF99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400" kern="1200" dirty="0" err="1" smtClean="0"/>
            <a:t>Wikipedia</a:t>
          </a:r>
          <a:endParaRPr lang="cs-CZ" sz="1400" kern="1200" dirty="0"/>
        </a:p>
      </dsp:txBody>
      <dsp:txXfrm>
        <a:off x="1538700" y="2737323"/>
        <a:ext cx="953391" cy="953391"/>
      </dsp:txXfrm>
    </dsp:sp>
    <dsp:sp modelId="{58FA4EE3-CF68-4D37-8469-5395175A1589}">
      <dsp:nvSpPr>
        <dsp:cNvPr id="0" name=""/>
        <dsp:cNvSpPr/>
      </dsp:nvSpPr>
      <dsp:spPr>
        <a:xfrm rot="13114286">
          <a:off x="2908296" y="1959786"/>
          <a:ext cx="46922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69223" y="0"/>
              </a:lnTo>
            </a:path>
          </a:pathLst>
        </a:custGeom>
        <a:noFill/>
        <a:ln w="25400" cap="flat" cmpd="sng" algn="ctr">
          <a:solidFill>
            <a:schemeClr val="accent2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63AF42-72BF-499B-BAFF-028F12179705}">
      <dsp:nvSpPr>
        <dsp:cNvPr id="0" name=""/>
        <dsp:cNvSpPr/>
      </dsp:nvSpPr>
      <dsp:spPr>
        <a:xfrm>
          <a:off x="1902937" y="863953"/>
          <a:ext cx="1056543" cy="1056543"/>
        </a:xfrm>
        <a:prstGeom prst="roundRect">
          <a:avLst/>
        </a:prstGeom>
        <a:solidFill>
          <a:srgbClr val="FF9900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100" kern="1200" dirty="0" smtClean="0"/>
            <a:t>další zdroje</a:t>
          </a:r>
          <a:endParaRPr lang="cs-CZ" sz="2100" kern="1200" dirty="0"/>
        </a:p>
      </dsp:txBody>
      <dsp:txXfrm>
        <a:off x="1954513" y="915529"/>
        <a:ext cx="953391" cy="953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9919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49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Click to edit Master text styles</a:t>
            </a:r>
          </a:p>
          <a:p>
            <a:pPr lvl="1"/>
            <a:r>
              <a:rPr lang="ru-RU" noProof="0" smtClean="0"/>
              <a:t>Second level</a:t>
            </a:r>
          </a:p>
          <a:p>
            <a:pPr lvl="2"/>
            <a:r>
              <a:rPr lang="ru-RU" noProof="0" smtClean="0"/>
              <a:t>Third level</a:t>
            </a:r>
          </a:p>
          <a:p>
            <a:pPr lvl="3"/>
            <a:r>
              <a:rPr lang="ru-RU" noProof="0" smtClean="0"/>
              <a:t>Fourth level</a:t>
            </a:r>
          </a:p>
          <a:p>
            <a:pPr lvl="4"/>
            <a:r>
              <a:rPr lang="ru-RU" noProof="0" smtClean="0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B0713DB-6C3C-4501-8436-1D1A9477E6A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868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D61B9104-F259-4286-8829-A41D964B95DF}" type="slidenum">
              <a:rPr lang="ru-RU" sz="1200"/>
              <a:pPr algn="r" eaLnBrk="1" hangingPunct="1"/>
              <a:t>1</a:t>
            </a:fld>
            <a:endParaRPr lang="ru-RU" sz="120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242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692150"/>
            <a:ext cx="6337300" cy="89376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/>
              <a:t>Klepnutím lze upravit styl předlohy nadpisů.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484313"/>
            <a:ext cx="6337300" cy="503237"/>
          </a:xfrm>
        </p:spPr>
        <p:txBody>
          <a:bodyPr/>
          <a:lstStyle>
            <a:lvl1pPr marL="0" indent="0">
              <a:buFontTx/>
              <a:buNone/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ru-RU"/>
              <a:t>Klepnutím lze upravit styl předlohy podnadpisů.</a:t>
            </a:r>
          </a:p>
        </p:txBody>
      </p:sp>
    </p:spTree>
    <p:extLst>
      <p:ext uri="{BB962C8B-B14F-4D97-AF65-F5344CB8AC3E}">
        <p14:creationId xmlns:p14="http://schemas.microsoft.com/office/powerpoint/2010/main" val="2069941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5574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877050" y="473075"/>
            <a:ext cx="1943100" cy="6196013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042988" y="473075"/>
            <a:ext cx="5681662" cy="6196013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4092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Nadpis, text a 2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2988" y="473075"/>
            <a:ext cx="7777162" cy="508000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1042988" y="1196975"/>
            <a:ext cx="3811587" cy="5472113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5006975" y="1196975"/>
            <a:ext cx="3813175" cy="2659063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5006975" y="4008438"/>
            <a:ext cx="3813175" cy="2660650"/>
          </a:xfrm>
        </p:spPr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8850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042988" y="473075"/>
            <a:ext cx="7777162" cy="508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1042988" y="1196975"/>
            <a:ext cx="3811587" cy="547211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06975" y="1196975"/>
            <a:ext cx="3813175" cy="547211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53275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1067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61077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042988" y="1196975"/>
            <a:ext cx="3811587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5006975" y="1196975"/>
            <a:ext cx="3813175" cy="5472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11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570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450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238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141584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95395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473075"/>
            <a:ext cx="777716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42988" y="1196975"/>
            <a:ext cx="7777162" cy="547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Klepnutím lze upravit styly předlohy textu.</a:t>
            </a:r>
          </a:p>
          <a:p>
            <a:pPr lvl="1"/>
            <a:r>
              <a:rPr lang="ru-RU" smtClean="0"/>
              <a:t>Druhá úroveň</a:t>
            </a:r>
          </a:p>
          <a:p>
            <a:pPr lvl="2"/>
            <a:r>
              <a:rPr lang="ru-RU" smtClean="0"/>
              <a:t>Třetí úroveň</a:t>
            </a:r>
          </a:p>
          <a:p>
            <a:pPr lvl="3"/>
            <a:r>
              <a:rPr lang="ru-RU" smtClean="0"/>
              <a:t>Čtvrtá úroveň</a:t>
            </a:r>
          </a:p>
          <a:p>
            <a:pPr lvl="4"/>
            <a:r>
              <a:rPr lang="ru-RU" smtClean="0"/>
              <a:t>Pátá úroveň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ahoma" pitchFamily="34" charset="0"/>
        </a:defRPr>
      </a:lvl9pPr>
    </p:titleStyle>
    <p:bodyStyle>
      <a:lvl1pPr marL="442913" indent="-442913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Blip>
          <a:blip r:embed="rId16"/>
        </a:buBlip>
        <a:tabLst>
          <a:tab pos="442913" algn="l"/>
        </a:tabLst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1128713" indent="-4191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v"/>
        <a:tabLst>
          <a:tab pos="442913" algn="l"/>
        </a:tabLst>
        <a:defRPr sz="2400">
          <a:solidFill>
            <a:schemeClr val="tx1"/>
          </a:solidFill>
          <a:latin typeface="+mn-lt"/>
        </a:defRPr>
      </a:lvl2pPr>
      <a:lvl3pPr marL="15367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tabLst>
          <a:tab pos="442913" algn="l"/>
        </a:tabLst>
        <a:defRPr>
          <a:solidFill>
            <a:schemeClr val="tx1"/>
          </a:solidFill>
          <a:latin typeface="+mn-lt"/>
        </a:defRPr>
      </a:lvl3pPr>
      <a:lvl4pPr marL="1944688" indent="-228600" algn="l" rtl="0" eaLnBrk="0" fontAlgn="base" hangingPunct="0">
        <a:spcBef>
          <a:spcPct val="20000"/>
        </a:spcBef>
        <a:spcAft>
          <a:spcPct val="0"/>
        </a:spcAft>
        <a:buChar char="–"/>
        <a:tabLst>
          <a:tab pos="442913" algn="l"/>
        </a:tabLst>
        <a:defRPr sz="2000">
          <a:solidFill>
            <a:schemeClr val="tx1"/>
          </a:solidFill>
          <a:latin typeface="+mn-lt"/>
        </a:defRPr>
      </a:lvl4pPr>
      <a:lvl5pPr marL="2352675" indent="-228600" algn="l" rtl="0" eaLnBrk="0" fontAlgn="base" hangingPunct="0">
        <a:spcBef>
          <a:spcPct val="20000"/>
        </a:spcBef>
        <a:spcAft>
          <a:spcPct val="0"/>
        </a:spcAft>
        <a:buChar char="»"/>
        <a:tabLst>
          <a:tab pos="442913" algn="l"/>
        </a:tabLst>
        <a:defRPr sz="2000">
          <a:solidFill>
            <a:schemeClr val="bg1"/>
          </a:solidFill>
          <a:latin typeface="+mn-lt"/>
        </a:defRPr>
      </a:lvl5pPr>
      <a:lvl6pPr marL="2809875" indent="-228600" algn="l" rtl="0" fontAlgn="base">
        <a:spcBef>
          <a:spcPct val="20000"/>
        </a:spcBef>
        <a:spcAft>
          <a:spcPct val="0"/>
        </a:spcAft>
        <a:buChar char="»"/>
        <a:tabLst>
          <a:tab pos="442913" algn="l"/>
        </a:tabLst>
        <a:defRPr sz="2000">
          <a:solidFill>
            <a:schemeClr val="bg1"/>
          </a:solidFill>
          <a:latin typeface="+mn-lt"/>
        </a:defRPr>
      </a:lvl6pPr>
      <a:lvl7pPr marL="3267075" indent="-228600" algn="l" rtl="0" fontAlgn="base">
        <a:spcBef>
          <a:spcPct val="20000"/>
        </a:spcBef>
        <a:spcAft>
          <a:spcPct val="0"/>
        </a:spcAft>
        <a:buChar char="»"/>
        <a:tabLst>
          <a:tab pos="442913" algn="l"/>
        </a:tabLst>
        <a:defRPr sz="2000">
          <a:solidFill>
            <a:schemeClr val="bg1"/>
          </a:solidFill>
          <a:latin typeface="+mn-lt"/>
        </a:defRPr>
      </a:lvl7pPr>
      <a:lvl8pPr marL="3724275" indent="-228600" algn="l" rtl="0" fontAlgn="base">
        <a:spcBef>
          <a:spcPct val="20000"/>
        </a:spcBef>
        <a:spcAft>
          <a:spcPct val="0"/>
        </a:spcAft>
        <a:buChar char="»"/>
        <a:tabLst>
          <a:tab pos="442913" algn="l"/>
        </a:tabLst>
        <a:defRPr sz="2000">
          <a:solidFill>
            <a:schemeClr val="bg1"/>
          </a:solidFill>
          <a:latin typeface="+mn-lt"/>
        </a:defRPr>
      </a:lvl8pPr>
      <a:lvl9pPr marL="4181475" indent="-228600" algn="l" rtl="0" fontAlgn="base">
        <a:spcBef>
          <a:spcPct val="20000"/>
        </a:spcBef>
        <a:spcAft>
          <a:spcPct val="0"/>
        </a:spcAft>
        <a:buChar char="»"/>
        <a:tabLst>
          <a:tab pos="442913" algn="l"/>
        </a:tabLst>
        <a:defRPr sz="2000">
          <a:solidFill>
            <a:schemeClr val="bg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gif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hyperlink" Target="http://www.obalkyknih.c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library.org/dev/docs/api/covers" TargetMode="External"/><Relationship Id="rId5" Type="http://schemas.openxmlformats.org/officeDocument/2006/relationships/image" Target="../media/image60.gif"/><Relationship Id="rId10" Type="http://schemas.openxmlformats.org/officeDocument/2006/relationships/image" Target="../media/image63.png"/><Relationship Id="rId4" Type="http://schemas.openxmlformats.org/officeDocument/2006/relationships/hyperlink" Target="http://www.librarything.com/blogs/librarything/2008/08/a-million-free-covers-from-librarything/" TargetMode="External"/><Relationship Id="rId9" Type="http://schemas.openxmlformats.org/officeDocument/2006/relationships/hyperlink" Target="https://developers.google.com/books/docs/getting-started?hl=cs&amp;csw=1#data_api" TargetMode="Externa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editor.citationstyles.org/visualEditor/" TargetMode="External"/><Relationship Id="rId2" Type="http://schemas.openxmlformats.org/officeDocument/2006/relationships/hyperlink" Target="http://csleditor.quist.de/csleditor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http://youtu.be/aMkccKZ0Hio" TargetMode="Externa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hyperlink" Target="http://aleph.muni.cz/F?func=find-b&amp;find_code=SYS&amp;local_base=MUB01&amp;request=000563876&amp;format=999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hyperlink" Target="http://odevzdej.cz/" TargetMode="Externa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hare.net/KnihovnaUTB/bibliografick-citace-9439910" TargetMode="External"/><Relationship Id="rId7" Type="http://schemas.openxmlformats.org/officeDocument/2006/relationships/hyperlink" Target="http://www.evskp.cz/SD/4c.pdf" TargetMode="External"/><Relationship Id="rId2" Type="http://schemas.openxmlformats.org/officeDocument/2006/relationships/hyperlink" Target="http://www.citace.com/dokumenty.ph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va.k.utb.cz/" TargetMode="External"/><Relationship Id="rId5" Type="http://schemas.openxmlformats.org/officeDocument/2006/relationships/hyperlink" Target="http://www1.cuni.cz/~brt/bibref/bibref.html" TargetMode="External"/><Relationship Id="rId4" Type="http://schemas.openxmlformats.org/officeDocument/2006/relationships/hyperlink" Target="http://knihovna.vsb.cz/kurzy/citace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la.org/style/" TargetMode="External"/><Relationship Id="rId2" Type="http://schemas.openxmlformats.org/officeDocument/2006/relationships/hyperlink" Target="http://www.apastyle.org/index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hicagomanualofstyle.org/" TargetMode="External"/><Relationship Id="rId4" Type="http://schemas.openxmlformats.org/officeDocument/2006/relationships/hyperlink" Target="http://www.library.uq.edu.au/training/citation/mla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uq.edu.au/training/citation/vancouv.pdf" TargetMode="External"/><Relationship Id="rId2" Type="http://schemas.openxmlformats.org/officeDocument/2006/relationships/hyperlink" Target="http://www.icmje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councilscienceeditors.org/publications/style.cfm" TargetMode="External"/><Relationship Id="rId4" Type="http://schemas.openxmlformats.org/officeDocument/2006/relationships/hyperlink" Target="http://www.samford.edu/schools/pharmacy/dic/amaquickref07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ace.com/dokumenty.ph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ada.cz/assets/ppov/lrv/legislativn__pravidla_vl_dy.pdf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bme.org/" TargetMode="External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8.jpeg"/><Relationship Id="rId12" Type="http://schemas.openxmlformats.org/officeDocument/2006/relationships/hyperlink" Target="http://www.citefast.com/" TargetMode="External"/><Relationship Id="rId17" Type="http://schemas.openxmlformats.org/officeDocument/2006/relationships/hyperlink" Target="http://www.citethisforme.com/" TargetMode="External"/><Relationship Id="rId2" Type="http://schemas.openxmlformats.org/officeDocument/2006/relationships/hyperlink" Target="http://www.easybib.com/" TargetMode="Externa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citace.com/" TargetMode="Externa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http://apareferencing.ukessays.com/" TargetMode="External"/><Relationship Id="rId19" Type="http://schemas.openxmlformats.org/officeDocument/2006/relationships/image" Target="../media/image15.png"/><Relationship Id="rId4" Type="http://schemas.openxmlformats.org/officeDocument/2006/relationships/hyperlink" Target="http://citationmachine.net/" TargetMode="External"/><Relationship Id="rId9" Type="http://schemas.openxmlformats.org/officeDocument/2006/relationships/image" Target="../media/image9.jpeg"/><Relationship Id="rId14" Type="http://schemas.openxmlformats.org/officeDocument/2006/relationships/hyperlink" Target="http://vydavatelstvi.vscht.cz/apps/uid_ea-002/" TargetMode="External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gif"/><Relationship Id="rId13" Type="http://schemas.openxmlformats.org/officeDocument/2006/relationships/image" Target="../media/image25.png"/><Relationship Id="rId3" Type="http://schemas.openxmlformats.org/officeDocument/2006/relationships/hyperlink" Target="http://www.citacepro.com/" TargetMode="External"/><Relationship Id="rId7" Type="http://schemas.openxmlformats.org/officeDocument/2006/relationships/image" Target="../media/image20.jpg"/><Relationship Id="rId12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eg"/><Relationship Id="rId11" Type="http://schemas.openxmlformats.org/officeDocument/2006/relationships/image" Target="../media/image23.png"/><Relationship Id="rId5" Type="http://schemas.openxmlformats.org/officeDocument/2006/relationships/image" Target="../media/image18.jpeg"/><Relationship Id="rId10" Type="http://schemas.openxmlformats.org/officeDocument/2006/relationships/hyperlink" Target="http://www.mendeley.com/" TargetMode="External"/><Relationship Id="rId4" Type="http://schemas.openxmlformats.org/officeDocument/2006/relationships/image" Target="../media/image17.png"/><Relationship Id="rId9" Type="http://schemas.openxmlformats.org/officeDocument/2006/relationships/image" Target="../media/image22.gif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hyperlink" Target="http://www.xandi.eu/bib2x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://www.gerd-neugebauer.de/software/TeX/BibTool/" TargetMode="Externa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://youtu.be/Ro7MrNzU8eQ" TargetMode="Externa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fman.com/support/risformat_intro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hyperlink" Target="http://www.citacepro.com/" TargetMode="Externa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oc.gov/standards/sru/resources/servers.html" TargetMode="External"/><Relationship Id="rId13" Type="http://schemas.openxmlformats.org/officeDocument/2006/relationships/hyperlink" Target="http://www.doi.org/tools.html" TargetMode="External"/><Relationship Id="rId3" Type="http://schemas.openxmlformats.org/officeDocument/2006/relationships/hyperlink" Target="http://www.loc.gov/standards/sru/" TargetMode="External"/><Relationship Id="rId7" Type="http://schemas.openxmlformats.org/officeDocument/2006/relationships/hyperlink" Target="http://www.techlib.cz/cs/656-coins-technicky-popis" TargetMode="External"/><Relationship Id="rId12" Type="http://schemas.openxmlformats.org/officeDocument/2006/relationships/hyperlink" Target="http://labs.crossref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ocoins.info/" TargetMode="External"/><Relationship Id="rId11" Type="http://schemas.openxmlformats.org/officeDocument/2006/relationships/hyperlink" Target="http://www.crossref.org/" TargetMode="External"/><Relationship Id="rId5" Type="http://schemas.openxmlformats.org/officeDocument/2006/relationships/hyperlink" Target="http://www.techlib.cz/cs/657-openurl/" TargetMode="External"/><Relationship Id="rId10" Type="http://schemas.openxmlformats.org/officeDocument/2006/relationships/hyperlink" Target="http://oclc.org/developer/services/xissn" TargetMode="External"/><Relationship Id="rId4" Type="http://schemas.openxmlformats.org/officeDocument/2006/relationships/hyperlink" Target="http://alcme.oclc.org/openurl/servlet/OAIHandler?verb=ListSets" TargetMode="External"/><Relationship Id="rId9" Type="http://schemas.openxmlformats.org/officeDocument/2006/relationships/hyperlink" Target="http://oclc.org/developer/services/xisbn" TargetMode="Externa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oleObject" Target="../embeddings/oleObject1.bin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1412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cs-CZ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11188" y="1730375"/>
            <a:ext cx="8281987" cy="1584325"/>
          </a:xfrm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cs-CZ" sz="5600" smtClean="0">
                <a:solidFill>
                  <a:srgbClr val="FFFF00"/>
                </a:solidFill>
              </a:rPr>
              <a:t>Citace a citační SW</a:t>
            </a:r>
            <a:endParaRPr lang="uk-UA" sz="5600" smtClean="0">
              <a:solidFill>
                <a:schemeClr val="bg1"/>
              </a:solidFill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221288" y="4292600"/>
            <a:ext cx="3671887" cy="433388"/>
          </a:xfrm>
        </p:spPr>
        <p:txBody>
          <a:bodyPr/>
          <a:lstStyle/>
          <a:p>
            <a:pPr marL="0" indent="0" algn="r" eaLnBrk="1" hangingPunct="1">
              <a:lnSpc>
                <a:spcPct val="100000"/>
              </a:lnSpc>
              <a:buFontTx/>
              <a:buNone/>
            </a:pPr>
            <a:r>
              <a:rPr lang="cs-CZ" sz="2200" b="1" smtClean="0">
                <a:solidFill>
                  <a:schemeClr val="bg1"/>
                </a:solidFill>
              </a:rPr>
              <a:t>Martin Krčál</a:t>
            </a:r>
            <a:endParaRPr lang="uk-UA" sz="2200" b="1" smtClean="0">
              <a:solidFill>
                <a:schemeClr val="bg1"/>
              </a:solidFill>
            </a:endParaRP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5292725" y="6165850"/>
            <a:ext cx="3527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cs-CZ" sz="1600" b="1" dirty="0" smtClean="0">
                <a:latin typeface="Verdana" panose="020B0604030504040204" pitchFamily="34" charset="0"/>
              </a:rPr>
              <a:t>Praha, 23. </a:t>
            </a:r>
            <a:r>
              <a:rPr lang="cs-CZ" sz="1600" b="1" dirty="0" smtClean="0">
                <a:latin typeface="Verdana" panose="020B0604030504040204" pitchFamily="34" charset="0"/>
              </a:rPr>
              <a:t>října 2014</a:t>
            </a:r>
            <a:endParaRPr lang="cs-CZ" sz="1600" dirty="0">
              <a:latin typeface="Verdana" panose="020B0604030504040204" pitchFamily="34" charset="0"/>
            </a:endParaRPr>
          </a:p>
        </p:txBody>
      </p:sp>
      <p:sp>
        <p:nvSpPr>
          <p:cNvPr id="3078" name="Text Box 14"/>
          <p:cNvSpPr txBox="1">
            <a:spLocks noChangeArrowheads="1"/>
          </p:cNvSpPr>
          <p:nvPr/>
        </p:nvSpPr>
        <p:spPr bwMode="auto">
          <a:xfrm>
            <a:off x="684213" y="3289300"/>
            <a:ext cx="79914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2200" b="1" dirty="0">
                <a:solidFill>
                  <a:schemeClr val="bg1"/>
                </a:solidFill>
                <a:latin typeface="Verdana" panose="020B0604030504040204" pitchFamily="34" charset="0"/>
              </a:rPr>
              <a:t>úvod do </a:t>
            </a:r>
            <a:r>
              <a:rPr lang="cs-CZ" sz="2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citování</a:t>
            </a:r>
            <a:endParaRPr lang="cs-CZ" sz="2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250825" y="6186790"/>
            <a:ext cx="331311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cs-CZ" sz="1600" b="1" dirty="0" smtClean="0">
                <a:latin typeface="Verdana" panose="020B0604030504040204" pitchFamily="34" charset="0"/>
              </a:rPr>
              <a:t>Citace.com</a:t>
            </a:r>
            <a:endParaRPr lang="cs-CZ" sz="1600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sz="3200" smtClean="0"/>
              <a:t>Proč citujeme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196975"/>
            <a:ext cx="7993062" cy="5472113"/>
          </a:xfrm>
        </p:spPr>
        <p:txBody>
          <a:bodyPr/>
          <a:lstStyle/>
          <a:p>
            <a:pPr eaLnBrk="1" hangingPunct="1"/>
            <a:r>
              <a:rPr lang="cs-CZ" dirty="0" smtClean="0">
                <a:solidFill>
                  <a:schemeClr val="tx2"/>
                </a:solidFill>
              </a:rPr>
              <a:t>ochrana intelektuálního vlastnictví a autorských </a:t>
            </a:r>
            <a:r>
              <a:rPr lang="cs-CZ" dirty="0" smtClean="0">
                <a:solidFill>
                  <a:schemeClr val="tx2"/>
                </a:solidFill>
              </a:rPr>
              <a:t>práv</a:t>
            </a:r>
          </a:p>
          <a:p>
            <a:pPr eaLnBrk="1" hangingPunct="1"/>
            <a:r>
              <a:rPr lang="cs-CZ" dirty="0">
                <a:solidFill>
                  <a:schemeClr val="tx2"/>
                </a:solidFill>
                <a:latin typeface="Arial" panose="020B0604020202020204" pitchFamily="34" charset="0"/>
              </a:rPr>
              <a:t>citační etika</a:t>
            </a:r>
          </a:p>
          <a:p>
            <a:pPr eaLnBrk="1" hangingPunct="1"/>
            <a:r>
              <a:rPr lang="cs-CZ" dirty="0" smtClean="0">
                <a:solidFill>
                  <a:schemeClr val="tx2"/>
                </a:solidFill>
              </a:rPr>
              <a:t>zpětné </a:t>
            </a:r>
            <a:r>
              <a:rPr lang="cs-CZ" dirty="0" smtClean="0">
                <a:solidFill>
                  <a:schemeClr val="tx2"/>
                </a:solidFill>
              </a:rPr>
              <a:t>ověření uvedených tezí</a:t>
            </a:r>
          </a:p>
          <a:p>
            <a:pPr eaLnBrk="1" hangingPunct="1"/>
            <a:r>
              <a:rPr lang="cs-CZ" dirty="0" smtClean="0">
                <a:solidFill>
                  <a:schemeClr val="tx2"/>
                </a:solidFill>
              </a:rPr>
              <a:t>získání širšího kontextu k popisované problematice</a:t>
            </a:r>
          </a:p>
          <a:p>
            <a:pPr lvl="1" eaLnBrk="1" hangingPunct="1"/>
            <a:r>
              <a:rPr lang="cs-CZ" dirty="0" smtClean="0">
                <a:solidFill>
                  <a:schemeClr val="tx2"/>
                </a:solidFill>
              </a:rPr>
              <a:t>možnost uvedení čtenáře do </a:t>
            </a:r>
            <a:r>
              <a:rPr lang="cs-CZ" dirty="0" smtClean="0">
                <a:solidFill>
                  <a:schemeClr val="tx2"/>
                </a:solidFill>
              </a:rPr>
              <a:t>souvislostí</a:t>
            </a:r>
            <a:endParaRPr lang="cs-CZ" dirty="0" smtClean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7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Sdílení složek a citací</a:t>
            </a:r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/>
          <a:srcRect l="20131" t="12705" r="37013" b="30705"/>
          <a:stretch/>
        </p:blipFill>
        <p:spPr>
          <a:xfrm>
            <a:off x="964973" y="1586409"/>
            <a:ext cx="4270682" cy="3170658"/>
          </a:xfrm>
          <a:prstGeom prst="rect">
            <a:avLst/>
          </a:prstGeom>
        </p:spPr>
      </p:pic>
      <p:pic>
        <p:nvPicPr>
          <p:cNvPr id="4" name="Obráze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25" y="3789040"/>
            <a:ext cx="4347546" cy="2851180"/>
          </a:xfrm>
          <a:prstGeom prst="rect">
            <a:avLst/>
          </a:prstGeom>
        </p:spPr>
      </p:pic>
      <p:pic>
        <p:nvPicPr>
          <p:cNvPr id="6" name="Obráze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718" y="1196975"/>
            <a:ext cx="3236447" cy="1918437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6876256" y="764704"/>
            <a:ext cx="200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b="1" dirty="0" smtClean="0">
                <a:solidFill>
                  <a:srgbClr val="008000"/>
                </a:solidFill>
              </a:rPr>
              <a:t>Citace PRO</a:t>
            </a:r>
            <a:endParaRPr lang="cs-CZ" sz="1200" dirty="0" smtClean="0"/>
          </a:p>
        </p:txBody>
      </p:sp>
      <p:sp>
        <p:nvSpPr>
          <p:cNvPr id="8" name="TextovéPole 7"/>
          <p:cNvSpPr txBox="1"/>
          <p:nvPr/>
        </p:nvSpPr>
        <p:spPr>
          <a:xfrm>
            <a:off x="6594936" y="3347700"/>
            <a:ext cx="200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b="1" dirty="0" err="1" smtClean="0">
                <a:solidFill>
                  <a:srgbClr val="008000"/>
                </a:solidFill>
              </a:rPr>
              <a:t>Refworks</a:t>
            </a:r>
            <a:endParaRPr lang="cs-CZ" sz="1200" dirty="0" smtClean="0"/>
          </a:p>
        </p:txBody>
      </p:sp>
      <p:sp>
        <p:nvSpPr>
          <p:cNvPr id="9" name="TextovéPole 8"/>
          <p:cNvSpPr txBox="1"/>
          <p:nvPr/>
        </p:nvSpPr>
        <p:spPr>
          <a:xfrm>
            <a:off x="1050320" y="1259468"/>
            <a:ext cx="200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>
                <a:solidFill>
                  <a:srgbClr val="008000"/>
                </a:solidFill>
              </a:rPr>
              <a:t>Endnoteweb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345261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Obohacený 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obálky, obsahy, anotace, FT</a:t>
            </a:r>
          </a:p>
          <a:p>
            <a:r>
              <a:rPr lang="cs-CZ" dirty="0" smtClean="0"/>
              <a:t>automatické stahování</a:t>
            </a:r>
            <a:endParaRPr lang="cs-CZ" dirty="0"/>
          </a:p>
        </p:txBody>
      </p:sp>
      <p:pic>
        <p:nvPicPr>
          <p:cNvPr id="819202" name="Picture 2" descr="Obálky knih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954" y="2683209"/>
            <a:ext cx="3440673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06" name="Picture 6" descr="http://www.librarything.com/press/logo4_medium.gif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496" y="3113211"/>
            <a:ext cx="3298944" cy="103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08" name="Picture 8" descr="https://openlibrary.org/images/logo_OL-lg.pn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68" y="4653136"/>
            <a:ext cx="2095500" cy="133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10" name="Picture 10" descr="Product Advertising API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365104"/>
            <a:ext cx="2543175" cy="419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14" name="Picture 14" descr="http://dash.coolsmartphone.com/wp-content/uploads/2013/07/Google-Developers-Logo.png">
            <a:hlinkClick r:id="rId9"/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055" y="5255220"/>
            <a:ext cx="2372880" cy="130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Linkování a odkazy na plný text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linkovací nástroje</a:t>
            </a:r>
          </a:p>
          <a:p>
            <a:pPr lvl="1"/>
            <a:r>
              <a:rPr lang="cs-CZ" dirty="0" smtClean="0"/>
              <a:t>SFX (Exlibris)</a:t>
            </a:r>
          </a:p>
          <a:p>
            <a:pPr lvl="1"/>
            <a:r>
              <a:rPr lang="cs-CZ" dirty="0" err="1" smtClean="0"/>
              <a:t>LinkSource</a:t>
            </a:r>
            <a:r>
              <a:rPr lang="cs-CZ" dirty="0" smtClean="0"/>
              <a:t> (EBSCO)</a:t>
            </a:r>
          </a:p>
          <a:p>
            <a:r>
              <a:rPr lang="cs-CZ" dirty="0" smtClean="0"/>
              <a:t>nahrávání plných textů (úložiště)</a:t>
            </a:r>
          </a:p>
          <a:p>
            <a:r>
              <a:rPr lang="cs-CZ" dirty="0" smtClean="0"/>
              <a:t>možnost stažení FT</a:t>
            </a:r>
          </a:p>
          <a:p>
            <a:pPr lvl="1"/>
            <a:r>
              <a:rPr lang="cs-CZ" dirty="0" err="1" smtClean="0"/>
              <a:t>Flow</a:t>
            </a:r>
            <a:r>
              <a:rPr lang="cs-CZ" dirty="0" smtClean="0"/>
              <a:t>, </a:t>
            </a:r>
            <a:r>
              <a:rPr lang="cs-CZ" dirty="0" err="1" smtClean="0"/>
              <a:t>Mendeley</a:t>
            </a:r>
            <a:r>
              <a:rPr lang="cs-CZ" dirty="0" smtClean="0"/>
              <a:t>,…</a:t>
            </a:r>
          </a:p>
          <a:p>
            <a:r>
              <a:rPr lang="cs-CZ" dirty="0" smtClean="0"/>
              <a:t>propojení s databázemi (API)</a:t>
            </a:r>
          </a:p>
          <a:p>
            <a:pPr lvl="1"/>
            <a:r>
              <a:rPr lang="cs-CZ" dirty="0" smtClean="0"/>
              <a:t>EBSCO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260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Exporty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podpora citačních stylů</a:t>
            </a:r>
          </a:p>
          <a:p>
            <a:r>
              <a:rPr lang="cs-CZ" dirty="0" smtClean="0"/>
              <a:t>generátory citačních stylů</a:t>
            </a:r>
          </a:p>
          <a:p>
            <a:pPr lvl="1"/>
            <a:r>
              <a:rPr lang="cs-CZ" dirty="0" smtClean="0"/>
              <a:t>integrované (</a:t>
            </a:r>
            <a:r>
              <a:rPr lang="cs-CZ" dirty="0" err="1" smtClean="0"/>
              <a:t>Refworks</a:t>
            </a:r>
            <a:r>
              <a:rPr lang="cs-CZ" dirty="0" smtClean="0"/>
              <a:t>, ENW)</a:t>
            </a:r>
          </a:p>
          <a:p>
            <a:pPr lvl="1"/>
            <a:r>
              <a:rPr lang="cs-CZ" dirty="0" smtClean="0"/>
              <a:t>externí</a:t>
            </a:r>
          </a:p>
          <a:p>
            <a:pPr lvl="2"/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csleditor.quist.de/csleditor</a:t>
            </a:r>
            <a:endParaRPr lang="cs-CZ" dirty="0" smtClean="0"/>
          </a:p>
          <a:p>
            <a:pPr lvl="2"/>
            <a:r>
              <a:rPr lang="cs-CZ" dirty="0">
                <a:hlinkClick r:id="rId3"/>
              </a:rPr>
              <a:t>http://editor.citationstyles.org/visualEditor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dirty="0" smtClean="0"/>
              <a:t>výstupní formáty</a:t>
            </a:r>
          </a:p>
          <a:p>
            <a:pPr lvl="1"/>
            <a:r>
              <a:rPr lang="cs-CZ" dirty="0" smtClean="0"/>
              <a:t>HTML, DOC, ODT, XLS, </a:t>
            </a:r>
            <a:r>
              <a:rPr lang="cs-CZ" dirty="0" err="1" smtClean="0"/>
              <a:t>BibTex</a:t>
            </a:r>
            <a:r>
              <a:rPr lang="cs-CZ" dirty="0" smtClean="0"/>
              <a:t>, RIS,…</a:t>
            </a:r>
          </a:p>
          <a:p>
            <a:r>
              <a:rPr lang="cs-CZ" dirty="0"/>
              <a:t>seznamy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3325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Exporty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výběr stylu</a:t>
            </a:r>
          </a:p>
          <a:p>
            <a:r>
              <a:rPr lang="cs-CZ" dirty="0" smtClean="0"/>
              <a:t>výběr výstupu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924944"/>
            <a:ext cx="62579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Lišta do Wordu</a:t>
            </a:r>
            <a:endParaRPr lang="cs-CZ" dirty="0"/>
          </a:p>
        </p:txBody>
      </p:sp>
      <p:pic>
        <p:nvPicPr>
          <p:cNvPr id="6" name="Obrázek 5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1400174"/>
            <a:ext cx="7577138" cy="461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2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04813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7200" b="1" smtClean="0">
                <a:solidFill>
                  <a:srgbClr val="008000"/>
                </a:solidFill>
              </a:rPr>
              <a:t>Další citační</a:t>
            </a:r>
          </a:p>
          <a:p>
            <a:pPr algn="ctr">
              <a:buFontTx/>
              <a:buNone/>
            </a:pPr>
            <a:r>
              <a:rPr lang="cs-CZ" sz="7200" b="1" smtClean="0"/>
              <a:t>nástroje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Citace v </a:t>
            </a:r>
            <a:r>
              <a:rPr lang="cs-CZ" sz="3200" smtClean="0">
                <a:hlinkClick r:id="rId2"/>
              </a:rPr>
              <a:t>katalogu</a:t>
            </a:r>
            <a:r>
              <a:rPr lang="cs-CZ" sz="3200" smtClean="0"/>
              <a:t> knihoven MU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smtClean="0"/>
          </a:p>
        </p:txBody>
      </p:sp>
      <p:pic>
        <p:nvPicPr>
          <p:cNvPr id="78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1152525"/>
            <a:ext cx="7272338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5992813"/>
            <a:ext cx="7315200" cy="676275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>
                <a:hlinkClick r:id="rId2"/>
              </a:rPr>
              <a:t>Odevzdej.cz</a:t>
            </a:r>
            <a:endParaRPr lang="cs-CZ" sz="3200" smtClean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kontrola textu na plagiátorství</a:t>
            </a:r>
          </a:p>
          <a:p>
            <a:pPr lvl="1"/>
            <a:r>
              <a:rPr lang="cs-CZ" smtClean="0"/>
              <a:t>nahraje se soubor</a:t>
            </a:r>
          </a:p>
          <a:p>
            <a:pPr lvl="1"/>
            <a:r>
              <a:rPr lang="cs-CZ" smtClean="0"/>
              <a:t>výsledek se posílá na zadaný e-mail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3008313"/>
            <a:ext cx="7586662" cy="3157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Zdroje: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cs-CZ" sz="2000" smtClean="0"/>
              <a:t>norma ČSN ISO 690</a:t>
            </a:r>
          </a:p>
          <a:p>
            <a:pPr eaLnBrk="1" hangingPunct="1">
              <a:lnSpc>
                <a:spcPct val="110000"/>
              </a:lnSpc>
            </a:pPr>
            <a:r>
              <a:rPr lang="cs-CZ" sz="2000" smtClean="0"/>
              <a:t>norma ISO 690:2010</a:t>
            </a:r>
          </a:p>
          <a:p>
            <a:pPr eaLnBrk="1" hangingPunct="1">
              <a:lnSpc>
                <a:spcPct val="110000"/>
              </a:lnSpc>
            </a:pPr>
            <a:r>
              <a:rPr lang="cs-CZ" sz="2000" smtClean="0"/>
              <a:t>citování dle ČSN ISO 690</a:t>
            </a:r>
          </a:p>
          <a:p>
            <a:pPr lvl="1">
              <a:lnSpc>
                <a:spcPct val="90000"/>
              </a:lnSpc>
            </a:pPr>
            <a:r>
              <a:rPr lang="cs-CZ" sz="1800" smtClean="0"/>
              <a:t>BIERNÁTOVÁ, Olga a Jan Skůpa - </a:t>
            </a:r>
            <a:r>
              <a:rPr lang="cs-CZ" sz="1800" smtClean="0">
                <a:hlinkClick r:id="rId2"/>
              </a:rPr>
              <a:t>Bibliografické odkazy a citace dokumentů: dle ČSN ISO 690 (01 0197) platné od 1. dubna 2011</a:t>
            </a:r>
            <a:r>
              <a:rPr lang="cs-CZ" sz="1800" smtClean="0"/>
              <a:t> [pdf, 1.3 MB]</a:t>
            </a:r>
          </a:p>
          <a:p>
            <a:pPr lvl="1">
              <a:lnSpc>
                <a:spcPct val="90000"/>
              </a:lnSpc>
            </a:pPr>
            <a:r>
              <a:rPr lang="cs-CZ" sz="1800" smtClean="0"/>
              <a:t>BIERNÁTOVÁ, Olga –</a:t>
            </a:r>
            <a:r>
              <a:rPr lang="en-US" sz="1800" smtClean="0"/>
              <a:t> </a:t>
            </a:r>
            <a:r>
              <a:rPr lang="cs-CZ" sz="1800" smtClean="0">
                <a:hlinkClick r:id="rId3"/>
              </a:rPr>
              <a:t>Bibliografické citace dle aktualizované normy ČSN ISO 690</a:t>
            </a:r>
            <a:r>
              <a:rPr lang="cs-CZ" sz="1800" smtClean="0"/>
              <a:t> </a:t>
            </a:r>
            <a:r>
              <a:rPr lang="en-US" sz="1800" smtClean="0"/>
              <a:t>[ppt, Slideshare]</a:t>
            </a:r>
            <a:endParaRPr lang="cs-CZ" sz="1800" smtClean="0"/>
          </a:p>
          <a:p>
            <a:pPr lvl="1" eaLnBrk="1" hangingPunct="1">
              <a:lnSpc>
                <a:spcPct val="90000"/>
              </a:lnSpc>
            </a:pPr>
            <a:r>
              <a:rPr lang="cs-CZ" sz="1800" smtClean="0"/>
              <a:t>Tkačíková, Daniela - </a:t>
            </a:r>
            <a:r>
              <a:rPr lang="cs-CZ" sz="1800" smtClean="0">
                <a:hlinkClick r:id="rId4"/>
              </a:rPr>
              <a:t>Jak zpracovávat bibliografické citace </a:t>
            </a:r>
            <a:r>
              <a:rPr lang="cs-CZ" sz="1800" smtClean="0"/>
              <a:t>(e-kurz VŠB-TUO)</a:t>
            </a:r>
          </a:p>
          <a:p>
            <a:pPr lvl="1" eaLnBrk="1" hangingPunct="1">
              <a:lnSpc>
                <a:spcPct val="90000"/>
              </a:lnSpc>
            </a:pPr>
            <a:r>
              <a:rPr lang="cs-CZ" sz="1800" smtClean="0"/>
              <a:t>Bratková, Eva – </a:t>
            </a:r>
            <a:r>
              <a:rPr lang="cs-CZ" sz="1800" smtClean="0">
                <a:hlinkClick r:id="rId5"/>
              </a:rPr>
              <a:t>Bibliografické odkazy pro seznamy a citace</a:t>
            </a:r>
            <a:r>
              <a:rPr lang="cs-CZ" sz="1800" smtClean="0"/>
              <a:t> (příklady)</a:t>
            </a:r>
          </a:p>
          <a:p>
            <a:pPr lvl="1" eaLnBrk="1" hangingPunct="1">
              <a:lnSpc>
                <a:spcPct val="90000"/>
              </a:lnSpc>
            </a:pPr>
            <a:r>
              <a:rPr lang="cs-CZ" sz="1800" smtClean="0">
                <a:hlinkClick r:id="rId6"/>
              </a:rPr>
              <a:t>Iva: informační výchova na UTB ve Zlíně </a:t>
            </a:r>
            <a:r>
              <a:rPr lang="cs-CZ" sz="1800" smtClean="0"/>
              <a:t>(online kurz)</a:t>
            </a:r>
          </a:p>
          <a:p>
            <a:pPr eaLnBrk="1" hangingPunct="1">
              <a:lnSpc>
                <a:spcPct val="110000"/>
              </a:lnSpc>
            </a:pPr>
            <a:r>
              <a:rPr lang="cs-CZ" sz="2000" smtClean="0"/>
              <a:t>citování dle ČSN ISO 690 a 690-2</a:t>
            </a:r>
          </a:p>
          <a:p>
            <a:pPr lvl="1" eaLnBrk="1" hangingPunct="1">
              <a:lnSpc>
                <a:spcPct val="90000"/>
              </a:lnSpc>
            </a:pPr>
            <a:r>
              <a:rPr lang="cs-CZ" sz="1800" smtClean="0"/>
              <a:t>BRATKOVÁ, Eva - </a:t>
            </a:r>
            <a:r>
              <a:rPr lang="cs-CZ" sz="1800" smtClean="0">
                <a:hlinkClick r:id="rId7" tooltip="Podrobný manuál k citování dle ČSN ISO 690 a 690-2."/>
              </a:rPr>
              <a:t>Metody citování literatury a strukturování bibliografických záznamů podle mezinárodních norem ISO 690 a ISO 690-2</a:t>
            </a:r>
            <a:r>
              <a:rPr lang="cs-CZ" sz="1800" smtClean="0"/>
              <a:t> [pdf, 860 kB]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76250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7200" b="1" smtClean="0">
                <a:solidFill>
                  <a:srgbClr val="008000"/>
                </a:solidFill>
              </a:rPr>
              <a:t>Plagiát</a:t>
            </a:r>
            <a:r>
              <a:rPr lang="cs-CZ" sz="7200" b="1" smtClean="0"/>
              <a:t>orství</a:t>
            </a:r>
            <a:endParaRPr lang="cs-CZ" sz="4000" b="1" smtClean="0"/>
          </a:p>
        </p:txBody>
      </p:sp>
    </p:spTree>
    <p:extLst>
      <p:ext uri="{BB962C8B-B14F-4D97-AF65-F5344CB8AC3E}">
        <p14:creationId xmlns:p14="http://schemas.microsoft.com/office/powerpoint/2010/main" val="251815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Kniha o citování a plagiátorství</a:t>
            </a:r>
            <a:endParaRPr lang="cs-CZ" dirty="0"/>
          </a:p>
        </p:txBody>
      </p:sp>
      <p:pic>
        <p:nvPicPr>
          <p:cNvPr id="4" name="Zástupný symbol pro obsah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406" y="1124744"/>
            <a:ext cx="3934842" cy="5581336"/>
          </a:xfrm>
        </p:spPr>
      </p:pic>
    </p:spTree>
    <p:extLst>
      <p:ext uri="{BB962C8B-B14F-4D97-AF65-F5344CB8AC3E}">
        <p14:creationId xmlns:p14="http://schemas.microsoft.com/office/powerpoint/2010/main" val="301680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1979613" y="4102100"/>
            <a:ext cx="6399212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2913" indent="-442913">
              <a:tabLst>
                <a:tab pos="4429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4429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4429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4429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4429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429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20000"/>
              </a:spcBef>
            </a:pPr>
            <a:r>
              <a:rPr lang="cs-CZ" sz="3000" b="1">
                <a:latin typeface="Verdana" panose="020B0604030504040204" pitchFamily="34" charset="0"/>
              </a:rPr>
              <a:t>Děkuji Vám za pozornost</a:t>
            </a:r>
            <a:endParaRPr lang="en-US" sz="3000" b="1">
              <a:latin typeface="Verdana" panose="020B0604030504040204" pitchFamily="34" charset="0"/>
            </a:endParaRPr>
          </a:p>
        </p:txBody>
      </p:sp>
      <p:pic>
        <p:nvPicPr>
          <p:cNvPr id="83971" name="Picture 8" descr="bill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388" y="2052638"/>
            <a:ext cx="2284412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4562475" y="5684838"/>
            <a:ext cx="39608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cs-CZ" sz="2000" b="1" dirty="0">
                <a:latin typeface="Verdana" panose="020B0604030504040204" pitchFamily="34" charset="0"/>
              </a:rPr>
              <a:t>Martin Krčál</a:t>
            </a:r>
          </a:p>
          <a:p>
            <a:pPr algn="r" eaLnBrk="1" hangingPunct="1"/>
            <a:r>
              <a:rPr lang="cs-CZ" sz="2000" b="1" dirty="0" smtClean="0">
                <a:latin typeface="Verdana" panose="020B0604030504040204" pitchFamily="34" charset="0"/>
              </a:rPr>
              <a:t>martin.krcal@citace.com</a:t>
            </a:r>
            <a:endParaRPr lang="cs-CZ" sz="2000" b="1" dirty="0">
              <a:latin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Definice plagiátorství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Představení duševního díla jiného autora půjčeného nebo napodobeného v celku nebo z části, jako svého vlastního.</a:t>
            </a:r>
            <a:r>
              <a:rPr lang="cs-CZ" smtClean="0"/>
              <a:t> </a:t>
            </a:r>
            <a:endParaRPr lang="cs-CZ" smtClean="0">
              <a:latin typeface="Arial" panose="020B0604020202020204" pitchFamily="34" charset="0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635375" y="3141663"/>
            <a:ext cx="49688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20000"/>
              </a:lnSpc>
              <a:spcBef>
                <a:spcPct val="20000"/>
              </a:spcBef>
            </a:pPr>
            <a:r>
              <a:rPr lang="cs-CZ" sz="2000" i="1"/>
              <a:t>(Norma ČSN ISO 5127-2003)</a:t>
            </a:r>
          </a:p>
          <a:p>
            <a:pPr eaLnBrk="1" hangingPunct="1">
              <a:spcBef>
                <a:spcPct val="50000"/>
              </a:spcBef>
            </a:pPr>
            <a:endParaRPr lang="cs-CZ" sz="2000" i="1"/>
          </a:p>
        </p:txBody>
      </p:sp>
    </p:spTree>
    <p:extLst>
      <p:ext uri="{BB962C8B-B14F-4D97-AF65-F5344CB8AC3E}">
        <p14:creationId xmlns:p14="http://schemas.microsoft.com/office/powerpoint/2010/main" val="2723329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Co je plagiátorství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využití cizí myšlenky bez uvedení jejího původního autora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vědomé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nevědomé</a:t>
            </a:r>
          </a:p>
          <a:p>
            <a:r>
              <a:rPr lang="cs-CZ" smtClean="0">
                <a:latin typeface="Arial" panose="020B0604020202020204" pitchFamily="34" charset="0"/>
              </a:rPr>
              <a:t>vydávání cizí myšlenky za vlastní</a:t>
            </a:r>
          </a:p>
          <a:p>
            <a:r>
              <a:rPr lang="cs-CZ" smtClean="0">
                <a:latin typeface="Arial" panose="020B0604020202020204" pitchFamily="34" charset="0"/>
              </a:rPr>
              <a:t>platí i pro tabulky, grafy, obrázky,...</a:t>
            </a:r>
          </a:p>
          <a:p>
            <a:r>
              <a:rPr lang="cs-CZ" smtClean="0">
                <a:latin typeface="Arial" panose="020B0604020202020204" pitchFamily="34" charset="0"/>
              </a:rPr>
              <a:t>porušujete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etická pravidla vědecké komunikace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platné právo ČR (AZ)</a:t>
            </a:r>
          </a:p>
        </p:txBody>
      </p:sp>
    </p:spTree>
    <p:extLst>
      <p:ext uri="{BB962C8B-B14F-4D97-AF65-F5344CB8AC3E}">
        <p14:creationId xmlns:p14="http://schemas.microsoft.com/office/powerpoint/2010/main" val="62782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76250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7200" b="1" dirty="0" smtClean="0">
                <a:solidFill>
                  <a:srgbClr val="008000"/>
                </a:solidFill>
              </a:rPr>
              <a:t>Formy</a:t>
            </a:r>
          </a:p>
          <a:p>
            <a:pPr algn="ctr">
              <a:buFontTx/>
              <a:buNone/>
            </a:pPr>
            <a:r>
              <a:rPr lang="cs-CZ" sz="7200" b="1" dirty="0" smtClean="0"/>
              <a:t>plagiátorství</a:t>
            </a:r>
            <a:endParaRPr lang="cs-CZ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77472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CTRL+C</a:t>
            </a:r>
          </a:p>
        </p:txBody>
      </p:sp>
      <p:sp>
        <p:nvSpPr>
          <p:cNvPr id="4505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převezmeme text nebo část textu jiného autora a vydáváme ho za svůj</a:t>
            </a:r>
          </a:p>
          <a:p>
            <a:pPr lvl="1"/>
            <a:r>
              <a:rPr lang="cs-CZ" smtClean="0"/>
              <a:t>nejběžnější, často spojeno s internetovými zdroji</a:t>
            </a:r>
          </a:p>
        </p:txBody>
      </p:sp>
    </p:spTree>
    <p:extLst>
      <p:ext uri="{BB962C8B-B14F-4D97-AF65-F5344CB8AC3E}">
        <p14:creationId xmlns:p14="http://schemas.microsoft.com/office/powerpoint/2010/main" val="154940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Drobné úpravy</a:t>
            </a:r>
          </a:p>
        </p:txBody>
      </p:sp>
      <p:sp>
        <p:nvSpPr>
          <p:cNvPr id="47107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převezmeme text jiného autora a změníte v něm některé formulace</a:t>
            </a:r>
          </a:p>
          <a:p>
            <a:pPr lvl="1"/>
            <a:r>
              <a:rPr lang="cs-CZ" smtClean="0"/>
              <a:t>nahradíme některá slova jejich synonymy</a:t>
            </a:r>
          </a:p>
          <a:p>
            <a:pPr lvl="1"/>
            <a:r>
              <a:rPr lang="cs-CZ" smtClean="0"/>
              <a:t>vypustíme některá nadbytečná slova</a:t>
            </a:r>
          </a:p>
          <a:p>
            <a:pPr lvl="1"/>
            <a:r>
              <a:rPr lang="cs-CZ" smtClean="0"/>
              <a:t>změníme slovosled ve větě</a:t>
            </a:r>
          </a:p>
          <a:p>
            <a:pPr lvl="1"/>
            <a:r>
              <a:rPr lang="cs-CZ" smtClean="0"/>
              <a:t>přehodíme některé věty apod.</a:t>
            </a:r>
          </a:p>
        </p:txBody>
      </p:sp>
    </p:spTree>
    <p:extLst>
      <p:ext uri="{BB962C8B-B14F-4D97-AF65-F5344CB8AC3E}">
        <p14:creationId xmlns:p14="http://schemas.microsoft.com/office/powerpoint/2010/main" val="42850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Jeden zdroj</a:t>
            </a:r>
          </a:p>
        </p:txBody>
      </p:sp>
      <p:sp>
        <p:nvSpPr>
          <p:cNvPr id="4608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přebíráme doslovné pasáže pouze z jednoho zdroje bez uvedení citace</a:t>
            </a:r>
          </a:p>
          <a:p>
            <a:pPr lvl="1"/>
            <a:r>
              <a:rPr lang="cs-CZ" smtClean="0"/>
              <a:t>vybereme si konkrétní věty nebo odstavce, které poté spojíme do vlastního textu bez jakýchkoliv významnějších úprav</a:t>
            </a:r>
          </a:p>
          <a:p>
            <a:pPr lvl="1"/>
            <a:r>
              <a:rPr lang="cs-CZ" smtClean="0"/>
              <a:t>z pohledu publikační etiky je problematické také to, že vycházíme pouze z jednoho pramene a neověřujeme si informace z různých zdrojů</a:t>
            </a:r>
          </a:p>
        </p:txBody>
      </p:sp>
    </p:spTree>
    <p:extLst>
      <p:ext uri="{BB962C8B-B14F-4D97-AF65-F5344CB8AC3E}">
        <p14:creationId xmlns:p14="http://schemas.microsoft.com/office/powerpoint/2010/main" val="13401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Mashups (spojování)</a:t>
            </a:r>
          </a:p>
        </p:txBody>
      </p:sp>
      <p:sp>
        <p:nvSpPr>
          <p:cNvPr id="4915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spojíme více textů do jednoho</a:t>
            </a:r>
          </a:p>
          <a:p>
            <a:pPr lvl="1"/>
            <a:r>
              <a:rPr lang="cs-CZ" smtClean="0"/>
              <a:t>vybereme si konkrétní věty nebo odstavce z několika zdrojů, které pak poskládáme do vlastního textu</a:t>
            </a:r>
          </a:p>
          <a:p>
            <a:pPr lvl="1"/>
            <a:r>
              <a:rPr lang="cs-CZ" smtClean="0"/>
              <a:t>problematické je neuvedení zdroje a chybějící vlastní myšlenka, která dodá kompilaci přidanou hodnotu</a:t>
            </a:r>
          </a:p>
          <a:p>
            <a:pPr lvl="1"/>
            <a:r>
              <a:rPr lang="cs-CZ" smtClean="0"/>
              <a:t>spadají sem také texty, kde se kombinují správně odcitované pasáže s necitovanými pasážemi</a:t>
            </a:r>
          </a:p>
        </p:txBody>
      </p:sp>
    </p:spTree>
    <p:extLst>
      <p:ext uri="{BB962C8B-B14F-4D97-AF65-F5344CB8AC3E}">
        <p14:creationId xmlns:p14="http://schemas.microsoft.com/office/powerpoint/2010/main" val="74440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Odůvodněná míra</a:t>
            </a:r>
          </a:p>
        </p:txBody>
      </p:sp>
      <p:sp>
        <p:nvSpPr>
          <p:cNvPr id="48131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převezmeme text ve větší než odůvodněné míře</a:t>
            </a:r>
          </a:p>
          <a:p>
            <a:pPr lvl="1"/>
            <a:r>
              <a:rPr lang="cs-CZ" smtClean="0"/>
              <a:t>v odborné literatuře nenajdeme bližší vysvětlení „odůvodněné míry“, vždy záleží na konkrétním textu a druhu práce, u prací kompilačního charakteru lze očekávat větší počet citací než u původních výzkumů, nicméně nemusí to platit obecně</a:t>
            </a:r>
          </a:p>
        </p:txBody>
      </p:sp>
    </p:spTree>
    <p:extLst>
      <p:ext uri="{BB962C8B-B14F-4D97-AF65-F5344CB8AC3E}">
        <p14:creationId xmlns:p14="http://schemas.microsoft.com/office/powerpoint/2010/main" val="360978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Obsah přednášky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základní terminologie</a:t>
            </a:r>
          </a:p>
          <a:p>
            <a:r>
              <a:rPr lang="cs-CZ" smtClean="0">
                <a:latin typeface="Arial" panose="020B0604020202020204" pitchFamily="34" charset="0"/>
              </a:rPr>
              <a:t>proč citujeme</a:t>
            </a:r>
          </a:p>
          <a:p>
            <a:r>
              <a:rPr lang="cs-CZ" smtClean="0">
                <a:latin typeface="Arial" panose="020B0604020202020204" pitchFamily="34" charset="0"/>
              </a:rPr>
              <a:t>plagiátorství</a:t>
            </a:r>
          </a:p>
          <a:p>
            <a:r>
              <a:rPr lang="cs-CZ" smtClean="0">
                <a:latin typeface="Arial" panose="020B0604020202020204" pitchFamily="34" charset="0"/>
              </a:rPr>
              <a:t>citační styly</a:t>
            </a:r>
          </a:p>
          <a:p>
            <a:r>
              <a:rPr lang="cs-CZ" smtClean="0">
                <a:latin typeface="Arial" panose="020B0604020202020204" pitchFamily="34" charset="0"/>
              </a:rPr>
              <a:t>norma ČSN ISO 690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citace v textu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soupisy literatury</a:t>
            </a:r>
          </a:p>
          <a:p>
            <a:r>
              <a:rPr lang="cs-CZ" smtClean="0">
                <a:latin typeface="Arial" panose="020B0604020202020204" pitchFamily="34" charset="0"/>
              </a:rPr>
              <a:t>jak citovat...</a:t>
            </a:r>
          </a:p>
          <a:p>
            <a:r>
              <a:rPr lang="cs-CZ" smtClean="0">
                <a:latin typeface="Arial" panose="020B0604020202020204" pitchFamily="34" charset="0"/>
              </a:rPr>
              <a:t>citační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Necitování v textu</a:t>
            </a:r>
          </a:p>
        </p:txBody>
      </p:sp>
      <p:sp>
        <p:nvSpPr>
          <p:cNvPr id="5017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zdroje uvedeme v seznamu použité literatury, ale necitujeme v textu</a:t>
            </a:r>
          </a:p>
          <a:p>
            <a:pPr lvl="1"/>
            <a:r>
              <a:rPr lang="cs-CZ" smtClean="0"/>
              <a:t>nelze určit, co jsme převzali a z jakých zdrojů, což může být problematické např. při ověření informací u původního autora</a:t>
            </a:r>
          </a:p>
        </p:txBody>
      </p:sp>
    </p:spTree>
    <p:extLst>
      <p:ext uri="{BB962C8B-B14F-4D97-AF65-F5344CB8AC3E}">
        <p14:creationId xmlns:p14="http://schemas.microsoft.com/office/powerpoint/2010/main" val="36820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Citáty bez uvozovek</a:t>
            </a:r>
          </a:p>
        </p:txBody>
      </p:sp>
      <p:sp>
        <p:nvSpPr>
          <p:cNvPr id="5120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vydáváme citát za parafrázi</a:t>
            </a:r>
          </a:p>
          <a:p>
            <a:pPr lvl="1"/>
            <a:r>
              <a:rPr lang="cs-CZ" smtClean="0"/>
              <a:t>nejčastěji se tak stává ve chvíli, kdy zapomeneme dát citát do uvozovek, čtenář pak neví, kde začíná převzatý text a co už je myšlenka autora</a:t>
            </a:r>
          </a:p>
        </p:txBody>
      </p:sp>
    </p:spTree>
    <p:extLst>
      <p:ext uri="{BB962C8B-B14F-4D97-AF65-F5344CB8AC3E}">
        <p14:creationId xmlns:p14="http://schemas.microsoft.com/office/powerpoint/2010/main" val="301391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Chybějící zdroj</a:t>
            </a:r>
          </a:p>
        </p:txBody>
      </p:sp>
      <p:sp>
        <p:nvSpPr>
          <p:cNvPr id="52227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neuvedeme svůj zdroj informací</a:t>
            </a:r>
          </a:p>
          <a:p>
            <a:pPr lvl="1"/>
            <a:r>
              <a:rPr lang="cs-CZ" smtClean="0"/>
              <a:t>vědomé - záměrně jej neuvedeme v textu (např. při použití Wikipedie v odborné práci)</a:t>
            </a:r>
          </a:p>
          <a:p>
            <a:pPr lvl="1"/>
            <a:r>
              <a:rPr lang="cs-CZ" smtClean="0"/>
              <a:t>nevědomé - zapomeneme citaci uvést, řešením je využití citačních manažerů</a:t>
            </a:r>
          </a:p>
        </p:txBody>
      </p:sp>
    </p:spTree>
    <p:extLst>
      <p:ext uri="{BB962C8B-B14F-4D97-AF65-F5344CB8AC3E}">
        <p14:creationId xmlns:p14="http://schemas.microsoft.com/office/powerpoint/2010/main" val="260291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Nedohledatelný zdroj</a:t>
            </a:r>
          </a:p>
        </p:txBody>
      </p:sp>
      <p:sp>
        <p:nvSpPr>
          <p:cNvPr id="53251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odkazujeme na neexistující zdroj</a:t>
            </a:r>
          </a:p>
          <a:p>
            <a:pPr lvl="1"/>
            <a:r>
              <a:rPr lang="cs-CZ" smtClean="0"/>
              <a:t>vymyslíme si zdroj nebo jej uvedeme špatně, čtenář pak nemůže původní dokument dohledat</a:t>
            </a:r>
          </a:p>
          <a:p>
            <a:pPr lvl="1"/>
            <a:r>
              <a:rPr lang="cs-CZ" smtClean="0"/>
              <a:t>problematické u elektronických dokumentů, které rychle zanikají, ideální je využívat trvalé identifikátory, dle nichž lze dokument kdykoliv dohledat (např. DOI)</a:t>
            </a:r>
          </a:p>
        </p:txBody>
      </p:sp>
    </p:spTree>
    <p:extLst>
      <p:ext uri="{BB962C8B-B14F-4D97-AF65-F5344CB8AC3E}">
        <p14:creationId xmlns:p14="http://schemas.microsoft.com/office/powerpoint/2010/main" val="264663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Vylepšování literatury</a:t>
            </a:r>
          </a:p>
        </p:txBody>
      </p:sp>
      <p:sp>
        <p:nvSpPr>
          <p:cNvPr id="5427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uvedeme zdroj, který jsme nepoužili</a:t>
            </a:r>
          </a:p>
          <a:p>
            <a:pPr lvl="1"/>
            <a:r>
              <a:rPr lang="cs-CZ" smtClean="0"/>
              <a:t>stává se v případech, kdy si chceme vylepšit svou použitou literaturu o kvalitní zdroje, ze kterých jsme ale při psaní práce nevycházeli</a:t>
            </a:r>
          </a:p>
        </p:txBody>
      </p:sp>
    </p:spTree>
    <p:extLst>
      <p:ext uri="{BB962C8B-B14F-4D97-AF65-F5344CB8AC3E}">
        <p14:creationId xmlns:p14="http://schemas.microsoft.com/office/powerpoint/2010/main" val="301115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Zneužití autocitací</a:t>
            </a:r>
          </a:p>
        </p:txBody>
      </p:sp>
      <p:sp>
        <p:nvSpPr>
          <p:cNvPr id="55299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použijeme vlastní dříve publikované texty nebo jejich části bez uvedení citace</a:t>
            </a:r>
          </a:p>
          <a:p>
            <a:pPr lvl="1"/>
            <a:r>
              <a:rPr lang="cs-CZ" smtClean="0"/>
              <a:t>ve chvíli, kdy použiji části ze svého dříve publikovaného článku v novém textu, měl bych jej opatřit autocitací</a:t>
            </a:r>
          </a:p>
          <a:p>
            <a:pPr lvl="1"/>
            <a:r>
              <a:rPr lang="cs-CZ" smtClean="0"/>
              <a:t>z pohledu publikační etiky není úplně v pořádku vydávání stejných článků opakovaně v různých zdrojích, protože jde o zbytečné duplikování informací, téma by mělo být publikované novým způsobem a mělo by přinášet nové poznatky</a:t>
            </a:r>
          </a:p>
        </p:txBody>
      </p:sp>
    </p:spTree>
    <p:extLst>
      <p:ext uri="{BB962C8B-B14F-4D97-AF65-F5344CB8AC3E}">
        <p14:creationId xmlns:p14="http://schemas.microsoft.com/office/powerpoint/2010/main" val="335105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Doprovodný materiál</a:t>
            </a:r>
          </a:p>
        </p:txBody>
      </p:sp>
      <p:sp>
        <p:nvSpPr>
          <p:cNvPr id="5632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použijeme obrázky, grafy, tabulky nebo multimédia od jiných autorů</a:t>
            </a:r>
          </a:p>
          <a:p>
            <a:pPr lvl="1"/>
            <a:r>
              <a:rPr lang="cs-CZ" smtClean="0"/>
              <a:t>obrázky, tabulky nebo grafy jsou také výsledkem tvůrčí činnosti člověka a měli bychom u nich uvádět zdroj</a:t>
            </a:r>
          </a:p>
          <a:p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134906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Obecně známé věci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základní informace z oboru</a:t>
            </a:r>
          </a:p>
          <a:p>
            <a:pPr lvl="1"/>
            <a:r>
              <a:rPr lang="cs-CZ" smtClean="0"/>
              <a:t>voda vaří při 100°C</a:t>
            </a:r>
          </a:p>
          <a:p>
            <a:pPr lvl="1"/>
            <a:r>
              <a:rPr lang="cs-CZ" smtClean="0"/>
              <a:t>nejvyšší hora světa je Mt. Everest</a:t>
            </a:r>
          </a:p>
          <a:p>
            <a:r>
              <a:rPr lang="cs-CZ" smtClean="0"/>
              <a:t>musí se citovat?</a:t>
            </a:r>
          </a:p>
          <a:p>
            <a:r>
              <a:rPr lang="cs-CZ" smtClean="0"/>
              <a:t>jakou zvolím publikaci?</a:t>
            </a:r>
          </a:p>
          <a:p>
            <a:pPr lvl="1"/>
            <a:r>
              <a:rPr lang="cs-CZ" smtClean="0"/>
              <a:t>encyklopedie, slovník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836738" y="4819650"/>
            <a:ext cx="60483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cs-CZ" sz="5400">
                <a:solidFill>
                  <a:srgbClr val="FF1901"/>
                </a:solidFill>
              </a:rPr>
              <a:t>NEmusíte citovat!!!</a:t>
            </a:r>
          </a:p>
        </p:txBody>
      </p:sp>
    </p:spTree>
    <p:extLst>
      <p:ext uri="{BB962C8B-B14F-4D97-AF65-F5344CB8AC3E}">
        <p14:creationId xmlns:p14="http://schemas.microsoft.com/office/powerpoint/2010/main" val="2480567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333375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9600" b="1" smtClean="0"/>
              <a:t>Citační</a:t>
            </a:r>
          </a:p>
          <a:p>
            <a:pPr algn="ctr">
              <a:buFontTx/>
              <a:buNone/>
            </a:pPr>
            <a:r>
              <a:rPr lang="cs-CZ" sz="8000" b="1" smtClean="0">
                <a:solidFill>
                  <a:srgbClr val="008000"/>
                </a:solidFill>
              </a:rPr>
              <a:t>styly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sz="3200" smtClean="0"/>
              <a:t>Citační styly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196975"/>
            <a:ext cx="7993062" cy="5472113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cs-CZ" b="1" smtClean="0"/>
              <a:t>ČSN ISO 690</a:t>
            </a:r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česká verze mezinárodní normy</a:t>
            </a:r>
          </a:p>
          <a:p>
            <a:pPr eaLnBrk="1" hangingPunct="1">
              <a:lnSpc>
                <a:spcPct val="110000"/>
              </a:lnSpc>
            </a:pPr>
            <a:r>
              <a:rPr lang="cs-CZ" b="1" smtClean="0">
                <a:hlinkClick r:id="rId2" tooltip="APA"/>
              </a:rPr>
              <a:t>APA</a:t>
            </a:r>
            <a:r>
              <a:rPr lang="cs-CZ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pro potřeby American Psycho</a:t>
            </a:r>
            <a:r>
              <a:rPr lang="cs-CZ" smtClean="0">
                <a:latin typeface="Arial" panose="020B0604020202020204" pitchFamily="34" charset="0"/>
              </a:rPr>
              <a:t>l</a:t>
            </a:r>
            <a:r>
              <a:rPr lang="cs-CZ" smtClean="0"/>
              <a:t>ogical 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psychologie + další příbuzné obory</a:t>
            </a:r>
          </a:p>
          <a:p>
            <a:pPr eaLnBrk="1" hangingPunct="1">
              <a:lnSpc>
                <a:spcPct val="110000"/>
              </a:lnSpc>
            </a:pPr>
            <a:r>
              <a:rPr lang="cs-CZ" b="1" smtClean="0">
                <a:hlinkClick r:id="rId3" tooltip="MLA"/>
              </a:rPr>
              <a:t>MLA</a:t>
            </a:r>
            <a:endParaRPr lang="cs-CZ" b="1" smtClean="0"/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humanitní obory (např. jazykověda), manuál v </a:t>
            </a:r>
            <a:r>
              <a:rPr lang="cs-CZ" smtClean="0">
                <a:hlinkClick r:id="rId4" tooltip="MLA"/>
              </a:rPr>
              <a:t>PDF</a:t>
            </a:r>
            <a:r>
              <a:rPr lang="cs-CZ" smtClean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cs-CZ" b="1" smtClean="0">
                <a:hlinkClick r:id="rId5" tooltip="Chicago"/>
              </a:rPr>
              <a:t>Chicago</a:t>
            </a:r>
            <a:endParaRPr lang="cs-CZ" b="1" smtClean="0"/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společenské vědy, </a:t>
            </a:r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popisuje také citování VŠKP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620713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9600" b="1" smtClean="0">
                <a:solidFill>
                  <a:srgbClr val="008000"/>
                </a:solidFill>
              </a:rPr>
              <a:t>Základní</a:t>
            </a:r>
          </a:p>
          <a:p>
            <a:pPr algn="ctr">
              <a:buFontTx/>
              <a:buNone/>
            </a:pPr>
            <a:r>
              <a:rPr lang="cs-CZ" sz="6600" b="1" smtClean="0"/>
              <a:t>terminologie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sz="3200" smtClean="0"/>
              <a:t>Citační styly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cs-CZ" b="1" smtClean="0"/>
              <a:t>Harvard</a:t>
            </a:r>
            <a:r>
              <a:rPr lang="cs-CZ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citační styl Harvard Bussiness School </a:t>
            </a:r>
          </a:p>
          <a:p>
            <a:pPr eaLnBrk="1" hangingPunct="1">
              <a:lnSpc>
                <a:spcPct val="110000"/>
              </a:lnSpc>
            </a:pPr>
            <a:r>
              <a:rPr lang="cs-CZ" b="1" smtClean="0">
                <a:hlinkClick r:id="rId2" tooltip="ICMJE"/>
              </a:rPr>
              <a:t>Vancouver</a:t>
            </a:r>
            <a:endParaRPr lang="cs-CZ" b="1" smtClean="0"/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pro časopisy z oblasti lékařství, biomedicíny, lékařských technologií apod., manuál v </a:t>
            </a:r>
            <a:r>
              <a:rPr lang="cs-CZ" smtClean="0">
                <a:hlinkClick r:id="rId3" tooltip="PDF"/>
              </a:rPr>
              <a:t>PDF</a:t>
            </a:r>
            <a:r>
              <a:rPr lang="cs-CZ" smtClean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cs-CZ" b="1" smtClean="0"/>
              <a:t>AMA</a:t>
            </a:r>
            <a:endParaRPr lang="cs-CZ" smtClean="0"/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citační styl American Medical Association</a:t>
            </a:r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pro lékařství a biologii, manuál v </a:t>
            </a:r>
            <a:r>
              <a:rPr lang="cs-CZ" smtClean="0">
                <a:hlinkClick r:id="rId4" tooltip="PDF"/>
              </a:rPr>
              <a:t>PDF</a:t>
            </a:r>
            <a:r>
              <a:rPr lang="cs-CZ" smtClean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cs-CZ" b="1" smtClean="0">
                <a:hlinkClick r:id="rId5" tooltip="CSE"/>
              </a:rPr>
              <a:t>CSE</a:t>
            </a:r>
            <a:endParaRPr lang="cs-CZ" b="1" smtClean="0"/>
          </a:p>
          <a:p>
            <a:pPr lvl="1" eaLnBrk="1" hangingPunct="1">
              <a:lnSpc>
                <a:spcPct val="90000"/>
              </a:lnSpc>
            </a:pPr>
            <a:r>
              <a:rPr lang="cs-CZ" smtClean="0"/>
              <a:t>citační styl pro přírodní vědy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620713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9600" b="1" smtClean="0">
                <a:solidFill>
                  <a:srgbClr val="008000"/>
                </a:solidFill>
              </a:rPr>
              <a:t>Norma</a:t>
            </a:r>
          </a:p>
          <a:p>
            <a:pPr algn="ctr">
              <a:buFontTx/>
              <a:buNone/>
            </a:pPr>
            <a:r>
              <a:rPr lang="cs-CZ" sz="6000" b="1" smtClean="0"/>
              <a:t>ČSN ISO 690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Nová norma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platná od 1.4.2011</a:t>
            </a:r>
          </a:p>
          <a:p>
            <a:r>
              <a:rPr lang="cs-CZ" smtClean="0"/>
              <a:t>nahradila ČSN ISO 690 a 690-2</a:t>
            </a:r>
          </a:p>
          <a:p>
            <a:r>
              <a:rPr lang="cs-CZ" smtClean="0"/>
              <a:t>nová verze po 14-ti letech</a:t>
            </a:r>
          </a:p>
          <a:p>
            <a:r>
              <a:rPr lang="cs-CZ" smtClean="0"/>
              <a:t>obecně uznávaná </a:t>
            </a:r>
            <a:r>
              <a:rPr lang="cs-CZ" smtClean="0">
                <a:hlinkClick r:id="rId2"/>
              </a:rPr>
              <a:t>interpretace normy</a:t>
            </a:r>
            <a:r>
              <a:rPr lang="cs-CZ" smtClean="0"/>
              <a:t> (Biernátová, Skůpa)</a:t>
            </a:r>
          </a:p>
          <a:p>
            <a:pPr lvl="1"/>
            <a:r>
              <a:rPr lang="cs-CZ" smtClean="0"/>
              <a:t>připomínkováno 8 odborníky na citace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Druhy citací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odkazy v textu</a:t>
            </a:r>
          </a:p>
          <a:p>
            <a:r>
              <a:rPr lang="cs-CZ" smtClean="0">
                <a:latin typeface="Arial" panose="020B0604020202020204" pitchFamily="34" charset="0"/>
              </a:rPr>
              <a:t>soupis použité literatury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04813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9600" b="1" smtClean="0">
                <a:solidFill>
                  <a:srgbClr val="008000"/>
                </a:solidFill>
              </a:rPr>
              <a:t>Citace</a:t>
            </a:r>
          </a:p>
          <a:p>
            <a:pPr algn="ctr">
              <a:buFontTx/>
              <a:buNone/>
            </a:pPr>
            <a:r>
              <a:rPr lang="cs-CZ" sz="6000" b="1" smtClean="0"/>
              <a:t>v textu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Harvardský styl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(příjmení prvního autora, rok, strana)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(Kafka, 2008, s. 125)</a:t>
            </a:r>
          </a:p>
          <a:p>
            <a:r>
              <a:rPr lang="cs-CZ" smtClean="0">
                <a:latin typeface="Arial" panose="020B0604020202020204" pitchFamily="34" charset="0"/>
              </a:rPr>
              <a:t>strana je volitelná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(Kafka, 2008)</a:t>
            </a:r>
          </a:p>
          <a:p>
            <a:r>
              <a:rPr lang="cs-CZ" smtClean="0">
                <a:latin typeface="Arial" panose="020B0604020202020204" pitchFamily="34" charset="0"/>
              </a:rPr>
              <a:t>chybí-li autor, pak název korporace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(Adobe Creative Team, 2011)</a:t>
            </a:r>
          </a:p>
          <a:p>
            <a:r>
              <a:rPr lang="cs-CZ" smtClean="0">
                <a:latin typeface="Arial" panose="020B0604020202020204" pitchFamily="34" charset="0"/>
              </a:rPr>
              <a:t>chybí-li autor i korporace, pak první slova z názvu – není kurzívou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(Principy sazby, 1954, s. 18)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Harvardský styl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zkrácená citace stejná u více děl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za rok se vkládá index (písmeno a,b,c,d,...)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(Kafka, 2008b, s. 54)</a:t>
            </a:r>
          </a:p>
          <a:p>
            <a:r>
              <a:rPr lang="cs-CZ" smtClean="0">
                <a:latin typeface="Arial" panose="020B0604020202020204" pitchFamily="34" charset="0"/>
              </a:rPr>
              <a:t>citace se může vkládat kamkoliv do věty, na konci věty se dá před tečku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... citace dáváme do uvozovek (Bratková, 2008) nebo je lze i jinak zvýraznit (Cihlář, 2011).</a:t>
            </a:r>
          </a:p>
          <a:p>
            <a:r>
              <a:rPr lang="cs-CZ" smtClean="0">
                <a:latin typeface="Arial" panose="020B0604020202020204" pitchFamily="34" charset="0"/>
              </a:rPr>
              <a:t>citace použité hned za sebou spojujeme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(Bratková, 2008; Cihlář, 2011)</a:t>
            </a:r>
          </a:p>
          <a:p>
            <a:endParaRPr lang="cs-CZ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Harvardský styl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pokud je ve větě příjmení citovaného autora v prvním pádu, vypouštíme ho ze zkrácené citace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... a tento pojem definuje Kafka takto,... (2008, s. 34).</a:t>
            </a:r>
          </a:p>
          <a:p>
            <a:r>
              <a:rPr lang="cs-CZ" smtClean="0">
                <a:latin typeface="Arial" panose="020B0604020202020204" pitchFamily="34" charset="0"/>
              </a:rPr>
              <a:t>hranaté vs. kulaté závorky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2800" smtClean="0"/>
              <a:t>Soupis literatury v Harvardském stylu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600" smtClean="0">
                <a:latin typeface="Arial" panose="020B0604020202020204" pitchFamily="34" charset="0"/>
              </a:rPr>
              <a:t>v soupisu použité literatury je rok hned za autorem (pokud není, tak za názvem), rok vydání se dále neuvádí</a:t>
            </a:r>
          </a:p>
          <a:p>
            <a:pPr lvl="1"/>
            <a:r>
              <a:rPr lang="cs-CZ" sz="2200" smtClean="0">
                <a:latin typeface="Arial" panose="020B0604020202020204" pitchFamily="34" charset="0"/>
              </a:rPr>
              <a:t>KAFKA, Jan. 2008. </a:t>
            </a:r>
            <a:r>
              <a:rPr lang="cs-CZ" sz="2200" i="1" smtClean="0">
                <a:latin typeface="Arial" panose="020B0604020202020204" pitchFamily="34" charset="0"/>
              </a:rPr>
              <a:t>Název: podnázev</a:t>
            </a:r>
            <a:r>
              <a:rPr lang="cs-CZ" sz="2200" smtClean="0">
                <a:latin typeface="Arial" panose="020B0604020202020204" pitchFamily="34" charset="0"/>
              </a:rPr>
              <a:t>... Praha: Mladá Fronta, 254 s.</a:t>
            </a:r>
          </a:p>
          <a:p>
            <a:pPr lvl="1"/>
            <a:r>
              <a:rPr lang="cs-CZ" sz="2200" i="1" smtClean="0">
                <a:latin typeface="Arial" panose="020B0604020202020204" pitchFamily="34" charset="0"/>
              </a:rPr>
              <a:t>Principy sazby</a:t>
            </a:r>
            <a:r>
              <a:rPr lang="cs-CZ" sz="2200" smtClean="0">
                <a:latin typeface="Arial" panose="020B0604020202020204" pitchFamily="34" charset="0"/>
              </a:rPr>
              <a:t>. 1954. 2. vyd..... Praha: Academia, 185 s.....</a:t>
            </a:r>
          </a:p>
          <a:p>
            <a:r>
              <a:rPr lang="cs-CZ" sz="2600" smtClean="0">
                <a:latin typeface="Arial" panose="020B0604020202020204" pitchFamily="34" charset="0"/>
              </a:rPr>
              <a:t>pokud je v citaci celé datum, pak ho uvádíme</a:t>
            </a:r>
          </a:p>
          <a:p>
            <a:pPr lvl="1"/>
            <a:r>
              <a:rPr lang="cs-CZ" sz="2200" smtClean="0">
                <a:latin typeface="Arial" panose="020B0604020202020204" pitchFamily="34" charset="0"/>
              </a:rPr>
              <a:t>SRBECKÁ, Gabriela. 2010. Rozvoj kompetencí studentů ve vzdělávání. </a:t>
            </a:r>
            <a:r>
              <a:rPr lang="cs-CZ" sz="2200" i="1" smtClean="0">
                <a:latin typeface="Arial" panose="020B0604020202020204" pitchFamily="34" charset="0"/>
              </a:rPr>
              <a:t>Inflow: information journal </a:t>
            </a:r>
            <a:r>
              <a:rPr lang="cs-CZ" sz="2200" smtClean="0">
                <a:latin typeface="Arial" panose="020B0604020202020204" pitchFamily="34" charset="0"/>
              </a:rPr>
              <a:t>[online]. Brno, 02/07/2010, roč. 3, č. 7...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Nadpis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cs-CZ" sz="3200" smtClean="0"/>
              <a:t>Poznámky pod čarou</a:t>
            </a:r>
          </a:p>
        </p:txBody>
      </p:sp>
      <p:sp>
        <p:nvSpPr>
          <p:cNvPr id="28675" name="Zástupný symbol pro obsah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funkce vložit poznámku pod čarou ve Wordu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ve své knize Kafka</a:t>
            </a:r>
            <a:r>
              <a:rPr lang="cs-CZ" baseline="30000" smtClean="0">
                <a:latin typeface="Arial" panose="020B0604020202020204" pitchFamily="34" charset="0"/>
              </a:rPr>
              <a:t>1</a:t>
            </a:r>
            <a:r>
              <a:rPr lang="cs-CZ" smtClean="0">
                <a:latin typeface="Arial" panose="020B0604020202020204" pitchFamily="34" charset="0"/>
              </a:rPr>
              <a:t>.... a také ve svém článku</a:t>
            </a:r>
            <a:r>
              <a:rPr lang="cs-CZ" baseline="30000" smtClean="0">
                <a:latin typeface="Arial" panose="020B0604020202020204" pitchFamily="34" charset="0"/>
              </a:rPr>
              <a:t>2</a:t>
            </a:r>
          </a:p>
          <a:p>
            <a:r>
              <a:rPr lang="cs-CZ" smtClean="0">
                <a:latin typeface="Arial" panose="020B0604020202020204" pitchFamily="34" charset="0"/>
              </a:rPr>
              <a:t>pod čarou jen zkrácená citace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= příjmení a jméno autora, název, strana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SMITH, Michael. </a:t>
            </a:r>
            <a:r>
              <a:rPr lang="cs-CZ" i="1" smtClean="0">
                <a:latin typeface="Arial" panose="020B0604020202020204" pitchFamily="34" charset="0"/>
              </a:rPr>
              <a:t>Digital libraries</a:t>
            </a:r>
            <a:r>
              <a:rPr lang="cs-CZ" smtClean="0">
                <a:latin typeface="Arial" panose="020B0604020202020204" pitchFamily="34" charset="0"/>
              </a:rPr>
              <a:t>, s. 195.</a:t>
            </a:r>
          </a:p>
          <a:p>
            <a:r>
              <a:rPr lang="cs-CZ" smtClean="0">
                <a:latin typeface="Arial" panose="020B0604020202020204" pitchFamily="34" charset="0"/>
              </a:rPr>
              <a:t>bez autora = korporace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Adobe Creative Team. </a:t>
            </a:r>
            <a:r>
              <a:rPr lang="cs-CZ" i="1" smtClean="0">
                <a:latin typeface="Arial" panose="020B0604020202020204" pitchFamily="34" charset="0"/>
              </a:rPr>
              <a:t>Adobe InDesign CS5,  s. 188.</a:t>
            </a:r>
            <a:r>
              <a:rPr lang="cs-CZ" smtClean="0">
                <a:latin typeface="Arial" panose="020B0604020202020204" pitchFamily="34" charset="0"/>
              </a:rPr>
              <a:t> </a:t>
            </a:r>
          </a:p>
          <a:p>
            <a:endParaRPr lang="cs-CZ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Citát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doslovné </a:t>
            </a:r>
            <a:r>
              <a:rPr lang="cs-CZ" smtClean="0">
                <a:latin typeface="Arial" panose="020B0604020202020204" pitchFamily="34" charset="0"/>
              </a:rPr>
              <a:t>převzetí</a:t>
            </a:r>
            <a:r>
              <a:rPr lang="cs-CZ" smtClean="0"/>
              <a:t> cizího výroku</a:t>
            </a:r>
            <a:endParaRPr lang="cs-CZ" smtClean="0">
              <a:latin typeface="Arial" panose="020B0604020202020204" pitchFamily="34" charset="0"/>
            </a:endParaRPr>
          </a:p>
          <a:p>
            <a:pPr eaLnBrk="1" hangingPunct="1"/>
            <a:r>
              <a:rPr lang="cs-CZ" smtClean="0"/>
              <a:t>odlišení od vlastního textu</a:t>
            </a:r>
          </a:p>
          <a:p>
            <a:pPr lvl="1" eaLnBrk="1" hangingPunct="1"/>
            <a:r>
              <a:rPr lang="cs-CZ" smtClean="0"/>
              <a:t>uvozovky</a:t>
            </a:r>
          </a:p>
          <a:p>
            <a:pPr lvl="1" eaLnBrk="1" hangingPunct="1"/>
            <a:r>
              <a:rPr lang="cs-CZ" smtClean="0"/>
              <a:t>změna stylu písma (řez, font)</a:t>
            </a:r>
          </a:p>
          <a:p>
            <a:pPr lvl="1" eaLnBrk="1" hangingPunct="1"/>
            <a:r>
              <a:rPr lang="cs-CZ" smtClean="0"/>
              <a:t>samostatný odstavec </a:t>
            </a:r>
          </a:p>
          <a:p>
            <a:pPr lvl="2" eaLnBrk="1" hangingPunct="1"/>
            <a:r>
              <a:rPr lang="cs-CZ" smtClean="0"/>
              <a:t>více než 4 řádky (40 slov)</a:t>
            </a:r>
          </a:p>
          <a:p>
            <a:pPr lvl="2" eaLnBrk="1" hangingPunct="1"/>
            <a:r>
              <a:rPr lang="cs-CZ" smtClean="0"/>
              <a:t>odsazení (5pt)</a:t>
            </a:r>
            <a:endParaRPr lang="cs-CZ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18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Poznámky pod čarou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bez autora i korporace = jen název</a:t>
            </a:r>
          </a:p>
          <a:p>
            <a:pPr lvl="1"/>
            <a:r>
              <a:rPr lang="cs-CZ" i="1" smtClean="0">
                <a:latin typeface="Arial" panose="020B0604020202020204" pitchFamily="34" charset="0"/>
              </a:rPr>
              <a:t>Principy sazby</a:t>
            </a:r>
            <a:r>
              <a:rPr lang="cs-CZ" smtClean="0">
                <a:latin typeface="Arial" panose="020B0604020202020204" pitchFamily="34" charset="0"/>
              </a:rPr>
              <a:t>, s. 18</a:t>
            </a:r>
            <a:r>
              <a:rPr lang="cs-CZ" i="1" smtClean="0">
                <a:latin typeface="Arial" panose="020B0604020202020204" pitchFamily="34" charset="0"/>
              </a:rPr>
              <a:t>.</a:t>
            </a:r>
            <a:r>
              <a:rPr lang="cs-CZ" smtClean="0">
                <a:latin typeface="Arial" panose="020B0604020202020204" pitchFamily="34" charset="0"/>
              </a:rPr>
              <a:t> </a:t>
            </a:r>
          </a:p>
          <a:p>
            <a:r>
              <a:rPr lang="cs-CZ" smtClean="0">
                <a:latin typeface="Arial" panose="020B0604020202020204" pitchFamily="34" charset="0"/>
              </a:rPr>
              <a:t>u částí dokumentů (např. články) není název kurzívou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SRBECKÁ, Gabriela, Rozvoj kompetencí studentů ve vzdělávání.</a:t>
            </a:r>
          </a:p>
          <a:p>
            <a:r>
              <a:rPr lang="cs-CZ" smtClean="0">
                <a:latin typeface="Arial" panose="020B0604020202020204" pitchFamily="34" charset="0"/>
              </a:rPr>
              <a:t>každá citace má vždy nové číslo</a:t>
            </a:r>
          </a:p>
          <a:p>
            <a:r>
              <a:rPr lang="cs-CZ" smtClean="0">
                <a:latin typeface="Arial" panose="020B0604020202020204" pitchFamily="34" charset="0"/>
              </a:rPr>
              <a:t>citaci lze vkládat kamkoliv do věty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hned za citovanou pasáž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na konci věty před tečku</a:t>
            </a:r>
          </a:p>
          <a:p>
            <a:pPr lvl="1"/>
            <a:endParaRPr lang="cs-CZ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Poznámky pod čarou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stejné citace pod sebou – tamtéž</a:t>
            </a:r>
          </a:p>
          <a:p>
            <a:pPr lvl="1"/>
            <a:r>
              <a:rPr lang="cs-CZ" i="1" smtClean="0">
                <a:latin typeface="Arial" panose="020B0604020202020204" pitchFamily="34" charset="0"/>
              </a:rPr>
              <a:t>Principy sazby</a:t>
            </a:r>
            <a:r>
              <a:rPr lang="cs-CZ" smtClean="0">
                <a:latin typeface="Arial" panose="020B0604020202020204" pitchFamily="34" charset="0"/>
              </a:rPr>
              <a:t>, s. 18</a:t>
            </a:r>
            <a:r>
              <a:rPr lang="cs-CZ" i="1" smtClean="0">
                <a:latin typeface="Arial" panose="020B0604020202020204" pitchFamily="34" charset="0"/>
              </a:rPr>
              <a:t>.</a:t>
            </a:r>
            <a:r>
              <a:rPr lang="cs-CZ" smtClean="0"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tamtéž, s. 25.</a:t>
            </a:r>
          </a:p>
          <a:p>
            <a:r>
              <a:rPr lang="cs-CZ" smtClean="0">
                <a:latin typeface="Arial" panose="020B0604020202020204" pitchFamily="34" charset="0"/>
              </a:rPr>
              <a:t>odkaz na jinou poznámku (první použití)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KAFKA, cit. 1, s. 124.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Číslování citací (Vancouver styl)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cs-CZ" smtClean="0"/>
              <a:t>každá citace má své jedinečné číslo v soupisu literatury</a:t>
            </a:r>
          </a:p>
          <a:p>
            <a:pPr lvl="1">
              <a:lnSpc>
                <a:spcPct val="90000"/>
              </a:lnSpc>
            </a:pPr>
            <a:r>
              <a:rPr lang="cs-CZ" smtClean="0"/>
              <a:t>48. NOVOTNÝ, Jan. </a:t>
            </a:r>
            <a:r>
              <a:rPr lang="cs-CZ" i="1" smtClean="0"/>
              <a:t>Metody odposlechu</a:t>
            </a:r>
            <a:r>
              <a:rPr lang="cs-CZ" smtClean="0"/>
              <a:t>... </a:t>
            </a:r>
          </a:p>
          <a:p>
            <a:pPr>
              <a:lnSpc>
                <a:spcPct val="110000"/>
              </a:lnSpc>
            </a:pPr>
            <a:r>
              <a:rPr lang="cs-CZ" smtClean="0"/>
              <a:t>číslo citace se použije v textu</a:t>
            </a:r>
          </a:p>
          <a:p>
            <a:pPr lvl="1">
              <a:lnSpc>
                <a:spcPct val="90000"/>
              </a:lnSpc>
            </a:pPr>
            <a:r>
              <a:rPr lang="cs-CZ" smtClean="0"/>
              <a:t>..., což s sebou může přinášet problémy (25, s. 158).</a:t>
            </a:r>
          </a:p>
          <a:p>
            <a:pPr lvl="1">
              <a:lnSpc>
                <a:spcPct val="90000"/>
              </a:lnSpc>
            </a:pPr>
            <a:r>
              <a:rPr lang="cs-CZ" smtClean="0"/>
              <a:t>..., což dle Novotného není úplně vhodné (48).</a:t>
            </a:r>
          </a:p>
          <a:p>
            <a:pPr>
              <a:lnSpc>
                <a:spcPct val="110000"/>
              </a:lnSpc>
            </a:pPr>
            <a:r>
              <a:rPr lang="cs-CZ" smtClean="0"/>
              <a:t>spojení více citací do jedné</a:t>
            </a:r>
          </a:p>
          <a:p>
            <a:pPr lvl="1">
              <a:lnSpc>
                <a:spcPct val="90000"/>
              </a:lnSpc>
            </a:pPr>
            <a:r>
              <a:rPr lang="cs-CZ" smtClean="0"/>
              <a:t>(25, s. 158; 48) </a:t>
            </a:r>
          </a:p>
          <a:p>
            <a:pPr>
              <a:lnSpc>
                <a:spcPct val="110000"/>
              </a:lnSpc>
            </a:pPr>
            <a:r>
              <a:rPr lang="cs-CZ" smtClean="0"/>
              <a:t>hranaté závorky</a:t>
            </a:r>
          </a:p>
          <a:p>
            <a:pPr lvl="1">
              <a:lnSpc>
                <a:spcPct val="90000"/>
              </a:lnSpc>
            </a:pPr>
            <a:endParaRPr lang="cs-C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04813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9600" b="1" smtClean="0">
                <a:solidFill>
                  <a:srgbClr val="008000"/>
                </a:solidFill>
              </a:rPr>
              <a:t>Citace</a:t>
            </a:r>
          </a:p>
          <a:p>
            <a:pPr algn="ctr">
              <a:buFontTx/>
              <a:buNone/>
            </a:pPr>
            <a:r>
              <a:rPr lang="cs-CZ" sz="3600" b="1" smtClean="0"/>
              <a:t>v soupisu použité literatury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Druhy dokumentů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kniha - kapitola</a:t>
            </a:r>
          </a:p>
          <a:p>
            <a:r>
              <a:rPr lang="cs-CZ" smtClean="0"/>
              <a:t>časopis, noviny - článek</a:t>
            </a:r>
          </a:p>
          <a:p>
            <a:r>
              <a:rPr lang="cs-CZ" smtClean="0"/>
              <a:t>sborník – příspěvek ve sborníku</a:t>
            </a:r>
          </a:p>
          <a:p>
            <a:r>
              <a:rPr lang="cs-CZ" smtClean="0"/>
              <a:t>web – webová stránka, příspěvek</a:t>
            </a:r>
          </a:p>
          <a:p>
            <a:r>
              <a:rPr lang="cs-CZ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Obecná struktura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772816"/>
            <a:ext cx="7777162" cy="48962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cs-CZ" sz="2200" dirty="0" smtClean="0"/>
              <a:t>Autoři/korporace</a:t>
            </a:r>
            <a:endParaRPr lang="cs-CZ" sz="2200" dirty="0" smtClean="0"/>
          </a:p>
          <a:p>
            <a:pPr>
              <a:lnSpc>
                <a:spcPct val="100000"/>
              </a:lnSpc>
            </a:pPr>
            <a:r>
              <a:rPr lang="cs-CZ" sz="2200" dirty="0" smtClean="0"/>
              <a:t>Název</a:t>
            </a:r>
          </a:p>
          <a:p>
            <a:pPr>
              <a:lnSpc>
                <a:spcPct val="100000"/>
              </a:lnSpc>
            </a:pPr>
            <a:r>
              <a:rPr lang="cs-CZ" sz="2200" dirty="0" smtClean="0"/>
              <a:t>Typ nosiče (jen u elektronických)</a:t>
            </a:r>
          </a:p>
          <a:p>
            <a:pPr>
              <a:lnSpc>
                <a:spcPct val="100000"/>
              </a:lnSpc>
            </a:pPr>
            <a:r>
              <a:rPr lang="cs-CZ" sz="2200" dirty="0" smtClean="0"/>
              <a:t>Vydání</a:t>
            </a:r>
          </a:p>
          <a:p>
            <a:pPr>
              <a:lnSpc>
                <a:spcPct val="100000"/>
              </a:lnSpc>
            </a:pPr>
            <a:r>
              <a:rPr lang="cs-CZ" sz="2200" dirty="0" smtClean="0"/>
              <a:t>Nakladatelské informace</a:t>
            </a:r>
          </a:p>
          <a:p>
            <a:pPr>
              <a:lnSpc>
                <a:spcPct val="100000"/>
              </a:lnSpc>
            </a:pPr>
            <a:r>
              <a:rPr lang="cs-CZ" sz="2200" dirty="0" smtClean="0"/>
              <a:t>Datum vydání</a:t>
            </a:r>
          </a:p>
          <a:p>
            <a:pPr>
              <a:lnSpc>
                <a:spcPct val="100000"/>
              </a:lnSpc>
            </a:pPr>
            <a:r>
              <a:rPr lang="cs-CZ" sz="2200" dirty="0" smtClean="0"/>
              <a:t>Edice</a:t>
            </a:r>
          </a:p>
          <a:p>
            <a:pPr>
              <a:lnSpc>
                <a:spcPct val="100000"/>
              </a:lnSpc>
            </a:pPr>
            <a:r>
              <a:rPr lang="cs-CZ" sz="2200" dirty="0" smtClean="0"/>
              <a:t>Číslování</a:t>
            </a:r>
          </a:p>
          <a:p>
            <a:pPr>
              <a:lnSpc>
                <a:spcPct val="100000"/>
              </a:lnSpc>
            </a:pPr>
            <a:r>
              <a:rPr lang="cs-CZ" sz="2200" dirty="0" smtClean="0"/>
              <a:t>Datum citování (jen u elektronických)</a:t>
            </a:r>
            <a:endParaRPr lang="cs-CZ" sz="2200" dirty="0" smtClean="0"/>
          </a:p>
          <a:p>
            <a:pPr>
              <a:lnSpc>
                <a:spcPct val="100000"/>
              </a:lnSpc>
            </a:pPr>
            <a:r>
              <a:rPr lang="cs-CZ" sz="2200" dirty="0" smtClean="0"/>
              <a:t>Identifikátor</a:t>
            </a:r>
          </a:p>
          <a:p>
            <a:pPr>
              <a:lnSpc>
                <a:spcPct val="100000"/>
              </a:lnSpc>
            </a:pPr>
            <a:r>
              <a:rPr lang="cs-CZ" sz="2200" dirty="0" smtClean="0"/>
              <a:t>Dostupnost</a:t>
            </a:r>
          </a:p>
          <a:p>
            <a:pPr>
              <a:lnSpc>
                <a:spcPct val="100000"/>
              </a:lnSpc>
            </a:pPr>
            <a:r>
              <a:rPr lang="cs-CZ" sz="2200" dirty="0" smtClean="0"/>
              <a:t>Poznámky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2988" y="1000016"/>
            <a:ext cx="7777162" cy="783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2913" indent="-442913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42913" algn="l"/>
              </a:tabLst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28713" indent="-4191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v"/>
              <a:tabLst>
                <a:tab pos="442913" algn="l"/>
              </a:tabLst>
              <a:defRPr sz="2400">
                <a:solidFill>
                  <a:schemeClr val="tx1"/>
                </a:solidFill>
                <a:latin typeface="+mn-lt"/>
              </a:defRPr>
            </a:lvl2pPr>
            <a:lvl3pPr marL="15367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>
                <a:tab pos="442913" algn="l"/>
              </a:tabLst>
              <a:defRPr>
                <a:solidFill>
                  <a:schemeClr val="tx1"/>
                </a:solidFill>
                <a:latin typeface="+mn-lt"/>
              </a:defRPr>
            </a:lvl3pPr>
            <a:lvl4pPr marL="19446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tabLst>
                <a:tab pos="442913" algn="l"/>
              </a:tabLst>
              <a:defRPr sz="2000">
                <a:solidFill>
                  <a:schemeClr val="tx1"/>
                </a:solidFill>
                <a:latin typeface="+mn-lt"/>
              </a:defRPr>
            </a:lvl4pPr>
            <a:lvl5pPr marL="23526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5pPr>
            <a:lvl6pPr marL="2809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6pPr>
            <a:lvl7pPr marL="32670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7pPr>
            <a:lvl8pPr marL="3724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8pPr>
            <a:lvl9pPr marL="4181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lnSpc>
                <a:spcPct val="100000"/>
              </a:lnSpc>
            </a:pPr>
            <a:r>
              <a:rPr lang="cs-CZ" sz="2200" kern="0" dirty="0" smtClean="0">
                <a:solidFill>
                  <a:srgbClr val="FF0000"/>
                </a:solidFill>
              </a:rPr>
              <a:t>Autoři části</a:t>
            </a:r>
          </a:p>
          <a:p>
            <a:pPr>
              <a:lnSpc>
                <a:spcPct val="100000"/>
              </a:lnSpc>
            </a:pPr>
            <a:r>
              <a:rPr lang="cs-CZ" sz="2200" kern="0" dirty="0" smtClean="0">
                <a:solidFill>
                  <a:srgbClr val="FF0000"/>
                </a:solidFill>
              </a:rPr>
              <a:t>Název části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04813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9600" b="1" smtClean="0">
                <a:solidFill>
                  <a:srgbClr val="008000"/>
                </a:solidFill>
              </a:rPr>
              <a:t>Tištěné</a:t>
            </a:r>
          </a:p>
          <a:p>
            <a:pPr algn="ctr">
              <a:buFontTx/>
              <a:buNone/>
            </a:pPr>
            <a:r>
              <a:rPr lang="cs-CZ" sz="6000" b="1" smtClean="0"/>
              <a:t>dokumenty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3200" smtClean="0"/>
              <a:t>Citování tištěných dokumentů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mtClean="0">
                <a:latin typeface="Arial" panose="020B0604020202020204" pitchFamily="34" charset="0"/>
              </a:rPr>
              <a:t>Citovaný text mít fyzicky u sebe</a:t>
            </a:r>
            <a:endParaRPr lang="en-US" smtClean="0">
              <a:latin typeface="Arial" panose="020B0604020202020204" pitchFamily="34" charset="0"/>
            </a:endParaRPr>
          </a:p>
          <a:p>
            <a:pPr eaLnBrk="1" hangingPunct="1"/>
            <a:r>
              <a:rPr lang="en-US" smtClean="0">
                <a:latin typeface="Arial" panose="020B0604020202020204" pitchFamily="34" charset="0"/>
              </a:rPr>
              <a:t>Pokud </a:t>
            </a:r>
            <a:r>
              <a:rPr lang="cs-CZ" smtClean="0">
                <a:latin typeface="Arial" panose="020B0604020202020204" pitchFamily="34" charset="0"/>
              </a:rPr>
              <a:t>údaj chybí:</a:t>
            </a:r>
          </a:p>
          <a:p>
            <a:pPr lvl="1" eaLnBrk="1" hangingPunct="1"/>
            <a:r>
              <a:rPr lang="cs-CZ" smtClean="0">
                <a:latin typeface="Arial" panose="020B0604020202020204" pitchFamily="34" charset="0"/>
              </a:rPr>
              <a:t>odhadne se</a:t>
            </a:r>
          </a:p>
          <a:p>
            <a:pPr lvl="1" eaLnBrk="1" hangingPunct="1"/>
            <a:r>
              <a:rPr lang="cs-CZ" smtClean="0">
                <a:latin typeface="Arial" panose="020B0604020202020204" pitchFamily="34" charset="0"/>
              </a:rPr>
              <a:t>vynechá se</a:t>
            </a:r>
          </a:p>
          <a:p>
            <a:pPr eaLnBrk="1" hangingPunct="1"/>
            <a:r>
              <a:rPr lang="cs-CZ" smtClean="0">
                <a:latin typeface="Arial" panose="020B0604020202020204" pitchFamily="34" charset="0"/>
              </a:rPr>
              <a:t>Zdroje informací</a:t>
            </a:r>
          </a:p>
          <a:p>
            <a:pPr lvl="1" eaLnBrk="1" hangingPunct="1"/>
            <a:r>
              <a:rPr lang="cs-CZ" smtClean="0">
                <a:latin typeface="Arial" panose="020B0604020202020204" pitchFamily="34" charset="0"/>
              </a:rPr>
              <a:t>Titulní list</a:t>
            </a:r>
          </a:p>
          <a:p>
            <a:pPr lvl="1" eaLnBrk="1" hangingPunct="1"/>
            <a:r>
              <a:rPr lang="cs-CZ" smtClean="0">
                <a:latin typeface="Arial" panose="020B0604020202020204" pitchFamily="34" charset="0"/>
              </a:rPr>
              <a:t>Rub titulního listu</a:t>
            </a:r>
          </a:p>
          <a:p>
            <a:pPr lvl="1" eaLnBrk="1" hangingPunct="1"/>
            <a:r>
              <a:rPr lang="cs-CZ" smtClean="0">
                <a:latin typeface="Arial" panose="020B0604020202020204" pitchFamily="34" charset="0"/>
              </a:rPr>
              <a:t>Tiráž</a:t>
            </a:r>
          </a:p>
          <a:p>
            <a:pPr lvl="1" eaLnBrk="1" hangingPunct="1"/>
            <a:r>
              <a:rPr lang="en-US" smtClean="0">
                <a:latin typeface="Arial" panose="020B0604020202020204" pitchFamily="34" charset="0"/>
              </a:rPr>
              <a:t>[</a:t>
            </a:r>
            <a:r>
              <a:rPr lang="cs-CZ" smtClean="0">
                <a:latin typeface="Arial" panose="020B0604020202020204" pitchFamily="34" charset="0"/>
              </a:rPr>
              <a:t>Externí zdroje</a:t>
            </a:r>
            <a:r>
              <a:rPr lang="en-US" smtClean="0">
                <a:latin typeface="Arial" panose="020B0604020202020204" pitchFamily="34" charset="0"/>
              </a:rPr>
              <a:t>]</a:t>
            </a:r>
          </a:p>
          <a:p>
            <a:pPr lvl="1" eaLnBrk="1" hangingPunct="1"/>
            <a:r>
              <a:rPr lang="en-US" smtClean="0">
                <a:latin typeface="Arial" panose="020B0604020202020204" pitchFamily="34" charset="0"/>
              </a:rPr>
              <a:t>[Odhad]</a:t>
            </a:r>
            <a:endParaRPr lang="cs-CZ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Monografie (struktura, příklad)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400" smtClean="0">
                <a:latin typeface="Arial" panose="020B0604020202020204" pitchFamily="34" charset="0"/>
              </a:rPr>
              <a:t>Primární odpovědnost. </a:t>
            </a:r>
            <a:r>
              <a:rPr lang="cs-CZ" sz="2400" i="1" smtClean="0">
                <a:latin typeface="Arial" panose="020B0604020202020204" pitchFamily="34" charset="0"/>
              </a:rPr>
              <a:t>Název: podnázev</a:t>
            </a:r>
            <a:r>
              <a:rPr lang="cs-CZ" sz="2400" smtClean="0">
                <a:latin typeface="Arial" panose="020B0604020202020204" pitchFamily="34" charset="0"/>
              </a:rPr>
              <a:t>. Sekundární odpovědnost. Vydání. Místo vydání: Nakladatelství, rok vydání, rozsah stran. Edice: Subedice, číslo edice. Standardní číslo. Dostupnost. Poznámky.</a:t>
            </a:r>
          </a:p>
          <a:p>
            <a:pPr>
              <a:buFontTx/>
              <a:buNone/>
            </a:pPr>
            <a:endParaRPr lang="cs-CZ" sz="2400" smtClean="0">
              <a:latin typeface="Arial" panose="020B0604020202020204" pitchFamily="34" charset="0"/>
            </a:endParaRPr>
          </a:p>
          <a:p>
            <a:r>
              <a:rPr lang="cs-CZ" sz="2400" smtClean="0">
                <a:latin typeface="Arial" panose="020B0604020202020204" pitchFamily="34" charset="0"/>
              </a:rPr>
              <a:t>HOLZNER, Steven. </a:t>
            </a:r>
            <a:r>
              <a:rPr lang="cs-CZ" sz="2400" i="1" smtClean="0">
                <a:latin typeface="Arial" panose="020B0604020202020204" pitchFamily="34" charset="0"/>
              </a:rPr>
              <a:t>RSS: automatické doručování obsahu vašich WWW stránek</a:t>
            </a:r>
            <a:r>
              <a:rPr lang="cs-CZ" sz="2400" smtClean="0">
                <a:latin typeface="Arial" panose="020B0604020202020204" pitchFamily="34" charset="0"/>
              </a:rPr>
              <a:t>. Překlad Jan Šindelář. Vyd. 1. Brno: Computer Press, 2007, 278 s. ISBN 978-80-251-1479-7.</a:t>
            </a:r>
            <a:r>
              <a:rPr lang="cs-CZ" sz="28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Část monografie (struktura, příklad)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cs-CZ" sz="2400" dirty="0" smtClean="0">
                <a:latin typeface="Arial" panose="020B0604020202020204" pitchFamily="34" charset="0"/>
              </a:rPr>
              <a:t>Primární odpovědnost. </a:t>
            </a:r>
            <a:r>
              <a:rPr lang="cs-CZ" sz="2400" i="1" dirty="0" smtClean="0">
                <a:latin typeface="Arial" panose="020B0604020202020204" pitchFamily="34" charset="0"/>
              </a:rPr>
              <a:t>Název: podnázev</a:t>
            </a:r>
            <a:r>
              <a:rPr lang="cs-CZ" sz="2400" dirty="0" smtClean="0">
                <a:latin typeface="Arial" panose="020B0604020202020204" pitchFamily="34" charset="0"/>
              </a:rPr>
              <a:t>. Sekundární odpovědnost. Vydání. Místo vydání: Nakladatelství, rok vydání</a:t>
            </a:r>
            <a:r>
              <a:rPr lang="en-US" sz="2400" dirty="0" smtClean="0">
                <a:latin typeface="Arial" panose="020B0604020202020204" pitchFamily="34" charset="0"/>
              </a:rPr>
              <a:t>, r</a:t>
            </a:r>
            <a:r>
              <a:rPr lang="cs-CZ" sz="2400" dirty="0" err="1" smtClean="0">
                <a:latin typeface="Arial" panose="020B0604020202020204" pitchFamily="34" charset="0"/>
              </a:rPr>
              <a:t>ozsah</a:t>
            </a:r>
            <a:r>
              <a:rPr lang="cs-CZ" sz="2400" dirty="0" smtClean="0">
                <a:latin typeface="Arial" panose="020B0604020202020204" pitchFamily="34" charset="0"/>
              </a:rPr>
              <a:t> stran. Edice: </a:t>
            </a:r>
            <a:r>
              <a:rPr lang="cs-CZ" sz="2400" dirty="0" err="1" smtClean="0">
                <a:latin typeface="Arial" panose="020B0604020202020204" pitchFamily="34" charset="0"/>
              </a:rPr>
              <a:t>Subedice</a:t>
            </a:r>
            <a:r>
              <a:rPr lang="cs-CZ" sz="2400" dirty="0" smtClean="0">
                <a:latin typeface="Arial" panose="020B0604020202020204" pitchFamily="34" charset="0"/>
              </a:rPr>
              <a:t>, číslo edice. Standardní číslo. Dostupnost. Poznámky.</a:t>
            </a:r>
          </a:p>
          <a:p>
            <a:pPr>
              <a:lnSpc>
                <a:spcPct val="110000"/>
              </a:lnSpc>
              <a:buFontTx/>
              <a:buNone/>
            </a:pPr>
            <a:endParaRPr lang="cs-CZ" sz="2400" dirty="0" smtClean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cs-CZ" sz="2400" dirty="0" smtClean="0">
                <a:latin typeface="Arial" panose="020B0604020202020204" pitchFamily="34" charset="0"/>
              </a:rPr>
              <a:t>(</a:t>
            </a:r>
            <a:r>
              <a:rPr lang="en-US" sz="2400" dirty="0" smtClean="0">
                <a:latin typeface="Arial" panose="020B0604020202020204" pitchFamily="34" charset="0"/>
              </a:rPr>
              <a:t>Chapter 1</a:t>
            </a:r>
            <a:r>
              <a:rPr lang="cs-CZ" sz="2400" dirty="0" smtClean="0">
                <a:latin typeface="Arial" panose="020B0604020202020204" pitchFamily="34" charset="0"/>
              </a:rPr>
              <a:t>) </a:t>
            </a:r>
            <a:r>
              <a:rPr lang="cs-CZ" sz="2400" dirty="0" err="1" smtClean="0">
                <a:latin typeface="Arial" panose="020B0604020202020204" pitchFamily="34" charset="0"/>
              </a:rPr>
              <a:t>Beeing</a:t>
            </a:r>
            <a:r>
              <a:rPr lang="cs-CZ" sz="2400" dirty="0" smtClean="0">
                <a:latin typeface="Arial" panose="020B0604020202020204" pitchFamily="34" charset="0"/>
              </a:rPr>
              <a:t> a </a:t>
            </a:r>
            <a:r>
              <a:rPr lang="cs-CZ" sz="2400" dirty="0" err="1" smtClean="0">
                <a:latin typeface="Arial" panose="020B0604020202020204" pitchFamily="34" charset="0"/>
              </a:rPr>
              <a:t>teacher</a:t>
            </a:r>
            <a:r>
              <a:rPr lang="cs-CZ" sz="2400" dirty="0" smtClean="0">
                <a:latin typeface="Arial" panose="020B0604020202020204" pitchFamily="34" charset="0"/>
              </a:rPr>
              <a:t>. HENRY, Miriam, John KNIGHT, Robert LINGARD a Sandra TAYLOR. </a:t>
            </a:r>
            <a:r>
              <a:rPr lang="cs-CZ" sz="2400" i="1" dirty="0" err="1" smtClean="0">
                <a:latin typeface="Arial" panose="020B0604020202020204" pitchFamily="34" charset="0"/>
              </a:rPr>
              <a:t>Understanding</a:t>
            </a:r>
            <a:r>
              <a:rPr lang="cs-CZ" sz="2400" i="1" dirty="0" smtClean="0">
                <a:latin typeface="Arial" panose="020B0604020202020204" pitchFamily="34" charset="0"/>
              </a:rPr>
              <a:t> </a:t>
            </a:r>
            <a:r>
              <a:rPr lang="cs-CZ" sz="2400" i="1" dirty="0" err="1" smtClean="0">
                <a:latin typeface="Arial" panose="020B0604020202020204" pitchFamily="34" charset="0"/>
              </a:rPr>
              <a:t>Schooling</a:t>
            </a:r>
            <a:r>
              <a:rPr lang="cs-CZ" sz="2400" i="1" dirty="0" smtClean="0">
                <a:latin typeface="Arial" panose="020B0604020202020204" pitchFamily="34" charset="0"/>
              </a:rPr>
              <a:t>: </a:t>
            </a:r>
            <a:r>
              <a:rPr lang="cs-CZ" sz="2400" i="1" dirty="0" err="1" smtClean="0">
                <a:latin typeface="Arial" panose="020B0604020202020204" pitchFamily="34" charset="0"/>
              </a:rPr>
              <a:t>An</a:t>
            </a:r>
            <a:r>
              <a:rPr lang="cs-CZ" sz="2400" i="1" dirty="0" smtClean="0">
                <a:latin typeface="Arial" panose="020B0604020202020204" pitchFamily="34" charset="0"/>
              </a:rPr>
              <a:t> </a:t>
            </a:r>
            <a:r>
              <a:rPr lang="cs-CZ" sz="2400" i="1" dirty="0" err="1" smtClean="0">
                <a:latin typeface="Arial" panose="020B0604020202020204" pitchFamily="34" charset="0"/>
              </a:rPr>
              <a:t>Introductory</a:t>
            </a:r>
            <a:r>
              <a:rPr lang="cs-CZ" sz="2400" i="1" dirty="0" smtClean="0">
                <a:latin typeface="Arial" panose="020B0604020202020204" pitchFamily="34" charset="0"/>
              </a:rPr>
              <a:t> Sociology </a:t>
            </a:r>
            <a:r>
              <a:rPr lang="cs-CZ" sz="2400" i="1" dirty="0" err="1" smtClean="0">
                <a:latin typeface="Arial" panose="020B0604020202020204" pitchFamily="34" charset="0"/>
              </a:rPr>
              <a:t>of</a:t>
            </a:r>
            <a:r>
              <a:rPr lang="cs-CZ" sz="2400" i="1" dirty="0" smtClean="0">
                <a:latin typeface="Arial" panose="020B0604020202020204" pitchFamily="34" charset="0"/>
              </a:rPr>
              <a:t> </a:t>
            </a:r>
            <a:r>
              <a:rPr lang="cs-CZ" sz="2400" i="1" dirty="0" err="1" smtClean="0">
                <a:latin typeface="Arial" panose="020B0604020202020204" pitchFamily="34" charset="0"/>
              </a:rPr>
              <a:t>Australian</a:t>
            </a:r>
            <a:r>
              <a:rPr lang="cs-CZ" sz="2400" i="1" dirty="0" smtClean="0">
                <a:latin typeface="Arial" panose="020B0604020202020204" pitchFamily="34" charset="0"/>
              </a:rPr>
              <a:t> </a:t>
            </a:r>
            <a:r>
              <a:rPr lang="cs-CZ" sz="2400" i="1" dirty="0" err="1" smtClean="0">
                <a:latin typeface="Arial" panose="020B0604020202020204" pitchFamily="34" charset="0"/>
              </a:rPr>
              <a:t>Education</a:t>
            </a:r>
            <a:r>
              <a:rPr lang="cs-CZ" sz="2400" dirty="0" smtClean="0">
                <a:latin typeface="Arial" panose="020B0604020202020204" pitchFamily="34" charset="0"/>
              </a:rPr>
              <a:t>. Florence: </a:t>
            </a:r>
            <a:r>
              <a:rPr lang="cs-CZ" sz="2400" dirty="0" err="1" smtClean="0">
                <a:latin typeface="Arial" panose="020B0604020202020204" pitchFamily="34" charset="0"/>
              </a:rPr>
              <a:t>Routledge</a:t>
            </a:r>
            <a:r>
              <a:rPr lang="cs-CZ" sz="2400" dirty="0" smtClean="0">
                <a:latin typeface="Arial" panose="020B0604020202020204" pitchFamily="34" charset="0"/>
              </a:rPr>
              <a:t>, 1988, s. 18-39. ISBN 9780415008952.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Nadpis 1"/>
          <p:cNvSpPr>
            <a:spLocks noGrp="1"/>
          </p:cNvSpPr>
          <p:nvPr>
            <p:ph type="title"/>
          </p:nvPr>
        </p:nvSpPr>
        <p:spPr>
          <a:xfrm>
            <a:off x="1042988" y="476250"/>
            <a:ext cx="7777162" cy="508000"/>
          </a:xfrm>
        </p:spPr>
        <p:txBody>
          <a:bodyPr/>
          <a:lstStyle/>
          <a:p>
            <a:r>
              <a:rPr lang="cs-CZ" smtClean="0"/>
              <a:t>Citát - ukázka</a:t>
            </a:r>
          </a:p>
        </p:txBody>
      </p:sp>
      <p:sp>
        <p:nvSpPr>
          <p:cNvPr id="31747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smtClean="0"/>
              <a:t>„Citace je krátká forma bibliografického záznamu umístěná buď v závorkách uvnitř textu citujícího dokumentu, nebo připojená jako poznámka na straně textu pod čarou, na konci textu kapitoly nebo na konci celého textu dokumentu.” (Bratková, 2008, s. 7)</a:t>
            </a:r>
            <a:endParaRPr lang="cs-CZ" smtClean="0"/>
          </a:p>
          <a:p>
            <a:endParaRPr lang="cs-CZ" smtClean="0"/>
          </a:p>
        </p:txBody>
      </p:sp>
    </p:spTree>
    <p:extLst>
      <p:ext uri="{BB962C8B-B14F-4D97-AF65-F5344CB8AC3E}">
        <p14:creationId xmlns:p14="http://schemas.microsoft.com/office/powerpoint/2010/main" val="133300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Článek (struktura, příklad)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cs-CZ" sz="2800" dirty="0" smtClean="0">
                <a:latin typeface="Arial" panose="020B0604020202020204" pitchFamily="34" charset="0"/>
              </a:rPr>
              <a:t>Primární odpovědnost. Název článku: podnázev článku. Sekundární odpovědnost článku. </a:t>
            </a:r>
            <a:r>
              <a:rPr lang="cs-CZ" sz="2800" i="1" dirty="0" smtClean="0">
                <a:latin typeface="Arial" panose="020B0604020202020204" pitchFamily="34" charset="0"/>
              </a:rPr>
              <a:t>Název periodika: podnázev periodika</a:t>
            </a:r>
            <a:r>
              <a:rPr lang="cs-CZ" sz="2800" dirty="0" smtClean="0">
                <a:latin typeface="Arial" panose="020B0604020202020204" pitchFamily="34" charset="0"/>
              </a:rPr>
              <a:t>. Místo: Nakladatelství, rok vydání, ročník, číslo rozsah stran. Standardní číslo. Dostupnost. Poznámky. </a:t>
            </a:r>
          </a:p>
          <a:p>
            <a:pPr>
              <a:lnSpc>
                <a:spcPct val="110000"/>
              </a:lnSpc>
              <a:buFontTx/>
              <a:buNone/>
            </a:pPr>
            <a:endParaRPr lang="cs-CZ" sz="2800" dirty="0" smtClean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cs-CZ" sz="2800" dirty="0" smtClean="0">
                <a:latin typeface="Arial" panose="020B0604020202020204" pitchFamily="34" charset="0"/>
              </a:rPr>
              <a:t>DASGUPTA, </a:t>
            </a:r>
            <a:r>
              <a:rPr lang="cs-CZ" sz="2800" dirty="0" err="1" smtClean="0">
                <a:latin typeface="Arial" panose="020B0604020202020204" pitchFamily="34" charset="0"/>
              </a:rPr>
              <a:t>Partha</a:t>
            </a:r>
            <a:r>
              <a:rPr lang="cs-CZ" sz="2800" dirty="0" smtClean="0">
                <a:latin typeface="Arial" panose="020B0604020202020204" pitchFamily="34" charset="0"/>
              </a:rPr>
              <a:t> a </a:t>
            </a:r>
            <a:r>
              <a:rPr lang="cs-CZ" sz="2800" dirty="0" err="1" smtClean="0">
                <a:latin typeface="Arial" panose="020B0604020202020204" pitchFamily="34" charset="0"/>
              </a:rPr>
              <a:t>Eric</a:t>
            </a:r>
            <a:r>
              <a:rPr lang="cs-CZ" sz="2800" dirty="0" smtClean="0">
                <a:latin typeface="Arial" panose="020B0604020202020204" pitchFamily="34" charset="0"/>
              </a:rPr>
              <a:t> MASKIN. </a:t>
            </a:r>
            <a:r>
              <a:rPr lang="cs-CZ" sz="2800" dirty="0" err="1" smtClean="0">
                <a:latin typeface="Arial" panose="020B0604020202020204" pitchFamily="34" charset="0"/>
              </a:rPr>
              <a:t>Efficient</a:t>
            </a:r>
            <a:r>
              <a:rPr lang="cs-CZ" sz="2800" dirty="0" smtClean="0">
                <a:latin typeface="Arial" panose="020B0604020202020204" pitchFamily="34" charset="0"/>
              </a:rPr>
              <a:t> </a:t>
            </a:r>
            <a:r>
              <a:rPr lang="cs-CZ" sz="2800" dirty="0" err="1" smtClean="0">
                <a:latin typeface="Arial" panose="020B0604020202020204" pitchFamily="34" charset="0"/>
              </a:rPr>
              <a:t>Auctions</a:t>
            </a:r>
            <a:r>
              <a:rPr lang="cs-CZ" sz="2800" dirty="0" smtClean="0">
                <a:latin typeface="Arial" panose="020B0604020202020204" pitchFamily="34" charset="0"/>
              </a:rPr>
              <a:t>. </a:t>
            </a:r>
            <a:r>
              <a:rPr lang="cs-CZ" sz="2800" i="1" dirty="0" err="1" smtClean="0">
                <a:latin typeface="Arial" panose="020B0604020202020204" pitchFamily="34" charset="0"/>
              </a:rPr>
              <a:t>The</a:t>
            </a:r>
            <a:r>
              <a:rPr lang="cs-CZ" sz="2800" i="1" dirty="0" smtClean="0">
                <a:latin typeface="Arial" panose="020B0604020202020204" pitchFamily="34" charset="0"/>
              </a:rPr>
              <a:t> </a:t>
            </a:r>
            <a:r>
              <a:rPr lang="cs-CZ" sz="2800" i="1" dirty="0" err="1" smtClean="0">
                <a:latin typeface="Arial" panose="020B0604020202020204" pitchFamily="34" charset="0"/>
              </a:rPr>
              <a:t>Quarterly</a:t>
            </a:r>
            <a:r>
              <a:rPr lang="cs-CZ" sz="2800" i="1" dirty="0" smtClean="0">
                <a:latin typeface="Arial" panose="020B0604020202020204" pitchFamily="34" charset="0"/>
              </a:rPr>
              <a:t> </a:t>
            </a:r>
            <a:r>
              <a:rPr lang="cs-CZ" sz="2800" i="1" dirty="0" err="1" smtClean="0">
                <a:latin typeface="Arial" panose="020B0604020202020204" pitchFamily="34" charset="0"/>
              </a:rPr>
              <a:t>Journal</a:t>
            </a:r>
            <a:r>
              <a:rPr lang="cs-CZ" sz="2800" i="1" dirty="0" smtClean="0">
                <a:latin typeface="Arial" panose="020B0604020202020204" pitchFamily="34" charset="0"/>
              </a:rPr>
              <a:t> </a:t>
            </a:r>
            <a:r>
              <a:rPr lang="cs-CZ" sz="2800" i="1" dirty="0" err="1" smtClean="0">
                <a:latin typeface="Arial" panose="020B0604020202020204" pitchFamily="34" charset="0"/>
              </a:rPr>
              <a:t>of</a:t>
            </a:r>
            <a:r>
              <a:rPr lang="cs-CZ" sz="2800" i="1" dirty="0" smtClean="0">
                <a:latin typeface="Arial" panose="020B0604020202020204" pitchFamily="34" charset="0"/>
              </a:rPr>
              <a:t> </a:t>
            </a:r>
            <a:r>
              <a:rPr lang="cs-CZ" sz="2800" i="1" dirty="0" err="1" smtClean="0">
                <a:latin typeface="Arial" panose="020B0604020202020204" pitchFamily="34" charset="0"/>
              </a:rPr>
              <a:t>Economics</a:t>
            </a:r>
            <a:r>
              <a:rPr lang="cs-CZ" sz="2800" dirty="0" smtClean="0">
                <a:latin typeface="Arial" panose="020B0604020202020204" pitchFamily="34" charset="0"/>
              </a:rPr>
              <a:t>. Oxford (GB): Oxford University </a:t>
            </a:r>
            <a:r>
              <a:rPr lang="cs-CZ" sz="2800" dirty="0" err="1" smtClean="0">
                <a:latin typeface="Arial" panose="020B0604020202020204" pitchFamily="34" charset="0"/>
              </a:rPr>
              <a:t>Press</a:t>
            </a:r>
            <a:r>
              <a:rPr lang="cs-CZ" sz="2800" dirty="0" smtClean="0">
                <a:latin typeface="Arial" panose="020B0604020202020204" pitchFamily="34" charset="0"/>
              </a:rPr>
              <a:t>, 2000, vol. 115, </a:t>
            </a:r>
            <a:r>
              <a:rPr lang="cs-CZ" sz="2800" dirty="0" err="1" smtClean="0">
                <a:latin typeface="Arial" panose="020B0604020202020204" pitchFamily="34" charset="0"/>
              </a:rPr>
              <a:t>issue</a:t>
            </a:r>
            <a:r>
              <a:rPr lang="cs-CZ" sz="2800" dirty="0" smtClean="0">
                <a:latin typeface="Arial" panose="020B0604020202020204" pitchFamily="34" charset="0"/>
              </a:rPr>
              <a:t> 2, s. 341-388.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Periodikum (struktura, příklad)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800" i="1" smtClean="0">
                <a:latin typeface="Arial" panose="020B0604020202020204" pitchFamily="34" charset="0"/>
              </a:rPr>
              <a:t>Název periodika: podnázev periodika</a:t>
            </a:r>
            <a:r>
              <a:rPr lang="cs-CZ" sz="2800" smtClean="0">
                <a:latin typeface="Arial" panose="020B0604020202020204" pitchFamily="34" charset="0"/>
              </a:rPr>
              <a:t>. Odpovědnost. Místo: Nakladatelství, rok vydání, ročník, číslo. ISSN. Dostupnost. Poznámky.</a:t>
            </a:r>
          </a:p>
          <a:p>
            <a:pPr>
              <a:buFontTx/>
              <a:buNone/>
            </a:pPr>
            <a:endParaRPr lang="cs-CZ" sz="2000" smtClean="0">
              <a:latin typeface="Arial" panose="020B0604020202020204" pitchFamily="34" charset="0"/>
            </a:endParaRPr>
          </a:p>
          <a:p>
            <a:r>
              <a:rPr lang="cs-CZ" sz="2800" i="1" smtClean="0">
                <a:latin typeface="Arial" panose="020B0604020202020204" pitchFamily="34" charset="0"/>
              </a:rPr>
              <a:t>Mediální studia: odborný časopis pro kritickou reflexi médií</a:t>
            </a:r>
            <a:r>
              <a:rPr lang="cs-CZ" sz="2800" smtClean="0">
                <a:latin typeface="Arial" panose="020B0604020202020204" pitchFamily="34" charset="0"/>
              </a:rPr>
              <a:t>. Praha: Univerzita Karlova v Praze, Fakulta sociálních věd, prosinec 2010, roč. 4, č. 1. ISSN 1801-9978. Vychází 2x ročně.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cs-CZ" sz="3200" smtClean="0"/>
              <a:t>Sborník (struktura, příklad)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cs-CZ" sz="2200" smtClean="0">
                <a:latin typeface="Arial" panose="020B0604020202020204" pitchFamily="34" charset="0"/>
              </a:rPr>
              <a:t>Primární odpovědnost sborníku. </a:t>
            </a:r>
            <a:r>
              <a:rPr lang="cs-CZ" sz="2200" i="1" smtClean="0">
                <a:latin typeface="Arial" panose="020B0604020202020204" pitchFamily="34" charset="0"/>
              </a:rPr>
              <a:t>Název sborníku: podnázev sborníku</a:t>
            </a:r>
            <a:r>
              <a:rPr lang="cs-CZ" sz="2200" smtClean="0">
                <a:latin typeface="Arial" panose="020B0604020202020204" pitchFamily="34" charset="0"/>
              </a:rPr>
              <a:t>. Sekundární odpovědnost sborníku. Vydání. Místo vydání: Nakladatelství, rok vydání, počet stran. Edice: Subedice, číslo edice. Identifikátor. Dostupnost. Poznámky.</a:t>
            </a:r>
          </a:p>
          <a:p>
            <a:pPr>
              <a:lnSpc>
                <a:spcPct val="110000"/>
              </a:lnSpc>
              <a:buFontTx/>
              <a:buNone/>
            </a:pPr>
            <a:endParaRPr lang="cs-CZ" sz="2200" smtClean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cs-CZ" sz="2200" smtClean="0">
                <a:latin typeface="Arial" panose="020B0604020202020204" pitchFamily="34" charset="0"/>
              </a:rPr>
              <a:t>FRIEDLOVÁ, Zdeňka a Pavla GAJDOŠÍKOVÁ (ed.). </a:t>
            </a:r>
            <a:r>
              <a:rPr lang="cs-CZ" sz="2200" i="1" smtClean="0">
                <a:latin typeface="Arial" panose="020B0604020202020204" pitchFamily="34" charset="0"/>
              </a:rPr>
              <a:t>Knihovny současnosti 2012: sborník z 20. konference, konané ve dnech 11. až 13. září 2012 v areálu Univerzity Pardubice</a:t>
            </a:r>
            <a:r>
              <a:rPr lang="cs-CZ" sz="2200" smtClean="0">
                <a:latin typeface="Arial" panose="020B0604020202020204" pitchFamily="34" charset="0"/>
              </a:rPr>
              <a:t>. Ostrava: Sdružení knihoven ČR, 2012, 252 s. ISBN 978-80-86249-65-0. Dostupné také z:  http://www.svkos.cz/data/xinha/sdruk/ks2012/KKS_2012_sbornik_final.pdf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Příspěvek (struktura, příklad)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cs-CZ" sz="2000" smtClean="0">
                <a:latin typeface="Arial" panose="020B0604020202020204" pitchFamily="34" charset="0"/>
              </a:rPr>
              <a:t>Primární odpovědnost příspěvku. Název: podnázev příspěvku. Sekundární odpovědnost příspěvku. In: Primární odpovědnost sborníku. </a:t>
            </a:r>
            <a:r>
              <a:rPr lang="cs-CZ" sz="2000" i="1" smtClean="0">
                <a:latin typeface="Arial" panose="020B0604020202020204" pitchFamily="34" charset="0"/>
              </a:rPr>
              <a:t>Název sborníku: podnázev sborníku</a:t>
            </a:r>
            <a:r>
              <a:rPr lang="cs-CZ" sz="2000" smtClean="0">
                <a:latin typeface="Arial" panose="020B0604020202020204" pitchFamily="34" charset="0"/>
              </a:rPr>
              <a:t>. Sekundární odpovědnost sborníku. Vydání. Místo vydání: Nakladatelství, rok vydání, rozsah stran. Edice: Subedice, číslo edice. Identifikátor. Dostupnost. Poznámky.</a:t>
            </a:r>
          </a:p>
          <a:p>
            <a:pPr>
              <a:lnSpc>
                <a:spcPct val="110000"/>
              </a:lnSpc>
              <a:buFontTx/>
              <a:buNone/>
            </a:pPr>
            <a:endParaRPr lang="cs-CZ" sz="2000" smtClean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cs-CZ" sz="2000" smtClean="0">
                <a:latin typeface="Arial" panose="020B0604020202020204" pitchFamily="34" charset="0"/>
              </a:rPr>
              <a:t>DENÁR, Michal a Josef MORAVEC. Opensource a knihovny: cesta k lepším službám?. In: FRIEDLOVÁ, Zdeňka a Pavla GAJDOŠÍKOVÁ (ed.). </a:t>
            </a:r>
            <a:r>
              <a:rPr lang="cs-CZ" sz="2000" i="1" smtClean="0">
                <a:latin typeface="Arial" panose="020B0604020202020204" pitchFamily="34" charset="0"/>
              </a:rPr>
              <a:t>Knihovny současnosti 2012: sborník z 20. konference, konané ve dnech 11. až 13. září 2012 v areálu Univerzity Pardubice</a:t>
            </a:r>
            <a:r>
              <a:rPr lang="cs-CZ" sz="2000" smtClean="0">
                <a:latin typeface="Arial" panose="020B0604020202020204" pitchFamily="34" charset="0"/>
              </a:rPr>
              <a:t>. Ostrava: Sdružení knihoven ČR, 2012, s. 128 - 132. ISBN 978-80-86249-65-0. Dostupné také z:  http://www.svkos.cz/data/xinha/sdruk/ks2012/KKS_2012_sbornik_final.pdf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Akademická práce </a:t>
            </a:r>
            <a:r>
              <a:rPr lang="cs-CZ" sz="2800" smtClean="0"/>
              <a:t>(struktura, příklad)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cs-CZ" sz="2800" smtClean="0">
                <a:latin typeface="Arial" panose="020B0604020202020204" pitchFamily="34" charset="0"/>
              </a:rPr>
              <a:t>Primární odpovědnost. </a:t>
            </a:r>
            <a:r>
              <a:rPr lang="cs-CZ" sz="2800" i="1" smtClean="0">
                <a:latin typeface="Arial" panose="020B0604020202020204" pitchFamily="34" charset="0"/>
              </a:rPr>
              <a:t>Název: podnázev.</a:t>
            </a:r>
            <a:r>
              <a:rPr lang="cs-CZ" sz="2800" smtClean="0">
                <a:latin typeface="Arial" panose="020B0604020202020204" pitchFamily="34" charset="0"/>
              </a:rPr>
              <a:t> Vydání. Místo vydání: Nakladatelství, rok vydání, počet stran. Standardní číslo. Dostupnost. Poznámky.</a:t>
            </a:r>
          </a:p>
          <a:p>
            <a:pPr>
              <a:lnSpc>
                <a:spcPct val="100000"/>
              </a:lnSpc>
              <a:buFontTx/>
              <a:buNone/>
            </a:pPr>
            <a:endParaRPr lang="cs-CZ" sz="2800" smtClean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sz="2800" smtClean="0">
                <a:latin typeface="Arial" panose="020B0604020202020204" pitchFamily="34" charset="0"/>
              </a:rPr>
              <a:t>JANKŮ, Monika. </a:t>
            </a:r>
            <a:r>
              <a:rPr lang="cs-CZ" sz="2800" i="1" smtClean="0">
                <a:latin typeface="Arial" panose="020B0604020202020204" pitchFamily="34" charset="0"/>
              </a:rPr>
              <a:t>Mateřství a dětství očima žen různých generací</a:t>
            </a:r>
            <a:r>
              <a:rPr lang="cs-CZ" sz="2800" smtClean="0">
                <a:latin typeface="Arial" panose="020B0604020202020204" pitchFamily="34" charset="0"/>
              </a:rPr>
              <a:t>. Brno, 2008, 133 s. Dostupné také z: http://is.muni.cz/th/78718/fss_m_a2</a:t>
            </a:r>
            <a:r>
              <a:rPr lang="en-US" sz="2800" smtClean="0">
                <a:latin typeface="Arial" panose="020B0604020202020204" pitchFamily="34" charset="0"/>
              </a:rPr>
              <a:t>. </a:t>
            </a:r>
            <a:r>
              <a:rPr lang="cs-CZ" sz="2800" smtClean="0">
                <a:latin typeface="Arial" panose="020B0604020202020204" pitchFamily="34" charset="0"/>
              </a:rPr>
              <a:t>Vedoucí diplomové práce Miroslava Štěpánková. Masarykova univerzita, Katedra psychologie.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Legislativa </a:t>
            </a:r>
            <a:r>
              <a:rPr lang="cs-CZ" sz="2800" smtClean="0"/>
              <a:t>(struktura, příklad)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71463" indent="-271463">
              <a:lnSpc>
                <a:spcPct val="100000"/>
              </a:lnSpc>
              <a:buFontTx/>
              <a:buNone/>
              <a:tabLst/>
            </a:pPr>
            <a:r>
              <a:rPr lang="cs-CZ" sz="1800" smtClean="0">
                <a:solidFill>
                  <a:srgbClr val="FF1901"/>
                </a:solidFill>
                <a:latin typeface="Arial" panose="020B0604020202020204" pitchFamily="34" charset="0"/>
              </a:rPr>
              <a:t>Není definováno v normě, odvozeno z obecné struktury!</a:t>
            </a:r>
            <a:endParaRPr lang="cs-CZ" sz="1800" smtClean="0">
              <a:latin typeface="Arial" panose="020B0604020202020204" pitchFamily="34" charset="0"/>
            </a:endParaRPr>
          </a:p>
          <a:p>
            <a:pPr marL="271463" indent="-271463">
              <a:lnSpc>
                <a:spcPct val="100000"/>
              </a:lnSpc>
              <a:tabLst/>
            </a:pPr>
            <a:r>
              <a:rPr lang="cs-CZ" sz="2200" smtClean="0">
                <a:latin typeface="Arial" panose="020B0604020202020204" pitchFamily="34" charset="0"/>
              </a:rPr>
              <a:t>Působnost. Primární odpovědnost. Název: podnázev. In: Primární odpovědnost sbírky. </a:t>
            </a:r>
            <a:r>
              <a:rPr lang="cs-CZ" sz="2200" i="1" smtClean="0">
                <a:latin typeface="Arial" panose="020B0604020202020204" pitchFamily="34" charset="0"/>
              </a:rPr>
              <a:t>Název sbírky: podnázev sbírky.</a:t>
            </a:r>
            <a:r>
              <a:rPr lang="cs-CZ" sz="2200" smtClean="0">
                <a:latin typeface="Arial" panose="020B0604020202020204" pitchFamily="34" charset="0"/>
              </a:rPr>
              <a:t> Rok vydání, část, rozsah stran. Dostupnost. Poznámky. </a:t>
            </a:r>
          </a:p>
          <a:p>
            <a:pPr marL="271463" indent="-271463">
              <a:lnSpc>
                <a:spcPct val="100000"/>
              </a:lnSpc>
              <a:buFontTx/>
              <a:buNone/>
              <a:tabLst/>
            </a:pPr>
            <a:endParaRPr lang="cs-CZ" sz="1800" smtClean="0">
              <a:latin typeface="Arial" panose="020B0604020202020204" pitchFamily="34" charset="0"/>
            </a:endParaRPr>
          </a:p>
          <a:p>
            <a:pPr marL="271463" indent="-271463">
              <a:lnSpc>
                <a:spcPct val="100000"/>
              </a:lnSpc>
              <a:tabLst/>
            </a:pPr>
            <a:r>
              <a:rPr lang="cs-CZ" sz="2200" smtClean="0">
                <a:latin typeface="Arial" panose="020B0604020202020204" pitchFamily="34" charset="0"/>
              </a:rPr>
              <a:t>ČESKO. Zákon č. 111 ze dne 22. dubna 1998 o vysokých školách a o změně a doplnění dalších zákonů (zákon o vysokých školách). In: </a:t>
            </a:r>
            <a:r>
              <a:rPr lang="cs-CZ" sz="2200" i="1" smtClean="0">
                <a:latin typeface="Arial" panose="020B0604020202020204" pitchFamily="34" charset="0"/>
              </a:rPr>
              <a:t>Sbírka zákonů České republiky</a:t>
            </a:r>
            <a:r>
              <a:rPr lang="cs-CZ" sz="2200" smtClean="0">
                <a:latin typeface="Arial" panose="020B0604020202020204" pitchFamily="34" charset="0"/>
              </a:rPr>
              <a:t>. 1998, částka 39, s. 5388-5419. Dostupné také z: http://aplikace.mvcr.cz/archiv2008/sbirka/1998/sb039-98.pdf </a:t>
            </a:r>
          </a:p>
          <a:p>
            <a:pPr marL="271463" indent="-271463">
              <a:lnSpc>
                <a:spcPct val="100000"/>
              </a:lnSpc>
              <a:buFontTx/>
              <a:buNone/>
              <a:tabLst/>
            </a:pPr>
            <a:endParaRPr lang="cs-CZ" sz="1800" u="sng" smtClean="0">
              <a:latin typeface="Arial" panose="020B0604020202020204" pitchFamily="34" charset="0"/>
            </a:endParaRPr>
          </a:p>
          <a:p>
            <a:pPr marL="271463" indent="-271463">
              <a:lnSpc>
                <a:spcPct val="100000"/>
              </a:lnSpc>
              <a:tabLst/>
            </a:pPr>
            <a:r>
              <a:rPr lang="cs-CZ" sz="2200" i="1" smtClean="0">
                <a:latin typeface="Arial" panose="020B0604020202020204" pitchFamily="34" charset="0"/>
              </a:rPr>
              <a:t>Na právnických fakultách se při citování vychází z  </a:t>
            </a:r>
            <a:r>
              <a:rPr lang="cs-CZ" sz="2200" smtClean="0">
                <a:latin typeface="Arial" panose="020B0604020202020204" pitchFamily="34" charset="0"/>
                <a:hlinkClick r:id="rId2"/>
              </a:rPr>
              <a:t>Legislativních pravidel vlády</a:t>
            </a:r>
            <a:r>
              <a:rPr lang="cs-CZ" sz="2200" smtClean="0">
                <a:latin typeface="Arial" panose="020B0604020202020204" pitchFamily="34" charset="0"/>
              </a:rPr>
              <a:t> (s. 48-52).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Normy a standardy </a:t>
            </a:r>
            <a:r>
              <a:rPr lang="cs-CZ" sz="2800" smtClean="0"/>
              <a:t>(struktura, příklad)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cs-CZ" sz="2800" smtClean="0">
                <a:latin typeface="Arial" panose="020B0604020202020204" pitchFamily="34" charset="0"/>
              </a:rPr>
              <a:t>Označení. </a:t>
            </a:r>
            <a:r>
              <a:rPr lang="cs-CZ" sz="2800" i="1" smtClean="0">
                <a:latin typeface="Arial" panose="020B0604020202020204" pitchFamily="34" charset="0"/>
              </a:rPr>
              <a:t>Název: podnázev</a:t>
            </a:r>
            <a:r>
              <a:rPr lang="cs-CZ" sz="2800" smtClean="0">
                <a:latin typeface="Arial" panose="020B0604020202020204" pitchFamily="34" charset="0"/>
              </a:rPr>
              <a:t>. Vydání. Místo, Nakladatelství, rok/datum vydání, počet stran. Dostupnost. Poznámky.</a:t>
            </a:r>
          </a:p>
          <a:p>
            <a:pPr>
              <a:lnSpc>
                <a:spcPct val="100000"/>
              </a:lnSpc>
              <a:buFontTx/>
              <a:buNone/>
            </a:pPr>
            <a:endParaRPr lang="cs-CZ" sz="2800" smtClean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cs-CZ" sz="2800" smtClean="0">
                <a:latin typeface="Arial" panose="020B0604020202020204" pitchFamily="34" charset="0"/>
              </a:rPr>
              <a:t>ČSN EN 62270</a:t>
            </a:r>
            <a:r>
              <a:rPr lang="cs-CZ" sz="2800" i="1" smtClean="0">
                <a:latin typeface="Arial" panose="020B0604020202020204" pitchFamily="34" charset="0"/>
              </a:rPr>
              <a:t>. Automatizace vodních elektráren: pokyn pro řízení pomocí počítače. </a:t>
            </a:r>
            <a:r>
              <a:rPr lang="cs-CZ" sz="2800" smtClean="0">
                <a:latin typeface="Arial" panose="020B0604020202020204" pitchFamily="34" charset="0"/>
              </a:rPr>
              <a:t>Praha: Český normalizační institut, 2005-03-01. 72 s. Třídící znak 08 5500.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cs-CZ" sz="3200" smtClean="0"/>
              <a:t>Kartografické materiály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cs-CZ" sz="2800" smtClean="0">
                <a:latin typeface="Arial" panose="020B0604020202020204" pitchFamily="34" charset="0"/>
              </a:rPr>
              <a:t>Primární odpovědnost. </a:t>
            </a:r>
            <a:r>
              <a:rPr lang="cs-CZ" sz="2800" i="1" smtClean="0">
                <a:latin typeface="Arial" panose="020B0604020202020204" pitchFamily="34" charset="0"/>
              </a:rPr>
              <a:t>Název: podnázev</a:t>
            </a:r>
            <a:r>
              <a:rPr lang="cs-CZ" sz="2800" smtClean="0">
                <a:latin typeface="Arial" panose="020B0604020202020204" pitchFamily="34" charset="0"/>
              </a:rPr>
              <a:t>. Měřítko. Sekundární odpovědnost. Vydání. Místo vydání: Nakladatelství, rok vydání, rozměr. Edice: Subedice, číslo edice. Identifikátor. Dostupnost. Poznámky.</a:t>
            </a:r>
          </a:p>
          <a:p>
            <a:pPr>
              <a:buFontTx/>
              <a:buNone/>
            </a:pPr>
            <a:endParaRPr lang="cs-CZ" sz="2800" smtClean="0">
              <a:latin typeface="Arial" panose="020B0604020202020204" pitchFamily="34" charset="0"/>
            </a:endParaRPr>
          </a:p>
          <a:p>
            <a:r>
              <a:rPr lang="cs-CZ" sz="2800" i="1" smtClean="0">
                <a:latin typeface="Arial" panose="020B0604020202020204" pitchFamily="34" charset="0"/>
              </a:rPr>
              <a:t>Třeboňsko: velká cykloturistická mapa</a:t>
            </a:r>
            <a:r>
              <a:rPr lang="cs-CZ" sz="2800" smtClean="0">
                <a:latin typeface="Arial" panose="020B0604020202020204" pitchFamily="34" charset="0"/>
              </a:rPr>
              <a:t>. [1:60</a:t>
            </a:r>
            <a:br>
              <a:rPr lang="cs-CZ" sz="2800" smtClean="0">
                <a:latin typeface="Arial" panose="020B0604020202020204" pitchFamily="34" charset="0"/>
              </a:rPr>
            </a:br>
            <a:r>
              <a:rPr lang="cs-CZ" sz="2800" smtClean="0">
                <a:latin typeface="Arial" panose="020B0604020202020204" pitchFamily="34" charset="0"/>
              </a:rPr>
              <a:t>000]. Vizovice: Shocart, 2008. ISBN 978-80-7224-565-9.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cs-CZ" sz="3200" smtClean="0"/>
              <a:t>Kartografické materiály – příklad 2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2988" y="1196975"/>
            <a:ext cx="7921625" cy="54721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cs-CZ" sz="2600" smtClean="0">
                <a:latin typeface="Arial" panose="020B0604020202020204" pitchFamily="34" charset="0"/>
              </a:rPr>
              <a:t>Primární odpovědnost. </a:t>
            </a:r>
            <a:r>
              <a:rPr lang="cs-CZ" sz="2600" i="1" smtClean="0">
                <a:latin typeface="Arial" panose="020B0604020202020204" pitchFamily="34" charset="0"/>
              </a:rPr>
              <a:t>Název: podnázev</a:t>
            </a:r>
            <a:r>
              <a:rPr lang="cs-CZ" sz="2600" smtClean="0">
                <a:latin typeface="Arial" panose="020B0604020202020204" pitchFamily="34" charset="0"/>
              </a:rPr>
              <a:t>. Měřítko. Sekundární odpovědnost. Vydání. Místo vydání: Nakladatelství, rok vydání, rozměr. Edice: Subedice, číslo edice. Identifikátor. Dostupnost. Poznámky.</a:t>
            </a:r>
          </a:p>
          <a:p>
            <a:pPr>
              <a:lnSpc>
                <a:spcPct val="110000"/>
              </a:lnSpc>
              <a:buFontTx/>
              <a:buNone/>
            </a:pPr>
            <a:endParaRPr lang="cs-CZ" sz="2600" smtClean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cs-CZ" sz="2600" smtClean="0">
                <a:latin typeface="Arial" panose="020B0604020202020204" pitchFamily="34" charset="0"/>
              </a:rPr>
              <a:t>KLUB ČESKÝCH TURISTŮ. </a:t>
            </a:r>
            <a:r>
              <a:rPr lang="cs-CZ" sz="2600" i="1" smtClean="0">
                <a:latin typeface="Arial" panose="020B0604020202020204" pitchFamily="34" charset="0"/>
              </a:rPr>
              <a:t>Králický Sněžník: turistická mapa 1:50 000</a:t>
            </a:r>
            <a:r>
              <a:rPr lang="cs-CZ" sz="2600" smtClean="0">
                <a:latin typeface="Arial" panose="020B0604020202020204" pitchFamily="34" charset="0"/>
              </a:rPr>
              <a:t>. 4. vyd. Praha: Trasa, 2011, 1 mapa složená. Edice Klubu českých turistů, sv. 53. ISBN 9788073243166.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Firemní a nepublikované dokumenty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412875"/>
            <a:ext cx="7777162" cy="5472113"/>
          </a:xfrm>
        </p:spPr>
        <p:txBody>
          <a:bodyPr/>
          <a:lstStyle/>
          <a:p>
            <a:r>
              <a:rPr lang="cs-CZ" sz="2400" smtClean="0">
                <a:latin typeface="Arial" panose="020B0604020202020204" pitchFamily="34" charset="0"/>
              </a:rPr>
              <a:t>Primární odpovědnost. </a:t>
            </a:r>
            <a:r>
              <a:rPr lang="cs-CZ" sz="2400" i="1" smtClean="0">
                <a:latin typeface="Arial" panose="020B0604020202020204" pitchFamily="34" charset="0"/>
              </a:rPr>
              <a:t>Název: podnázev</a:t>
            </a:r>
            <a:r>
              <a:rPr lang="cs-CZ" sz="2400" smtClean="0">
                <a:latin typeface="Arial" panose="020B0604020202020204" pitchFamily="34" charset="0"/>
              </a:rPr>
              <a:t>. Sekundární odpovědnost. Vydání/verze. Místo vydání: Nakladatelství, rok vydání. Rozsah stran. Poznámky. Dostupnost. Standardní číslo.</a:t>
            </a:r>
          </a:p>
          <a:p>
            <a:pPr>
              <a:buFontTx/>
              <a:buNone/>
            </a:pPr>
            <a:endParaRPr lang="cs-CZ" sz="2400" smtClean="0">
              <a:latin typeface="Arial" panose="020B0604020202020204" pitchFamily="34" charset="0"/>
            </a:endParaRPr>
          </a:p>
          <a:p>
            <a:r>
              <a:rPr lang="cs-CZ" sz="2400" smtClean="0">
                <a:latin typeface="Arial" panose="020B0604020202020204" pitchFamily="34" charset="0"/>
              </a:rPr>
              <a:t>KŘÍŽ, Jan, Martin KRČÁL a Blanka FARKAŠOVÁ. </a:t>
            </a:r>
            <a:r>
              <a:rPr lang="cs-CZ" sz="2400" i="1" smtClean="0">
                <a:latin typeface="Arial" panose="020B0604020202020204" pitchFamily="34" charset="0"/>
              </a:rPr>
              <a:t>Nastavení připojení k internetu: jednoduchý interní návod pro zaměstnance</a:t>
            </a:r>
            <a:r>
              <a:rPr lang="cs-CZ" sz="2400" smtClean="0">
                <a:latin typeface="Arial" panose="020B0604020202020204" pitchFamily="34" charset="0"/>
              </a:rPr>
              <a:t>. Verze 1.4.11. Brno, 2010. 4 s. Dostupné z intranetu ÚK FSS MU. Interní manuál.</a:t>
            </a:r>
            <a:r>
              <a:rPr lang="en-US" sz="2400" smtClean="0"/>
              <a:t> </a:t>
            </a:r>
            <a:endParaRPr lang="cs-CZ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Parafráze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mtClean="0"/>
              <a:t>cizí myšlenka vlastními slovy</a:t>
            </a:r>
          </a:p>
          <a:p>
            <a:pPr eaLnBrk="1" hangingPunct="1"/>
            <a:r>
              <a:rPr lang="cs-CZ" smtClean="0"/>
              <a:t>větší míra zapracování do vlastního textu</a:t>
            </a:r>
          </a:p>
          <a:p>
            <a:pPr eaLnBrk="1" hangingPunct="1"/>
            <a:r>
              <a:rPr lang="cs-CZ" smtClean="0"/>
              <a:t>neměnit původní myšlenku!!!</a:t>
            </a:r>
          </a:p>
          <a:p>
            <a:pPr eaLnBrk="1" hangingPunct="1"/>
            <a:r>
              <a:rPr lang="cs-CZ" smtClean="0"/>
              <a:t>platí i pro výtah z textu</a:t>
            </a:r>
          </a:p>
        </p:txBody>
      </p:sp>
    </p:spTree>
    <p:extLst>
      <p:ext uri="{BB962C8B-B14F-4D97-AF65-F5344CB8AC3E}">
        <p14:creationId xmlns:p14="http://schemas.microsoft.com/office/powerpoint/2010/main" val="16952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04813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7200" b="1" smtClean="0">
                <a:solidFill>
                  <a:srgbClr val="008000"/>
                </a:solidFill>
              </a:rPr>
              <a:t>Elektronické</a:t>
            </a:r>
          </a:p>
          <a:p>
            <a:pPr algn="ctr">
              <a:buFontTx/>
              <a:buNone/>
            </a:pPr>
            <a:r>
              <a:rPr lang="cs-CZ" sz="7200" b="1" smtClean="0"/>
              <a:t>dokumenty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sz="3200" smtClean="0"/>
              <a:t>Citování elektronických dokumentů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cs-CZ" smtClean="0">
                <a:latin typeface="Arial" panose="020B0604020202020204" pitchFamily="34" charset="0"/>
              </a:rPr>
              <a:t>Problém nalezení bibliografických info</a:t>
            </a:r>
          </a:p>
          <a:p>
            <a:pPr eaLnBrk="1" hangingPunct="1"/>
            <a:r>
              <a:rPr lang="cs-CZ" smtClean="0">
                <a:latin typeface="Arial" panose="020B0604020202020204" pitchFamily="34" charset="0"/>
              </a:rPr>
              <a:t>Zdroje informací</a:t>
            </a:r>
          </a:p>
          <a:p>
            <a:pPr lvl="1" eaLnBrk="1" hangingPunct="1"/>
            <a:r>
              <a:rPr lang="cs-CZ" smtClean="0">
                <a:latin typeface="Arial" panose="020B0604020202020204" pitchFamily="34" charset="0"/>
              </a:rPr>
              <a:t>nadpisy</a:t>
            </a:r>
          </a:p>
          <a:p>
            <a:pPr lvl="1" eaLnBrk="1" hangingPunct="1"/>
            <a:r>
              <a:rPr lang="cs-CZ" smtClean="0">
                <a:latin typeface="Arial" panose="020B0604020202020204" pitchFamily="34" charset="0"/>
              </a:rPr>
              <a:t>hlavička, metadata</a:t>
            </a:r>
          </a:p>
          <a:p>
            <a:pPr lvl="1" eaLnBrk="1" hangingPunct="1"/>
            <a:r>
              <a:rPr lang="cs-CZ" smtClean="0">
                <a:latin typeface="Arial" panose="020B0604020202020204" pitchFamily="34" charset="0"/>
              </a:rPr>
              <a:t>titulek</a:t>
            </a:r>
          </a:p>
          <a:p>
            <a:pPr lvl="1" eaLnBrk="1" hangingPunct="1"/>
            <a:r>
              <a:rPr lang="en-US" smtClean="0">
                <a:latin typeface="Arial" panose="020B0604020202020204" pitchFamily="34" charset="0"/>
              </a:rPr>
              <a:t>[</a:t>
            </a:r>
            <a:r>
              <a:rPr lang="cs-CZ" smtClean="0">
                <a:latin typeface="Arial" panose="020B0604020202020204" pitchFamily="34" charset="0"/>
              </a:rPr>
              <a:t>externí zdroje</a:t>
            </a:r>
            <a:r>
              <a:rPr lang="en-US" smtClean="0">
                <a:latin typeface="Arial" panose="020B0604020202020204" pitchFamily="34" charset="0"/>
              </a:rPr>
              <a:t>]</a:t>
            </a:r>
          </a:p>
          <a:p>
            <a:pPr lvl="1" eaLnBrk="1" hangingPunct="1"/>
            <a:r>
              <a:rPr lang="en-US" smtClean="0">
                <a:latin typeface="Arial" panose="020B0604020202020204" pitchFamily="34" charset="0"/>
              </a:rPr>
              <a:t>[</a:t>
            </a:r>
            <a:r>
              <a:rPr lang="cs-CZ" smtClean="0">
                <a:latin typeface="Arial" panose="020B0604020202020204" pitchFamily="34" charset="0"/>
              </a:rPr>
              <a:t>o</a:t>
            </a:r>
            <a:r>
              <a:rPr lang="en-US" smtClean="0">
                <a:latin typeface="Arial" panose="020B0604020202020204" pitchFamily="34" charset="0"/>
              </a:rPr>
              <a:t>dhad]</a:t>
            </a:r>
            <a:endParaRPr lang="cs-CZ" smtClean="0">
              <a:latin typeface="Arial" panose="020B0604020202020204" pitchFamily="34" charset="0"/>
            </a:endParaRPr>
          </a:p>
          <a:p>
            <a:pPr eaLnBrk="1" hangingPunct="1"/>
            <a:r>
              <a:rPr lang="cs-CZ" smtClean="0">
                <a:latin typeface="Arial" panose="020B0604020202020204" pitchFamily="34" charset="0"/>
              </a:rPr>
              <a:t>údaje o datu citování, aktualizace, data publikování, nosiče, místo vydání verze</a:t>
            </a:r>
          </a:p>
          <a:p>
            <a:pPr eaLnBrk="1" hangingPunct="1"/>
            <a:endParaRPr lang="cs-CZ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e-články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cs-CZ" sz="2400" smtClean="0">
                <a:latin typeface="Arial" panose="020B0604020202020204" pitchFamily="34" charset="0"/>
              </a:rPr>
              <a:t>Primární odpovědnost. Název článku: podnázev článku. Sekundární odpovědnost článku. </a:t>
            </a:r>
            <a:r>
              <a:rPr lang="cs-CZ" sz="2400" i="1" smtClean="0">
                <a:latin typeface="Arial" panose="020B0604020202020204" pitchFamily="34" charset="0"/>
              </a:rPr>
              <a:t>Název periodika: podnázev periodika</a:t>
            </a:r>
            <a:r>
              <a:rPr lang="cs-CZ" sz="2400" smtClean="0">
                <a:latin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</a:rPr>
              <a:t>[nosi</a:t>
            </a:r>
            <a:r>
              <a:rPr lang="cs-CZ" sz="2400" smtClean="0">
                <a:latin typeface="Arial" panose="020B0604020202020204" pitchFamily="34" charset="0"/>
              </a:rPr>
              <a:t>č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Místo: nakladatelství, rok/datum vydání, ročník, číslo, rozsah stran, datum aktualizace </a:t>
            </a:r>
            <a:r>
              <a:rPr lang="en-US" sz="2400" smtClean="0">
                <a:latin typeface="Arial" panose="020B0604020202020204" pitchFamily="34" charset="0"/>
              </a:rPr>
              <a:t>[datum citov</a:t>
            </a:r>
            <a:r>
              <a:rPr lang="cs-CZ" sz="2400" smtClean="0">
                <a:latin typeface="Arial" panose="020B0604020202020204" pitchFamily="34" charset="0"/>
              </a:rPr>
              <a:t>ání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Identifikátor. Dostupnost. Poznámky.</a:t>
            </a:r>
          </a:p>
          <a:p>
            <a:pPr>
              <a:lnSpc>
                <a:spcPct val="100000"/>
              </a:lnSpc>
              <a:buFontTx/>
              <a:buNone/>
            </a:pPr>
            <a:endParaRPr lang="cs-CZ" sz="2400" smtClean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sz="2400" smtClean="0">
                <a:latin typeface="Arial" panose="020B0604020202020204" pitchFamily="34" charset="0"/>
              </a:rPr>
              <a:t>SRBECKÁ, Gabriela. Rozvoj kompetencí studentů ve vzdělávání. </a:t>
            </a:r>
            <a:r>
              <a:rPr lang="cs-CZ" sz="2400" i="1" smtClean="0">
                <a:latin typeface="Arial" panose="020B0604020202020204" pitchFamily="34" charset="0"/>
              </a:rPr>
              <a:t>Inflow: information journal </a:t>
            </a:r>
            <a:r>
              <a:rPr lang="cs-CZ" sz="2400" smtClean="0">
                <a:latin typeface="Arial" panose="020B0604020202020204" pitchFamily="34" charset="0"/>
              </a:rPr>
              <a:t>[online]. Brno: </a:t>
            </a:r>
            <a:r>
              <a:rPr lang="en-US" sz="2400" smtClean="0">
                <a:latin typeface="Arial" panose="020B0604020202020204" pitchFamily="34" charset="0"/>
              </a:rPr>
              <a:t>[</a:t>
            </a:r>
            <a:r>
              <a:rPr lang="cs-CZ" sz="2400" smtClean="0">
                <a:latin typeface="Arial" panose="020B0604020202020204" pitchFamily="34" charset="0"/>
              </a:rPr>
              <a:t>Masarykova univerzita, Filozofická fakulta, KISK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, 02/07/2010, roč. 3, č. 7 [cit. 2010-08-06]. Dostupné z: http://www.inflow.cz/rozvoj-kompetenci-studentu-ve-vzdelavani</a:t>
            </a:r>
            <a:r>
              <a:rPr lang="cs-CZ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e-knihy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400" smtClean="0">
                <a:latin typeface="Arial" panose="020B0604020202020204" pitchFamily="34" charset="0"/>
              </a:rPr>
              <a:t>Primární odpovědnost. </a:t>
            </a:r>
            <a:r>
              <a:rPr lang="cs-CZ" sz="2400" i="1" smtClean="0">
                <a:latin typeface="Arial" panose="020B0604020202020204" pitchFamily="34" charset="0"/>
              </a:rPr>
              <a:t>Název: podnázev</a:t>
            </a:r>
            <a:r>
              <a:rPr lang="cs-CZ" sz="2400" smtClean="0">
                <a:latin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</a:rPr>
              <a:t>[nosi</a:t>
            </a:r>
            <a:r>
              <a:rPr lang="cs-CZ" sz="2400" smtClean="0">
                <a:latin typeface="Arial" panose="020B0604020202020204" pitchFamily="34" charset="0"/>
              </a:rPr>
              <a:t>č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Sekundární odpovědnost. Vydání. Místo vydání: Nakladatelství, rok/datum vydání, datum aktualizace </a:t>
            </a:r>
            <a:r>
              <a:rPr lang="en-US" sz="2400" smtClean="0">
                <a:latin typeface="Arial" panose="020B0604020202020204" pitchFamily="34" charset="0"/>
              </a:rPr>
              <a:t>[</a:t>
            </a:r>
            <a:r>
              <a:rPr lang="cs-CZ" sz="2400" smtClean="0">
                <a:latin typeface="Arial" panose="020B0604020202020204" pitchFamily="34" charset="0"/>
              </a:rPr>
              <a:t>datum citování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Edice: Subedice, číslo edice. Identifikátor. Dostupnost. Poznámky.</a:t>
            </a:r>
          </a:p>
          <a:p>
            <a:pPr>
              <a:buFontTx/>
              <a:buNone/>
            </a:pPr>
            <a:endParaRPr lang="cs-CZ" sz="2400" smtClean="0">
              <a:latin typeface="Arial" panose="020B0604020202020204" pitchFamily="34" charset="0"/>
            </a:endParaRPr>
          </a:p>
          <a:p>
            <a:r>
              <a:rPr lang="cs-CZ" sz="2400" smtClean="0">
                <a:latin typeface="Arial" panose="020B0604020202020204" pitchFamily="34" charset="0"/>
              </a:rPr>
              <a:t>HÖNIG, Johannes Franz. </a:t>
            </a:r>
            <a:r>
              <a:rPr lang="cs-CZ" sz="2400" i="1" smtClean="0">
                <a:latin typeface="Arial" panose="020B0604020202020204" pitchFamily="34" charset="0"/>
              </a:rPr>
              <a:t>Abdominoplastik</a:t>
            </a:r>
            <a:r>
              <a:rPr lang="cs-CZ" sz="2400" smtClean="0">
                <a:latin typeface="Arial" panose="020B0604020202020204" pitchFamily="34" charset="0"/>
              </a:rPr>
              <a:t>: </a:t>
            </a:r>
            <a:r>
              <a:rPr lang="cs-CZ" sz="2400" i="1" smtClean="0">
                <a:latin typeface="Arial" panose="020B0604020202020204" pitchFamily="34" charset="0"/>
              </a:rPr>
              <a:t>Prinzip und Technik</a:t>
            </a:r>
            <a:r>
              <a:rPr lang="cs-CZ" sz="2400" smtClean="0">
                <a:latin typeface="Arial" panose="020B0604020202020204" pitchFamily="34" charset="0"/>
              </a:rPr>
              <a:t> [online]. </a:t>
            </a:r>
            <a:r>
              <a:rPr lang="en-US" sz="2400" smtClean="0">
                <a:latin typeface="Arial" panose="020B0604020202020204" pitchFamily="34" charset="0"/>
              </a:rPr>
              <a:t>[</a:t>
            </a:r>
            <a:r>
              <a:rPr lang="cs-CZ" sz="2400" smtClean="0">
                <a:latin typeface="Arial" panose="020B0604020202020204" pitchFamily="34" charset="0"/>
              </a:rPr>
              <a:t>Heidelberg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: Steinkopff, 2008 [cit. 2011-10-18]. ISBN 978-3-7985-1817-9. DOI: 10.1007/978-3-7985-1817-9. Dostupné z: http://www.springerlink.com/content/978-3-7985-1816-2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Zprávy, texty v PDF,...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cs-CZ" sz="2800" smtClean="0">
                <a:latin typeface="Arial" panose="020B0604020202020204" pitchFamily="34" charset="0"/>
              </a:rPr>
              <a:t>Primární odpovědnost. Rok vydání. </a:t>
            </a:r>
            <a:r>
              <a:rPr lang="cs-CZ" sz="2800" i="1" smtClean="0">
                <a:latin typeface="Arial" panose="020B0604020202020204" pitchFamily="34" charset="0"/>
              </a:rPr>
              <a:t>Název: podnázev</a:t>
            </a:r>
            <a:r>
              <a:rPr lang="cs-CZ" sz="2800" smtClean="0">
                <a:latin typeface="Arial" panose="020B0604020202020204" pitchFamily="34" charset="0"/>
              </a:rPr>
              <a:t> </a:t>
            </a:r>
            <a:r>
              <a:rPr lang="en-US" sz="2800" smtClean="0">
                <a:latin typeface="Arial" panose="020B0604020202020204" pitchFamily="34" charset="0"/>
              </a:rPr>
              <a:t>[nosi</a:t>
            </a:r>
            <a:r>
              <a:rPr lang="cs-CZ" sz="2800" smtClean="0">
                <a:latin typeface="Arial" panose="020B0604020202020204" pitchFamily="34" charset="0"/>
              </a:rPr>
              <a:t>č</a:t>
            </a:r>
            <a:r>
              <a:rPr lang="en-US" sz="2800" smtClean="0">
                <a:latin typeface="Arial" panose="020B0604020202020204" pitchFamily="34" charset="0"/>
              </a:rPr>
              <a:t>]</a:t>
            </a:r>
            <a:r>
              <a:rPr lang="cs-CZ" sz="2800" smtClean="0">
                <a:latin typeface="Arial" panose="020B0604020202020204" pitchFamily="34" charset="0"/>
              </a:rPr>
              <a:t>. Místo vydání: Vydavatel </a:t>
            </a:r>
            <a:r>
              <a:rPr lang="en-US" sz="2800" smtClean="0">
                <a:latin typeface="Arial" panose="020B0604020202020204" pitchFamily="34" charset="0"/>
              </a:rPr>
              <a:t>[</a:t>
            </a:r>
            <a:r>
              <a:rPr lang="cs-CZ" sz="2800" smtClean="0">
                <a:latin typeface="Arial" panose="020B0604020202020204" pitchFamily="34" charset="0"/>
              </a:rPr>
              <a:t>datum citování</a:t>
            </a:r>
            <a:r>
              <a:rPr lang="en-US" sz="2800" smtClean="0">
                <a:latin typeface="Arial" panose="020B0604020202020204" pitchFamily="34" charset="0"/>
              </a:rPr>
              <a:t>]</a:t>
            </a:r>
            <a:r>
              <a:rPr lang="cs-CZ" sz="2800" smtClean="0">
                <a:latin typeface="Arial" panose="020B0604020202020204" pitchFamily="34" charset="0"/>
              </a:rPr>
              <a:t>. Dostupnost.</a:t>
            </a:r>
          </a:p>
          <a:p>
            <a:pPr>
              <a:lnSpc>
                <a:spcPct val="110000"/>
              </a:lnSpc>
            </a:pPr>
            <a:endParaRPr lang="cs-CZ" sz="2800" smtClean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cs-CZ" sz="2800" i="1" smtClean="0">
                <a:latin typeface="Arial" panose="020B0604020202020204" pitchFamily="34" charset="0"/>
              </a:rPr>
              <a:t>Právem proti korupci: právní ochrana proti některým projevům korupce ve veřejné správě a justici</a:t>
            </a:r>
            <a:r>
              <a:rPr lang="cs-CZ" sz="2800" smtClean="0">
                <a:latin typeface="Arial" panose="020B0604020202020204" pitchFamily="34" charset="0"/>
              </a:rPr>
              <a:t> </a:t>
            </a:r>
            <a:r>
              <a:rPr lang="en-US" sz="2800" smtClean="0">
                <a:latin typeface="Arial" panose="020B0604020202020204" pitchFamily="34" charset="0"/>
              </a:rPr>
              <a:t>[</a:t>
            </a:r>
            <a:r>
              <a:rPr lang="cs-CZ" sz="2800" smtClean="0">
                <a:latin typeface="Arial" panose="020B0604020202020204" pitchFamily="34" charset="0"/>
              </a:rPr>
              <a:t>online</a:t>
            </a:r>
            <a:r>
              <a:rPr lang="en-US" sz="2800" smtClean="0">
                <a:latin typeface="Arial" panose="020B0604020202020204" pitchFamily="34" charset="0"/>
              </a:rPr>
              <a:t>]</a:t>
            </a:r>
            <a:r>
              <a:rPr lang="cs-CZ" sz="2800" smtClean="0">
                <a:latin typeface="Arial" panose="020B0604020202020204" pitchFamily="34" charset="0"/>
              </a:rPr>
              <a:t>. Praha: Transparency International, 2012 </a:t>
            </a:r>
            <a:r>
              <a:rPr lang="en-US" sz="2800" smtClean="0">
                <a:latin typeface="Arial" panose="020B0604020202020204" pitchFamily="34" charset="0"/>
              </a:rPr>
              <a:t>[</a:t>
            </a:r>
            <a:r>
              <a:rPr lang="cs-CZ" sz="2800" smtClean="0">
                <a:latin typeface="Arial" panose="020B0604020202020204" pitchFamily="34" charset="0"/>
              </a:rPr>
              <a:t>cit. 18. 10. 2012</a:t>
            </a:r>
            <a:r>
              <a:rPr lang="en-US" sz="2800" smtClean="0">
                <a:latin typeface="Arial" panose="020B0604020202020204" pitchFamily="34" charset="0"/>
              </a:rPr>
              <a:t>]</a:t>
            </a:r>
            <a:r>
              <a:rPr lang="cs-CZ" sz="2800" smtClean="0">
                <a:latin typeface="Arial" panose="020B0604020202020204" pitchFamily="34" charset="0"/>
              </a:rPr>
              <a:t>. Dostupné z: http://www.transparency.cz/doc/alac_prav_proti_korupci_def.pdf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Další e-dokumenty</a:t>
            </a:r>
          </a:p>
        </p:txBody>
      </p:sp>
      <p:sp>
        <p:nvSpPr>
          <p:cNvPr id="56323" name="Zástupný symbol pro obsah 2"/>
          <p:cNvSpPr>
            <a:spLocks noGrp="1"/>
          </p:cNvSpPr>
          <p:nvPr>
            <p:ph idx="1"/>
          </p:nvPr>
        </p:nvSpPr>
        <p:spPr>
          <a:xfrm>
            <a:off x="1042988" y="1270000"/>
            <a:ext cx="7777162" cy="5472113"/>
          </a:xfrm>
        </p:spPr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obdobně se vytvářejí citace elektronických ekvivalentů klasických dokumentů</a:t>
            </a:r>
          </a:p>
          <a:p>
            <a:r>
              <a:rPr lang="cs-CZ" smtClean="0">
                <a:latin typeface="Arial" panose="020B0604020202020204" pitchFamily="34" charset="0"/>
              </a:rPr>
              <a:t>e-příspěvky, e-časopisy, e-firemní literatura, část e-knihy, e-diplomky</a:t>
            </a:r>
            <a:r>
              <a:rPr lang="cs-CZ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Webová sídla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400" smtClean="0">
                <a:latin typeface="Arial" panose="020B0604020202020204" pitchFamily="34" charset="0"/>
              </a:rPr>
              <a:t>Primární odpovědnost. </a:t>
            </a:r>
            <a:r>
              <a:rPr lang="cs-CZ" sz="2400" i="1" smtClean="0">
                <a:latin typeface="Arial" panose="020B0604020202020204" pitchFamily="34" charset="0"/>
              </a:rPr>
              <a:t>Název webu: podnázev webu</a:t>
            </a:r>
            <a:r>
              <a:rPr lang="cs-CZ" sz="2400" smtClean="0">
                <a:latin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</a:rPr>
              <a:t>[nosi</a:t>
            </a:r>
            <a:r>
              <a:rPr lang="cs-CZ" sz="2400" smtClean="0">
                <a:latin typeface="Arial" panose="020B0604020202020204" pitchFamily="34" charset="0"/>
              </a:rPr>
              <a:t>č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Sekundární odpovědnost. Vydání/verze. Místo vydání: Nakladatelství, rok/datum vydání, datum aktualizace </a:t>
            </a:r>
            <a:r>
              <a:rPr lang="en-US" sz="2400" smtClean="0">
                <a:latin typeface="Arial" panose="020B0604020202020204" pitchFamily="34" charset="0"/>
              </a:rPr>
              <a:t>[</a:t>
            </a:r>
            <a:r>
              <a:rPr lang="cs-CZ" sz="2400" smtClean="0">
                <a:latin typeface="Arial" panose="020B0604020202020204" pitchFamily="34" charset="0"/>
              </a:rPr>
              <a:t>datum citování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Identifikátor. Dostupnost. Poznámky. </a:t>
            </a:r>
          </a:p>
          <a:p>
            <a:pPr>
              <a:buFontTx/>
              <a:buNone/>
            </a:pPr>
            <a:endParaRPr lang="cs-CZ" sz="2400" smtClean="0">
              <a:latin typeface="Arial" panose="020B0604020202020204" pitchFamily="34" charset="0"/>
            </a:endParaRPr>
          </a:p>
          <a:p>
            <a:r>
              <a:rPr lang="cs-CZ" sz="2400" i="1" smtClean="0">
                <a:latin typeface="Arial" panose="020B0604020202020204" pitchFamily="34" charset="0"/>
              </a:rPr>
              <a:t>Masarykova univerzita</a:t>
            </a:r>
            <a:r>
              <a:rPr lang="cs-CZ" sz="2400" smtClean="0">
                <a:latin typeface="Arial" panose="020B0604020202020204" pitchFamily="34" charset="0"/>
              </a:rPr>
              <a:t> [online]. Brno: Masarykova univerzita, c1996-2012 [cit. 2012-</a:t>
            </a:r>
            <a:r>
              <a:rPr lang="en-US" sz="2400" smtClean="0">
                <a:latin typeface="Arial" panose="020B0604020202020204" pitchFamily="34" charset="0"/>
              </a:rPr>
              <a:t>10</a:t>
            </a:r>
            <a:r>
              <a:rPr lang="cs-CZ" sz="2400" smtClean="0">
                <a:latin typeface="Arial" panose="020B0604020202020204" pitchFamily="34" charset="0"/>
              </a:rPr>
              <a:t>-11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Dostupné z: http://www.muni.cz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42988" y="476250"/>
            <a:ext cx="7777162" cy="508000"/>
          </a:xfrm>
        </p:spPr>
        <p:txBody>
          <a:bodyPr/>
          <a:lstStyle/>
          <a:p>
            <a:r>
              <a:rPr lang="cs-CZ" sz="3200" smtClean="0"/>
              <a:t>Webové</a:t>
            </a:r>
            <a:r>
              <a:rPr lang="en-US" sz="3200" smtClean="0"/>
              <a:t> str</a:t>
            </a:r>
            <a:r>
              <a:rPr lang="cs-CZ" sz="3200" smtClean="0"/>
              <a:t>ánky </a:t>
            </a:r>
            <a:r>
              <a:rPr lang="cs-CZ" sz="2400" smtClean="0"/>
              <a:t>(jako součást webu)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cs-CZ" sz="2400" smtClean="0">
                <a:latin typeface="Arial" panose="020B0604020202020204" pitchFamily="34" charset="0"/>
              </a:rPr>
              <a:t>Primární odpovědnost stránky. </a:t>
            </a:r>
            <a:r>
              <a:rPr lang="cs-CZ" sz="2400" i="1" smtClean="0">
                <a:latin typeface="Arial" panose="020B0604020202020204" pitchFamily="34" charset="0"/>
              </a:rPr>
              <a:t>Název stránky: podnázev stránky</a:t>
            </a:r>
            <a:r>
              <a:rPr lang="cs-CZ" sz="2400" smtClean="0">
                <a:latin typeface="Arial" panose="020B0604020202020204" pitchFamily="34" charset="0"/>
              </a:rPr>
              <a:t>. Primární odpovědnost webu. </a:t>
            </a:r>
            <a:r>
              <a:rPr lang="cs-CZ" sz="2400" i="1" smtClean="0">
                <a:latin typeface="Arial" panose="020B0604020202020204" pitchFamily="34" charset="0"/>
              </a:rPr>
              <a:t>Název webu: podnázev webu</a:t>
            </a:r>
            <a:r>
              <a:rPr lang="cs-CZ" sz="2400" smtClean="0">
                <a:latin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</a:rPr>
              <a:t>[nosi</a:t>
            </a:r>
            <a:r>
              <a:rPr lang="cs-CZ" sz="2400" smtClean="0">
                <a:latin typeface="Arial" panose="020B0604020202020204" pitchFamily="34" charset="0"/>
              </a:rPr>
              <a:t>č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Sekundární odpovědnost webu. Vydání/verze. Místo vydání: Nakladatelství, rok/datum vydání, datum aktualizace </a:t>
            </a:r>
            <a:r>
              <a:rPr lang="en-US" sz="2400" smtClean="0">
                <a:latin typeface="Arial" panose="020B0604020202020204" pitchFamily="34" charset="0"/>
              </a:rPr>
              <a:t>[</a:t>
            </a:r>
            <a:r>
              <a:rPr lang="cs-CZ" sz="2400" smtClean="0">
                <a:latin typeface="Arial" panose="020B0604020202020204" pitchFamily="34" charset="0"/>
              </a:rPr>
              <a:t>datum citování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Identifikátor. Dostupnost. Poznámky.</a:t>
            </a:r>
          </a:p>
          <a:p>
            <a:pPr>
              <a:lnSpc>
                <a:spcPct val="110000"/>
              </a:lnSpc>
              <a:buFontTx/>
              <a:buNone/>
            </a:pPr>
            <a:endParaRPr lang="cs-CZ" sz="2400" smtClean="0"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cs-CZ" sz="2400" smtClean="0">
                <a:latin typeface="Arial" panose="020B0604020202020204" pitchFamily="34" charset="0"/>
              </a:rPr>
              <a:t>Absolventi. </a:t>
            </a:r>
            <a:r>
              <a:rPr lang="cs-CZ" sz="2400" i="1" smtClean="0">
                <a:latin typeface="Arial" panose="020B0604020202020204" pitchFamily="34" charset="0"/>
              </a:rPr>
              <a:t>Masarykova univerzita</a:t>
            </a:r>
            <a:r>
              <a:rPr lang="cs-CZ" sz="2400" smtClean="0">
                <a:latin typeface="Arial" panose="020B0604020202020204" pitchFamily="34" charset="0"/>
              </a:rPr>
              <a:t> [online]. Brno: Masarykova univerzita, c1996-2012 [cit. 2012-</a:t>
            </a:r>
            <a:r>
              <a:rPr lang="en-US" sz="2400" smtClean="0">
                <a:latin typeface="Arial" panose="020B0604020202020204" pitchFamily="34" charset="0"/>
              </a:rPr>
              <a:t>10</a:t>
            </a:r>
            <a:r>
              <a:rPr lang="cs-CZ" sz="2400" smtClean="0">
                <a:latin typeface="Arial" panose="020B0604020202020204" pitchFamily="34" charset="0"/>
              </a:rPr>
              <a:t>-11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Dostupné z: http://www.muni.cz/alumni. Informace pro absolventy MU.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Příspěvek na webu</a:t>
            </a:r>
            <a:r>
              <a:rPr lang="cs-CZ" sz="2400" smtClean="0"/>
              <a:t> (např. Wikipedia)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300" smtClean="0">
                <a:latin typeface="Arial" panose="020B0604020202020204" pitchFamily="34" charset="0"/>
              </a:rPr>
              <a:t>Primární odpovědnost příspěvku. Název příspěvku: podnázev příspěvku</a:t>
            </a:r>
            <a:r>
              <a:rPr lang="cs-CZ" sz="2300" i="1" smtClean="0">
                <a:latin typeface="Arial" panose="020B0604020202020204" pitchFamily="34" charset="0"/>
              </a:rPr>
              <a:t>.</a:t>
            </a:r>
            <a:r>
              <a:rPr lang="cs-CZ" sz="2300" smtClean="0">
                <a:latin typeface="Arial" panose="020B0604020202020204" pitchFamily="34" charset="0"/>
              </a:rPr>
              <a:t> In: Primární odpovědnost webu. </a:t>
            </a:r>
            <a:r>
              <a:rPr lang="cs-CZ" sz="2300" i="1" smtClean="0">
                <a:latin typeface="Arial" panose="020B0604020202020204" pitchFamily="34" charset="0"/>
              </a:rPr>
              <a:t>Název webu : podnázev webu</a:t>
            </a:r>
            <a:r>
              <a:rPr lang="cs-CZ" sz="2300" smtClean="0">
                <a:latin typeface="Arial" panose="020B0604020202020204" pitchFamily="34" charset="0"/>
              </a:rPr>
              <a:t> </a:t>
            </a:r>
            <a:r>
              <a:rPr lang="en-US" sz="2300" smtClean="0">
                <a:latin typeface="Arial" panose="020B0604020202020204" pitchFamily="34" charset="0"/>
              </a:rPr>
              <a:t>[nosi</a:t>
            </a:r>
            <a:r>
              <a:rPr lang="cs-CZ" sz="2300" smtClean="0">
                <a:latin typeface="Arial" panose="020B0604020202020204" pitchFamily="34" charset="0"/>
              </a:rPr>
              <a:t>č</a:t>
            </a:r>
            <a:r>
              <a:rPr lang="en-US" sz="2300" smtClean="0">
                <a:latin typeface="Arial" panose="020B0604020202020204" pitchFamily="34" charset="0"/>
              </a:rPr>
              <a:t>]</a:t>
            </a:r>
            <a:r>
              <a:rPr lang="cs-CZ" sz="2300" smtClean="0">
                <a:latin typeface="Arial" panose="020B0604020202020204" pitchFamily="34" charset="0"/>
              </a:rPr>
              <a:t>. Sekundární odpovědnost webu. Vydání/verze. Místo vydání: Nakladatelství, rok/datum vydání, datum aktualizace </a:t>
            </a:r>
            <a:r>
              <a:rPr lang="en-US" sz="2300" smtClean="0">
                <a:latin typeface="Arial" panose="020B0604020202020204" pitchFamily="34" charset="0"/>
              </a:rPr>
              <a:t>[</a:t>
            </a:r>
            <a:r>
              <a:rPr lang="cs-CZ" sz="2300" smtClean="0">
                <a:latin typeface="Arial" panose="020B0604020202020204" pitchFamily="34" charset="0"/>
              </a:rPr>
              <a:t>datum citování</a:t>
            </a:r>
            <a:r>
              <a:rPr lang="en-US" sz="2300" smtClean="0">
                <a:latin typeface="Arial" panose="020B0604020202020204" pitchFamily="34" charset="0"/>
              </a:rPr>
              <a:t>]</a:t>
            </a:r>
            <a:r>
              <a:rPr lang="cs-CZ" sz="2300" smtClean="0">
                <a:latin typeface="Arial" panose="020B0604020202020204" pitchFamily="34" charset="0"/>
              </a:rPr>
              <a:t>. Identifikátor. Dostupnost. Poznámky.</a:t>
            </a:r>
          </a:p>
          <a:p>
            <a:pPr>
              <a:buFontTx/>
              <a:buNone/>
            </a:pPr>
            <a:endParaRPr lang="cs-CZ" sz="2300" smtClean="0">
              <a:latin typeface="Arial" panose="020B0604020202020204" pitchFamily="34" charset="0"/>
            </a:endParaRPr>
          </a:p>
          <a:p>
            <a:r>
              <a:rPr lang="cs-CZ" sz="2300" smtClean="0">
                <a:latin typeface="Arial" panose="020B0604020202020204" pitchFamily="34" charset="0"/>
              </a:rPr>
              <a:t>Albert Einstein. In: </a:t>
            </a:r>
            <a:r>
              <a:rPr lang="cs-CZ" sz="2300" i="1" smtClean="0">
                <a:latin typeface="Arial" panose="020B0604020202020204" pitchFamily="34" charset="0"/>
              </a:rPr>
              <a:t>Wikipedia: the free encyclopedia</a:t>
            </a:r>
            <a:r>
              <a:rPr lang="cs-CZ" sz="2300" smtClean="0">
                <a:latin typeface="Arial" panose="020B0604020202020204" pitchFamily="34" charset="0"/>
              </a:rPr>
              <a:t> [online]. St. Petersburg (Florida): Wikipedia Foundation, 5 November 2001, 8 October 2012 [cit. 2012-10-08]. Dostupné z: http://en.wikipedia.org/wiki/Albert_Einstein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Blog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cs-CZ" sz="2400" smtClean="0">
                <a:latin typeface="Arial" panose="020B0604020202020204" pitchFamily="34" charset="0"/>
              </a:rPr>
              <a:t>Primární odpovědnost příspěvku. Název příspěvku: podnázev příspěvku. In: Primární odpovědnost blogu. </a:t>
            </a:r>
            <a:r>
              <a:rPr lang="cs-CZ" sz="2400" i="1" smtClean="0">
                <a:latin typeface="Arial" panose="020B0604020202020204" pitchFamily="34" charset="0"/>
              </a:rPr>
              <a:t>Název blogu: podnázev blogu</a:t>
            </a:r>
            <a:r>
              <a:rPr lang="cs-CZ" sz="2400" smtClean="0">
                <a:latin typeface="Arial" panose="020B0604020202020204" pitchFamily="34" charset="0"/>
              </a:rPr>
              <a:t> </a:t>
            </a:r>
            <a:r>
              <a:rPr lang="en-US" sz="2400" smtClean="0">
                <a:latin typeface="Arial" panose="020B0604020202020204" pitchFamily="34" charset="0"/>
              </a:rPr>
              <a:t>[nosi</a:t>
            </a:r>
            <a:r>
              <a:rPr lang="cs-CZ" sz="2400" smtClean="0">
                <a:latin typeface="Arial" panose="020B0604020202020204" pitchFamily="34" charset="0"/>
              </a:rPr>
              <a:t>č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Sekundární odpovědnost. Vydání/verze. Místo vydání: Nakladatelství, datum vydání, datum aktualizace </a:t>
            </a:r>
            <a:r>
              <a:rPr lang="en-US" sz="2400" smtClean="0">
                <a:latin typeface="Arial" panose="020B0604020202020204" pitchFamily="34" charset="0"/>
              </a:rPr>
              <a:t>[</a:t>
            </a:r>
            <a:r>
              <a:rPr lang="cs-CZ" sz="2400" smtClean="0">
                <a:latin typeface="Arial" panose="020B0604020202020204" pitchFamily="34" charset="0"/>
              </a:rPr>
              <a:t>datum citování</a:t>
            </a:r>
            <a:r>
              <a:rPr lang="en-US" sz="2400" smtClean="0">
                <a:latin typeface="Arial" panose="020B0604020202020204" pitchFamily="34" charset="0"/>
              </a:rPr>
              <a:t>]</a:t>
            </a:r>
            <a:r>
              <a:rPr lang="cs-CZ" sz="2400" smtClean="0">
                <a:latin typeface="Arial" panose="020B0604020202020204" pitchFamily="34" charset="0"/>
              </a:rPr>
              <a:t>. Identifikátor. Dostupnost. Poznámky.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cs-CZ" sz="2400" i="1" smtClean="0">
                <a:latin typeface="Arial" panose="020B0604020202020204" pitchFamily="34" charset="0"/>
              </a:rPr>
              <a:t> </a:t>
            </a:r>
            <a:endParaRPr lang="cs-CZ" sz="2400" smtClean="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cs-CZ" sz="2400" smtClean="0">
                <a:latin typeface="Arial" panose="020B0604020202020204" pitchFamily="34" charset="0"/>
              </a:rPr>
              <a:t>TWEETY. Pokročilá propagace webu. In: </a:t>
            </a:r>
            <a:r>
              <a:rPr lang="cs-CZ" sz="2400" i="1" smtClean="0">
                <a:latin typeface="Arial" panose="020B0604020202020204" pitchFamily="34" charset="0"/>
              </a:rPr>
              <a:t>SEO blog</a:t>
            </a:r>
            <a:r>
              <a:rPr lang="cs-CZ" sz="2400" smtClean="0">
                <a:latin typeface="Arial" panose="020B0604020202020204" pitchFamily="34" charset="0"/>
              </a:rPr>
              <a:t> [online]. 7. 1. 2008  [cit. 2012-10-08]. Dostupné z: http://www.seoblog.cz/pokrocila-propagace-webu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Parafráze - ukázka</a:t>
            </a:r>
          </a:p>
        </p:txBody>
      </p:sp>
      <p:sp>
        <p:nvSpPr>
          <p:cNvPr id="33795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/>
              <a:t>Citace je zkrácený odkaz na bibliografický záznam v textu umístěný v závorkách, v poznámce pod čarou nebo ve formě čísla, případně bibliografický záznam v soupisu použité literatury v závěru práce. (Bratková, 2008, s. 7)</a:t>
            </a:r>
          </a:p>
        </p:txBody>
      </p:sp>
    </p:spTree>
    <p:extLst>
      <p:ext uri="{BB962C8B-B14F-4D97-AF65-F5344CB8AC3E}">
        <p14:creationId xmlns:p14="http://schemas.microsoft.com/office/powerpoint/2010/main" val="235856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e-příspěvky</a:t>
            </a:r>
          </a:p>
        </p:txBody>
      </p:sp>
      <p:sp>
        <p:nvSpPr>
          <p:cNvPr id="6144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smtClean="0">
                <a:latin typeface="Arial" panose="020B0604020202020204" pitchFamily="34" charset="0"/>
              </a:rPr>
              <a:t>jako blogy se citují příspěvky do: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elektronických sborníků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webových sídel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databází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počítačových programů</a:t>
            </a:r>
          </a:p>
          <a:p>
            <a:pPr lvl="1"/>
            <a:r>
              <a:rPr lang="cs-CZ" smtClean="0">
                <a:latin typeface="Arial" panose="020B0604020202020204" pitchFamily="34" charset="0"/>
              </a:rPr>
              <a:t>videa např. na Youtube, Vimeo, Stream.cz,...</a:t>
            </a:r>
          </a:p>
          <a:p>
            <a:endParaRPr lang="cs-CZ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E-mail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mtClean="0"/>
              <a:t>Odesílatel zprávy. </a:t>
            </a:r>
            <a:r>
              <a:rPr lang="cs-CZ" i="1" smtClean="0"/>
              <a:t>Předmět zprávy</a:t>
            </a:r>
            <a:r>
              <a:rPr lang="cs-CZ" smtClean="0"/>
              <a:t> </a:t>
            </a:r>
            <a:r>
              <a:rPr lang="en-US" smtClean="0"/>
              <a:t>[</a:t>
            </a:r>
            <a:r>
              <a:rPr lang="cs-CZ" smtClean="0"/>
              <a:t>e-mailová komunikace</a:t>
            </a:r>
            <a:r>
              <a:rPr lang="en-US" smtClean="0"/>
              <a:t>]</a:t>
            </a:r>
            <a:r>
              <a:rPr lang="cs-CZ" smtClean="0"/>
              <a:t>. Datum odeslání/přijetí zprávy </a:t>
            </a:r>
            <a:r>
              <a:rPr lang="en-US" smtClean="0"/>
              <a:t>[datum citov</a:t>
            </a:r>
            <a:r>
              <a:rPr lang="cs-CZ" smtClean="0"/>
              <a:t>ání</a:t>
            </a:r>
            <a:r>
              <a:rPr lang="en-US" smtClean="0"/>
              <a:t>]</a:t>
            </a:r>
            <a:r>
              <a:rPr lang="cs-CZ" smtClean="0"/>
              <a:t>. Poznámky.</a:t>
            </a:r>
          </a:p>
          <a:p>
            <a:endParaRPr lang="cs-CZ" smtClean="0"/>
          </a:p>
          <a:p>
            <a:r>
              <a:rPr lang="cs-CZ" smtClean="0"/>
              <a:t>PINC, Václav. </a:t>
            </a:r>
            <a:r>
              <a:rPr lang="cs-CZ" i="1" smtClean="0"/>
              <a:t>Re: K obhajobám na katedře</a:t>
            </a:r>
            <a:r>
              <a:rPr lang="cs-CZ" smtClean="0"/>
              <a:t> [e-mailová komunikace]. 22. prosince 2011 12:52 [cit. 2012-10-10].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04813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7200" b="1" smtClean="0">
                <a:solidFill>
                  <a:srgbClr val="008000"/>
                </a:solidFill>
              </a:rPr>
              <a:t>Další druhy</a:t>
            </a:r>
          </a:p>
          <a:p>
            <a:pPr algn="ctr">
              <a:buFontTx/>
              <a:buNone/>
            </a:pPr>
            <a:r>
              <a:rPr lang="cs-CZ" sz="7200" b="1" smtClean="0"/>
              <a:t>dokumentů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TV pořad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800" smtClean="0"/>
              <a:t>Primární odpovědnost. </a:t>
            </a:r>
            <a:r>
              <a:rPr lang="cs-CZ" sz="2800" i="1" smtClean="0"/>
              <a:t>Název pořadu</a:t>
            </a:r>
            <a:r>
              <a:rPr lang="cs-CZ" sz="2800" smtClean="0"/>
              <a:t>. Druh média, program, datum vysílání. Dostupnost. Poznámky.</a:t>
            </a:r>
          </a:p>
          <a:p>
            <a:endParaRPr lang="cs-CZ" sz="2800" i="1" smtClean="0"/>
          </a:p>
          <a:p>
            <a:r>
              <a:rPr lang="cs-CZ" sz="2800" i="1" smtClean="0"/>
              <a:t>Studio ČT24</a:t>
            </a:r>
            <a:r>
              <a:rPr lang="cs-CZ" sz="2800" smtClean="0"/>
              <a:t>. TV, ČT24, 30. listopadu 2012, 17:05. Dostupné z: http://www.ceskatelevize.cz/porady/10101491767-studio-ct24/212411058361130/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Rozhovor v TV (jako část pořadu)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600" smtClean="0"/>
              <a:t>Osoby, s nimiž byl veden rozhovor. Název rozhovoru. In: </a:t>
            </a:r>
            <a:r>
              <a:rPr lang="cs-CZ" sz="2600" i="1" smtClean="0"/>
              <a:t>Název pořadu</a:t>
            </a:r>
            <a:r>
              <a:rPr lang="cs-CZ" sz="2600" smtClean="0"/>
              <a:t>. Druh média, program, datum vysílání. Dostupnost. Poznámky.</a:t>
            </a:r>
          </a:p>
          <a:p>
            <a:pPr>
              <a:buFontTx/>
              <a:buNone/>
            </a:pPr>
            <a:endParaRPr lang="cs-CZ" sz="1400" i="1" smtClean="0"/>
          </a:p>
          <a:p>
            <a:r>
              <a:rPr lang="cs-CZ" sz="2600" smtClean="0"/>
              <a:t>ECHIKSON, William. Google varuje před cenzurou internetu</a:t>
            </a:r>
            <a:r>
              <a:rPr lang="cs-CZ" sz="2600" i="1" smtClean="0"/>
              <a:t>. </a:t>
            </a:r>
            <a:r>
              <a:rPr lang="cs-CZ" sz="2600" smtClean="0"/>
              <a:t>In: </a:t>
            </a:r>
            <a:r>
              <a:rPr lang="cs-CZ" sz="2600" i="1" smtClean="0"/>
              <a:t>Studio ČT24</a:t>
            </a:r>
            <a:r>
              <a:rPr lang="cs-CZ" sz="2600" smtClean="0"/>
              <a:t>. TV, ČT24, 30. listopadu 2012, 17:05. Dostupné z: http://www.ceskatelevize.cz/porady/10101491767-studio-ct24/212411058361130/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Film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sz="2800" i="1" smtClean="0"/>
              <a:t>Název filmu</a:t>
            </a:r>
            <a:r>
              <a:rPr lang="cs-CZ" sz="2800" smtClean="0"/>
              <a:t> </a:t>
            </a:r>
            <a:r>
              <a:rPr lang="en-US" sz="2800" smtClean="0"/>
              <a:t>[film]. Sekund</a:t>
            </a:r>
            <a:r>
              <a:rPr lang="cs-CZ" sz="2800" smtClean="0"/>
              <a:t>ární</a:t>
            </a:r>
            <a:r>
              <a:rPr lang="en-US" sz="2800" smtClean="0"/>
              <a:t> odpov</a:t>
            </a:r>
            <a:r>
              <a:rPr lang="cs-CZ" sz="2800" smtClean="0"/>
              <a:t>ě</a:t>
            </a:r>
            <a:r>
              <a:rPr lang="en-US" sz="2800" smtClean="0"/>
              <a:t>dnost</a:t>
            </a:r>
            <a:r>
              <a:rPr lang="cs-CZ" sz="2800" smtClean="0"/>
              <a:t>. Místo: vydavatel/distributor, rok. Dostupnost. Poznámky.</a:t>
            </a:r>
          </a:p>
          <a:p>
            <a:pPr>
              <a:buFontTx/>
              <a:buNone/>
            </a:pPr>
            <a:endParaRPr lang="cs-CZ" sz="1600" smtClean="0"/>
          </a:p>
          <a:p>
            <a:r>
              <a:rPr lang="cs-CZ" sz="2800" i="1" smtClean="0"/>
              <a:t>Ve stínu </a:t>
            </a:r>
            <a:r>
              <a:rPr lang="cs-CZ" sz="2800" smtClean="0"/>
              <a:t>[film]. Režie David Ondříček. Praha: Falcon, 2012. Oficiální webové stránky filmu jsou přístupné na http://www.vestinufilm.cz.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sz="3200" smtClean="0"/>
              <a:t>Seriál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196975"/>
            <a:ext cx="7921625" cy="5472113"/>
          </a:xfrm>
        </p:spPr>
        <p:txBody>
          <a:bodyPr/>
          <a:lstStyle/>
          <a:p>
            <a:r>
              <a:rPr lang="cs-CZ" sz="2800" i="1" smtClean="0"/>
              <a:t>Název seriálu</a:t>
            </a:r>
            <a:r>
              <a:rPr lang="cs-CZ" sz="2800" smtClean="0"/>
              <a:t>, řada, epizoda, název epizody. Druh média, program, datum premiéry. Dostupnost. Poznámky.</a:t>
            </a:r>
          </a:p>
          <a:p>
            <a:pPr>
              <a:buFontTx/>
              <a:buNone/>
            </a:pPr>
            <a:endParaRPr lang="cs-CZ" sz="1600" i="1" smtClean="0"/>
          </a:p>
          <a:p>
            <a:r>
              <a:rPr lang="cs-CZ" sz="2800" i="1" smtClean="0"/>
              <a:t>Zdivočelá země</a:t>
            </a:r>
            <a:r>
              <a:rPr lang="cs-CZ" sz="2800" smtClean="0"/>
              <a:t>, řada IV, epizoda 12, Maděra na kolenou. TV, ČT1, 19. prosince 2012, 20:00. Dostupné také z: http://www.ceskatelevize.cz/ivysilani/10225075918-zdivocela-zeme-iv/209512120730012/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04813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7200" b="1" smtClean="0">
                <a:solidFill>
                  <a:srgbClr val="008000"/>
                </a:solidFill>
              </a:rPr>
              <a:t>Citační</a:t>
            </a:r>
          </a:p>
          <a:p>
            <a:pPr algn="ctr">
              <a:buFontTx/>
              <a:buNone/>
            </a:pPr>
            <a:r>
              <a:rPr lang="cs-CZ" sz="7200" b="1" smtClean="0"/>
              <a:t>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sah 2"/>
          <p:cNvSpPr txBox="1">
            <a:spLocks/>
          </p:cNvSpPr>
          <p:nvPr/>
        </p:nvSpPr>
        <p:spPr>
          <a:xfrm rot="21104460">
            <a:off x="1139451" y="1700212"/>
            <a:ext cx="4618856" cy="3673003"/>
          </a:xfrm>
          <a:prstGeom prst="rect">
            <a:avLst/>
          </a:prstGeom>
        </p:spPr>
        <p:txBody>
          <a:bodyPr/>
          <a:lstStyle>
            <a:lvl1pPr marL="442913" indent="-44291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42913" algn="l"/>
              </a:tabLst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28713" indent="-4191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tabLst>
                <a:tab pos="442913" algn="l"/>
              </a:tabLst>
              <a:defRPr sz="2400">
                <a:solidFill>
                  <a:schemeClr val="tx1"/>
                </a:solidFill>
                <a:latin typeface="+mn-lt"/>
              </a:defRPr>
            </a:lvl2pPr>
            <a:lvl3pPr marL="15367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42913" algn="l"/>
              </a:tabLst>
              <a:defRPr>
                <a:solidFill>
                  <a:schemeClr val="tx1"/>
                </a:solidFill>
                <a:latin typeface="+mn-lt"/>
              </a:defRPr>
            </a:lvl3pPr>
            <a:lvl4pPr marL="1944688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tabLst>
                <a:tab pos="442913" algn="l"/>
              </a:tabLst>
              <a:defRPr sz="2000">
                <a:solidFill>
                  <a:schemeClr val="tx1"/>
                </a:solidFill>
                <a:latin typeface="+mn-lt"/>
              </a:defRPr>
            </a:lvl4pPr>
            <a:lvl5pPr marL="2352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5pPr>
            <a:lvl6pPr marL="2809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6pPr>
            <a:lvl7pPr marL="32670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7pPr>
            <a:lvl8pPr marL="3724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8pPr>
            <a:lvl9pPr marL="4181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cs-CZ" sz="1600" kern="0" dirty="0" smtClean="0">
                <a:latin typeface="Arial" charset="0"/>
              </a:rPr>
              <a:t>Primární odpovědnost. </a:t>
            </a:r>
            <a:r>
              <a:rPr lang="cs-CZ" sz="1600" i="1" kern="0" dirty="0" smtClean="0">
                <a:latin typeface="Arial" charset="0"/>
              </a:rPr>
              <a:t>Název: podnázev</a:t>
            </a:r>
            <a:r>
              <a:rPr lang="cs-CZ" sz="1600" kern="0" dirty="0" smtClean="0">
                <a:latin typeface="Arial" charset="0"/>
              </a:rPr>
              <a:t>. Sekundární odpovědnost. Vydání. Místo vydání: Nakladatelství, rok vydání, rozsah stran. Edice: </a:t>
            </a:r>
            <a:r>
              <a:rPr lang="cs-CZ" sz="1600" kern="0" dirty="0" err="1" smtClean="0">
                <a:latin typeface="Arial" charset="0"/>
              </a:rPr>
              <a:t>Subedice</a:t>
            </a:r>
            <a:r>
              <a:rPr lang="cs-CZ" sz="1600" kern="0" dirty="0" smtClean="0">
                <a:latin typeface="Arial" charset="0"/>
              </a:rPr>
              <a:t>, číslo edice. Standardní číslo. Dostupnost. Poznámky.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sz="1600" kern="0" dirty="0" smtClean="0">
              <a:latin typeface="Arial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sz="1600" kern="0" dirty="0" smtClean="0">
                <a:latin typeface="Arial" charset="0"/>
              </a:rPr>
              <a:t>HOLZNER, Steven. </a:t>
            </a:r>
            <a:r>
              <a:rPr lang="cs-CZ" sz="1600" i="1" kern="0" dirty="0" smtClean="0">
                <a:latin typeface="Arial" charset="0"/>
              </a:rPr>
              <a:t>RSS: automatické doručování obsahu vašich WWW stránek</a:t>
            </a:r>
            <a:r>
              <a:rPr lang="cs-CZ" sz="1600" kern="0" dirty="0" smtClean="0">
                <a:latin typeface="Arial" charset="0"/>
              </a:rPr>
              <a:t>. Překlad Jan Šindelář. Brno: </a:t>
            </a:r>
            <a:r>
              <a:rPr lang="cs-CZ" sz="1600" kern="0" dirty="0" err="1" smtClean="0">
                <a:latin typeface="Arial" charset="0"/>
              </a:rPr>
              <a:t>Computer</a:t>
            </a:r>
            <a:r>
              <a:rPr lang="cs-CZ" sz="1600" kern="0" dirty="0" smtClean="0">
                <a:latin typeface="Arial" charset="0"/>
              </a:rPr>
              <a:t> </a:t>
            </a:r>
            <a:r>
              <a:rPr lang="cs-CZ" sz="1600" kern="0" dirty="0" err="1" smtClean="0">
                <a:latin typeface="Arial" charset="0"/>
              </a:rPr>
              <a:t>Press</a:t>
            </a:r>
            <a:r>
              <a:rPr lang="cs-CZ" sz="1600" kern="0" dirty="0" smtClean="0">
                <a:latin typeface="Arial" charset="0"/>
              </a:rPr>
              <a:t>, 2007, 278 s. ISBN 978-80-251-1479-7.</a:t>
            </a:r>
            <a:r>
              <a:rPr lang="cs-CZ" sz="1600" kern="0" dirty="0" smtClean="0"/>
              <a:t> </a:t>
            </a:r>
            <a:endParaRPr lang="cs-CZ" sz="1600" kern="0" dirty="0"/>
          </a:p>
        </p:txBody>
      </p:sp>
      <p:sp>
        <p:nvSpPr>
          <p:cNvPr id="3" name="TextovéPole 2"/>
          <p:cNvSpPr txBox="1"/>
          <p:nvPr/>
        </p:nvSpPr>
        <p:spPr>
          <a:xfrm rot="20371220">
            <a:off x="1296439" y="5126084"/>
            <a:ext cx="30037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 algn="ctr">
              <a:buFont typeface="Wingdings" pitchFamily="2" charset="2"/>
              <a:buChar char="Ø"/>
            </a:pPr>
            <a:r>
              <a:rPr lang="cs-CZ" sz="1600" dirty="0" smtClean="0"/>
              <a:t>(Autor, datum, strany)</a:t>
            </a:r>
          </a:p>
          <a:p>
            <a:pPr marL="285750" lvl="1" indent="-285750" algn="ctr">
              <a:buFont typeface="Wingdings" pitchFamily="2" charset="2"/>
              <a:buChar char="Ø"/>
            </a:pPr>
            <a:r>
              <a:rPr lang="cs-CZ" sz="1600" dirty="0" smtClean="0"/>
              <a:t>(</a:t>
            </a:r>
            <a:r>
              <a:rPr lang="cs-CZ" sz="1600" dirty="0" err="1" smtClean="0"/>
              <a:t>Holzner</a:t>
            </a:r>
            <a:r>
              <a:rPr lang="cs-CZ" sz="1600" dirty="0" smtClean="0"/>
              <a:t>, 2007, </a:t>
            </a:r>
            <a:r>
              <a:rPr lang="cs-CZ" sz="1600" dirty="0"/>
              <a:t>s. 125)</a:t>
            </a:r>
          </a:p>
          <a:p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 rot="628334">
            <a:off x="4620700" y="3095065"/>
            <a:ext cx="414982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cs-CZ" sz="1600" dirty="0"/>
              <a:t>Primární odpovědnost. Název článku: podnázev článku. Sekundární odpovědnost článku. </a:t>
            </a:r>
            <a:r>
              <a:rPr lang="cs-CZ" sz="1600" i="1" dirty="0"/>
              <a:t>Název periodika: podnázev periodika</a:t>
            </a:r>
            <a:r>
              <a:rPr lang="cs-CZ" sz="1600" dirty="0"/>
              <a:t>. Místo: Nakladatelství, rok vydání, ročník, číslo rozsah stran. Standardní číslo. Dostupnost. Poznámky. </a:t>
            </a:r>
          </a:p>
          <a:p>
            <a:endParaRPr lang="cs-CZ" sz="1600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cs-CZ" sz="1600" dirty="0" smtClean="0"/>
              <a:t>DASGUPTA</a:t>
            </a:r>
            <a:r>
              <a:rPr lang="cs-CZ" sz="1600" dirty="0"/>
              <a:t>, </a:t>
            </a:r>
            <a:r>
              <a:rPr lang="cs-CZ" sz="1600" dirty="0" err="1"/>
              <a:t>Partha</a:t>
            </a:r>
            <a:r>
              <a:rPr lang="cs-CZ" sz="1600" dirty="0"/>
              <a:t> a </a:t>
            </a:r>
            <a:r>
              <a:rPr lang="cs-CZ" sz="1600" dirty="0" err="1"/>
              <a:t>Eric</a:t>
            </a:r>
            <a:r>
              <a:rPr lang="cs-CZ" sz="1600" dirty="0"/>
              <a:t> MASKIN. </a:t>
            </a:r>
            <a:r>
              <a:rPr lang="cs-CZ" sz="1600" dirty="0" err="1"/>
              <a:t>Efficient</a:t>
            </a:r>
            <a:r>
              <a:rPr lang="cs-CZ" sz="1600" dirty="0"/>
              <a:t> </a:t>
            </a:r>
            <a:r>
              <a:rPr lang="cs-CZ" sz="1600" dirty="0" err="1"/>
              <a:t>Auctions</a:t>
            </a:r>
            <a:r>
              <a:rPr lang="cs-CZ" sz="1600" dirty="0"/>
              <a:t>. </a:t>
            </a:r>
            <a:r>
              <a:rPr lang="cs-CZ" sz="1600" i="1" dirty="0" err="1"/>
              <a:t>The</a:t>
            </a:r>
            <a:r>
              <a:rPr lang="cs-CZ" sz="1600" i="1" dirty="0"/>
              <a:t> </a:t>
            </a:r>
            <a:r>
              <a:rPr lang="cs-CZ" sz="1600" i="1" dirty="0" err="1"/>
              <a:t>Quarterly</a:t>
            </a:r>
            <a:r>
              <a:rPr lang="cs-CZ" sz="1600" i="1" dirty="0"/>
              <a:t> </a:t>
            </a:r>
            <a:r>
              <a:rPr lang="cs-CZ" sz="1600" i="1" dirty="0" err="1"/>
              <a:t>Journal</a:t>
            </a:r>
            <a:r>
              <a:rPr lang="cs-CZ" sz="1600" i="1" dirty="0"/>
              <a:t> </a:t>
            </a:r>
            <a:r>
              <a:rPr lang="cs-CZ" sz="1600" i="1" dirty="0" err="1"/>
              <a:t>of</a:t>
            </a:r>
            <a:r>
              <a:rPr lang="cs-CZ" sz="1600" i="1" dirty="0"/>
              <a:t> </a:t>
            </a:r>
            <a:r>
              <a:rPr lang="cs-CZ" sz="1600" i="1" dirty="0" err="1"/>
              <a:t>Economics</a:t>
            </a:r>
            <a:r>
              <a:rPr lang="cs-CZ" sz="1600" dirty="0"/>
              <a:t>. Oxford (GB): Oxford University </a:t>
            </a:r>
            <a:r>
              <a:rPr lang="cs-CZ" sz="1600" dirty="0" err="1"/>
              <a:t>Press</a:t>
            </a:r>
            <a:r>
              <a:rPr lang="cs-CZ" sz="1600" dirty="0"/>
              <a:t>, 2000, vol. 115, </a:t>
            </a:r>
            <a:r>
              <a:rPr lang="cs-CZ" sz="1600" dirty="0" err="1"/>
              <a:t>issue</a:t>
            </a:r>
            <a:r>
              <a:rPr lang="cs-CZ" sz="1600" dirty="0"/>
              <a:t> 2, s. 341-388</a:t>
            </a:r>
          </a:p>
        </p:txBody>
      </p:sp>
      <p:sp>
        <p:nvSpPr>
          <p:cNvPr id="5" name="TextovéPole 4"/>
          <p:cNvSpPr txBox="1"/>
          <p:nvPr/>
        </p:nvSpPr>
        <p:spPr>
          <a:xfrm rot="212263">
            <a:off x="4631774" y="1247098"/>
            <a:ext cx="4127677" cy="524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cs-CZ" sz="1600" dirty="0"/>
              <a:t>Primární odpovědnost sborníku. </a:t>
            </a:r>
            <a:r>
              <a:rPr lang="cs-CZ" sz="1600" i="1" dirty="0"/>
              <a:t>Název sborníku: podnázev sborníku</a:t>
            </a:r>
            <a:r>
              <a:rPr lang="cs-CZ" sz="1600" dirty="0"/>
              <a:t>. Sekundární odpovědnost sborníku. Vydání. Místo vydání: Nakladatelství, rok vydání, počet stran. Edice: </a:t>
            </a:r>
            <a:r>
              <a:rPr lang="cs-CZ" sz="1600" dirty="0" err="1"/>
              <a:t>Subedice</a:t>
            </a:r>
            <a:r>
              <a:rPr lang="cs-CZ" sz="1600" dirty="0"/>
              <a:t>, číslo edice. Identifikátor. Dostupnost. Poznámky.</a:t>
            </a:r>
          </a:p>
          <a:p>
            <a:pPr>
              <a:lnSpc>
                <a:spcPct val="110000"/>
              </a:lnSpc>
            </a:pPr>
            <a:endParaRPr lang="cs-CZ" sz="1600" dirty="0"/>
          </a:p>
          <a:p>
            <a:pPr marL="285750" indent="-285750">
              <a:lnSpc>
                <a:spcPct val="110000"/>
              </a:lnSpc>
              <a:buFont typeface="Wingdings" pitchFamily="2" charset="2"/>
              <a:buChar char="Ø"/>
            </a:pPr>
            <a:r>
              <a:rPr lang="cs-CZ" sz="1600" dirty="0"/>
              <a:t>FRIEDLOVÁ, Zdeňka a Pavla GAJDOŠÍKOVÁ (</a:t>
            </a:r>
            <a:r>
              <a:rPr lang="cs-CZ" sz="1600" dirty="0" err="1"/>
              <a:t>eds</a:t>
            </a:r>
            <a:r>
              <a:rPr lang="cs-CZ" sz="1600" dirty="0"/>
              <a:t>.). </a:t>
            </a:r>
            <a:r>
              <a:rPr lang="cs-CZ" sz="1600" i="1" dirty="0"/>
              <a:t>Knihovny současnosti 2012: sborník z 20. konference, konané ve dnech 11. až 13. září 2012 v areálu Univerzity Pardubice</a:t>
            </a:r>
            <a:r>
              <a:rPr lang="cs-CZ" sz="1600" dirty="0"/>
              <a:t>. Ostrava: Sdružení knihoven ČR, 2012, 252 s. ISBN 978-80-86249-65-0. Dostupné také z:  http://www.svkos.cz/data/xinha/sdruk/ks2012/KKS_2012_sbornik_final.pdf</a:t>
            </a:r>
          </a:p>
          <a:p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 rot="159779">
            <a:off x="1644730" y="2922494"/>
            <a:ext cx="34563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cs-CZ" sz="1600" dirty="0"/>
              <a:t>Primární odpovědnost. </a:t>
            </a:r>
            <a:r>
              <a:rPr lang="cs-CZ" sz="1600" i="1" dirty="0"/>
              <a:t>Název: podnázev</a:t>
            </a:r>
            <a:r>
              <a:rPr lang="cs-CZ" sz="1600" dirty="0"/>
              <a:t>. Měřítko. Sekundární odpovědnost. Vydání. Místo vydání: Nakladatelství, rok vydání, rozměr. Edice: </a:t>
            </a:r>
            <a:r>
              <a:rPr lang="cs-CZ" sz="1600" dirty="0" err="1"/>
              <a:t>Subedice</a:t>
            </a:r>
            <a:r>
              <a:rPr lang="cs-CZ" sz="1600" dirty="0"/>
              <a:t>, číslo edice. Identifikátor. Dostupnost. Poznámky.</a:t>
            </a:r>
          </a:p>
          <a:p>
            <a:endParaRPr lang="cs-CZ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cs-CZ" sz="1600" i="1" dirty="0"/>
              <a:t>Třeboňsko: velká cykloturistická mapa</a:t>
            </a:r>
            <a:r>
              <a:rPr lang="cs-CZ" sz="1600" dirty="0"/>
              <a:t>. [1:60</a:t>
            </a:r>
            <a:br>
              <a:rPr lang="cs-CZ" sz="1600" dirty="0"/>
            </a:br>
            <a:r>
              <a:rPr lang="cs-CZ" sz="1600" dirty="0"/>
              <a:t>000]. Vizovice: </a:t>
            </a:r>
            <a:r>
              <a:rPr lang="cs-CZ" sz="1600" dirty="0" err="1"/>
              <a:t>Shocart</a:t>
            </a:r>
            <a:r>
              <a:rPr lang="cs-CZ" sz="1600" dirty="0"/>
              <a:t>, 2008. ISBN 978-80-7224-565-9. </a:t>
            </a:r>
          </a:p>
        </p:txBody>
      </p:sp>
      <p:sp>
        <p:nvSpPr>
          <p:cNvPr id="7" name="TextovéPole 6"/>
          <p:cNvSpPr txBox="1"/>
          <p:nvPr/>
        </p:nvSpPr>
        <p:spPr>
          <a:xfrm rot="21412512">
            <a:off x="1648149" y="1179431"/>
            <a:ext cx="475252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cs-CZ" sz="1600" dirty="0"/>
              <a:t>Primární odpovědnost. </a:t>
            </a:r>
            <a:r>
              <a:rPr lang="cs-CZ" sz="1600" i="1" dirty="0"/>
              <a:t>Název: podnázev</a:t>
            </a:r>
            <a:r>
              <a:rPr lang="cs-CZ" sz="1600" dirty="0"/>
              <a:t> </a:t>
            </a:r>
            <a:r>
              <a:rPr lang="en-US" sz="1600" dirty="0"/>
              <a:t>[</a:t>
            </a:r>
            <a:r>
              <a:rPr lang="en-US" sz="1600" dirty="0" err="1"/>
              <a:t>nosi</a:t>
            </a:r>
            <a:r>
              <a:rPr lang="cs-CZ" sz="1600" dirty="0"/>
              <a:t>č</a:t>
            </a:r>
            <a:r>
              <a:rPr lang="en-US" sz="1600" dirty="0"/>
              <a:t>]</a:t>
            </a:r>
            <a:r>
              <a:rPr lang="cs-CZ" sz="1600" dirty="0"/>
              <a:t>. Sekundární odpovědnost. Vydání. Místo vydání: Nakladatelství, rok/datum vydání, datum aktualizace </a:t>
            </a:r>
            <a:r>
              <a:rPr lang="en-US" sz="1600" dirty="0"/>
              <a:t>[</a:t>
            </a:r>
            <a:r>
              <a:rPr lang="cs-CZ" sz="1600" dirty="0"/>
              <a:t>datum citování</a:t>
            </a:r>
            <a:r>
              <a:rPr lang="en-US" sz="1600" dirty="0"/>
              <a:t>]</a:t>
            </a:r>
            <a:r>
              <a:rPr lang="cs-CZ" sz="1600" dirty="0"/>
              <a:t>. Edice: </a:t>
            </a:r>
            <a:r>
              <a:rPr lang="cs-CZ" sz="1600" dirty="0" err="1"/>
              <a:t>Subedice</a:t>
            </a:r>
            <a:r>
              <a:rPr lang="cs-CZ" sz="1600" dirty="0"/>
              <a:t>, číslo edice. Identifikátor. Dostupnost. Poznámky.</a:t>
            </a:r>
          </a:p>
          <a:p>
            <a:pPr marL="285750" indent="-285750">
              <a:buFont typeface="Wingdings" pitchFamily="2" charset="2"/>
              <a:buChar char="Ø"/>
            </a:pPr>
            <a:endParaRPr lang="cs-CZ" sz="1600" dirty="0"/>
          </a:p>
          <a:p>
            <a:pPr marL="285750" indent="-285750">
              <a:buFont typeface="Wingdings" pitchFamily="2" charset="2"/>
              <a:buChar char="Ø"/>
            </a:pPr>
            <a:r>
              <a:rPr lang="cs-CZ" sz="1600" dirty="0"/>
              <a:t>HÖNIG, Johannes Franz. </a:t>
            </a:r>
            <a:r>
              <a:rPr lang="cs-CZ" sz="1600" i="1" dirty="0"/>
              <a:t>Abdominoplastik</a:t>
            </a:r>
            <a:r>
              <a:rPr lang="cs-CZ" sz="1600" dirty="0"/>
              <a:t>: </a:t>
            </a:r>
            <a:r>
              <a:rPr lang="cs-CZ" sz="1600" i="1" dirty="0" err="1"/>
              <a:t>Prinzip</a:t>
            </a:r>
            <a:r>
              <a:rPr lang="cs-CZ" sz="1600" i="1" dirty="0"/>
              <a:t> </a:t>
            </a:r>
            <a:r>
              <a:rPr lang="cs-CZ" sz="1600" i="1" dirty="0" err="1"/>
              <a:t>und</a:t>
            </a:r>
            <a:r>
              <a:rPr lang="cs-CZ" sz="1600" i="1" dirty="0"/>
              <a:t> Technik</a:t>
            </a:r>
            <a:r>
              <a:rPr lang="cs-CZ" sz="1600" dirty="0"/>
              <a:t> [online]. </a:t>
            </a:r>
            <a:r>
              <a:rPr lang="en-US" sz="1600" dirty="0"/>
              <a:t>[</a:t>
            </a:r>
            <a:r>
              <a:rPr lang="cs-CZ" sz="1600" dirty="0"/>
              <a:t>Heidelberg</a:t>
            </a:r>
            <a:r>
              <a:rPr lang="en-US" sz="1600" dirty="0"/>
              <a:t>]</a:t>
            </a:r>
            <a:r>
              <a:rPr lang="cs-CZ" sz="1600" dirty="0"/>
              <a:t>: </a:t>
            </a:r>
            <a:r>
              <a:rPr lang="cs-CZ" sz="1600" dirty="0" err="1"/>
              <a:t>Steinkopff</a:t>
            </a:r>
            <a:r>
              <a:rPr lang="cs-CZ" sz="1600" dirty="0"/>
              <a:t>, 2008 [cit. 2011-10-18]. ISBN 978-3-7985-1817-9. DOI: 10.1007/978-3-7985-1817-9. Dostupné z: http://www.springerlink.com/content/978-3-7985-1816-2</a:t>
            </a:r>
          </a:p>
          <a:p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21041281">
            <a:off x="2302380" y="5749523"/>
            <a:ext cx="1923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cs-CZ" sz="1600" dirty="0" smtClean="0"/>
              <a:t>(číslo, strany)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cs-CZ" sz="1600" dirty="0" smtClean="0"/>
              <a:t>(</a:t>
            </a:r>
            <a:r>
              <a:rPr lang="cs-CZ" sz="1600" dirty="0"/>
              <a:t>25, s. 158).</a:t>
            </a:r>
          </a:p>
        </p:txBody>
      </p:sp>
      <p:sp>
        <p:nvSpPr>
          <p:cNvPr id="10" name="Nadpis 1"/>
          <p:cNvSpPr txBox="1">
            <a:spLocks/>
          </p:cNvSpPr>
          <p:nvPr/>
        </p:nvSpPr>
        <p:spPr bwMode="auto">
          <a:xfrm>
            <a:off x="1042988" y="544513"/>
            <a:ext cx="77771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cs-CZ" altLang="cs-CZ" sz="4400" kern="0" dirty="0" smtClean="0"/>
              <a:t>Vytváříme citace</a:t>
            </a:r>
            <a:endParaRPr lang="cs-CZ" altLang="cs-CZ" sz="4400" kern="0" dirty="0"/>
          </a:p>
        </p:txBody>
      </p:sp>
    </p:spTree>
    <p:extLst>
      <p:ext uri="{BB962C8B-B14F-4D97-AF65-F5344CB8AC3E}">
        <p14:creationId xmlns:p14="http://schemas.microsoft.com/office/powerpoint/2010/main" val="14531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ttp://thetravelinstitute.com/wp-content/uploads/2011/07/hands-on-head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196752"/>
            <a:ext cx="6791325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17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cs-CZ" sz="3200" smtClean="0"/>
              <a:t>Bibliografické citace/reference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cs-CZ" smtClean="0"/>
              <a:t>info o dokumentu, který autor použil při psaní své práce</a:t>
            </a:r>
          </a:p>
          <a:p>
            <a:pPr eaLnBrk="1" hangingPunct="1"/>
            <a:r>
              <a:rPr lang="cs-CZ" smtClean="0"/>
              <a:t>propojení s původním textem</a:t>
            </a:r>
          </a:p>
          <a:p>
            <a:pPr eaLnBrk="1" hangingPunct="1"/>
            <a:r>
              <a:rPr lang="cs-CZ" smtClean="0"/>
              <a:t>hlavní složky</a:t>
            </a:r>
          </a:p>
          <a:p>
            <a:pPr lvl="1" eaLnBrk="1" hangingPunct="1"/>
            <a:r>
              <a:rPr lang="cs-CZ" smtClean="0"/>
              <a:t>etika citování</a:t>
            </a:r>
          </a:p>
          <a:p>
            <a:pPr lvl="1" eaLnBrk="1" hangingPunct="1"/>
            <a:r>
              <a:rPr lang="cs-CZ" smtClean="0"/>
              <a:t>technika citování</a:t>
            </a:r>
          </a:p>
          <a:p>
            <a:pPr marL="1143000" lvl="2" eaLnBrk="1" hangingPunct="1"/>
            <a:r>
              <a:rPr lang="cs-CZ" smtClean="0"/>
              <a:t>forma – např. styl nebo standard</a:t>
            </a:r>
          </a:p>
          <a:p>
            <a:pPr eaLnBrk="1" hangingPunct="1"/>
            <a:endParaRPr lang="cs-CZ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1403648" y="1211268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9600" b="1" dirty="0" smtClean="0"/>
              <a:t>Řešení???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1619672" y="3493457"/>
            <a:ext cx="6552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6000" b="1" dirty="0" smtClean="0">
                <a:solidFill>
                  <a:srgbClr val="008000"/>
                </a:solidFill>
              </a:rPr>
              <a:t>citační software</a:t>
            </a:r>
            <a:endParaRPr lang="cs-CZ" sz="6000" b="1" dirty="0"/>
          </a:p>
        </p:txBody>
      </p:sp>
    </p:spTree>
    <p:extLst>
      <p:ext uri="{BB962C8B-B14F-4D97-AF65-F5344CB8AC3E}">
        <p14:creationId xmlns:p14="http://schemas.microsoft.com/office/powerpoint/2010/main" val="135110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cs-CZ" altLang="cs-CZ" sz="3200" dirty="0" smtClean="0"/>
              <a:t>Otázka 1</a:t>
            </a:r>
            <a:endParaRPr lang="cs-CZ" altLang="cs-CZ" sz="3200" dirty="0"/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361950" indent="-361950">
              <a:tabLst/>
            </a:pPr>
            <a:r>
              <a:rPr lang="cs-CZ" altLang="cs-CZ" dirty="0" smtClean="0">
                <a:latin typeface="Arial" charset="0"/>
              </a:rPr>
              <a:t>Používáte citační software???</a:t>
            </a:r>
            <a:endParaRPr lang="cs-CZ" altLang="cs-CZ" dirty="0">
              <a:latin typeface="Arial" charset="0"/>
            </a:endParaRPr>
          </a:p>
          <a:p>
            <a:pPr marL="361950" indent="-361950">
              <a:tabLst/>
            </a:pPr>
            <a:r>
              <a:rPr lang="cs-CZ" altLang="cs-CZ" dirty="0" smtClean="0">
                <a:latin typeface="Arial" charset="0"/>
              </a:rPr>
              <a:t>Jaké manažery používáte???</a:t>
            </a:r>
          </a:p>
          <a:p>
            <a:pPr marL="361950" indent="-361950">
              <a:tabLst/>
            </a:pPr>
            <a:r>
              <a:rPr lang="cs-CZ" altLang="cs-CZ" dirty="0" smtClean="0">
                <a:latin typeface="Arial" charset="0"/>
              </a:rPr>
              <a:t>Jak často???</a:t>
            </a:r>
            <a:br>
              <a:rPr lang="cs-CZ" altLang="cs-CZ" dirty="0" smtClean="0">
                <a:latin typeface="Arial" charset="0"/>
              </a:rPr>
            </a:br>
            <a:endParaRPr lang="cs-CZ" altLang="cs-CZ" dirty="0">
              <a:latin typeface="Arial" charset="0"/>
            </a:endParaRPr>
          </a:p>
        </p:txBody>
      </p:sp>
      <p:pic>
        <p:nvPicPr>
          <p:cNvPr id="461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8" y="2349500"/>
            <a:ext cx="2303462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2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618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618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Nadpis 1"/>
          <p:cNvSpPr>
            <a:spLocks noGrp="1"/>
          </p:cNvSpPr>
          <p:nvPr>
            <p:ph type="title" idx="4294967295"/>
          </p:nvPr>
        </p:nvSpPr>
        <p:spPr>
          <a:xfrm>
            <a:off x="1042988" y="544513"/>
            <a:ext cx="7777162" cy="508000"/>
          </a:xfrm>
        </p:spPr>
        <p:txBody>
          <a:bodyPr/>
          <a:lstStyle/>
          <a:p>
            <a:r>
              <a:rPr lang="cs-CZ" altLang="cs-CZ" sz="4400" dirty="0" smtClean="0"/>
              <a:t>Citační software</a:t>
            </a:r>
            <a:endParaRPr lang="cs-CZ" altLang="cs-CZ" sz="4400" dirty="0"/>
          </a:p>
        </p:txBody>
      </p:sp>
      <p:sp>
        <p:nvSpPr>
          <p:cNvPr id="636931" name="Zástupný symbol pro obsah 2"/>
          <p:cNvSpPr>
            <a:spLocks noGrp="1"/>
          </p:cNvSpPr>
          <p:nvPr>
            <p:ph idx="4294967295"/>
          </p:nvPr>
        </p:nvSpPr>
        <p:spPr>
          <a:xfrm>
            <a:off x="1042988" y="1412875"/>
            <a:ext cx="7777162" cy="5256213"/>
          </a:xfrm>
        </p:spPr>
        <p:txBody>
          <a:bodyPr/>
          <a:lstStyle/>
          <a:p>
            <a:pPr marL="361950" indent="-361950">
              <a:tabLst/>
            </a:pPr>
            <a:r>
              <a:rPr lang="cs-CZ" alt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generátory citací</a:t>
            </a:r>
          </a:p>
          <a:p>
            <a:pPr marL="361950" indent="-361950">
              <a:tabLst/>
            </a:pPr>
            <a:r>
              <a:rPr lang="cs-CZ" alt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citační manažery</a:t>
            </a:r>
          </a:p>
          <a:p>
            <a:pPr marL="361950" indent="-361950">
              <a:tabLst/>
            </a:pPr>
            <a:r>
              <a:rPr lang="cs-CZ" altLang="cs-CZ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další citační nástroje</a:t>
            </a:r>
            <a:endParaRPr lang="cs-CZ" altLang="cs-C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05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Nadpis 1"/>
          <p:cNvSpPr>
            <a:spLocks noGrp="1"/>
          </p:cNvSpPr>
          <p:nvPr>
            <p:ph type="title" idx="4294967295"/>
          </p:nvPr>
        </p:nvSpPr>
        <p:spPr>
          <a:xfrm>
            <a:off x="1042988" y="544513"/>
            <a:ext cx="7777162" cy="508000"/>
          </a:xfrm>
        </p:spPr>
        <p:txBody>
          <a:bodyPr/>
          <a:lstStyle/>
          <a:p>
            <a:r>
              <a:rPr lang="cs-CZ" altLang="cs-CZ" sz="4400" dirty="0" smtClean="0"/>
              <a:t>Generátory citací</a:t>
            </a:r>
            <a:endParaRPr lang="cs-CZ" altLang="cs-CZ" sz="4400" dirty="0"/>
          </a:p>
        </p:txBody>
      </p:sp>
      <p:pic>
        <p:nvPicPr>
          <p:cNvPr id="806914" name="Picture 2" descr="EasyBib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752" y="2636912"/>
            <a:ext cx="2133600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6916" name="Picture 4" descr="http://martinkrcal.citace.com/wp-content/uploads/2013/10/aplikace-citationmachine.pn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735"/>
          <a:stretch/>
        </p:blipFill>
        <p:spPr bwMode="auto">
          <a:xfrm>
            <a:off x="5148064" y="1484784"/>
            <a:ext cx="2273684" cy="48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ovéPole 1"/>
          <p:cNvSpPr txBox="1"/>
          <p:nvPr/>
        </p:nvSpPr>
        <p:spPr>
          <a:xfrm>
            <a:off x="5750768" y="3027438"/>
            <a:ext cx="21602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smtClean="0"/>
              <a:t>MLA</a:t>
            </a:r>
            <a:r>
              <a:rPr lang="cs-CZ" sz="1050" dirty="0"/>
              <a:t>, APA, </a:t>
            </a:r>
            <a:r>
              <a:rPr lang="cs-CZ" sz="1050" dirty="0" smtClean="0"/>
              <a:t>Chicago</a:t>
            </a:r>
            <a:endParaRPr lang="cs-CZ" sz="1050" dirty="0"/>
          </a:p>
          <a:p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5379920" y="1969092"/>
            <a:ext cx="27924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MLA</a:t>
            </a:r>
            <a:r>
              <a:rPr lang="cs-CZ" sz="1000" dirty="0"/>
              <a:t>, APA, </a:t>
            </a:r>
            <a:r>
              <a:rPr lang="cs-CZ" sz="1000" dirty="0" err="1" smtClean="0"/>
              <a:t>Turabian</a:t>
            </a:r>
            <a:r>
              <a:rPr lang="cs-CZ" sz="1000" dirty="0" smtClean="0"/>
              <a:t>, Chicago</a:t>
            </a:r>
            <a:endParaRPr lang="cs-CZ" sz="1000" dirty="0"/>
          </a:p>
          <a:p>
            <a:endParaRPr lang="cs-CZ" dirty="0"/>
          </a:p>
        </p:txBody>
      </p:sp>
      <p:sp>
        <p:nvSpPr>
          <p:cNvPr id="3" name="AutoShape 6" descr="data:image/jpeg;base64,/9j/4AAQSkZJRgABAQAAAQABAAD/2wCEAAkGBxATEhQTERQWExQWFhcVFRgYFRUdGBMaHRcYGiAdFBkYHSosGh8nHBoXITIhMSotLzouGSAzPTMsOCgtLisBCgoKDg0OFBAQGTUkHyUyLTc3Ky03Nzc3NDc0LjcsLysuMDc3Ky8yNyw3NTc3MC00NzQ2ODQsLTcvNy0yLywsN//AABEIAEwA8AMBIgACEQEDEQH/xAAcAAEAAgMBAQEAAAAAAAAAAAAABQYDBAcCAQj/xABEEAABAwIDBgIGBAkNAAAAAAABAAIDBBEFEiEGBxMxQWEyUSIjcYGRsRRCocEIFRY1NnJzdOEkMzRSU2KCkqKys8Pw/8QAGgEBAAIDAQAAAAAAAAAAAAAAAAQFAQMGAv/EACYRAQADAAEDAgYDAAAAAAAAAAABAgMRBCExQVESJDJhweETcaH/2gAMAwEAAhEDEQA/AO4oiICItXEK1kTczvYB1J7Lze9aVm1p4iGa1m0xEeW0irH5UPv/ADYt+sb/ABspzDsQZM27OY5g8x7VFw6/De3w0t3b9el1zjm0dm2iIpiOIiICIiAiIgIiICIiAiIgIiICIiAiIgIiICIiAiIgKvbXQuIjcPC3MD2vaxPwVhXiUtsc1rdb2t77qP1eEb42zmeOfX/W3DWc9ItEcudqRwCcsnZbk70T7/4q3Q0kQ1axov1AGqquFwB1V6Pha9zvYATb7lzlugv0uuMxbmZn0W8dVXamkccRELkiL45wAuTYd11ajfV4Mjb5bi/lcX+C+RTsd4XNd7CD8lzbFt3lRLjDa4VQbGJGPtrxGhtvVs6ZTb/UUHTUVM3obXzYdBHJAxj3yScP072Z6DnXs0i/LldS2xGKyVNDTzzFpkkjD3WFhck8h0QTqLxJM1vicG+0gfNfIpmO8Lg72EH5IMiIsT6mMGxe0HyLhf4IMqIsT6mMGxe0HyLhf4IMqIiAiErHHOx3hc13sIPyQZEXwleI52O8Lmu9hB+SDIiLE+pjBsXtB7uCDKi+Zha99F4jnY7wua72EH5IMiIiAiIg0sVxFsLbnUnwjz/goqlw6Wo9ZUuOU6tYNNPuH2rTqpONVhp1aHZQOw5/Eq1VEIe0tNwCLac/cqinzmmk270rPEV9595/Cfb5etYj6p8z7f0h8UxcNHCg9J59HTXL008ytjAsL4Lbu8bufYeQWzQ4dFF4G2PmdSfettScumvOka7T3jxEeI/f3ab7Vin8efj1mfMi4Btni9Xi2Jmhp3lsTZHRMbchno+OSS3i5Gw7DzXf1+dNnKluHY6/6ScjRNOxzjyaJHEtce2rde6nIzoeyO6ptDVR1AqXvDA67LZQ5xFgTlOoGuhv0VM2jmf+UrBmdb6TT6Zjbk3pddzjroXODWyMc4gkAOaSQLXIAPLULhO0n6TM/eaf5NRlIb9sAEb2VnEceM9sXD+qzLG45h3NlPboNjxFHBX8d7uLCfVHwNzHpr2WP8IMfySm/eP+qRWPdXiELsNpI2yML2xZXNDhmBBN7jsghdp92UFRUy1FTWSMjeQ5rMwszQA2LyQBfWwHVc12hjbg9XE/DavjNy5zlc02yuF2ShuhBHa/Nb2y0BxzEJBiMzw3K57Ys1vrWEbB9XKOfXRa++LZekoJII6RhY18Mjn3e5xcQQAbuJtoSg6fvb2uko6SMU7sk1SSGu6xsDQXOHfVoH6youym6mWuphVT1Do3SjNHpncR0dI5xvrzspXfxRvNPQTAXYzPG4/1S9kZbf8AyEfBXPdvtFTS4dB6xjXRRiOVpcAWFotqD0sL3QQG8XG5MIw2npYJHcZ7Szik3cGsAL3i/W7gB5Zuyh8O3QNlpmzVVU9tTIwPFyC1pIuA4u1d3N1k/CCpS9lFUN9KIcWMkai7xG5uvkQx32LzsrsDQ11PHO+vnlzNGdhkA4bratINyLckGXchtNUOlloah5kDGl0RJzFha7K9ubq3kR7/ADXYlTtkNi8LpJnSUhL5mtyPJmL8odrq29he3l0VxRhQcbD8RxF1BxHx0lNE2SpEbi1073k5WFw1DQATopmg2Ew2CRksEAhew3BY+RubS1pAHWePbdRGAOEOOYhG/Q1ENPLF/eDM7XWPW1xor4goePB+IYj+Ly97KWCJs1SGOLXTOebMYXN1DQASbEL7jm72ljhdLhrTR1UbS+J8TnDMQL5ZGkkPBtbUHmvWDu4WO1rH6Gop4JIr/WEZe1wHszBW/FK1kMMkshAbGxz3E+QF0FepseNVg7qtvoOfSvcbHwvDDex6ahQ2xuwuGT0NNNPTtmlkia975HSOc5xFybudp7l82NonRbOZXggmlmfY8wHNc4fYVZN3v5to/wBhH8kFMptmm/jR+HOmqHULYBUtgMz7Bxdlyl98xZ1y5ltbcbIUlFSSVuHt+h1FO3iNdEXAPAIu2RhNnA9wpKH9IZP3Bv8Ayrf3pfmmt/Yu+5BYcOqDJFHIRYvYx5HlmaD962FoYD/Raf8AYx/7At9AREQUGrzMmfbRweSD5a3XqTE5ybmR1+xt9gVhx3BjIc8ds/UH638VAtwioJtwz77W+K4/qOl6nDS1aRPEz6c/hf4746UiZ45+6y7P17pYzm8TTYnz00KlFoYNh/BZlJu4m7j37LfXUdJGkY0jX6uO6l3mk6W+DwKn7bbvKTESJHF0UwGXiMt6Q6B7To63TrqVcEUhqc52O3VR0NSyp+kyPcwEBoa1rSCLEO5kjst7EN3EMuIjEDPIHiRkmQBmW7ABa9r62V4RBD7VbOwV9O6nnvlJDmuabOY4ci1VrYjdnFh9Qahs75XFhYAWtAsSDqRzOivqIOdbSbpKSomdPBLJSyOcXOyWLS48yB9UnseqjYdykTjeorJphytpe3ldxJC6uiDRxPCIKiB1PMwPic0NIPbkQehHmuY1G42AuOSqkaw9CxhIHlm6/BdcRBCw7MwfQm0M154msEfrNXEDkbjkR0PZUCp3Iw5iYauWNp6FrSR/iFr+9dZRBTthNgIcNdI+OaSV0rWtfmyhuhJBsBz1OvcqVoNnjHWz1fHleJmtbwnO9XHbq0f+5lTiIILafZaGs4bnOfDNESYZonZZIyedj1B00Oi1MN2brWyxyVGJTztjNxGI4o2v0I9bkbdytCIILafZiGsEbnOfDNESYZonZZIiedj1B0u06aKIk2ImnytxCumqoWkHg5I42SW/teGAXjtyV0RBqYhQtlgkh8DXxuj0A9EFuXQdljwLDBTU8NO1xcImNYHG13WFrmy30QQzMAaK51dndmMAgyWGWwdmvfndZ9pMIbV001M5xY2VhYXC1wD5XUkiDBQ04jjZGDcMY1gPnlAH3LOiICIiAiIgIiICIiAiIgIiICIiAiIgIiICIiAiIgIiICIiAiIgIiI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806920" name="Picture 8" descr="http://www.inflow.cz/files/u25/logo-citace.jpg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1944216" cy="62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1907704" y="202956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ČSN ISO 690</a:t>
            </a:r>
            <a:endParaRPr lang="cs-CZ" sz="10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1691680" y="3212976"/>
            <a:ext cx="30243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smtClean="0"/>
              <a:t>Citace.info – Generátor citací</a:t>
            </a:r>
            <a:endParaRPr lang="cs-CZ" sz="1600" b="1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1763688" y="3566960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ČSN ISO 690</a:t>
            </a:r>
            <a:endParaRPr lang="cs-CZ" sz="1000" dirty="0"/>
          </a:p>
        </p:txBody>
      </p:sp>
      <p:sp>
        <p:nvSpPr>
          <p:cNvPr id="16" name="TextovéPole 15"/>
          <p:cNvSpPr txBox="1"/>
          <p:nvPr/>
        </p:nvSpPr>
        <p:spPr>
          <a:xfrm>
            <a:off x="1369957" y="2777539"/>
            <a:ext cx="1584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ČSN ISO 690, ACS</a:t>
            </a:r>
            <a:endParaRPr lang="cs-CZ" sz="1000" dirty="0"/>
          </a:p>
        </p:txBody>
      </p:sp>
      <p:sp>
        <p:nvSpPr>
          <p:cNvPr id="10" name="AutoShape 12" descr="data:image/jpeg;base64,/9j/4AAQSkZJRgABAQAAAQABAAD/2wCEAAkGBhEQDQ8RDxQVEBAQFA8QDxUQDw4QEBAUFBAVFBQQGBUYJyceFxsnJRQUKy8sLyc1LjgsFR8xNTAsNSYrLCkBCQoKDgwOGg8PFzUeHSQpLCs1Li8pLzA0KSkpNiksNC8sLCksKi4pLCk0LiosMCwsLCwsLC4tNS0sLCwsNCwsKf/AABEIAD0A0AMBIgACEQEDEQH/xAAcAAACAwEBAQEAAAAAAAAAAAAAAwQFBgcCAQj/xAA/EAACAQQAAgYEDAQGAwAAAAABAgMABBESBSEGBxMxQWEiMlGBFBUjUlNxkZKTobHRYnOywSQlM0Jy4mOCs//EABkBAQADAQEAAAAAAAAAAAAAAAABAgMEBf/EACcRAAICAQMDAgcAAAAAAAAAAAABAhEDEiExE0FRBJEiMlJhgaHR/9oADAMBAAIRAxEAPwDNbUbUnejevXPEHbUbUnejegHbUbUnejegHbUbUnejegodtRtSd6N6AdtRtSd6N6AdtRtSd6N6Ch21G1J3o3oKHbUbUnejegHbUbUnejegHbUbUnejegHbUbUnejegHbUbUnejegoRvRvUfejeoJJG9eTN34DMfSOFVjnXvwe72ePjS4lZ2VE9dyFX6z4nyHM+6ujdXfR8T3SHGYLcJJz/ANyq5MIPm7q0h8oo/bWWXJoWxtix65Uyvh6quJsASkSZAOGuOYyO44U86vuEdSzk5vLjA+ZbLz98kg/RffXSbnm3qAgdx7XX8hSuw/8AF92bn/auN5pvudywY12OddLOq+3gS1Ns8qmW5treXeQSDSV9WcbDkw8PD2ire76mbNkxFLPE+OTGRZQT7SrD9CK0XSP1LIYIzd2nInJGGJ5n3Ve1XXLyX6cPBxe86nr9G+SeCZfAlpIW96kED7azfSLotd8P7M3UYCyb6tE/aqNACQ2ACORz7j7K/RlU3S3gfwyzkjABkX5SHb1e0UHCn+FgSp8nNXWea7mb9PB9j86iTv8AI4OQQQfYQe6jepHFrYrhxn0dUk29fXmInb+IYZG/ijqv3rujLUrPOlHS6L7o/wBGri/aRbYKxjCs2zhOROB39/dUTivD5LWd4JgBJGQGCsGHMA9/j3itz1IN/iLz+XF/W1euP9X13xDi17JHrFDuoDy7AOREmdVHM/X3Vn1Km0+Dbo3BNcnOd60XBugt5d24ngVDES4y0oU+icHl7q+9KOru7sI+1fWaEYDPET6Ge7ZTzA8+6tH0Gj4seGKbN7ZbfablMrGTOx2zgfXUyyfDcWRDF8VSRmrDoPeT2nwqNUMOrvkyqGwmdvR9xrPb12roVk9GhjmTDd4wMk/6nKsVw3qfvZYld3jgLAEJJuXGR3Njkpqscu71FpYNlpRit6N6ndIujlxYTdncrgkEoynaOQDxU/276q+eM4OPbg4+2tk73RztNOmO3o3pZifXbVtfbqcfbRHGzZKqzAd+FJxUkDN6N6RvXpFZvVBP1AmgG70b0gtjkeR86+b0BH7Sjeo+9SLG2aaVIl5FzzPzVHNm9w/tVbL0XPA7TKmRsjtA6gr6ywrjtpF/iPJF82HtrvnRLgrWlkqlQJ5PlZlBAUOwAEQPzUUKo8krkPC3iQku0tu0ckYhC2skuEgPyY5oykE+l5nX5tX8/S2Rxg3N/J/Kghth97RP1riy6pS4O3C4QjbfP3Ol/Az9BD9//rXgwAd8LL5wyDI9wIP5Vy349f2Xx8zxNw32CTFS7HpRIrhVurqBmICi7EVxE58FDNtz/wDcGs3CS5RtHLCTpSXub7pCfQsMEkfC7Xm2djzbvz41fVzjivTCZUtxdwlytzbMklojMshD+oY2OY2PhzK+0ivXFul91rvLKljGSAqRIs9wxPcu7Agt5Kh7u+qGh0TNGa42/SBzzzfyZ8XvewH3VZcfdoj6QyKc7cQjx8y8W4H3XZv0q/Tn4Mutj+pe5I6yuACG6aXHyFyJHYDw5D4Qn18llXzSWuXXMLRSNG3rIcZ+cO9XHkRiul3/AEg+EIiT3Nyyo6SKslgmdl7vSWIHxIPPmCR41iOOWGYmkVWAt2MYLI6bwHmhw3P0M45+Ga6MLa2aObPpbTTNv1FNm5vf5cX9bVF6yent4vEpYLeZ4IrfVAIm1LNqGZmI5nv/ACpvUK3+Jvf5UX/0apHWH1X3Vxfvc2QWVJ8GRTIiNG4AU+tgEHA8+/lRuPVeoslLpLSa7q+403E+EsLrEjAyW0xwB2g1HM48cMPeKX1ZQ6cGZPmS3ifdkZf7Uzo3w1OB8Gc3LAsm88xB9EuwAEa+3uUDzqN1VTl+Blz3tJeMfrMjE/rWUuHXFm8eVfNfwb1d3oh6OxSkZEUdxIR7QjO2PyrlSdZvERc9v27H0tjGf9AjPqad2PD2+ea6p1a26y9HYY35JIlwj88eizup/Wuex9S1/wDC+zbQW+2DOJF5pnvEfrbY8MYz41pBxUpajKam4x0m960oUueBfCMYKdhPGT3qHwCPsf8AKubcLlC8P2YbKA5I9uGJxW+64eLRW3CUtEI3mMaIueYiiIJY+XJR9ZrnVkf8pb/hJ/Ua29N8py+tpyX4JHBONm4LqygagEYyQRnGDn3Uj48EVyIEQCMMI+WQckjmPeagdDG+Wl/4D+sVEum/zI/z4/61rovY5NC1NF7xbhqyXcHh2m/aY8QmDn86bxLiEkJVIIiwABJCNqP4Rijit0I7q0ZuSnt0J8BsEGa8ca+GBwbc5QgAqFiJU+30hnBqSi3qzxxiETWnbFSkijYgghgM4Kn2isrvWg4ot0lsWmnX0hqYxHHkk/7dhWX3qkjbGthO1MgunjYtGzIxGCUYqcZzjl9QqPmjNZnTRYfHVx9NL+K/70fHNx9NL+K/71X5ozQUiw+Obj6aX8V/3rxJxWZlKtLIVYYIMjkEVCzRmgo0Vv0pGgWdJJCuCGF3cDJHc2pJwahX3HpJJA6F4goIUCeZ2GcZJZj5DuxVVmjNV0rwTv5/bLD45uPppfxX/ej45uPppfxX/eq/NGasRSLD46uPppfxX/evLcXnIIMshBBBBkcgg94qDmjNBRbcD6S3NkXNpK0JcBXKhG2AOQPSBq14b1l8SgklkSckzNvIJEjdGbAG2uMKcAd2O6spmjNQ0n2LKTXDL/pD00vL/HwqUuq81QBUjB9uq8ifM86+8L6cX9rAILedo4gWIULER6Ry3MgnxrP5ozSlVULd3Zf2nTa+itvg0c7Lb6umgWIjV87DJGeeT4+NWdh1r8UghWJJ9lUaqZIo5HUDuGxGT781jc0ZqHFPsSpSXcn8T4vNcytLcSNLI3eznJx4AeAHkOVCcWlEXZByI8Ea4XGD3+dQM0Zqy2KNXyTLTiEkRJiYoSMHGOYznxrw12xk7QnL5DZ5ZyDkH8qjZozU2NKJt5xOWbXtWL651zjlnGe76hUi26Q3EahVkOo7gwVsfaM1VZozSyNCqqJl3xCSVsyMXI7s9w+oDkKj7UvNGaWTVH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806926" name="Picture 14" descr="http://blog.mpl.org/nowatmpl/bibme-banner.jpg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3645024"/>
            <a:ext cx="1656184" cy="49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6929" name="Picture 17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858" y="4626277"/>
            <a:ext cx="19621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ovéPole 21"/>
          <p:cNvSpPr txBox="1"/>
          <p:nvPr/>
        </p:nvSpPr>
        <p:spPr>
          <a:xfrm>
            <a:off x="6012160" y="5130333"/>
            <a:ext cx="21602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smtClean="0"/>
              <a:t>APA</a:t>
            </a:r>
            <a:endParaRPr lang="cs-CZ" sz="1050" dirty="0"/>
          </a:p>
          <a:p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>
            <a:off x="5220072" y="4135510"/>
            <a:ext cx="279248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dirty="0" smtClean="0"/>
              <a:t>MLA</a:t>
            </a:r>
            <a:r>
              <a:rPr lang="cs-CZ" sz="1000" dirty="0"/>
              <a:t>, APA, </a:t>
            </a:r>
            <a:r>
              <a:rPr lang="cs-CZ" sz="1000" dirty="0" err="1" smtClean="0"/>
              <a:t>Turabian</a:t>
            </a:r>
            <a:r>
              <a:rPr lang="cs-CZ" sz="1000" dirty="0" smtClean="0"/>
              <a:t>, Chicago</a:t>
            </a:r>
            <a:endParaRPr lang="cs-CZ" sz="1000" dirty="0"/>
          </a:p>
          <a:p>
            <a:endParaRPr lang="cs-CZ" dirty="0"/>
          </a:p>
        </p:txBody>
      </p:sp>
      <p:pic>
        <p:nvPicPr>
          <p:cNvPr id="806930" name="Picture 18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641" y="5616307"/>
            <a:ext cx="1750120" cy="507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ovéPole 24"/>
          <p:cNvSpPr txBox="1"/>
          <p:nvPr/>
        </p:nvSpPr>
        <p:spPr>
          <a:xfrm>
            <a:off x="5319641" y="6143818"/>
            <a:ext cx="21602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smtClean="0"/>
              <a:t>MLA</a:t>
            </a:r>
            <a:r>
              <a:rPr lang="cs-CZ" sz="1050" dirty="0"/>
              <a:t>, APA, </a:t>
            </a:r>
            <a:r>
              <a:rPr lang="cs-CZ" sz="1050" dirty="0" smtClean="0"/>
              <a:t>Chicago</a:t>
            </a:r>
            <a:endParaRPr lang="cs-CZ" sz="1050" dirty="0"/>
          </a:p>
          <a:p>
            <a:endParaRPr lang="cs-CZ" dirty="0"/>
          </a:p>
        </p:txBody>
      </p:sp>
      <p:pic>
        <p:nvPicPr>
          <p:cNvPr id="806931" name="Picture 19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92896"/>
            <a:ext cx="3456384" cy="284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6932" name="Picture 2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886" y="4005064"/>
            <a:ext cx="1836986" cy="31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ovéPole 27"/>
          <p:cNvSpPr txBox="1"/>
          <p:nvPr/>
        </p:nvSpPr>
        <p:spPr>
          <a:xfrm>
            <a:off x="1691680" y="4322645"/>
            <a:ext cx="21602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smtClean="0"/>
              <a:t>MLA</a:t>
            </a:r>
            <a:r>
              <a:rPr lang="cs-CZ" sz="1050" dirty="0"/>
              <a:t>, APA, </a:t>
            </a:r>
            <a:r>
              <a:rPr lang="cs-CZ" sz="1050" dirty="0" smtClean="0"/>
              <a:t>Chicago</a:t>
            </a:r>
            <a:endParaRPr lang="cs-CZ" sz="1050" dirty="0"/>
          </a:p>
          <a:p>
            <a:endParaRPr lang="cs-CZ" dirty="0"/>
          </a:p>
        </p:txBody>
      </p:sp>
      <p:pic>
        <p:nvPicPr>
          <p:cNvPr id="806933" name="Picture 21">
            <a:hlinkClick r:id="rId17"/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797152"/>
            <a:ext cx="6762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ovéPole 29"/>
          <p:cNvSpPr txBox="1"/>
          <p:nvPr/>
        </p:nvSpPr>
        <p:spPr>
          <a:xfrm>
            <a:off x="1691680" y="5099405"/>
            <a:ext cx="288032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smtClean="0"/>
              <a:t>MLA</a:t>
            </a:r>
            <a:r>
              <a:rPr lang="cs-CZ" sz="1050" dirty="0"/>
              <a:t>, APA, </a:t>
            </a:r>
            <a:r>
              <a:rPr lang="cs-CZ" sz="1050" dirty="0" smtClean="0"/>
              <a:t>Chicago, Harvard, Vancouver</a:t>
            </a:r>
            <a:endParaRPr lang="cs-CZ" sz="1050" dirty="0"/>
          </a:p>
          <a:p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2339752" y="4797152"/>
            <a:ext cx="1998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b="1" dirty="0" smtClean="0"/>
              <a:t>Citethisforme.com</a:t>
            </a:r>
            <a:endParaRPr lang="cs-CZ" sz="1600" b="1" dirty="0"/>
          </a:p>
        </p:txBody>
      </p:sp>
      <p:pic>
        <p:nvPicPr>
          <p:cNvPr id="806934" name="Picture 22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65" y="5445224"/>
            <a:ext cx="1641723" cy="607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ovéPole 32"/>
          <p:cNvSpPr txBox="1"/>
          <p:nvPr/>
        </p:nvSpPr>
        <p:spPr>
          <a:xfrm>
            <a:off x="1835696" y="6080738"/>
            <a:ext cx="2160240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 err="1" smtClean="0"/>
              <a:t>Turabian</a:t>
            </a:r>
            <a:r>
              <a:rPr lang="cs-CZ" sz="1050" dirty="0" smtClean="0"/>
              <a:t>, MLA</a:t>
            </a:r>
            <a:r>
              <a:rPr lang="cs-CZ" sz="1050" dirty="0"/>
              <a:t>, </a:t>
            </a:r>
            <a:r>
              <a:rPr lang="cs-CZ" sz="1050" dirty="0" smtClean="0"/>
              <a:t>APA</a:t>
            </a:r>
            <a:endParaRPr lang="cs-CZ" sz="1050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85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Nadpis 1"/>
          <p:cNvSpPr>
            <a:spLocks noGrp="1"/>
          </p:cNvSpPr>
          <p:nvPr>
            <p:ph type="title" idx="4294967295"/>
          </p:nvPr>
        </p:nvSpPr>
        <p:spPr>
          <a:xfrm>
            <a:off x="1042988" y="544513"/>
            <a:ext cx="7777162" cy="508000"/>
          </a:xfrm>
        </p:spPr>
        <p:txBody>
          <a:bodyPr/>
          <a:lstStyle/>
          <a:p>
            <a:r>
              <a:rPr lang="cs-CZ" altLang="cs-CZ" sz="4400" dirty="0" smtClean="0"/>
              <a:t>Citační manažery</a:t>
            </a:r>
            <a:endParaRPr lang="cs-CZ" altLang="cs-CZ" sz="4400" dirty="0"/>
          </a:p>
        </p:txBody>
      </p:sp>
      <p:pic>
        <p:nvPicPr>
          <p:cNvPr id="4" name="Picture 4" descr="http://www.zotero.org/static/download/zotero_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949280"/>
            <a:ext cx="2219519" cy="51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brázek 4">
            <a:hlinkClick r:id="rId3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554" y="2060848"/>
            <a:ext cx="2716382" cy="675316"/>
          </a:xfrm>
          <a:prstGeom prst="rect">
            <a:avLst/>
          </a:prstGeom>
        </p:spPr>
      </p:pic>
      <p:pic>
        <p:nvPicPr>
          <p:cNvPr id="7" name="Picture 6" descr="http://www.providence.edu/library/research/PublishingImages/refworks_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672">
            <a:off x="1286053" y="3844007"/>
            <a:ext cx="2815481" cy="46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http://www.anselm.edu/images/library/EndNote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704">
            <a:off x="1269096" y="2933144"/>
            <a:ext cx="2254772" cy="57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Obrázek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79" y="2060848"/>
            <a:ext cx="1444469" cy="1444469"/>
          </a:xfrm>
          <a:prstGeom prst="rect">
            <a:avLst/>
          </a:prstGeom>
        </p:spPr>
      </p:pic>
      <p:pic>
        <p:nvPicPr>
          <p:cNvPr id="11" name="Picture 12" descr="Reference Manager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237" y="3284984"/>
            <a:ext cx="1107075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http://www.academac.co.il/Pic/procite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403" y="4437112"/>
            <a:ext cx="971021" cy="1312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jpeg;base64,/9j/4AAQSkZJRgABAQAAAQABAAD/2wCEAAkGBhQSEBQUExQVFBIVFBoWGRUWFxkYGhwXGhwYIBcgFRgjJyYiHBsmHBgXKy8gJCc1LCwsFR8xNTA2NSYtLCkBCQoKDgwOGg8PGjAkHiMuLDUzMjQyKjQpMTEsLTQ0NDEsLDIpNCwsLyw1NC8yLDQsLyksLzQ1LCwpKSwuLCw0LP/AABEIAEABFAMBIgACEQEDEQH/xAAbAAEAAwADAQAAAAAAAAAAAAAABQYHAgQIA//EAEEQAAIBAwEFBQUECAMJAAAAAAECAwAEERIFBhMhMQdBUWFxFCIygZFCUnOhNWJydIKxssEkJVMjJjM0NpLC0fD/xAAaAQEAAwEBAQAAAAAAAAAAAAAAAQIDBAUG/8QALBEAAQQABAQEBwEAAAAAAAAAAQACAxEEEiExQVFhcQUTkaEUIoGxwdHwI//aAAwDAQACEQMRAD8A3GlKURKUqu7w7+2lm2iR9Un+mg1MP2vu/OoJA3V2RukOVgsqxUqobI7UrKdwhZomJwOKNIJ/a6fnVvoCDsrSRPiNPFJSuMkgUEkgADJJOAB5mqZfdrllG+lS8uPtIvu/InGflQkDdI4ZJdGNJV1pULu9vhbXueDJlwMmNhpcDx0nqPMVNUBvZUexzDlcKKUpSpVUpSlESlKURKUpREpSlESlKURKUpREpSlESlKURKUpREpSlESlKURKUpREpSlEUdvHtI29pPMOZjiZh6gcq83yTMxLMSzMcsx6knqTXpHeGxE1pPGejxMPyNeZ0fkPSuabcL6Lwasj+dhfU1pe43aosUYgvWOFAEcoBJK/dcdcj73/AMcvZ8Ct93F3OhtrWNtCtNIgZ5GAJyRnA8FGegqsQN6Lq8SfE2ICQXe3P1VD7QO0gXa8C2JFv9tyMFz3ADuXx8eXd1oea2TtS3Rhe0e5RFSaEaiVAGpO8MO/yPUfOsX1VEgObVX8PfE6H/IVX3XcsNpvbyrNEdMkZ1A+nUHxB7xXpe3m1orDoyhvqM15htoOJIkY6yOqf9xA/vXp+KIKoUdFAA9B0rSHivP8Zr5Oev4XOlKV0LwFH2G3Yppp4Ub/AGkDKrqf1hkEeI6/SpCsOs94ntdrS3rZ9mlu5beQjJ5Jp6+YBUjxAbwrbZJ1VC5ICgai3dgDOfTFUY612YrDGEtrYj34j1XUn21GtzHbk/7WRGcD9VcZz4Zzy9DXHbe3UtY+JKshQZyyIzhQO98dB51leztqSybctbuTlHdaxED1EI1KmfUgH+KtL3z/AEfdfgv/ACqA6wSrS4YRPY062BfrXso2PtNs2XUvHZfvCCQjz54xU/s/a6TW6zpnhsmsEjB0+lUns23otIdmQpLcQo415RpFBGWYjIz4Vb7bhexD2cYg4J4YwR7mk45HmPnUtJPFRiYWxuLQ0ijVnY+y5bA3ghvIRLA+pehHep8GHcf/AHXcu7nhoXKs2BnSilmPoo5msS3fhudm28G0LfMsEi4uI/DScDPl1w3cevI1sewtuxXcKzQtqRvqD3hh3EVDH5t91OKwohdmZq267HkV0tib5QXcjpCJSY8h9UTqFYfZYkcm5Hl15V05u0e1WXhMtwJcZ4fAk1Y8dOM4rodnKYuNqfvrH65NdA/9UD92/tUZjQ7rTyIvMe2jQbe/Tsp5u0qzUgSGWLPfLDIg+pFWGx2hHMgeJ1kQ9GUgj61yu7NJUKSIroRgqwBBHpWW7PgOyNtJbxsfZLrGEJzgnIHqQwxnvDc+lWJI3WUcUczTksOAutwa+g1V221v5bWkojnEqMThTwnIbp8BAw3UdPGvnD2hWzSRxgTh5HCLqhkUEnzIAqq9sThbnZhJAAlcknkAA0GST4VczvJYTyRoJ4ZZNYMao4Y6wDggL5Z5nlVcxzEWtDAwQskyk2DfSjXJfTeDeyGyAM4lCHHvrGzICegLDkD5V29j7XS5j4iLIEPQyIyZHioPUedVfth/RUn4kf8AUKsm7f8Aydv+Cn9Iq1nNSwdGwQCQbkkelftcdu7wx2ia5Vk0cyWSNnCgY+Mj4evfUOvabZldYE5TGdQglxj1xiu32gj/ACu7/BaoLcbeizj2ZBHNcwqwjIZGdcjrkFetQXEOpaRQsdDnykm607dipq/3/toI45ZBMscqBlfhOVwegJHIN5GpzZ98s0SSpnS6hhqGDg9MjurpTbIgubIQhf8ADvEAowRhce6RnmCOXXnVJ3K3jNh7RY3rY9mUyRuftReC/lj1I7qnMQddlAhbJGTGDmB26dO3FW3am+kEFwLdxMZiNSqkTvqH6uAc1OI2QDzGRnB5H5iqpuTsuRzJf3IxcXONK/6UI+BR5nqTVtqW2dSsZmsYcrdxv36JSlKssEr5XV0kaF5GVEUZLMcADzNfWsq7dblwtqgJETGQsO4svD06vQFsVVzsotdGGh86UR3Vqb252tWKwycKUyyaWCqqOBnGBliAMeea+O7XZFaxxIblTNKVBILMEBx0CgjPzrD2PI16a3Tu2lsbZ3+NoUJ9cVkw5z8y9TFxfBxjyXEWddden5ULtLsp2fKpCw8FiMBo2YY/hzpPzFROxe0eKz1Wd6WEtueGJVUsrqPhJAyVOMcsd9aKx5HHWvK95ePJI8khJkdyzZ66iefpjpjypIclFqpgmHFhzZSSBXcHotf2rvam15UsLVmWKTLTTMuDw1wSsanvPLmennU/adl2zo1x7OHPezs7H+eB8qxjca7ePaVqY86jMqEeKMcPn+HJ+VekqllP1Krjg7ClscTiG1z1vqs03s7NILeP2q0Bje3Im4ZYsjBCGxzyQeXjipyx7VtnSBcz8Nm+zIjjB82xp+ea59qd28ey5ynVtKE+CswDfka8+ZqrnZD8q3wsHxkVzEmia5/VerY5AwBBBBGQRzBHlSSTSpJ6AE/SqL2MXTvs4h8lUmZEJ+5hT9AxYfKrhtaxaaJo1laLVyLoFJx3gagRz8cVsDYteRLF5cpjJ2O6zndPdz27YMiNjiSyySqT3SBjg/lj51H7I3mlvbKLZg1LctJwZWIOVt0+InP2se7jxFaPuruwLGLhJNJJEPhVwnu5JLYKgE5J7yenKuVhupBDdzXSDEswAbwGOpXwLcs/s+tZhhoLudi2Zn3qLtvQ/wB9lR+0mJba92SyDSiPoHgFV4eX0Jq776fo+6/Bf+VfDfDcqPaKxiR5E4ZJGjT1OOuQfCuV7uxJNatbyXczK/Jn0whimMaeSYx35xq86tRBKyMrHMis6tu9+dqA7NthQTbJi4kMbluICWRSfiYdcVbEjRLRo421JHG0fXPNFIIJ8eXOq9s/s5a3j4cF/dxxgk6QUwM9ce7yqXtN1+FZ+zRzyrksWl9xpGLklydQIySTzxUixwVcQ9j3lwfYLr46f3RRXZYofZEIYBlOtSCORGpgQRVZ2psibYdx7TahpLF/+LFnOnwyTz7+TeWDV53V3U9hThpPLJCM4jcJgEnJIIUN1zyJxzqbliDKVYBlIwQRkEHrkVGW2jmFY4kMmeRqxxNjmP2FR+zG+SaXaEsZJSS5DjIwcFc8x410mP8AvQP3b+1W3drdOKx4whyElcPpJzp5Ywp649ah7zs2El17V7ZcLcdzrwxgdwAC9MVGU0O6uJojK83QLaHPYK51m21IxfbfgEfvR2ShpGHQNklRnxzj6GrBJudM40y7QumTvVeHHkebKoP51M7E2BBaR8OBAik5J6lj4sx5k+tWILlhG9kNuBtxBA5C+6oHbCubrZgPMGV8g+GuCrvdbv2qPHOY44mgYuHUKnVSpDH7vvdPECozercBL+VHlnmXh50KmgBc4yQdOckqOp7q4ybiO+kS391LGGVjGxTDaSDhsAZHKq0bJpbGVjoo2Z6oG9+JXW7YT/lUn4kf9QqybtH/AAdv+Cn9Irp72bpi/QRvNJHEDkogT3iOhJIJ5eANR1vuDJGgjj2jeKijAXUnIeR08qnUOulmHRugDC6iCTseNfpdnfq6V9lXZRgwEbrkHPvKcMPUEEfKo3cfd63n2TCJIY2LxEFii6ueeecdfOpS53KVrFbMTypEAQ7DQWkzzOskHqefLFdGy7PGhjEcO0LtIx0UFMD093lQg3dKzXxiIsD6Oa+OytVgU4aiNgyoNAIOfg90gnxBHP0rNe1yzRr3ZuVB1uUbPeokh5Hy95vrWibE2SttAkKlmCD4m5sxJySx8STUJvNuEt7MkslxMpi5xqgjAU5BJGVJJyo6nuo8EtpUwsrIp85OmvuFaQKV8LKBkQK8jSsOrsFBPqFAH0FfetFxlKUpRQlRW8m7UN9AYphkZyrDkyt3FT41K0oRas1xaczd1mWzuw6FJdUs7yxg5EYQJnyZsnI9AK0uOMKAAAABgAdAB0xXKlVDQ3ZazYiSYgyG0qhb0dkNvdStLG5t5HOW0qGUsep08sH0POr7SpLQd1WKZ8RzMNKm7odmNvYvxdTTTAYDsAAueuhe4+fWrlSlAANAoklfK7M82V8L6xSaNo5FDRuCrKe8Gs1k7CojLkXMgi+5oUt8nz/41qNKgtDt1eHEyw3kNWunsjZMdtCkMK6Y0GAP5knvJPU13KUqyxJJNlKUpRQlKUoiUpSiJSlKIlKUoiUpSiJSlKIlKUoiUpSiJSlKIlKUoiUpSiL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807940" name="Picture 4" descr="http://d3fildg3jlcvty.cloudfront.net/20131029-01/graphics/commonnew/logo-mendeley.png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59" y="4556927"/>
            <a:ext cx="328612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5336542" y="1412776"/>
            <a:ext cx="30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2400" b="1" dirty="0" err="1" smtClean="0">
                <a:solidFill>
                  <a:srgbClr val="008000"/>
                </a:solidFill>
              </a:rPr>
              <a:t>offline</a:t>
            </a:r>
            <a:endParaRPr lang="cs-CZ" sz="2400" b="1" dirty="0">
              <a:solidFill>
                <a:srgbClr val="008000"/>
              </a:solidFill>
            </a:endParaRPr>
          </a:p>
        </p:txBody>
      </p:sp>
      <p:sp>
        <p:nvSpPr>
          <p:cNvPr id="20" name="TextovéPole 19"/>
          <p:cNvSpPr txBox="1"/>
          <p:nvPr/>
        </p:nvSpPr>
        <p:spPr>
          <a:xfrm>
            <a:off x="1239447" y="1402194"/>
            <a:ext cx="3090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smtClean="0">
                <a:solidFill>
                  <a:srgbClr val="008000"/>
                </a:solidFill>
              </a:rPr>
              <a:t>online</a:t>
            </a:r>
            <a:endParaRPr lang="cs-CZ" sz="2400" b="1" dirty="0">
              <a:solidFill>
                <a:srgbClr val="008000"/>
              </a:solidFill>
            </a:endParaRPr>
          </a:p>
        </p:txBody>
      </p:sp>
      <p:pic>
        <p:nvPicPr>
          <p:cNvPr id="807941" name="Picture 5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3" y="3835137"/>
            <a:ext cx="1146650" cy="523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ovéPole 12"/>
          <p:cNvSpPr txBox="1"/>
          <p:nvPr/>
        </p:nvSpPr>
        <p:spPr>
          <a:xfrm>
            <a:off x="4211960" y="3939876"/>
            <a:ext cx="397013" cy="38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+</a:t>
            </a:r>
            <a:endParaRPr lang="cs-CZ" dirty="0"/>
          </a:p>
        </p:txBody>
      </p:sp>
      <p:pic>
        <p:nvPicPr>
          <p:cNvPr id="807942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368" y="5404643"/>
            <a:ext cx="299085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Nadpis 1"/>
          <p:cNvSpPr>
            <a:spLocks noGrp="1"/>
          </p:cNvSpPr>
          <p:nvPr>
            <p:ph type="title" idx="4294967295"/>
          </p:nvPr>
        </p:nvSpPr>
        <p:spPr>
          <a:xfrm>
            <a:off x="1042988" y="544513"/>
            <a:ext cx="7777162" cy="508000"/>
          </a:xfrm>
        </p:spPr>
        <p:txBody>
          <a:bodyPr/>
          <a:lstStyle/>
          <a:p>
            <a:r>
              <a:rPr lang="cs-CZ" altLang="cs-CZ" sz="4400" dirty="0"/>
              <a:t>D</a:t>
            </a:r>
            <a:r>
              <a:rPr lang="cs-CZ" altLang="cs-CZ" sz="4400" dirty="0" smtClean="0"/>
              <a:t>alší citační nástroje</a:t>
            </a:r>
            <a:endParaRPr lang="cs-CZ" altLang="cs-CZ" sz="4400" dirty="0"/>
          </a:p>
        </p:txBody>
      </p:sp>
      <p:sp>
        <p:nvSpPr>
          <p:cNvPr id="2" name="AutoShape 2" descr="data:image/jpeg;base64,/9j/4AAQSkZJRgABAQAAAQABAAD/2wCEAAkGBhQSEBQUExQVFBIVFBoWGRUWFxkYGhwXGhwYIBcgFRgjJyYiHBsmHBgXKy8gJCc1LCwsFR8xNTA2NSYtLCkBCQoKDgwOGg8PGjAkHiMuLDUzMjQyKjQpMTEsLTQ0NDEsLDIpNCwsLyw1NC8yLDQsLyksLzQ1LCwpKSwuLCw0LP/AABEIAEABFAMBIgACEQEDEQH/xAAbAAEAAwADAQAAAAAAAAAAAAAABQYHAgQIA//EAEEQAAIBAwEFBQUECAMJAAAAAAECAwAEERIFBhMhMQdBUWFxFCIygZFCUnOhNWJydIKxssEkJVMjJjM0NpLC0fD/xAAaAQEAAwEBAQAAAAAAAAAAAAAAAQIDBAUG/8QALBEAAQQABAQEBwEAAAAAAAAAAQACAxEEEiExQVFhcQUTkaEUIoGxwdHwI//aAAwDAQACEQMRAD8A3GlKURKUqu7w7+2lm2iR9Un+mg1MP2vu/OoJA3V2RukOVgsqxUqobI7UrKdwhZomJwOKNIJ/a6fnVvoCDsrSRPiNPFJSuMkgUEkgADJJOAB5mqZfdrllG+lS8uPtIvu/InGflQkDdI4ZJdGNJV1pULu9vhbXueDJlwMmNhpcDx0nqPMVNUBvZUexzDlcKKUpSpVUpSlESlKURKUpREpSlESlKURKUpREpSlESlKURKUpREpSlESlKURKUpREpSlEUdvHtI29pPMOZjiZh6gcq83yTMxLMSzMcsx6knqTXpHeGxE1pPGejxMPyNeZ0fkPSuabcL6Lwasj+dhfU1pe43aosUYgvWOFAEcoBJK/dcdcj73/AMcvZ8Ct93F3OhtrWNtCtNIgZ5GAJyRnA8FGegqsQN6Lq8SfE2ICQXe3P1VD7QO0gXa8C2JFv9tyMFz3ADuXx8eXd1oea2TtS3Rhe0e5RFSaEaiVAGpO8MO/yPUfOsX1VEgObVX8PfE6H/IVX3XcsNpvbyrNEdMkZ1A+nUHxB7xXpe3m1orDoyhvqM15htoOJIkY6yOqf9xA/vXp+KIKoUdFAA9B0rSHivP8Zr5Oev4XOlKV0LwFH2G3Yppp4Ub/AGkDKrqf1hkEeI6/SpCsOs94ntdrS3rZ9mlu5beQjJ5Jp6+YBUjxAbwrbZJ1VC5ICgai3dgDOfTFUY612YrDGEtrYj34j1XUn21GtzHbk/7WRGcD9VcZz4Zzy9DXHbe3UtY+JKshQZyyIzhQO98dB51leztqSybctbuTlHdaxED1EI1KmfUgH+KtL3z/AEfdfgv/ACqA6wSrS4YRPY062BfrXso2PtNs2XUvHZfvCCQjz54xU/s/a6TW6zpnhsmsEjB0+lUns23otIdmQpLcQo415RpFBGWYjIz4Vb7bhexD2cYg4J4YwR7mk45HmPnUtJPFRiYWxuLQ0ijVnY+y5bA3ghvIRLA+pehHep8GHcf/AHXcu7nhoXKs2BnSilmPoo5msS3fhudm28G0LfMsEi4uI/DScDPl1w3cevI1sewtuxXcKzQtqRvqD3hh3EVDH5t91OKwohdmZq267HkV0tib5QXcjpCJSY8h9UTqFYfZYkcm5Hl15V05u0e1WXhMtwJcZ4fAk1Y8dOM4rodnKYuNqfvrH65NdA/9UD92/tUZjQ7rTyIvMe2jQbe/Tsp5u0qzUgSGWLPfLDIg+pFWGx2hHMgeJ1kQ9GUgj61yu7NJUKSIroRgqwBBHpWW7PgOyNtJbxsfZLrGEJzgnIHqQwxnvDc+lWJI3WUcUczTksOAutwa+g1V221v5bWkojnEqMThTwnIbp8BAw3UdPGvnD2hWzSRxgTh5HCLqhkUEnzIAqq9sThbnZhJAAlcknkAA0GST4VczvJYTyRoJ4ZZNYMao4Y6wDggL5Z5nlVcxzEWtDAwQskyk2DfSjXJfTeDeyGyAM4lCHHvrGzICegLDkD5V29j7XS5j4iLIEPQyIyZHioPUedVfth/RUn4kf8AUKsm7f8Aydv+Cn9Iq1nNSwdGwQCQbkkelftcdu7wx2ia5Vk0cyWSNnCgY+Mj4evfUOvabZldYE5TGdQglxj1xiu32gj/ACu7/BaoLcbeizj2ZBHNcwqwjIZGdcjrkFetQXEOpaRQsdDnykm607dipq/3/toI45ZBMscqBlfhOVwegJHIN5GpzZ98s0SSpnS6hhqGDg9MjurpTbIgubIQhf8ADvEAowRhce6RnmCOXXnVJ3K3jNh7RY3rY9mUyRuftReC/lj1I7qnMQddlAhbJGTGDmB26dO3FW3am+kEFwLdxMZiNSqkTvqH6uAc1OI2QDzGRnB5H5iqpuTsuRzJf3IxcXONK/6UI+BR5nqTVtqW2dSsZmsYcrdxv36JSlKssEr5XV0kaF5GVEUZLMcADzNfWsq7dblwtqgJETGQsO4svD06vQFsVVzsotdGGh86UR3Vqb252tWKwycKUyyaWCqqOBnGBliAMeea+O7XZFaxxIblTNKVBILMEBx0CgjPzrD2PI16a3Tu2lsbZ3+NoUJ9cVkw5z8y9TFxfBxjyXEWddden5ULtLsp2fKpCw8FiMBo2YY/hzpPzFROxe0eKz1Wd6WEtueGJVUsrqPhJAyVOMcsd9aKx5HHWvK95ePJI8khJkdyzZ66iefpjpjypIclFqpgmHFhzZSSBXcHotf2rvam15UsLVmWKTLTTMuDw1wSsanvPLmennU/adl2zo1x7OHPezs7H+eB8qxjca7ePaVqY86jMqEeKMcPn+HJ+VekqllP1Krjg7ClscTiG1z1vqs03s7NILeP2q0Bje3Im4ZYsjBCGxzyQeXjipyx7VtnSBcz8Nm+zIjjB82xp+ea59qd28ey5ynVtKE+CswDfka8+ZqrnZD8q3wsHxkVzEmia5/VerY5AwBBBBGQRzBHlSSTSpJ6AE/SqL2MXTvs4h8lUmZEJ+5hT9AxYfKrhtaxaaJo1laLVyLoFJx3gagRz8cVsDYteRLF5cpjJ2O6zndPdz27YMiNjiSyySqT3SBjg/lj51H7I3mlvbKLZg1LctJwZWIOVt0+InP2se7jxFaPuruwLGLhJNJJEPhVwnu5JLYKgE5J7yenKuVhupBDdzXSDEswAbwGOpXwLcs/s+tZhhoLudi2Zn3qLtvQ/wB9lR+0mJba92SyDSiPoHgFV4eX0Jq776fo+6/Bf+VfDfDcqPaKxiR5E4ZJGjT1OOuQfCuV7uxJNatbyXczK/Jn0whimMaeSYx35xq86tRBKyMrHMis6tu9+dqA7NthQTbJi4kMbluICWRSfiYdcVbEjRLRo421JHG0fXPNFIIJ8eXOq9s/s5a3j4cF/dxxgk6QUwM9ce7yqXtN1+FZ+zRzyrksWl9xpGLklydQIySTzxUixwVcQ9j3lwfYLr46f3RRXZYofZEIYBlOtSCORGpgQRVZ2psibYdx7TahpLF/+LFnOnwyTz7+TeWDV53V3U9hThpPLJCM4jcJgEnJIIUN1zyJxzqbliDKVYBlIwQRkEHrkVGW2jmFY4kMmeRqxxNjmP2FR+zG+SaXaEsZJSS5DjIwcFc8x410mP8AvQP3b+1W3drdOKx4whyElcPpJzp5Ywp649ah7zs2El17V7ZcLcdzrwxgdwAC9MVGU0O6uJojK83QLaHPYK51m21IxfbfgEfvR2ShpGHQNklRnxzj6GrBJudM40y7QumTvVeHHkebKoP51M7E2BBaR8OBAik5J6lj4sx5k+tWILlhG9kNuBtxBA5C+6oHbCubrZgPMGV8g+GuCrvdbv2qPHOY44mgYuHUKnVSpDH7vvdPECozercBL+VHlnmXh50KmgBc4yQdOckqOp7q4ybiO+kS391LGGVjGxTDaSDhsAZHKq0bJpbGVjoo2Z6oG9+JXW7YT/lUn4kf9QqybtH/AAdv+Cn9Irp72bpi/QRvNJHEDkogT3iOhJIJ5eANR1vuDJGgjj2jeKijAXUnIeR08qnUOulmHRugDC6iCTseNfpdnfq6V9lXZRgwEbrkHPvKcMPUEEfKo3cfd63n2TCJIY2LxEFii6ueeecdfOpS53KVrFbMTypEAQ7DQWkzzOskHqefLFdGy7PGhjEcO0LtIx0UFMD093lQg3dKzXxiIsD6Oa+OytVgU4aiNgyoNAIOfg90gnxBHP0rNe1yzRr3ZuVB1uUbPeokh5Hy95vrWibE2SttAkKlmCD4m5sxJySx8STUJvNuEt7MkslxMpi5xqgjAU5BJGVJJyo6nuo8EtpUwsrIp85OmvuFaQKV8LKBkQK8jSsOrsFBPqFAH0FfetFxlKUpRQlRW8m7UN9AYphkZyrDkyt3FT41K0oRas1xaczd1mWzuw6FJdUs7yxg5EYQJnyZsnI9AK0uOMKAAAABgAdAB0xXKlVDQ3ZazYiSYgyG0qhb0dkNvdStLG5t5HOW0qGUsep08sH0POr7SpLQd1WKZ8RzMNKm7odmNvYvxdTTTAYDsAAueuhe4+fWrlSlAANAoklfK7M82V8L6xSaNo5FDRuCrKe8Gs1k7CojLkXMgi+5oUt8nz/41qNKgtDt1eHEyw3kNWunsjZMdtCkMK6Y0GAP5knvJPU13KUqyxJJNlKUpRQlKUoiUpSiJSlKIlKUoiUpSiJSlKIlKUoiUpSiJSlKIlKUoiUpSiL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26" name="Picture 2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276872"/>
            <a:ext cx="2016224" cy="81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ovéPole 26"/>
          <p:cNvSpPr txBox="1"/>
          <p:nvPr/>
        </p:nvSpPr>
        <p:spPr>
          <a:xfrm>
            <a:off x="1115616" y="1268760"/>
            <a:ext cx="6932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smtClean="0"/>
              <a:t>jednoúčelové nástroje pro práci s citacemi</a:t>
            </a:r>
            <a:endParaRPr lang="cs-CZ" sz="2400" b="1" dirty="0"/>
          </a:p>
        </p:txBody>
      </p:sp>
      <p:pic>
        <p:nvPicPr>
          <p:cNvPr id="809986" name="Picture 2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377005"/>
            <a:ext cx="1463600" cy="456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98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844008"/>
            <a:ext cx="160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989" name="Picture 5" descr="http://www.redditstatic.com/about/assets/reddit-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624" y="5301208"/>
            <a:ext cx="1499482" cy="50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ovéPole 5"/>
          <p:cNvSpPr txBox="1"/>
          <p:nvPr/>
        </p:nvSpPr>
        <p:spPr>
          <a:xfrm>
            <a:off x="1310751" y="438710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8000"/>
                </a:solidFill>
              </a:rPr>
              <a:t>sociální </a:t>
            </a:r>
            <a:r>
              <a:rPr lang="cs-CZ" b="1" dirty="0" err="1" smtClean="0">
                <a:solidFill>
                  <a:srgbClr val="008000"/>
                </a:solidFill>
              </a:rPr>
              <a:t>bookmarky</a:t>
            </a:r>
            <a:endParaRPr lang="cs-CZ" b="1" dirty="0">
              <a:solidFill>
                <a:srgbClr val="008000"/>
              </a:solidFill>
            </a:endParaRPr>
          </a:p>
        </p:txBody>
      </p:sp>
      <p:sp>
        <p:nvSpPr>
          <p:cNvPr id="31" name="TextovéPole 30"/>
          <p:cNvSpPr txBox="1"/>
          <p:nvPr/>
        </p:nvSpPr>
        <p:spPr>
          <a:xfrm>
            <a:off x="1115616" y="1912429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8000"/>
                </a:solidFill>
              </a:rPr>
              <a:t>nástroje pro </a:t>
            </a:r>
            <a:r>
              <a:rPr lang="cs-CZ" b="1" dirty="0" err="1" smtClean="0">
                <a:solidFill>
                  <a:srgbClr val="008000"/>
                </a:solidFill>
              </a:rPr>
              <a:t>BibTEX</a:t>
            </a:r>
            <a:endParaRPr lang="cs-CZ" b="1" dirty="0">
              <a:solidFill>
                <a:srgbClr val="008000"/>
              </a:solidFill>
            </a:endParaRPr>
          </a:p>
        </p:txBody>
      </p:sp>
      <p:pic>
        <p:nvPicPr>
          <p:cNvPr id="809990" name="Picture 6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302" y="6021288"/>
            <a:ext cx="1556644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ovéPole 32"/>
          <p:cNvSpPr txBox="1"/>
          <p:nvPr/>
        </p:nvSpPr>
        <p:spPr>
          <a:xfrm>
            <a:off x="5168249" y="190703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8000"/>
                </a:solidFill>
              </a:rPr>
              <a:t>zobrazování citací</a:t>
            </a:r>
            <a:endParaRPr lang="cs-CZ" b="1" dirty="0">
              <a:solidFill>
                <a:srgbClr val="008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5292080" y="2348880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 smtClean="0"/>
              <a:t>citace v katalogu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 smtClean="0"/>
              <a:t>citace z databází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 smtClean="0"/>
              <a:t>citační </a:t>
            </a:r>
            <a:r>
              <a:rPr lang="cs-CZ" dirty="0" err="1" smtClean="0"/>
              <a:t>widgety</a:t>
            </a:r>
            <a:endParaRPr lang="cs-CZ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 smtClean="0"/>
              <a:t>...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cs-CZ" dirty="0"/>
          </a:p>
          <a:p>
            <a:r>
              <a:rPr lang="cs-CZ" dirty="0" smtClean="0"/>
              <a:t>využití API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1349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1766664"/>
            <a:ext cx="6648450" cy="4038600"/>
          </a:xfrm>
          <a:prstGeom prst="rect">
            <a:avLst/>
          </a:prstGeom>
        </p:spPr>
      </p:pic>
      <p:sp>
        <p:nvSpPr>
          <p:cNvPr id="3" name="Nadpis 1"/>
          <p:cNvSpPr txBox="1">
            <a:spLocks/>
          </p:cNvSpPr>
          <p:nvPr/>
        </p:nvSpPr>
        <p:spPr bwMode="auto">
          <a:xfrm>
            <a:off x="1042988" y="544513"/>
            <a:ext cx="77771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cs-CZ" altLang="cs-CZ" sz="4400" kern="0" dirty="0" smtClean="0"/>
              <a:t>Co jsou citační manažery</a:t>
            </a:r>
            <a:endParaRPr lang="cs-CZ" altLang="cs-CZ" sz="4400" kern="0" dirty="0"/>
          </a:p>
        </p:txBody>
      </p:sp>
    </p:spTree>
    <p:extLst>
      <p:ext uri="{BB962C8B-B14F-4D97-AF65-F5344CB8AC3E}">
        <p14:creationId xmlns:p14="http://schemas.microsoft.com/office/powerpoint/2010/main" val="1701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Zástupný symbol pro obsah 7"/>
          <p:cNvGraphicFramePr>
            <a:graphicFrameLocks/>
          </p:cNvGraphicFramePr>
          <p:nvPr>
            <p:extLst/>
          </p:nvPr>
        </p:nvGraphicFramePr>
        <p:xfrm>
          <a:off x="323528" y="1196751"/>
          <a:ext cx="7344816" cy="561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Zástupný symbol pro obsah 7"/>
          <p:cNvGraphicFramePr>
            <a:graphicFrameLocks/>
          </p:cNvGraphicFramePr>
          <p:nvPr>
            <p:extLst/>
          </p:nvPr>
        </p:nvGraphicFramePr>
        <p:xfrm>
          <a:off x="6804248" y="1844824"/>
          <a:ext cx="2077002" cy="429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Nadpis 1"/>
          <p:cNvSpPr txBox="1">
            <a:spLocks/>
          </p:cNvSpPr>
          <p:nvPr/>
        </p:nvSpPr>
        <p:spPr bwMode="auto">
          <a:xfrm>
            <a:off x="1042988" y="544513"/>
            <a:ext cx="77771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cs-CZ" altLang="cs-CZ" sz="4000" kern="0" dirty="0" smtClean="0"/>
              <a:t>Základní funkce</a:t>
            </a:r>
            <a:endParaRPr lang="cs-CZ" altLang="cs-CZ" sz="4000" kern="0" dirty="0"/>
          </a:p>
        </p:txBody>
      </p:sp>
    </p:spTree>
    <p:extLst>
      <p:ext uri="{BB962C8B-B14F-4D97-AF65-F5344CB8AC3E}">
        <p14:creationId xmlns:p14="http://schemas.microsoft.com/office/powerpoint/2010/main" val="294841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Graphic spid="4" grpId="0">
        <p:bldAsOne/>
      </p:bldGraphic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Zástupný symbol pro obsah 3"/>
          <p:cNvGraphicFramePr>
            <a:graphicFrameLocks/>
          </p:cNvGraphicFramePr>
          <p:nvPr>
            <p:extLst/>
          </p:nvPr>
        </p:nvGraphicFramePr>
        <p:xfrm>
          <a:off x="457200" y="1196753"/>
          <a:ext cx="8229600" cy="5256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Nadpis 1"/>
          <p:cNvSpPr txBox="1">
            <a:spLocks/>
          </p:cNvSpPr>
          <p:nvPr/>
        </p:nvSpPr>
        <p:spPr bwMode="auto">
          <a:xfrm>
            <a:off x="1042988" y="544513"/>
            <a:ext cx="77771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cs-CZ" altLang="cs-CZ" sz="4000" kern="0" dirty="0" smtClean="0"/>
              <a:t>Importy citací</a:t>
            </a:r>
            <a:endParaRPr lang="cs-CZ" altLang="cs-CZ" sz="4000" kern="0" dirty="0"/>
          </a:p>
        </p:txBody>
      </p:sp>
    </p:spTree>
    <p:extLst>
      <p:ext uri="{BB962C8B-B14F-4D97-AF65-F5344CB8AC3E}">
        <p14:creationId xmlns:p14="http://schemas.microsoft.com/office/powerpoint/2010/main" val="87565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Nadpis 1"/>
          <p:cNvSpPr>
            <a:spLocks noGrp="1"/>
          </p:cNvSpPr>
          <p:nvPr>
            <p:ph type="title" idx="4294967295"/>
          </p:nvPr>
        </p:nvSpPr>
        <p:spPr>
          <a:xfrm>
            <a:off x="1042988" y="544513"/>
            <a:ext cx="7777162" cy="508000"/>
          </a:xfrm>
        </p:spPr>
        <p:txBody>
          <a:bodyPr/>
          <a:lstStyle/>
          <a:p>
            <a:r>
              <a:rPr lang="cs-CZ" altLang="cs-CZ" sz="4400" dirty="0" smtClean="0"/>
              <a:t>Ruční vytváření citací</a:t>
            </a:r>
            <a:endParaRPr lang="cs-CZ" altLang="cs-CZ" sz="4400" dirty="0"/>
          </a:p>
        </p:txBody>
      </p:sp>
      <p:pic>
        <p:nvPicPr>
          <p:cNvPr id="811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319966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83" y="1359111"/>
            <a:ext cx="4529352" cy="276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101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778" y="3645024"/>
            <a:ext cx="3305009" cy="462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ovéPole 8"/>
          <p:cNvSpPr txBox="1"/>
          <p:nvPr/>
        </p:nvSpPr>
        <p:spPr>
          <a:xfrm>
            <a:off x="2384213" y="6282641"/>
            <a:ext cx="161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8000"/>
                </a:solidFill>
              </a:rPr>
              <a:t>Citace PRO</a:t>
            </a:r>
            <a:endParaRPr lang="cs-CZ" sz="1200" dirty="0" smtClean="0"/>
          </a:p>
        </p:txBody>
      </p:sp>
      <p:sp>
        <p:nvSpPr>
          <p:cNvPr id="10" name="TextovéPole 9"/>
          <p:cNvSpPr txBox="1"/>
          <p:nvPr/>
        </p:nvSpPr>
        <p:spPr>
          <a:xfrm>
            <a:off x="7475664" y="4016925"/>
            <a:ext cx="163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>
                <a:solidFill>
                  <a:srgbClr val="008000"/>
                </a:solidFill>
              </a:rPr>
              <a:t>Endnoteweb</a:t>
            </a:r>
            <a:endParaRPr lang="cs-CZ" sz="1200" dirty="0" smtClean="0"/>
          </a:p>
        </p:txBody>
      </p:sp>
      <p:sp>
        <p:nvSpPr>
          <p:cNvPr id="11" name="TextovéPole 10"/>
          <p:cNvSpPr txBox="1"/>
          <p:nvPr/>
        </p:nvSpPr>
        <p:spPr>
          <a:xfrm>
            <a:off x="1219236" y="1259468"/>
            <a:ext cx="200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>
                <a:solidFill>
                  <a:srgbClr val="008000"/>
                </a:solidFill>
              </a:rPr>
              <a:t>Refworks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16011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87450" y="476250"/>
            <a:ext cx="7632700" cy="5400675"/>
          </a:xfrm>
          <a:noFill/>
        </p:spPr>
        <p:txBody>
          <a:bodyPr anchor="ctr" anchorCtr="1"/>
          <a:lstStyle/>
          <a:p>
            <a:pPr algn="ctr">
              <a:buFontTx/>
              <a:buNone/>
            </a:pPr>
            <a:r>
              <a:rPr lang="cs-CZ" sz="9600" b="1" smtClean="0"/>
              <a:t>Proč</a:t>
            </a:r>
          </a:p>
          <a:p>
            <a:pPr algn="ctr">
              <a:buFontTx/>
              <a:buNone/>
            </a:pPr>
            <a:r>
              <a:rPr lang="cs-CZ" sz="8000" b="1" smtClean="0">
                <a:solidFill>
                  <a:srgbClr val="008000"/>
                </a:solidFill>
              </a:rPr>
              <a:t>citujeme</a:t>
            </a:r>
            <a:endParaRPr lang="cs-CZ" sz="5400" b="1" smtClean="0"/>
          </a:p>
        </p:txBody>
      </p:sp>
    </p:spTree>
    <p:extLst>
      <p:ext uri="{BB962C8B-B14F-4D97-AF65-F5344CB8AC3E}">
        <p14:creationId xmlns:p14="http://schemas.microsoft.com/office/powerpoint/2010/main" val="15127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2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412776"/>
            <a:ext cx="44481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20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221088"/>
            <a:ext cx="4770487" cy="228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6"/>
          <p:cNvSpPr txBox="1"/>
          <p:nvPr/>
        </p:nvSpPr>
        <p:spPr>
          <a:xfrm>
            <a:off x="5148064" y="10434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b="1" dirty="0" err="1" smtClean="0">
                <a:solidFill>
                  <a:srgbClr val="008000"/>
                </a:solidFill>
              </a:rPr>
              <a:t>Proquest</a:t>
            </a:r>
            <a:endParaRPr lang="cs-CZ" b="1" dirty="0">
              <a:solidFill>
                <a:srgbClr val="008000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1403648" y="382260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8000"/>
                </a:solidFill>
              </a:rPr>
              <a:t>EBSCO</a:t>
            </a:r>
            <a:endParaRPr lang="cs-CZ" b="1" dirty="0">
              <a:solidFill>
                <a:srgbClr val="008000"/>
              </a:solidFill>
            </a:endParaRPr>
          </a:p>
        </p:txBody>
      </p:sp>
      <p:sp>
        <p:nvSpPr>
          <p:cNvPr id="9" name="Nadpis 1"/>
          <p:cNvSpPr txBox="1">
            <a:spLocks/>
          </p:cNvSpPr>
          <p:nvPr/>
        </p:nvSpPr>
        <p:spPr bwMode="auto">
          <a:xfrm>
            <a:off x="1042988" y="544513"/>
            <a:ext cx="77771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cs-CZ" altLang="cs-CZ" sz="4000" kern="0" dirty="0" smtClean="0"/>
              <a:t>Přímý import</a:t>
            </a:r>
            <a:endParaRPr lang="cs-CZ" altLang="cs-CZ" sz="4000" kern="0" dirty="0"/>
          </a:p>
        </p:txBody>
      </p:sp>
    </p:spTree>
    <p:extLst>
      <p:ext uri="{BB962C8B-B14F-4D97-AF65-F5344CB8AC3E}">
        <p14:creationId xmlns:p14="http://schemas.microsoft.com/office/powerpoint/2010/main" val="5701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3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5" y="1124744"/>
            <a:ext cx="47529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1403648" y="129082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8000"/>
                </a:solidFill>
              </a:rPr>
              <a:t>EBSCO</a:t>
            </a:r>
            <a:endParaRPr lang="cs-CZ" b="1" dirty="0">
              <a:solidFill>
                <a:srgbClr val="008000"/>
              </a:solidFill>
            </a:endParaRPr>
          </a:p>
        </p:txBody>
      </p:sp>
      <p:pic>
        <p:nvPicPr>
          <p:cNvPr id="813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985452"/>
            <a:ext cx="4144237" cy="2251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306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78" y="1844824"/>
            <a:ext cx="788074" cy="1399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ovéPole 3"/>
          <p:cNvSpPr txBox="1"/>
          <p:nvPr/>
        </p:nvSpPr>
        <p:spPr>
          <a:xfrm>
            <a:off x="1259632" y="1844824"/>
            <a:ext cx="292046" cy="2462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1000" b="1" dirty="0" smtClean="0">
                <a:solidFill>
                  <a:schemeClr val="bg1"/>
                </a:solidFill>
              </a:rPr>
              <a:t>1.</a:t>
            </a:r>
            <a:endParaRPr lang="cs-CZ" sz="1000" b="1" dirty="0">
              <a:solidFill>
                <a:schemeClr val="bg1"/>
              </a:solidFill>
            </a:endParaRPr>
          </a:p>
        </p:txBody>
      </p:sp>
      <p:sp>
        <p:nvSpPr>
          <p:cNvPr id="8" name="TextovéPole 7"/>
          <p:cNvSpPr txBox="1"/>
          <p:nvPr/>
        </p:nvSpPr>
        <p:spPr>
          <a:xfrm>
            <a:off x="2980813" y="1475492"/>
            <a:ext cx="292046" cy="2462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1000" b="1" dirty="0" smtClean="0">
                <a:solidFill>
                  <a:schemeClr val="bg1"/>
                </a:solidFill>
              </a:rPr>
              <a:t>2.</a:t>
            </a:r>
            <a:endParaRPr lang="cs-CZ" sz="1000" b="1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1949163" y="3961425"/>
            <a:ext cx="292046" cy="2462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1000" b="1" dirty="0" smtClean="0">
                <a:solidFill>
                  <a:schemeClr val="bg1"/>
                </a:solidFill>
              </a:rPr>
              <a:t>3.</a:t>
            </a:r>
            <a:endParaRPr lang="cs-CZ" sz="1000" b="1" dirty="0">
              <a:solidFill>
                <a:schemeClr val="bg1"/>
              </a:solidFill>
            </a:endParaRPr>
          </a:p>
        </p:txBody>
      </p:sp>
      <p:sp>
        <p:nvSpPr>
          <p:cNvPr id="10" name="Nadpis 1"/>
          <p:cNvSpPr txBox="1">
            <a:spLocks/>
          </p:cNvSpPr>
          <p:nvPr/>
        </p:nvSpPr>
        <p:spPr bwMode="auto">
          <a:xfrm>
            <a:off x="1042988" y="544513"/>
            <a:ext cx="77771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cs-CZ" altLang="cs-CZ" sz="4000" kern="0" dirty="0" smtClean="0"/>
              <a:t>Import přes RIS</a:t>
            </a:r>
            <a:endParaRPr lang="cs-CZ" altLang="cs-CZ" sz="4000" kern="0" dirty="0"/>
          </a:p>
        </p:txBody>
      </p:sp>
    </p:spTree>
    <p:extLst>
      <p:ext uri="{BB962C8B-B14F-4D97-AF65-F5344CB8AC3E}">
        <p14:creationId xmlns:p14="http://schemas.microsoft.com/office/powerpoint/2010/main" val="61784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obsah 2"/>
          <p:cNvSpPr txBox="1">
            <a:spLocks/>
          </p:cNvSpPr>
          <p:nvPr/>
        </p:nvSpPr>
        <p:spPr bwMode="auto">
          <a:xfrm>
            <a:off x="1025735" y="1196752"/>
            <a:ext cx="7777162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2913" indent="-44291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42913" algn="l"/>
              </a:tabLst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28713" indent="-4191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tabLst>
                <a:tab pos="442913" algn="l"/>
              </a:tabLst>
              <a:defRPr sz="2400">
                <a:solidFill>
                  <a:schemeClr val="tx1"/>
                </a:solidFill>
                <a:latin typeface="+mn-lt"/>
              </a:defRPr>
            </a:lvl2pPr>
            <a:lvl3pPr marL="15367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42913" algn="l"/>
              </a:tabLst>
              <a:defRPr>
                <a:solidFill>
                  <a:schemeClr val="tx1"/>
                </a:solidFill>
                <a:latin typeface="+mn-lt"/>
              </a:defRPr>
            </a:lvl3pPr>
            <a:lvl4pPr marL="1944688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tabLst>
                <a:tab pos="442913" algn="l"/>
              </a:tabLst>
              <a:defRPr sz="2000">
                <a:solidFill>
                  <a:schemeClr val="tx1"/>
                </a:solidFill>
                <a:latin typeface="+mn-lt"/>
              </a:defRPr>
            </a:lvl4pPr>
            <a:lvl5pPr marL="2352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5pPr>
            <a:lvl6pPr marL="2809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6pPr>
            <a:lvl7pPr marL="32670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7pPr>
            <a:lvl8pPr marL="3724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8pPr>
            <a:lvl9pPr marL="4181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61950" indent="-361950">
              <a:tabLst/>
            </a:pPr>
            <a:r>
              <a:rPr lang="cs-CZ" altLang="cs-CZ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výměnný formát pro citační manažery</a:t>
            </a:r>
          </a:p>
          <a:p>
            <a:pPr marL="361950" indent="-361950">
              <a:tabLst/>
            </a:pPr>
            <a:r>
              <a:rPr lang="cs-CZ" altLang="cs-CZ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textový formát</a:t>
            </a:r>
          </a:p>
          <a:p>
            <a:pPr marL="361950" indent="-361950">
              <a:tabLst/>
            </a:pPr>
            <a:r>
              <a:rPr lang="cs-CZ" altLang="cs-CZ" sz="3200" kern="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specifikace</a:t>
            </a:r>
            <a:r>
              <a:rPr lang="cs-CZ" altLang="cs-CZ" sz="3200" kern="0" dirty="0" smtClean="0">
                <a:latin typeface="Arial" panose="020B0604020202020204" pitchFamily="34" charset="0"/>
                <a:cs typeface="Arial" panose="020B0604020202020204" pitchFamily="34" charset="0"/>
              </a:rPr>
              <a:t> od Thomson Reuters</a:t>
            </a:r>
          </a:p>
        </p:txBody>
      </p:sp>
      <p:sp>
        <p:nvSpPr>
          <p:cNvPr id="2" name="Nadpis 1"/>
          <p:cNvSpPr txBox="1">
            <a:spLocks/>
          </p:cNvSpPr>
          <p:nvPr/>
        </p:nvSpPr>
        <p:spPr bwMode="auto">
          <a:xfrm>
            <a:off x="1042988" y="544513"/>
            <a:ext cx="77771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cs-CZ" altLang="cs-CZ" sz="4000" kern="0" dirty="0" smtClean="0"/>
              <a:t>RIS formát</a:t>
            </a:r>
            <a:endParaRPr lang="cs-CZ" altLang="cs-CZ" sz="4000" kern="0" dirty="0"/>
          </a:p>
        </p:txBody>
      </p:sp>
      <p:pic>
        <p:nvPicPr>
          <p:cNvPr id="8140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233" y="3356992"/>
            <a:ext cx="5613127" cy="330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355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 txBox="1">
            <a:spLocks/>
          </p:cNvSpPr>
          <p:nvPr/>
        </p:nvSpPr>
        <p:spPr bwMode="auto">
          <a:xfrm>
            <a:off x="1042988" y="544513"/>
            <a:ext cx="77771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cs-CZ" altLang="cs-CZ" sz="4000" kern="0" dirty="0" smtClean="0"/>
              <a:t>Interní vyhledávání</a:t>
            </a:r>
            <a:endParaRPr lang="cs-CZ" altLang="cs-CZ" sz="4000" kern="0" dirty="0"/>
          </a:p>
        </p:txBody>
      </p:sp>
      <p:pic>
        <p:nvPicPr>
          <p:cNvPr id="815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98051"/>
            <a:ext cx="2735387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51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3637075"/>
            <a:ext cx="3384376" cy="1713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510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398050"/>
            <a:ext cx="4183107" cy="3191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510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628800"/>
            <a:ext cx="261937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767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6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644" y="2283099"/>
            <a:ext cx="4360540" cy="10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61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85" y="3645024"/>
            <a:ext cx="4623723" cy="1375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Nadpis 1"/>
          <p:cNvSpPr txBox="1">
            <a:spLocks/>
          </p:cNvSpPr>
          <p:nvPr/>
        </p:nvSpPr>
        <p:spPr bwMode="auto">
          <a:xfrm>
            <a:off x="1042988" y="544513"/>
            <a:ext cx="77771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cs-CZ" altLang="cs-CZ" sz="4000" kern="0" dirty="0" smtClean="0"/>
              <a:t>Interní vyhledávání</a:t>
            </a:r>
            <a:endParaRPr lang="cs-CZ" altLang="cs-CZ" sz="4000" kern="0" dirty="0"/>
          </a:p>
        </p:txBody>
      </p:sp>
      <p:sp>
        <p:nvSpPr>
          <p:cNvPr id="5" name="TextovéPole 4"/>
          <p:cNvSpPr txBox="1"/>
          <p:nvPr/>
        </p:nvSpPr>
        <p:spPr>
          <a:xfrm>
            <a:off x="1255618" y="2276872"/>
            <a:ext cx="292046" cy="2462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1000" b="1" dirty="0" smtClean="0">
                <a:solidFill>
                  <a:schemeClr val="bg1"/>
                </a:solidFill>
              </a:rPr>
              <a:t>1.</a:t>
            </a:r>
            <a:endParaRPr lang="cs-CZ" sz="1000" b="1" dirty="0">
              <a:solidFill>
                <a:schemeClr val="bg1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1247694" y="3740543"/>
            <a:ext cx="292046" cy="24622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cs-CZ" sz="1000" b="1" dirty="0" smtClean="0">
                <a:solidFill>
                  <a:schemeClr val="bg1"/>
                </a:solidFill>
              </a:rPr>
              <a:t>2.</a:t>
            </a:r>
            <a:endParaRPr lang="cs-CZ" sz="1000" b="1" dirty="0">
              <a:solidFill>
                <a:schemeClr val="bg1"/>
              </a:solidFill>
            </a:endParaRPr>
          </a:p>
        </p:txBody>
      </p:sp>
      <p:pic>
        <p:nvPicPr>
          <p:cNvPr id="7" name="Obrázek 6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26982"/>
            <a:ext cx="1799440" cy="447356"/>
          </a:xfrm>
          <a:prstGeom prst="rect">
            <a:avLst/>
          </a:prstGeom>
        </p:spPr>
      </p:pic>
      <p:sp>
        <p:nvSpPr>
          <p:cNvPr id="3" name="TextovéPole 2"/>
          <p:cNvSpPr txBox="1"/>
          <p:nvPr/>
        </p:nvSpPr>
        <p:spPr>
          <a:xfrm>
            <a:off x="1259632" y="5469031"/>
            <a:ext cx="58837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hledat lze podle: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 smtClean="0"/>
              <a:t>názvu knih a článků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 smtClean="0"/>
              <a:t>identifikátoru: ISBN nebo DOI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76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1"/>
          <p:cNvSpPr txBox="1">
            <a:spLocks/>
          </p:cNvSpPr>
          <p:nvPr/>
        </p:nvSpPr>
        <p:spPr bwMode="auto">
          <a:xfrm>
            <a:off x="1042988" y="544513"/>
            <a:ext cx="7777162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cs-CZ" altLang="cs-CZ" sz="4000" kern="0" dirty="0" smtClean="0"/>
              <a:t>Zdroje importů</a:t>
            </a:r>
            <a:endParaRPr lang="cs-CZ" altLang="cs-CZ" sz="4000" kern="0" dirty="0"/>
          </a:p>
        </p:txBody>
      </p:sp>
      <p:sp>
        <p:nvSpPr>
          <p:cNvPr id="4" name="Zástupný symbol pro obsah 2"/>
          <p:cNvSpPr txBox="1">
            <a:spLocks/>
          </p:cNvSpPr>
          <p:nvPr/>
        </p:nvSpPr>
        <p:spPr bwMode="auto">
          <a:xfrm>
            <a:off x="1042988" y="1269131"/>
            <a:ext cx="7777162" cy="5256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42913" indent="-442913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tabLst>
                <a:tab pos="442913" algn="l"/>
              </a:tabLst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28713" indent="-4191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v"/>
              <a:tabLst>
                <a:tab pos="442913" algn="l"/>
              </a:tabLst>
              <a:defRPr sz="2400">
                <a:solidFill>
                  <a:schemeClr val="tx1"/>
                </a:solidFill>
                <a:latin typeface="+mn-lt"/>
              </a:defRPr>
            </a:lvl2pPr>
            <a:lvl3pPr marL="15367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tabLst>
                <a:tab pos="442913" algn="l"/>
              </a:tabLst>
              <a:defRPr>
                <a:solidFill>
                  <a:schemeClr val="tx1"/>
                </a:solidFill>
                <a:latin typeface="+mn-lt"/>
              </a:defRPr>
            </a:lvl3pPr>
            <a:lvl4pPr marL="1944688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tabLst>
                <a:tab pos="442913" algn="l"/>
              </a:tabLst>
              <a:defRPr sz="2000">
                <a:solidFill>
                  <a:schemeClr val="tx1"/>
                </a:solidFill>
                <a:latin typeface="+mn-lt"/>
              </a:defRPr>
            </a:lvl4pPr>
            <a:lvl5pPr marL="23526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5pPr>
            <a:lvl6pPr marL="28098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6pPr>
            <a:lvl7pPr marL="32670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7pPr>
            <a:lvl8pPr marL="37242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8pPr>
            <a:lvl9pPr marL="4181475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361950" indent="-361950">
              <a:tabLst/>
            </a:pPr>
            <a:r>
              <a:rPr lang="cs-CZ" altLang="cs-CZ" sz="2800" kern="0" dirty="0" smtClean="0">
                <a:latin typeface="Arial" charset="0"/>
              </a:rPr>
              <a:t>katalogy</a:t>
            </a:r>
          </a:p>
          <a:p>
            <a:pPr marL="1047750" lvl="1" indent="-361950">
              <a:tabLst/>
            </a:pPr>
            <a:r>
              <a:rPr lang="cs-CZ" altLang="cs-CZ" kern="0" dirty="0" smtClean="0">
                <a:latin typeface="Arial" charset="0"/>
                <a:hlinkClick r:id="rId3"/>
              </a:rPr>
              <a:t>SRU</a:t>
            </a:r>
            <a:r>
              <a:rPr lang="cs-CZ" altLang="cs-CZ" kern="0" dirty="0" smtClean="0">
                <a:latin typeface="Arial" charset="0"/>
              </a:rPr>
              <a:t> server + XML (</a:t>
            </a:r>
            <a:r>
              <a:rPr lang="cs-CZ" altLang="cs-CZ" kern="0" dirty="0" err="1" smtClean="0">
                <a:latin typeface="Arial" charset="0"/>
              </a:rPr>
              <a:t>MarcXML</a:t>
            </a:r>
            <a:r>
              <a:rPr lang="cs-CZ" altLang="cs-CZ" kern="0" dirty="0" smtClean="0">
                <a:latin typeface="Arial" charset="0"/>
              </a:rPr>
              <a:t>, DC,...)</a:t>
            </a:r>
          </a:p>
          <a:p>
            <a:pPr marL="1047750" lvl="1" indent="-361950">
              <a:tabLst/>
            </a:pPr>
            <a:r>
              <a:rPr lang="cs-CZ" altLang="cs-CZ" kern="0" dirty="0" smtClean="0">
                <a:latin typeface="Arial" charset="0"/>
              </a:rPr>
              <a:t>exporty v JSON</a:t>
            </a:r>
          </a:p>
          <a:p>
            <a:pPr marL="1047750" lvl="1" indent="-361950">
              <a:tabLst/>
            </a:pPr>
            <a:r>
              <a:rPr lang="cs-CZ" altLang="cs-CZ" kern="0" dirty="0" smtClean="0">
                <a:latin typeface="Arial" charset="0"/>
              </a:rPr>
              <a:t>linkování</a:t>
            </a:r>
          </a:p>
          <a:p>
            <a:pPr marL="1455737" lvl="2" indent="-361950">
              <a:tabLst/>
            </a:pPr>
            <a:r>
              <a:rPr lang="cs-CZ" altLang="cs-CZ" kern="0" dirty="0" err="1" smtClean="0">
                <a:latin typeface="Arial" charset="0"/>
                <a:hlinkClick r:id="rId4"/>
              </a:rPr>
              <a:t>OpenURL</a:t>
            </a:r>
            <a:r>
              <a:rPr lang="cs-CZ" altLang="cs-CZ" kern="0" dirty="0" smtClean="0">
                <a:latin typeface="Arial" charset="0"/>
              </a:rPr>
              <a:t> – </a:t>
            </a:r>
            <a:r>
              <a:rPr lang="cs-CZ" altLang="cs-CZ" kern="0" dirty="0" err="1" smtClean="0">
                <a:latin typeface="Arial" charset="0"/>
              </a:rPr>
              <a:t>metadata</a:t>
            </a:r>
            <a:r>
              <a:rPr lang="cs-CZ" altLang="cs-CZ" kern="0" dirty="0" smtClean="0">
                <a:latin typeface="Arial" charset="0"/>
              </a:rPr>
              <a:t> v URL (</a:t>
            </a:r>
            <a:r>
              <a:rPr lang="cs-CZ" altLang="cs-CZ" kern="0" dirty="0" smtClean="0">
                <a:latin typeface="Arial" charset="0"/>
                <a:hlinkClick r:id="rId5"/>
              </a:rPr>
              <a:t>popis NTK</a:t>
            </a:r>
            <a:r>
              <a:rPr lang="cs-CZ" altLang="cs-CZ" kern="0" dirty="0" smtClean="0">
                <a:latin typeface="Arial" charset="0"/>
              </a:rPr>
              <a:t>)</a:t>
            </a:r>
            <a:endParaRPr lang="cs-CZ" altLang="cs-CZ" kern="0" dirty="0">
              <a:latin typeface="Arial" charset="0"/>
            </a:endParaRPr>
          </a:p>
          <a:p>
            <a:pPr marL="1455737" lvl="2" indent="-361950">
              <a:tabLst/>
            </a:pPr>
            <a:r>
              <a:rPr lang="cs-CZ" altLang="cs-CZ" kern="0" dirty="0" err="1" smtClean="0">
                <a:latin typeface="Arial" charset="0"/>
                <a:hlinkClick r:id="rId6"/>
              </a:rPr>
              <a:t>COinS</a:t>
            </a:r>
            <a:r>
              <a:rPr lang="cs-CZ" altLang="cs-CZ" kern="0" dirty="0">
                <a:latin typeface="Arial" charset="0"/>
              </a:rPr>
              <a:t> </a:t>
            </a:r>
            <a:r>
              <a:rPr lang="cs-CZ" altLang="cs-CZ" kern="0" dirty="0" smtClean="0">
                <a:latin typeface="Arial" charset="0"/>
              </a:rPr>
              <a:t>– </a:t>
            </a:r>
            <a:r>
              <a:rPr lang="cs-CZ" altLang="cs-CZ" kern="0" dirty="0" err="1" smtClean="0">
                <a:latin typeface="Arial" charset="0"/>
              </a:rPr>
              <a:t>metadata</a:t>
            </a:r>
            <a:r>
              <a:rPr lang="cs-CZ" altLang="cs-CZ" kern="0" dirty="0" smtClean="0">
                <a:latin typeface="Arial" charset="0"/>
              </a:rPr>
              <a:t> do stránky (</a:t>
            </a:r>
            <a:r>
              <a:rPr lang="cs-CZ" altLang="cs-CZ" kern="0" dirty="0" smtClean="0">
                <a:latin typeface="Arial" charset="0"/>
                <a:hlinkClick r:id="rId7"/>
              </a:rPr>
              <a:t>popis na NTK</a:t>
            </a:r>
            <a:r>
              <a:rPr lang="cs-CZ" altLang="cs-CZ" kern="0" dirty="0" smtClean="0">
                <a:latin typeface="Arial" charset="0"/>
              </a:rPr>
              <a:t>)</a:t>
            </a:r>
          </a:p>
          <a:p>
            <a:pPr marL="1047750" lvl="1" indent="-361950">
              <a:tabLst/>
            </a:pPr>
            <a:r>
              <a:rPr lang="cs-CZ" altLang="cs-CZ" kern="0" dirty="0" smtClean="0">
                <a:latin typeface="Arial" charset="0"/>
              </a:rPr>
              <a:t>např.: SRU MU, SRU </a:t>
            </a:r>
            <a:r>
              <a:rPr lang="cs-CZ" altLang="cs-CZ" kern="0" dirty="0" err="1" smtClean="0">
                <a:latin typeface="Arial" charset="0"/>
              </a:rPr>
              <a:t>LoC</a:t>
            </a:r>
            <a:r>
              <a:rPr lang="cs-CZ" altLang="cs-CZ" kern="0" dirty="0" smtClean="0">
                <a:latin typeface="Arial" charset="0"/>
              </a:rPr>
              <a:t>, </a:t>
            </a:r>
            <a:r>
              <a:rPr lang="cs-CZ" altLang="cs-CZ" kern="0" dirty="0" err="1" smtClean="0">
                <a:latin typeface="Arial" charset="0"/>
              </a:rPr>
              <a:t>BibSYS</a:t>
            </a:r>
            <a:r>
              <a:rPr lang="cs-CZ" altLang="cs-CZ" kern="0" dirty="0" smtClean="0">
                <a:latin typeface="Arial" charset="0"/>
              </a:rPr>
              <a:t>, </a:t>
            </a:r>
            <a:r>
              <a:rPr lang="cs-CZ" altLang="cs-CZ" kern="0" dirty="0" smtClean="0">
                <a:latin typeface="Arial" charset="0"/>
                <a:hlinkClick r:id="rId8"/>
              </a:rPr>
              <a:t>atd.</a:t>
            </a:r>
            <a:endParaRPr lang="cs-CZ" altLang="cs-CZ" kern="0" dirty="0" smtClean="0">
              <a:latin typeface="Arial" charset="0"/>
            </a:endParaRPr>
          </a:p>
          <a:p>
            <a:pPr marL="1047750" lvl="1" indent="-361950">
              <a:tabLst/>
            </a:pPr>
            <a:r>
              <a:rPr lang="cs-CZ" altLang="cs-CZ" kern="0" dirty="0" err="1" smtClean="0">
                <a:latin typeface="Arial" charset="0"/>
              </a:rPr>
              <a:t>Worldcat</a:t>
            </a:r>
            <a:r>
              <a:rPr lang="cs-CZ" altLang="cs-CZ" kern="0" dirty="0" smtClean="0">
                <a:latin typeface="Arial" charset="0"/>
              </a:rPr>
              <a:t> (</a:t>
            </a:r>
            <a:r>
              <a:rPr lang="cs-CZ" altLang="cs-CZ" kern="0" dirty="0" err="1" smtClean="0">
                <a:latin typeface="Arial" charset="0"/>
                <a:hlinkClick r:id="rId9"/>
              </a:rPr>
              <a:t>xisbn</a:t>
            </a:r>
            <a:r>
              <a:rPr lang="cs-CZ" altLang="cs-CZ" kern="0" dirty="0" smtClean="0">
                <a:latin typeface="Arial" charset="0"/>
              </a:rPr>
              <a:t>, </a:t>
            </a:r>
            <a:r>
              <a:rPr lang="cs-CZ" altLang="cs-CZ" kern="0" dirty="0" err="1" smtClean="0">
                <a:latin typeface="Arial" charset="0"/>
                <a:hlinkClick r:id="rId10"/>
              </a:rPr>
              <a:t>xissn</a:t>
            </a:r>
            <a:r>
              <a:rPr lang="cs-CZ" altLang="cs-CZ" kern="0" dirty="0" smtClean="0">
                <a:latin typeface="Arial" charset="0"/>
              </a:rPr>
              <a:t>)</a:t>
            </a:r>
          </a:p>
          <a:p>
            <a:pPr marL="361950" indent="-361950">
              <a:tabLst/>
            </a:pPr>
            <a:r>
              <a:rPr lang="cs-CZ" altLang="cs-CZ" sz="2800" kern="0" dirty="0" smtClean="0">
                <a:latin typeface="Arial" charset="0"/>
              </a:rPr>
              <a:t>databáze článků</a:t>
            </a:r>
          </a:p>
          <a:p>
            <a:pPr marL="1047750" lvl="1" indent="-361950">
              <a:tabLst/>
            </a:pPr>
            <a:r>
              <a:rPr lang="cs-CZ" altLang="cs-CZ" kern="0" dirty="0" err="1" smtClean="0">
                <a:latin typeface="Arial" charset="0"/>
                <a:hlinkClick r:id="rId11"/>
              </a:rPr>
              <a:t>Crossref</a:t>
            </a:r>
            <a:r>
              <a:rPr lang="cs-CZ" altLang="cs-CZ" kern="0" dirty="0" smtClean="0">
                <a:latin typeface="Arial" charset="0"/>
              </a:rPr>
              <a:t> (API, </a:t>
            </a:r>
            <a:r>
              <a:rPr lang="cs-CZ" altLang="cs-CZ" kern="0" dirty="0" err="1" smtClean="0">
                <a:latin typeface="Arial" charset="0"/>
                <a:hlinkClick r:id="rId12"/>
              </a:rPr>
              <a:t>Lab</a:t>
            </a:r>
            <a:r>
              <a:rPr lang="cs-CZ" altLang="cs-CZ" kern="0" dirty="0" smtClean="0">
                <a:latin typeface="Arial" charset="0"/>
              </a:rPr>
              <a:t>, </a:t>
            </a:r>
            <a:r>
              <a:rPr lang="cs-CZ" altLang="cs-CZ" kern="0" dirty="0" smtClean="0">
                <a:latin typeface="Arial" charset="0"/>
                <a:hlinkClick r:id="rId13"/>
              </a:rPr>
              <a:t>DOI </a:t>
            </a:r>
            <a:r>
              <a:rPr lang="cs-CZ" altLang="cs-CZ" kern="0" dirty="0" err="1" smtClean="0">
                <a:latin typeface="Arial" charset="0"/>
                <a:hlinkClick r:id="rId13"/>
              </a:rPr>
              <a:t>Tools</a:t>
            </a:r>
            <a:r>
              <a:rPr lang="cs-CZ" altLang="cs-CZ" kern="0" dirty="0" smtClean="0">
                <a:latin typeface="Arial" charset="0"/>
              </a:rPr>
              <a:t>)</a:t>
            </a:r>
          </a:p>
          <a:p>
            <a:pPr marL="361950" indent="-361950">
              <a:tabLst/>
            </a:pPr>
            <a:r>
              <a:rPr lang="cs-CZ" altLang="cs-CZ" sz="2800" kern="0" dirty="0" smtClean="0">
                <a:latin typeface="Arial" charset="0"/>
              </a:rPr>
              <a:t>knihkupci a vydavatelé</a:t>
            </a:r>
          </a:p>
          <a:p>
            <a:pPr marL="1047750" lvl="1" indent="-361950">
              <a:tabLst/>
            </a:pPr>
            <a:r>
              <a:rPr lang="cs-CZ" altLang="cs-CZ" kern="0" dirty="0" smtClean="0">
                <a:latin typeface="Arial" charset="0"/>
              </a:rPr>
              <a:t>Amazon API</a:t>
            </a:r>
          </a:p>
        </p:txBody>
      </p:sp>
    </p:spTree>
    <p:extLst>
      <p:ext uri="{BB962C8B-B14F-4D97-AF65-F5344CB8AC3E}">
        <p14:creationId xmlns:p14="http://schemas.microsoft.com/office/powerpoint/2010/main" val="208340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sz="3200" dirty="0" smtClean="0"/>
              <a:t>Externí nástroje pro import</a:t>
            </a:r>
            <a:endParaRPr lang="cs-CZ" altLang="cs-CZ" sz="3200" dirty="0"/>
          </a:p>
        </p:txBody>
      </p:sp>
      <p:pic>
        <p:nvPicPr>
          <p:cNvPr id="817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98132"/>
            <a:ext cx="3293876" cy="46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1050320" y="1259468"/>
            <a:ext cx="5033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err="1" smtClean="0">
                <a:solidFill>
                  <a:srgbClr val="008000"/>
                </a:solidFill>
              </a:rPr>
              <a:t>Mendeley</a:t>
            </a:r>
            <a:r>
              <a:rPr lang="cs-CZ" sz="1600" dirty="0" smtClean="0"/>
              <a:t> </a:t>
            </a:r>
          </a:p>
          <a:p>
            <a:r>
              <a:rPr lang="cs-CZ" dirty="0" smtClean="0"/>
              <a:t>http</a:t>
            </a:r>
            <a:r>
              <a:rPr lang="cs-CZ" dirty="0"/>
              <a:t>://www.mendeley.com/import/</a:t>
            </a:r>
          </a:p>
        </p:txBody>
      </p:sp>
      <p:sp>
        <p:nvSpPr>
          <p:cNvPr id="5" name="TextovéPole 4"/>
          <p:cNvSpPr txBox="1"/>
          <p:nvPr/>
        </p:nvSpPr>
        <p:spPr>
          <a:xfrm>
            <a:off x="6012160" y="1444134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 smtClean="0"/>
              <a:t>podpora </a:t>
            </a:r>
            <a:r>
              <a:rPr lang="cs-CZ" dirty="0" err="1" smtClean="0"/>
              <a:t>COinS</a:t>
            </a:r>
            <a:endParaRPr lang="cs-CZ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 smtClean="0"/>
              <a:t>rychlé na instalaci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020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99" y="1780654"/>
            <a:ext cx="3145952" cy="955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cs-CZ" dirty="0"/>
              <a:t>Externí nástroje pro import</a:t>
            </a:r>
            <a:endParaRPr lang="cs-CZ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extLst/>
          </p:nvPr>
        </p:nvGraphicFramePr>
        <p:xfrm>
          <a:off x="940792" y="1852662"/>
          <a:ext cx="4710386" cy="3296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4" name="Image" r:id="rId4" imgW="16253968" imgH="11377778" progId="Photoshop.Image.8">
                  <p:embed/>
                </p:oleObj>
              </mc:Choice>
              <mc:Fallback>
                <p:oleObj name="Image" r:id="rId4" imgW="16253968" imgH="11377778" progId="Photoshop.Imag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792" y="1852662"/>
                        <a:ext cx="4710386" cy="32969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016" y="3997126"/>
            <a:ext cx="18669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35375" y="3966963"/>
            <a:ext cx="936625" cy="28733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788766"/>
            <a:ext cx="32893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4571678" y="2392164"/>
            <a:ext cx="1655763" cy="1604962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cs-CZ"/>
          </a:p>
        </p:txBody>
      </p:sp>
      <p:sp>
        <p:nvSpPr>
          <p:cNvPr id="11" name="TextovéPole 10"/>
          <p:cNvSpPr txBox="1"/>
          <p:nvPr/>
        </p:nvSpPr>
        <p:spPr>
          <a:xfrm>
            <a:off x="1050320" y="1311151"/>
            <a:ext cx="5033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b="1" dirty="0" smtClean="0">
                <a:solidFill>
                  <a:srgbClr val="008000"/>
                </a:solidFill>
              </a:rPr>
              <a:t>Citace PRO</a:t>
            </a:r>
            <a:r>
              <a:rPr lang="cs-CZ" b="1" dirty="0" smtClean="0"/>
              <a:t> – lišta do prohlížeče</a:t>
            </a:r>
            <a:endParaRPr lang="cs-CZ" sz="1600" dirty="0" smtClean="0"/>
          </a:p>
        </p:txBody>
      </p:sp>
      <p:sp>
        <p:nvSpPr>
          <p:cNvPr id="12" name="TextovéPole 11"/>
          <p:cNvSpPr txBox="1"/>
          <p:nvPr/>
        </p:nvSpPr>
        <p:spPr>
          <a:xfrm>
            <a:off x="1475656" y="5755825"/>
            <a:ext cx="369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 smtClean="0"/>
              <a:t>vyhledávání ISBN nebo DOI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cs-CZ" dirty="0" smtClean="0"/>
              <a:t>chystá se podpora </a:t>
            </a:r>
            <a:r>
              <a:rPr lang="cs-CZ" dirty="0" err="1" smtClean="0"/>
              <a:t>COinS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44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Správa záznamů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editace</a:t>
            </a:r>
          </a:p>
          <a:p>
            <a:r>
              <a:rPr lang="cs-CZ" dirty="0" smtClean="0"/>
              <a:t>kontrola záznamů (Citace PRO)</a:t>
            </a:r>
          </a:p>
          <a:p>
            <a:r>
              <a:rPr lang="cs-CZ" dirty="0"/>
              <a:t>vkládání poznámek</a:t>
            </a:r>
          </a:p>
          <a:p>
            <a:r>
              <a:rPr lang="cs-CZ" dirty="0" smtClean="0"/>
              <a:t>změna modulů</a:t>
            </a:r>
          </a:p>
        </p:txBody>
      </p:sp>
    </p:spTree>
    <p:extLst>
      <p:ext uri="{BB962C8B-B14F-4D97-AF65-F5344CB8AC3E}">
        <p14:creationId xmlns:p14="http://schemas.microsoft.com/office/powerpoint/2010/main" val="38696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Složky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569" y="1840210"/>
            <a:ext cx="3810000" cy="3028950"/>
          </a:xfrm>
          <a:prstGeom prst="rect">
            <a:avLst/>
          </a:prstGeom>
        </p:spPr>
      </p:pic>
      <p:sp>
        <p:nvSpPr>
          <p:cNvPr id="5" name="TextovéPole 4"/>
          <p:cNvSpPr txBox="1"/>
          <p:nvPr/>
        </p:nvSpPr>
        <p:spPr>
          <a:xfrm>
            <a:off x="1050320" y="1340768"/>
            <a:ext cx="200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>
                <a:solidFill>
                  <a:srgbClr val="008000"/>
                </a:solidFill>
              </a:rPr>
              <a:t>Citace PRO</a:t>
            </a:r>
            <a:endParaRPr lang="cs-CZ" sz="1200" dirty="0" smtClean="0"/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355" y="1052736"/>
            <a:ext cx="2926795" cy="2831504"/>
          </a:xfrm>
          <a:prstGeom prst="rect">
            <a:avLst/>
          </a:prstGeom>
        </p:spPr>
      </p:pic>
      <p:sp>
        <p:nvSpPr>
          <p:cNvPr id="7" name="TextovéPole 6"/>
          <p:cNvSpPr txBox="1"/>
          <p:nvPr/>
        </p:nvSpPr>
        <p:spPr>
          <a:xfrm>
            <a:off x="6810638" y="620688"/>
            <a:ext cx="200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b="1" dirty="0" err="1" smtClean="0">
                <a:solidFill>
                  <a:srgbClr val="008000"/>
                </a:solidFill>
              </a:rPr>
              <a:t>Endnoteweb</a:t>
            </a:r>
            <a:endParaRPr lang="cs-CZ" sz="1200" dirty="0" smtClean="0"/>
          </a:p>
        </p:txBody>
      </p:sp>
      <p:pic>
        <p:nvPicPr>
          <p:cNvPr id="8" name="Obráze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2" y="4033539"/>
            <a:ext cx="2307645" cy="2824461"/>
          </a:xfrm>
          <a:prstGeom prst="rect">
            <a:avLst/>
          </a:prstGeom>
        </p:spPr>
      </p:pic>
      <p:sp>
        <p:nvSpPr>
          <p:cNvPr id="9" name="TextovéPole 8"/>
          <p:cNvSpPr txBox="1"/>
          <p:nvPr/>
        </p:nvSpPr>
        <p:spPr>
          <a:xfrm>
            <a:off x="6447597" y="6339773"/>
            <a:ext cx="2009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err="1" smtClean="0">
                <a:solidFill>
                  <a:srgbClr val="008000"/>
                </a:solidFill>
              </a:rPr>
              <a:t>Refworks</a:t>
            </a:r>
            <a:endParaRPr lang="cs-CZ" sz="1200" dirty="0" smtClean="0"/>
          </a:p>
        </p:txBody>
      </p:sp>
    </p:spTree>
    <p:extLst>
      <p:ext uri="{BB962C8B-B14F-4D97-AF65-F5344CB8AC3E}">
        <p14:creationId xmlns:p14="http://schemas.microsoft.com/office/powerpoint/2010/main" val="267400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b0a64579a1e644b85c5a89d61c2365bbfca689"/>
</p:tagLst>
</file>

<file path=ppt/theme/theme1.xml><?xml version="1.0" encoding="utf-8"?>
<a:theme xmlns:a="http://schemas.openxmlformats.org/drawingml/2006/main" name="template">
  <a:themeElements>
    <a:clrScheme name="template 13">
      <a:dk1>
        <a:srgbClr val="111111"/>
      </a:dk1>
      <a:lt1>
        <a:srgbClr val="FFFFFF"/>
      </a:lt1>
      <a:dk2>
        <a:srgbClr val="000000"/>
      </a:dk2>
      <a:lt2>
        <a:srgbClr val="990000"/>
      </a:lt2>
      <a:accent1>
        <a:srgbClr val="FF5050"/>
      </a:accent1>
      <a:accent2>
        <a:srgbClr val="CC0000"/>
      </a:accent2>
      <a:accent3>
        <a:srgbClr val="FFFFFF"/>
      </a:accent3>
      <a:accent4>
        <a:srgbClr val="0D0D0D"/>
      </a:accent4>
      <a:accent5>
        <a:srgbClr val="FFB3B3"/>
      </a:accent5>
      <a:accent6>
        <a:srgbClr val="B90000"/>
      </a:accent6>
      <a:hlink>
        <a:srgbClr val="006600"/>
      </a:hlink>
      <a:folHlink>
        <a:srgbClr val="969696"/>
      </a:folHlink>
    </a:clrScheme>
    <a:fontScheme name="template">
      <a:majorFont>
        <a:latin typeface="Tahoma"/>
        <a:ea typeface=""/>
        <a:cs typeface=""/>
      </a:majorFont>
      <a:minorFont>
        <a:latin typeface="Verdana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111111"/>
        </a:dk1>
        <a:lt1>
          <a:srgbClr val="FFFFFF"/>
        </a:lt1>
        <a:dk2>
          <a:srgbClr val="000000"/>
        </a:dk2>
        <a:lt2>
          <a:srgbClr val="800000"/>
        </a:lt2>
        <a:accent1>
          <a:srgbClr val="CC0000"/>
        </a:accent1>
        <a:accent2>
          <a:srgbClr val="FFFF99"/>
        </a:accent2>
        <a:accent3>
          <a:srgbClr val="FFFFFF"/>
        </a:accent3>
        <a:accent4>
          <a:srgbClr val="0D0D0D"/>
        </a:accent4>
        <a:accent5>
          <a:srgbClr val="E2AAAA"/>
        </a:accent5>
        <a:accent6>
          <a:srgbClr val="E7E78A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111111"/>
        </a:dk1>
        <a:lt1>
          <a:srgbClr val="FFFFFF"/>
        </a:lt1>
        <a:dk2>
          <a:srgbClr val="000000"/>
        </a:dk2>
        <a:lt2>
          <a:srgbClr val="600000"/>
        </a:lt2>
        <a:accent1>
          <a:srgbClr val="B4000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D6AAAA"/>
        </a:accent5>
        <a:accent6>
          <a:srgbClr val="B90000"/>
        </a:accent6>
        <a:hlink>
          <a:srgbClr val="8219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000000"/>
        </a:dk2>
        <a:lt2>
          <a:srgbClr val="80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404040"/>
        </a:accent4>
        <a:accent5>
          <a:srgbClr val="FFB3B3"/>
        </a:accent5>
        <a:accent6>
          <a:srgbClr val="B90000"/>
        </a:accent6>
        <a:hlink>
          <a:srgbClr val="FF00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000000"/>
        </a:dk2>
        <a:lt2>
          <a:srgbClr val="6C0501"/>
        </a:lt2>
        <a:accent1>
          <a:srgbClr val="7F0B02"/>
        </a:accent1>
        <a:accent2>
          <a:srgbClr val="B3250F"/>
        </a:accent2>
        <a:accent3>
          <a:srgbClr val="FFFFFF"/>
        </a:accent3>
        <a:accent4>
          <a:srgbClr val="404040"/>
        </a:accent4>
        <a:accent5>
          <a:srgbClr val="C0AAAA"/>
        </a:accent5>
        <a:accent6>
          <a:srgbClr val="A2200C"/>
        </a:accent6>
        <a:hlink>
          <a:srgbClr val="D9381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000000"/>
        </a:dk2>
        <a:lt2>
          <a:srgbClr val="850B02"/>
        </a:lt2>
        <a:accent1>
          <a:srgbClr val="E1401E"/>
        </a:accent1>
        <a:accent2>
          <a:srgbClr val="A0A0A0"/>
        </a:accent2>
        <a:accent3>
          <a:srgbClr val="FFFFFF"/>
        </a:accent3>
        <a:accent4>
          <a:srgbClr val="404040"/>
        </a:accent4>
        <a:accent5>
          <a:srgbClr val="EEAFAB"/>
        </a:accent5>
        <a:accent6>
          <a:srgbClr val="919191"/>
        </a:accent6>
        <a:hlink>
          <a:srgbClr val="D61F00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000000"/>
        </a:dk2>
        <a:lt2>
          <a:srgbClr val="7C0901"/>
        </a:lt2>
        <a:accent1>
          <a:srgbClr val="DD3A1A"/>
        </a:accent1>
        <a:accent2>
          <a:srgbClr val="3C3C3C"/>
        </a:accent2>
        <a:accent3>
          <a:srgbClr val="FFFFFF"/>
        </a:accent3>
        <a:accent4>
          <a:srgbClr val="404040"/>
        </a:accent4>
        <a:accent5>
          <a:srgbClr val="EBAEAB"/>
        </a:accent5>
        <a:accent6>
          <a:srgbClr val="353535"/>
        </a:accent6>
        <a:hlink>
          <a:srgbClr val="A2230E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000000"/>
        </a:dk2>
        <a:lt2>
          <a:srgbClr val="640702"/>
        </a:lt2>
        <a:accent1>
          <a:srgbClr val="931409"/>
        </a:accent1>
        <a:accent2>
          <a:srgbClr val="CF2A12"/>
        </a:accent2>
        <a:accent3>
          <a:srgbClr val="FFFFFF"/>
        </a:accent3>
        <a:accent4>
          <a:srgbClr val="404040"/>
        </a:accent4>
        <a:accent5>
          <a:srgbClr val="C8AAAA"/>
        </a:accent5>
        <a:accent6>
          <a:srgbClr val="BB250F"/>
        </a:accent6>
        <a:hlink>
          <a:srgbClr val="010101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FFCC9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FFDCB9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2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008E2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3">
        <a:dk1>
          <a:srgbClr val="111111"/>
        </a:dk1>
        <a:lt1>
          <a:srgbClr val="FFFFFF"/>
        </a:lt1>
        <a:dk2>
          <a:srgbClr val="000000"/>
        </a:dk2>
        <a:lt2>
          <a:srgbClr val="990000"/>
        </a:lt2>
        <a:accent1>
          <a:srgbClr val="FF5050"/>
        </a:accent1>
        <a:accent2>
          <a:srgbClr val="CC0000"/>
        </a:accent2>
        <a:accent3>
          <a:srgbClr val="FFFFFF"/>
        </a:accent3>
        <a:accent4>
          <a:srgbClr val="0D0D0D"/>
        </a:accent4>
        <a:accent5>
          <a:srgbClr val="FFB3B3"/>
        </a:accent5>
        <a:accent6>
          <a:srgbClr val="B90000"/>
        </a:accent6>
        <a:hlink>
          <a:srgbClr val="0066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5391</TotalTime>
  <Words>4483</Words>
  <Application>Microsoft Office PowerPoint</Application>
  <PresentationFormat>Předvádění na obrazovce (4:3)</PresentationFormat>
  <Paragraphs>559</Paragraphs>
  <Slides>111</Slides>
  <Notes>1</Notes>
  <HiddenSlides>0</HiddenSlides>
  <MMClips>0</MMClips>
  <ScaleCrop>false</ScaleCrop>
  <HeadingPairs>
    <vt:vector size="8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111</vt:i4>
      </vt:variant>
    </vt:vector>
  </HeadingPairs>
  <TitlesOfParts>
    <vt:vector size="117" baseType="lpstr">
      <vt:lpstr>Arial</vt:lpstr>
      <vt:lpstr>Tahoma</vt:lpstr>
      <vt:lpstr>Verdana</vt:lpstr>
      <vt:lpstr>Wingdings</vt:lpstr>
      <vt:lpstr>template</vt:lpstr>
      <vt:lpstr>Image</vt:lpstr>
      <vt:lpstr>Citace a citační SW</vt:lpstr>
      <vt:lpstr>Obsah přednášky</vt:lpstr>
      <vt:lpstr>Prezentace aplikace PowerPoint</vt:lpstr>
      <vt:lpstr>Citát</vt:lpstr>
      <vt:lpstr>Citát - ukázka</vt:lpstr>
      <vt:lpstr>Parafráze</vt:lpstr>
      <vt:lpstr>Parafráze - ukázka</vt:lpstr>
      <vt:lpstr>Bibliografické citace/reference</vt:lpstr>
      <vt:lpstr>Prezentace aplikace PowerPoint</vt:lpstr>
      <vt:lpstr>Proč citujeme</vt:lpstr>
      <vt:lpstr>Prezentace aplikace PowerPoint</vt:lpstr>
      <vt:lpstr>Definice plagiátorství</vt:lpstr>
      <vt:lpstr>Co je plagiátorství</vt:lpstr>
      <vt:lpstr>Prezentace aplikace PowerPoint</vt:lpstr>
      <vt:lpstr>CTRL+C</vt:lpstr>
      <vt:lpstr>Drobné úpravy</vt:lpstr>
      <vt:lpstr>Jeden zdroj</vt:lpstr>
      <vt:lpstr>Mashups (spojování)</vt:lpstr>
      <vt:lpstr>Odůvodněná míra</vt:lpstr>
      <vt:lpstr>Necitování v textu</vt:lpstr>
      <vt:lpstr>Citáty bez uvozovek</vt:lpstr>
      <vt:lpstr>Chybějící zdroj</vt:lpstr>
      <vt:lpstr>Nedohledatelný zdroj</vt:lpstr>
      <vt:lpstr>Vylepšování literatury</vt:lpstr>
      <vt:lpstr>Zneužití autocitací</vt:lpstr>
      <vt:lpstr>Doprovodný materiál</vt:lpstr>
      <vt:lpstr>Obecně známé věci</vt:lpstr>
      <vt:lpstr>Prezentace aplikace PowerPoint</vt:lpstr>
      <vt:lpstr>Citační styly</vt:lpstr>
      <vt:lpstr>Citační styly</vt:lpstr>
      <vt:lpstr>Prezentace aplikace PowerPoint</vt:lpstr>
      <vt:lpstr>Nová norma</vt:lpstr>
      <vt:lpstr>Druhy citací</vt:lpstr>
      <vt:lpstr>Prezentace aplikace PowerPoint</vt:lpstr>
      <vt:lpstr>Harvardský styl</vt:lpstr>
      <vt:lpstr>Harvardský styl</vt:lpstr>
      <vt:lpstr>Harvardský styl</vt:lpstr>
      <vt:lpstr>Soupis literatury v Harvardském stylu</vt:lpstr>
      <vt:lpstr>Poznámky pod čarou</vt:lpstr>
      <vt:lpstr>Poznámky pod čarou</vt:lpstr>
      <vt:lpstr>Poznámky pod čarou</vt:lpstr>
      <vt:lpstr>Číslování citací (Vancouver styl)</vt:lpstr>
      <vt:lpstr>Prezentace aplikace PowerPoint</vt:lpstr>
      <vt:lpstr>Druhy dokumentů</vt:lpstr>
      <vt:lpstr>Obecná struktura</vt:lpstr>
      <vt:lpstr>Prezentace aplikace PowerPoint</vt:lpstr>
      <vt:lpstr>Citování tištěných dokumentů</vt:lpstr>
      <vt:lpstr>Monografie (struktura, příklad)</vt:lpstr>
      <vt:lpstr>Část monografie (struktura, příklad)</vt:lpstr>
      <vt:lpstr>Článek (struktura, příklad)</vt:lpstr>
      <vt:lpstr>Periodikum (struktura, příklad)</vt:lpstr>
      <vt:lpstr>Sborník (struktura, příklad)</vt:lpstr>
      <vt:lpstr>Příspěvek (struktura, příklad)</vt:lpstr>
      <vt:lpstr>Akademická práce (struktura, příklad)</vt:lpstr>
      <vt:lpstr>Legislativa (struktura, příklad)</vt:lpstr>
      <vt:lpstr>Normy a standardy (struktura, příklad)</vt:lpstr>
      <vt:lpstr>Kartografické materiály</vt:lpstr>
      <vt:lpstr>Kartografické materiály – příklad 2</vt:lpstr>
      <vt:lpstr>Firemní a nepublikované dokumenty</vt:lpstr>
      <vt:lpstr>Prezentace aplikace PowerPoint</vt:lpstr>
      <vt:lpstr>Citování elektronických dokumentů</vt:lpstr>
      <vt:lpstr>e-články</vt:lpstr>
      <vt:lpstr>e-knihy</vt:lpstr>
      <vt:lpstr>Zprávy, texty v PDF,...</vt:lpstr>
      <vt:lpstr>Další e-dokumenty</vt:lpstr>
      <vt:lpstr>Webová sídla</vt:lpstr>
      <vt:lpstr>Webové stránky (jako součást webu)</vt:lpstr>
      <vt:lpstr>Příspěvek na webu (např. Wikipedia)</vt:lpstr>
      <vt:lpstr>Blog</vt:lpstr>
      <vt:lpstr>e-příspěvky</vt:lpstr>
      <vt:lpstr>E-mail</vt:lpstr>
      <vt:lpstr>Prezentace aplikace PowerPoint</vt:lpstr>
      <vt:lpstr>TV pořad</vt:lpstr>
      <vt:lpstr>Rozhovor v TV (jako část pořadu)</vt:lpstr>
      <vt:lpstr>Film</vt:lpstr>
      <vt:lpstr>Seriál</vt:lpstr>
      <vt:lpstr>Prezentace aplikace PowerPoint</vt:lpstr>
      <vt:lpstr>Prezentace aplikace PowerPoint</vt:lpstr>
      <vt:lpstr>Prezentace aplikace PowerPoint</vt:lpstr>
      <vt:lpstr>Prezentace aplikace PowerPoint</vt:lpstr>
      <vt:lpstr>Otázka 1</vt:lpstr>
      <vt:lpstr>Citační software</vt:lpstr>
      <vt:lpstr>Generátory citací</vt:lpstr>
      <vt:lpstr>Citační manažery</vt:lpstr>
      <vt:lpstr>Další citační nástroje</vt:lpstr>
      <vt:lpstr>Prezentace aplikace PowerPoint</vt:lpstr>
      <vt:lpstr>Prezentace aplikace PowerPoint</vt:lpstr>
      <vt:lpstr>Prezentace aplikace PowerPoint</vt:lpstr>
      <vt:lpstr>Ruční vytváření citací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Externí nástroje pro import</vt:lpstr>
      <vt:lpstr>Externí nástroje pro import</vt:lpstr>
      <vt:lpstr>Správa záznamů</vt:lpstr>
      <vt:lpstr>Složky</vt:lpstr>
      <vt:lpstr>Sdílení složek a citací</vt:lpstr>
      <vt:lpstr>Obohacený obsah</vt:lpstr>
      <vt:lpstr>Linkování a odkazy na plný text</vt:lpstr>
      <vt:lpstr>Exporty</vt:lpstr>
      <vt:lpstr>Exporty</vt:lpstr>
      <vt:lpstr>Lišta do Wordu</vt:lpstr>
      <vt:lpstr>Prezentace aplikace PowerPoint</vt:lpstr>
      <vt:lpstr>Citace v katalogu knihoven MU</vt:lpstr>
      <vt:lpstr>Odevzdej.cz</vt:lpstr>
      <vt:lpstr>Zdroje:</vt:lpstr>
      <vt:lpstr>Kniha o citování a plagiátorství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Martin Krčál</dc:creator>
  <cp:lastModifiedBy>Martin Krčál</cp:lastModifiedBy>
  <cp:revision>401</cp:revision>
  <dcterms:created xsi:type="dcterms:W3CDTF">2008-06-02T21:04:14Z</dcterms:created>
  <dcterms:modified xsi:type="dcterms:W3CDTF">2014-10-22T21:10:58Z</dcterms:modified>
</cp:coreProperties>
</file>