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918400" cy="219456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5920" y="875520"/>
            <a:ext cx="29626200" cy="3664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1645920" y="5135040"/>
            <a:ext cx="29626200" cy="60710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1645920" y="11783160"/>
            <a:ext cx="2962620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875520"/>
            <a:ext cx="29626200" cy="3664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16826400" y="11783160"/>
            <a:ext cx="1445724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5920" y="875520"/>
            <a:ext cx="29626200" cy="366444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1645920" y="5135040"/>
            <a:ext cx="9539280" cy="60710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11662560" y="5135040"/>
            <a:ext cx="9539280" cy="60710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21679200" y="5135040"/>
            <a:ext cx="9539280" cy="60710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1645920" y="11783160"/>
            <a:ext cx="9539280" cy="60710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11662560" y="11783160"/>
            <a:ext cx="9539280" cy="60710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21679200" y="11783160"/>
            <a:ext cx="953928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875520"/>
            <a:ext cx="29626200" cy="366444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1645920" y="5135040"/>
            <a:ext cx="29626200" cy="12727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875520"/>
            <a:ext cx="29626200" cy="366444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1645920" y="5135040"/>
            <a:ext cx="29626200" cy="1272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5920" y="875520"/>
            <a:ext cx="29626200" cy="3664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875520"/>
            <a:ext cx="29626200" cy="3664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5920" y="875520"/>
            <a:ext cx="29626200" cy="16987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5920" y="875520"/>
            <a:ext cx="29626200" cy="366444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5920" y="875520"/>
            <a:ext cx="29626200" cy="3664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6826400" y="11783160"/>
            <a:ext cx="1445724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875520"/>
            <a:ext cx="29626200" cy="3664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1645920" y="11783160"/>
            <a:ext cx="29626200" cy="60710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5920" y="875520"/>
            <a:ext cx="29626200" cy="3664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1645920" y="5135040"/>
            <a:ext cx="29626200" cy="12727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hyperlink" Target="https://beetl.ai/" TargetMode="External"/><Relationship Id="rId4" Type="http://schemas.openxmlformats.org/officeDocument/2006/relationships/hyperlink" Target="https://github.com/michal-nahlik/neurips-beetl-2021" TargetMode="External"/><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968400" y="784440"/>
            <a:ext cx="17318880" cy="92772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US" sz="5500" spc="-1" strike="noStrike">
                <a:solidFill>
                  <a:srgbClr val="000000"/>
                </a:solidFill>
                <a:latin typeface="Arial"/>
                <a:ea typeface="Arial"/>
              </a:rPr>
              <a:t>MixUp augmentation for EEG transfer learning</a:t>
            </a:r>
            <a:endParaRPr b="0" lang="en-US" sz="5500" spc="-1" strike="noStrike">
              <a:latin typeface="Arial"/>
            </a:endParaRPr>
          </a:p>
        </p:txBody>
      </p:sp>
      <p:sp>
        <p:nvSpPr>
          <p:cNvPr id="39" name="CustomShape 2"/>
          <p:cNvSpPr/>
          <p:nvPr/>
        </p:nvSpPr>
        <p:spPr>
          <a:xfrm>
            <a:off x="914400" y="3200400"/>
            <a:ext cx="9063000" cy="368532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US" sz="3400" spc="-1" strike="noStrike">
                <a:solidFill>
                  <a:srgbClr val="000000"/>
                </a:solidFill>
                <a:latin typeface="Arial"/>
                <a:ea typeface="Arial"/>
              </a:rPr>
              <a:t>Introduction</a:t>
            </a:r>
            <a:endParaRPr b="0" lang="en-US" sz="3400" spc="-1" strike="noStrike">
              <a:latin typeface="Arial"/>
            </a:endParaRPr>
          </a:p>
          <a:p>
            <a:pPr>
              <a:lnSpc>
                <a:spcPct val="100000"/>
              </a:lnSpc>
              <a:tabLst>
                <a:tab algn="l" pos="0"/>
              </a:tabLst>
            </a:pPr>
            <a:endParaRPr b="0" lang="en-US" sz="3400" spc="-1" strike="noStrike">
              <a:latin typeface="Arial"/>
            </a:endParaRPr>
          </a:p>
          <a:p>
            <a:pPr>
              <a:lnSpc>
                <a:spcPct val="100000"/>
              </a:lnSpc>
              <a:tabLst>
                <a:tab algn="l" pos="0"/>
              </a:tabLst>
            </a:pPr>
            <a:r>
              <a:rPr b="0" lang="en-US" sz="2100" spc="-1" strike="noStrike">
                <a:solidFill>
                  <a:srgbClr val="344854"/>
                </a:solidFill>
                <a:latin typeface="Arial"/>
                <a:ea typeface="Arial"/>
              </a:rPr>
              <a:t>EEG models could have wide applications but are often subject and experiment specific and therefore limited by the need to collect data for the target application. Collecting and labeling enough data might not be viable and tuning models on small sample can lead to overfitting and decreasing model usability, creating robust models that work well on new data thus remains challenging. MixUp augmentation can be used to introduce target features into bigger data set which reduces the risk of overfitting while allowing the model to learn required knowledge.</a:t>
            </a:r>
            <a:endParaRPr b="0" lang="en-US" sz="2100" spc="-1" strike="noStrike">
              <a:latin typeface="Arial"/>
            </a:endParaRPr>
          </a:p>
        </p:txBody>
      </p:sp>
      <p:sp>
        <p:nvSpPr>
          <p:cNvPr id="40" name="CustomShape 3"/>
          <p:cNvSpPr/>
          <p:nvPr/>
        </p:nvSpPr>
        <p:spPr>
          <a:xfrm>
            <a:off x="11896560" y="3200040"/>
            <a:ext cx="9362520" cy="1072620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US" sz="3400" spc="-1" strike="noStrike">
                <a:solidFill>
                  <a:srgbClr val="000000"/>
                </a:solidFill>
                <a:latin typeface="Arial"/>
                <a:ea typeface="Arial"/>
              </a:rPr>
              <a:t>Multistage training</a:t>
            </a:r>
            <a:endParaRPr b="0" lang="en-US" sz="3400" spc="-1" strike="noStrike">
              <a:latin typeface="Arial"/>
            </a:endParaRPr>
          </a:p>
          <a:p>
            <a:pPr>
              <a:lnSpc>
                <a:spcPct val="100000"/>
              </a:lnSpc>
              <a:tabLst>
                <a:tab algn="l" pos="0"/>
              </a:tabLst>
            </a:pPr>
            <a:endParaRPr b="0" lang="en-US" sz="3400" spc="-1" strike="noStrike">
              <a:latin typeface="Arial"/>
            </a:endParaRPr>
          </a:p>
          <a:p>
            <a:pPr>
              <a:lnSpc>
                <a:spcPct val="100000"/>
              </a:lnSpc>
              <a:tabLst>
                <a:tab algn="l" pos="0"/>
              </a:tabLst>
            </a:pPr>
            <a:r>
              <a:rPr b="0" lang="en-US" sz="2100" spc="-1" strike="noStrike">
                <a:solidFill>
                  <a:srgbClr val="344854"/>
                </a:solidFill>
                <a:latin typeface="Arial"/>
                <a:ea typeface="Arial"/>
              </a:rPr>
              <a:t>Multi-phase training provides better control over the training period and allows to simulate a real-life scenario where models would be pre-trained on an existing data source and then tuned for the target application.</a:t>
            </a:r>
            <a:endParaRPr b="0" lang="en-US" sz="2100" spc="-1" strike="noStrike">
              <a:latin typeface="Arial"/>
            </a:endParaRPr>
          </a:p>
          <a:p>
            <a:pPr>
              <a:lnSpc>
                <a:spcPct val="100000"/>
              </a:lnSpc>
              <a:tabLst>
                <a:tab algn="l" pos="0"/>
              </a:tabLst>
            </a:pPr>
            <a:endParaRPr b="0" lang="en-US" sz="2100" spc="-1" strike="noStrike">
              <a:latin typeface="Arial"/>
            </a:endParaRPr>
          </a:p>
          <a:p>
            <a:pPr>
              <a:lnSpc>
                <a:spcPct val="100000"/>
              </a:lnSpc>
              <a:tabLst>
                <a:tab algn="l" pos="0"/>
              </a:tabLst>
            </a:pPr>
            <a:r>
              <a:rPr b="1" lang="en-US" sz="2100" spc="-1" strike="noStrike">
                <a:solidFill>
                  <a:srgbClr val="344854"/>
                </a:solidFill>
                <a:latin typeface="Arial"/>
                <a:ea typeface="Arial"/>
              </a:rPr>
              <a:t>Dataset split</a:t>
            </a:r>
            <a:endParaRPr b="0" lang="en-US" sz="2100" spc="-1" strike="noStrike">
              <a:latin typeface="Arial"/>
            </a:endParaRPr>
          </a:p>
          <a:p>
            <a:pPr marL="216000" indent="-215280">
              <a:lnSpc>
                <a:spcPct val="100000"/>
              </a:lnSpc>
              <a:buClr>
                <a:srgbClr val="344854"/>
              </a:buClr>
              <a:buFont typeface="Symbol"/>
              <a:buChar char=""/>
              <a:tabLst>
                <a:tab algn="l" pos="0"/>
              </a:tabLst>
            </a:pPr>
            <a:r>
              <a:rPr b="0" lang="en-US" sz="2100" spc="-1" strike="noStrike">
                <a:solidFill>
                  <a:srgbClr val="344854"/>
                </a:solidFill>
                <a:latin typeface="Arial"/>
                <a:ea typeface="Arial"/>
              </a:rPr>
              <a:t>Source data: large sample of labeled data; different subjects/datasets than test data.</a:t>
            </a:r>
            <a:endParaRPr b="0" lang="en-US" sz="2100" spc="-1" strike="noStrike">
              <a:latin typeface="Arial"/>
            </a:endParaRPr>
          </a:p>
          <a:p>
            <a:pPr marL="216000" indent="-215280">
              <a:lnSpc>
                <a:spcPct val="100000"/>
              </a:lnSpc>
              <a:buClr>
                <a:srgbClr val="344854"/>
              </a:buClr>
              <a:buFont typeface="Symbol"/>
              <a:buChar char=""/>
              <a:tabLst>
                <a:tab algn="l" pos="0"/>
              </a:tabLst>
            </a:pPr>
            <a:r>
              <a:rPr b="0" lang="en-US" sz="2100" spc="-1" strike="noStrike">
                <a:solidFill>
                  <a:srgbClr val="344854"/>
                </a:solidFill>
                <a:latin typeface="Arial"/>
                <a:ea typeface="Arial"/>
              </a:rPr>
              <a:t>Target data: small sample of labeled data related to test data; provided for transfer learning.</a:t>
            </a:r>
            <a:endParaRPr b="0" lang="en-US" sz="2100" spc="-1" strike="noStrike">
              <a:latin typeface="Arial"/>
            </a:endParaRPr>
          </a:p>
          <a:p>
            <a:pPr marL="216000" indent="-215280">
              <a:lnSpc>
                <a:spcPct val="100000"/>
              </a:lnSpc>
              <a:buClr>
                <a:srgbClr val="344854"/>
              </a:buClr>
              <a:buFont typeface="Symbol"/>
              <a:buChar char=""/>
              <a:tabLst>
                <a:tab algn="l" pos="0"/>
              </a:tabLst>
            </a:pPr>
            <a:r>
              <a:rPr b="0" lang="en-US" sz="2100" spc="-1" strike="noStrike">
                <a:solidFill>
                  <a:srgbClr val="344854"/>
                </a:solidFill>
                <a:latin typeface="Arial"/>
                <a:ea typeface="Arial"/>
              </a:rPr>
              <a:t>Test data: unlabeled data; different subjects/database than source data.</a:t>
            </a:r>
            <a:endParaRPr b="0" lang="en-US" sz="2100" spc="-1" strike="noStrike">
              <a:latin typeface="Arial"/>
            </a:endParaRPr>
          </a:p>
          <a:p>
            <a:pPr>
              <a:lnSpc>
                <a:spcPct val="100000"/>
              </a:lnSpc>
              <a:tabLst>
                <a:tab algn="l" pos="0"/>
              </a:tabLst>
            </a:pPr>
            <a:endParaRPr b="0" lang="en-US" sz="2100" spc="-1" strike="noStrike">
              <a:latin typeface="Arial"/>
            </a:endParaRPr>
          </a:p>
          <a:p>
            <a:pPr>
              <a:lnSpc>
                <a:spcPct val="100000"/>
              </a:lnSpc>
              <a:tabLst>
                <a:tab algn="l" pos="0"/>
              </a:tabLst>
            </a:pPr>
            <a:r>
              <a:rPr b="1" lang="en-US" sz="2100" spc="-1" strike="noStrike">
                <a:solidFill>
                  <a:srgbClr val="344854"/>
                </a:solidFill>
                <a:latin typeface="Arial"/>
                <a:ea typeface="Arial"/>
              </a:rPr>
              <a:t>Training model in 3 stages</a:t>
            </a:r>
            <a:endParaRPr b="0" lang="en-US" sz="2100" spc="-1" strike="noStrike">
              <a:latin typeface="Arial"/>
            </a:endParaRPr>
          </a:p>
          <a:p>
            <a:pPr marL="216000" indent="-215280">
              <a:lnSpc>
                <a:spcPct val="100000"/>
              </a:lnSpc>
              <a:buClr>
                <a:srgbClr val="344854"/>
              </a:buClr>
              <a:buFont typeface="Symbol"/>
              <a:buChar char=""/>
              <a:tabLst>
                <a:tab algn="l" pos="0"/>
              </a:tabLst>
            </a:pPr>
            <a:r>
              <a:rPr b="0" lang="en-US" sz="2100" spc="-1" strike="noStrike">
                <a:solidFill>
                  <a:srgbClr val="344854"/>
                </a:solidFill>
                <a:latin typeface="Arial"/>
                <a:ea typeface="Arial"/>
              </a:rPr>
              <a:t>Stage 1 (base): train on source data only.</a:t>
            </a:r>
            <a:endParaRPr b="0" lang="en-US" sz="2100" spc="-1" strike="noStrike">
              <a:latin typeface="Arial"/>
            </a:endParaRPr>
          </a:p>
          <a:p>
            <a:pPr marL="216000" indent="-215280">
              <a:lnSpc>
                <a:spcPct val="100000"/>
              </a:lnSpc>
              <a:buClr>
                <a:srgbClr val="344854"/>
              </a:buClr>
              <a:buFont typeface="Symbol"/>
              <a:buChar char=""/>
              <a:tabLst>
                <a:tab algn="l" pos="0"/>
              </a:tabLst>
            </a:pPr>
            <a:r>
              <a:rPr b="0" lang="en-US" sz="2100" spc="-1" strike="noStrike">
                <a:solidFill>
                  <a:srgbClr val="344854"/>
                </a:solidFill>
                <a:latin typeface="Arial"/>
                <a:ea typeface="Arial"/>
              </a:rPr>
              <a:t>Stage 2 (supervised mixup): train on source data with supervised mixup augmentation using provided target data (random mixup rate from 0 to 0.6).</a:t>
            </a:r>
            <a:endParaRPr b="0" lang="en-US" sz="2100" spc="-1" strike="noStrike">
              <a:latin typeface="Arial"/>
            </a:endParaRPr>
          </a:p>
          <a:p>
            <a:pPr marL="216000" indent="-215280">
              <a:lnSpc>
                <a:spcPct val="100000"/>
              </a:lnSpc>
              <a:buClr>
                <a:srgbClr val="344854"/>
              </a:buClr>
              <a:buFont typeface="Symbol"/>
              <a:buChar char=""/>
              <a:tabLst>
                <a:tab algn="l" pos="0"/>
              </a:tabLst>
            </a:pPr>
            <a:r>
              <a:rPr b="0" lang="en-US" sz="2100" spc="-1" strike="noStrike">
                <a:solidFill>
                  <a:srgbClr val="344854"/>
                </a:solidFill>
                <a:latin typeface="Arial"/>
                <a:ea typeface="Arial"/>
              </a:rPr>
              <a:t>Stage 3 (finetuning and unsupervised mixup): train on</a:t>
            </a:r>
            <a:r>
              <a:rPr b="1" lang="en-US" sz="2100" spc="-1" strike="noStrike">
                <a:solidFill>
                  <a:srgbClr val="344854"/>
                </a:solidFill>
                <a:latin typeface="Arial"/>
                <a:ea typeface="Arial"/>
              </a:rPr>
              <a:t> </a:t>
            </a:r>
            <a:r>
              <a:rPr b="0" lang="en-US" sz="2100" spc="-1" strike="noStrike">
                <a:solidFill>
                  <a:srgbClr val="344854"/>
                </a:solidFill>
                <a:latin typeface="Arial"/>
                <a:ea typeface="Arial"/>
              </a:rPr>
              <a:t>source data with unsupervised mixup augmentation using test data (random mixup rate from 0 to 0.4) and labeled target data; using weighted sampler to focus on target data</a:t>
            </a:r>
            <a:endParaRPr b="0" lang="en-US" sz="2100" spc="-1" strike="noStrike">
              <a:latin typeface="Arial"/>
            </a:endParaRPr>
          </a:p>
          <a:p>
            <a:pPr>
              <a:lnSpc>
                <a:spcPct val="100000"/>
              </a:lnSpc>
              <a:tabLst>
                <a:tab algn="l" pos="0"/>
              </a:tabLst>
            </a:pPr>
            <a:endParaRPr b="0" lang="en-US" sz="2100" spc="-1" strike="noStrike">
              <a:latin typeface="Arial"/>
            </a:endParaRPr>
          </a:p>
          <a:p>
            <a:pPr>
              <a:lnSpc>
                <a:spcPct val="100000"/>
              </a:lnSpc>
              <a:tabLst>
                <a:tab algn="l" pos="0"/>
              </a:tabLst>
            </a:pPr>
            <a:r>
              <a:rPr b="0" lang="en-US" sz="2100" spc="-1" strike="noStrike">
                <a:solidFill>
                  <a:srgbClr val="344854"/>
                </a:solidFill>
                <a:latin typeface="Arial"/>
                <a:ea typeface="Arial"/>
              </a:rPr>
              <a:t>Higher maximum mixup rate in stage 2 can be used because the label is known and only data from same class are selected. Stronger influence of target data will not have negative effect on model training by introducing features from samples belonging to different classes. In stage 3 the mixup rate is limited to 0.4 which transforms the source samples to resemble target data without overriding important information needed for correct classification.</a:t>
            </a:r>
            <a:endParaRPr b="0" lang="en-US" sz="2100" spc="-1" strike="noStrike">
              <a:latin typeface="Arial"/>
            </a:endParaRPr>
          </a:p>
          <a:p>
            <a:pPr>
              <a:lnSpc>
                <a:spcPct val="100000"/>
              </a:lnSpc>
              <a:tabLst>
                <a:tab algn="l" pos="0"/>
              </a:tabLst>
            </a:pPr>
            <a:endParaRPr b="0" lang="en-US" sz="2100" spc="-1" strike="noStrike">
              <a:latin typeface="Arial"/>
            </a:endParaRPr>
          </a:p>
          <a:p>
            <a:pPr>
              <a:lnSpc>
                <a:spcPct val="100000"/>
              </a:lnSpc>
              <a:tabLst>
                <a:tab algn="l" pos="0"/>
              </a:tabLst>
            </a:pPr>
            <a:r>
              <a:rPr b="0" lang="en-US" sz="2100" spc="-1" strike="noStrike">
                <a:solidFill>
                  <a:srgbClr val="344854"/>
                </a:solidFill>
                <a:latin typeface="Arial"/>
                <a:ea typeface="Arial"/>
              </a:rPr>
              <a:t>Additional methods used during training to reduce overfitting and improve model robustness: Focal loss [2] with label smoothing, Virtual Adversarial Training [3]; Random noise augmentation.</a:t>
            </a:r>
            <a:endParaRPr b="0" lang="en-US" sz="2100" spc="-1" strike="noStrike">
              <a:latin typeface="Arial"/>
            </a:endParaRPr>
          </a:p>
        </p:txBody>
      </p:sp>
      <p:sp>
        <p:nvSpPr>
          <p:cNvPr id="41" name="CustomShape 4"/>
          <p:cNvSpPr/>
          <p:nvPr/>
        </p:nvSpPr>
        <p:spPr>
          <a:xfrm>
            <a:off x="923760" y="7095960"/>
            <a:ext cx="9063000" cy="544968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US" sz="3400" spc="-1" strike="noStrike">
                <a:solidFill>
                  <a:srgbClr val="000000"/>
                </a:solidFill>
                <a:latin typeface="Arial"/>
                <a:ea typeface="Arial"/>
              </a:rPr>
              <a:t>MixUp augmentation</a:t>
            </a:r>
            <a:endParaRPr b="0" lang="en-US" sz="3400" spc="-1" strike="noStrike">
              <a:latin typeface="Arial"/>
            </a:endParaRPr>
          </a:p>
          <a:p>
            <a:pPr>
              <a:lnSpc>
                <a:spcPct val="120000"/>
              </a:lnSpc>
              <a:tabLst>
                <a:tab algn="l" pos="0"/>
              </a:tabLst>
            </a:pPr>
            <a:endParaRPr b="0" lang="en-US" sz="3400" spc="-1" strike="noStrike">
              <a:latin typeface="Arial"/>
            </a:endParaRPr>
          </a:p>
          <a:p>
            <a:pPr marL="216000" indent="-215280">
              <a:lnSpc>
                <a:spcPct val="120000"/>
              </a:lnSpc>
              <a:buClr>
                <a:srgbClr val="344854"/>
              </a:buClr>
              <a:buFont typeface="Symbol"/>
              <a:buChar char=""/>
              <a:tabLst>
                <a:tab algn="l" pos="0"/>
              </a:tabLst>
            </a:pPr>
            <a:r>
              <a:rPr b="0" lang="en-US" sz="2100" spc="-1" strike="noStrike">
                <a:solidFill>
                  <a:srgbClr val="344854"/>
                </a:solidFill>
                <a:latin typeface="Arial"/>
                <a:ea typeface="Arial"/>
              </a:rPr>
              <a:t>Originally proposed to improve generalization and increase robustness of deep neural networks used for image classification problems [1] but can be applied to any data.</a:t>
            </a:r>
            <a:endParaRPr b="0" lang="en-US" sz="2100" spc="-1" strike="noStrike">
              <a:latin typeface="Arial"/>
            </a:endParaRPr>
          </a:p>
          <a:p>
            <a:pPr marL="216000" indent="-215280">
              <a:lnSpc>
                <a:spcPct val="120000"/>
              </a:lnSpc>
              <a:buClr>
                <a:srgbClr val="344854"/>
              </a:buClr>
              <a:buFont typeface="Symbol"/>
              <a:buChar char=""/>
              <a:tabLst>
                <a:tab algn="l" pos="0"/>
              </a:tabLst>
            </a:pPr>
            <a:r>
              <a:rPr b="0" lang="en-US" sz="2100" spc="-1" strike="noStrike">
                <a:solidFill>
                  <a:srgbClr val="344854"/>
                </a:solidFill>
                <a:latin typeface="Arial"/>
                <a:ea typeface="Arial"/>
              </a:rPr>
              <a:t>Combines two samples </a:t>
            </a:r>
            <a:r>
              <a:rPr b="0" i="1" lang="en-US" sz="2100" spc="-1" strike="noStrike">
                <a:solidFill>
                  <a:srgbClr val="344854"/>
                </a:solidFill>
                <a:latin typeface="Arial"/>
                <a:ea typeface="Arial"/>
              </a:rPr>
              <a:t>S</a:t>
            </a:r>
            <a:r>
              <a:rPr b="0" i="1" lang="en-US" sz="2100" spc="-1" strike="noStrike" baseline="-8000">
                <a:solidFill>
                  <a:srgbClr val="344854"/>
                </a:solidFill>
                <a:latin typeface="Arial"/>
                <a:ea typeface="Arial"/>
              </a:rPr>
              <a:t>1</a:t>
            </a:r>
            <a:r>
              <a:rPr b="0" lang="en-US" sz="2100" spc="-1" strike="noStrike">
                <a:solidFill>
                  <a:srgbClr val="344854"/>
                </a:solidFill>
                <a:latin typeface="Arial"/>
                <a:ea typeface="Arial"/>
              </a:rPr>
              <a:t> and </a:t>
            </a:r>
            <a:r>
              <a:rPr b="0" i="1" lang="en-US" sz="2100" spc="-1" strike="noStrike">
                <a:solidFill>
                  <a:srgbClr val="344854"/>
                </a:solidFill>
                <a:latin typeface="Arial"/>
                <a:ea typeface="Arial"/>
              </a:rPr>
              <a:t>S</a:t>
            </a:r>
            <a:r>
              <a:rPr b="0" i="1" lang="en-US" sz="2100" spc="-1" strike="noStrike" baseline="-8000">
                <a:solidFill>
                  <a:srgbClr val="344854"/>
                </a:solidFill>
                <a:latin typeface="Arial"/>
                <a:ea typeface="Arial"/>
              </a:rPr>
              <a:t>2</a:t>
            </a:r>
            <a:r>
              <a:rPr b="0" lang="en-US" sz="2100" spc="-1" strike="noStrike">
                <a:solidFill>
                  <a:srgbClr val="344854"/>
                </a:solidFill>
                <a:latin typeface="Arial"/>
                <a:ea typeface="Arial"/>
              </a:rPr>
              <a:t> using given mixup rate </a:t>
            </a:r>
            <a:r>
              <a:rPr b="0" i="1" lang="en-US" sz="2100" spc="-1" strike="noStrike">
                <a:solidFill>
                  <a:srgbClr val="344854"/>
                </a:solidFill>
                <a:latin typeface="Arial"/>
                <a:ea typeface="Arial"/>
              </a:rPr>
              <a:t>r</a:t>
            </a:r>
            <a:r>
              <a:rPr b="0" i="1" lang="en-US" sz="2100" spc="-1" strike="noStrike" baseline="-8000">
                <a:solidFill>
                  <a:srgbClr val="344854"/>
                </a:solidFill>
                <a:latin typeface="Arial"/>
                <a:ea typeface="Arial"/>
              </a:rPr>
              <a:t>m</a:t>
            </a:r>
            <a:br/>
            <a:r>
              <a:rPr b="0" lang="en-US" sz="2100" spc="-1" strike="noStrike">
                <a:solidFill>
                  <a:srgbClr val="000000"/>
                </a:solidFill>
                <a:latin typeface="Arial"/>
                <a:ea typeface="DejaVu Sans"/>
              </a:rPr>
              <a:t> </a:t>
            </a:r>
            <a:br/>
            <a:r>
              <a:rPr b="0" lang="en-US" sz="2100" spc="-1" strike="noStrike">
                <a:solidFill>
                  <a:srgbClr val="000000"/>
                </a:solidFill>
                <a:latin typeface="Arial"/>
                <a:ea typeface="DejaVu Sans"/>
              </a:rPr>
              <a:t> </a:t>
            </a:r>
            <a:endParaRPr b="0" lang="en-US" sz="2100" spc="-1" strike="noStrike">
              <a:latin typeface="Arial"/>
            </a:endParaRPr>
          </a:p>
          <a:p>
            <a:pPr marL="216000" indent="-215280">
              <a:lnSpc>
                <a:spcPct val="120000"/>
              </a:lnSpc>
              <a:buClr>
                <a:srgbClr val="344854"/>
              </a:buClr>
              <a:buFont typeface="Symbol"/>
              <a:buChar char=""/>
              <a:tabLst>
                <a:tab algn="l" pos="0"/>
              </a:tabLst>
            </a:pPr>
            <a:r>
              <a:rPr b="1" lang="en-US" sz="2100" spc="-1" strike="noStrike">
                <a:solidFill>
                  <a:srgbClr val="344854"/>
                </a:solidFill>
                <a:latin typeface="Arial"/>
                <a:ea typeface="Arial"/>
              </a:rPr>
              <a:t>Supervised MixUp</a:t>
            </a:r>
            <a:r>
              <a:rPr b="0" lang="en-US" sz="2100" spc="-1" strike="noStrike">
                <a:solidFill>
                  <a:srgbClr val="344854"/>
                </a:solidFill>
                <a:latin typeface="Arial"/>
                <a:ea typeface="Arial"/>
              </a:rPr>
              <a:t>: S</a:t>
            </a:r>
            <a:r>
              <a:rPr b="0" lang="en-US" sz="2100" spc="-1" strike="noStrike" baseline="-14000000">
                <a:solidFill>
                  <a:srgbClr val="344854"/>
                </a:solidFill>
                <a:latin typeface="Times New Roman"/>
                <a:ea typeface="Arial"/>
              </a:rPr>
              <a:t>2</a:t>
            </a:r>
            <a:r>
              <a:rPr b="0" lang="en-US" sz="2100" spc="-1" strike="noStrike">
                <a:solidFill>
                  <a:srgbClr val="344854"/>
                </a:solidFill>
                <a:latin typeface="Arial"/>
                <a:ea typeface="Arial"/>
              </a:rPr>
              <a:t> is selected to have the same label as S</a:t>
            </a:r>
            <a:r>
              <a:rPr b="0" lang="en-US" sz="2100" spc="-1" strike="noStrike" baseline="-8000">
                <a:solidFill>
                  <a:srgbClr val="344854"/>
                </a:solidFill>
                <a:latin typeface="Arial"/>
                <a:ea typeface="Arial"/>
              </a:rPr>
              <a:t>1.</a:t>
            </a:r>
            <a:endParaRPr b="0" lang="en-US" sz="2100" spc="-1" strike="noStrike">
              <a:latin typeface="Arial"/>
            </a:endParaRPr>
          </a:p>
          <a:p>
            <a:pPr marL="216000" indent="-215280">
              <a:lnSpc>
                <a:spcPct val="120000"/>
              </a:lnSpc>
              <a:buClr>
                <a:srgbClr val="344854"/>
              </a:buClr>
              <a:buFont typeface="Symbol"/>
              <a:buChar char=""/>
              <a:tabLst>
                <a:tab algn="l" pos="0"/>
              </a:tabLst>
            </a:pPr>
            <a:r>
              <a:rPr b="1" lang="en-US" sz="2100" spc="-1" strike="noStrike">
                <a:solidFill>
                  <a:srgbClr val="344854"/>
                </a:solidFill>
                <a:latin typeface="Arial"/>
                <a:ea typeface="Arial"/>
              </a:rPr>
              <a:t>Unsupervised MixUp</a:t>
            </a:r>
            <a:r>
              <a:rPr b="0" lang="en-US" sz="2100" spc="-1" strike="noStrike">
                <a:solidFill>
                  <a:srgbClr val="344854"/>
                </a:solidFill>
                <a:latin typeface="Arial"/>
                <a:ea typeface="Arial"/>
              </a:rPr>
              <a:t>: S</a:t>
            </a:r>
            <a:r>
              <a:rPr b="0" lang="en-US" sz="2100" spc="-1" strike="noStrike" baseline="-8000">
                <a:solidFill>
                  <a:srgbClr val="344854"/>
                </a:solidFill>
                <a:latin typeface="Arial"/>
                <a:ea typeface="Arial"/>
              </a:rPr>
              <a:t>2</a:t>
            </a:r>
            <a:r>
              <a:rPr b="0" lang="en-US" sz="2100" spc="-1" strike="noStrike">
                <a:solidFill>
                  <a:srgbClr val="344854"/>
                </a:solidFill>
                <a:latin typeface="Arial"/>
                <a:ea typeface="Arial"/>
              </a:rPr>
              <a:t> is selected randomly, resulting label can be either calculated the same way as mixup data or based on the dominant sample.</a:t>
            </a:r>
            <a:endParaRPr b="0" lang="en-US" sz="2100" spc="-1" strike="noStrike">
              <a:latin typeface="Arial"/>
            </a:endParaRPr>
          </a:p>
          <a:p>
            <a:pPr marL="216000" indent="-215280">
              <a:lnSpc>
                <a:spcPct val="120000"/>
              </a:lnSpc>
              <a:buClr>
                <a:srgbClr val="344854"/>
              </a:buClr>
              <a:buFont typeface="Symbol"/>
              <a:buChar char=""/>
              <a:tabLst>
                <a:tab algn="l" pos="0"/>
              </a:tabLst>
            </a:pPr>
            <a:r>
              <a:rPr b="0" lang="en-US" sz="2100" spc="-1" strike="noStrike">
                <a:solidFill>
                  <a:srgbClr val="344854"/>
                </a:solidFill>
                <a:latin typeface="Arial"/>
                <a:ea typeface="Arial"/>
              </a:rPr>
              <a:t>Samples from different distributions should be normalize before mixup.</a:t>
            </a:r>
            <a:endParaRPr b="0" lang="en-US" sz="2100" spc="-1" strike="noStrike">
              <a:latin typeface="Arial"/>
            </a:endParaRPr>
          </a:p>
        </p:txBody>
      </p:sp>
      <p:sp>
        <p:nvSpPr>
          <p:cNvPr id="42" name="CustomShape 5"/>
          <p:cNvSpPr/>
          <p:nvPr/>
        </p:nvSpPr>
        <p:spPr>
          <a:xfrm>
            <a:off x="22860000" y="15141960"/>
            <a:ext cx="9143280" cy="3935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US" sz="3400" spc="-1" strike="noStrike">
                <a:solidFill>
                  <a:srgbClr val="000000"/>
                </a:solidFill>
                <a:latin typeface="Arial"/>
                <a:ea typeface="Arial"/>
              </a:rPr>
              <a:t>Conclusion</a:t>
            </a:r>
            <a:endParaRPr b="0" lang="en-US" sz="3400" spc="-1" strike="noStrike">
              <a:latin typeface="Arial"/>
            </a:endParaRPr>
          </a:p>
          <a:p>
            <a:pPr>
              <a:lnSpc>
                <a:spcPct val="120000"/>
              </a:lnSpc>
              <a:tabLst>
                <a:tab algn="l" pos="0"/>
              </a:tabLst>
            </a:pPr>
            <a:endParaRPr b="0" lang="en-US" sz="3400" spc="-1" strike="noStrike">
              <a:latin typeface="Arial"/>
            </a:endParaRPr>
          </a:p>
          <a:p>
            <a:r>
              <a:rPr b="0" lang="en-US" sz="2100" spc="-1" strike="noStrike">
                <a:solidFill>
                  <a:srgbClr val="344854"/>
                </a:solidFill>
                <a:latin typeface="Arial"/>
              </a:rPr>
              <a:t>Results in both BEETL tasks suggest that MixUp is a viable option for EEG transfer learning and could be an alternative to tuning models directly on target data. Stage 3 did overfit and reduce the final score slightly but that might be result of non-optimal training setup. It would be interesting to explore how number of samples used for transfer learning affect the model performance while using mixup compared to currently used methods.  Another thing to explore could be the influence of unsupervised mixup on model robustness.</a:t>
            </a:r>
            <a:endParaRPr b="0" lang="en-US" sz="2100" spc="-1" strike="noStrike">
              <a:latin typeface="Arial"/>
            </a:endParaRPr>
          </a:p>
          <a:p>
            <a:pPr>
              <a:lnSpc>
                <a:spcPct val="120000"/>
              </a:lnSpc>
              <a:tabLst>
                <a:tab algn="l" pos="0"/>
              </a:tabLst>
            </a:pPr>
            <a:endParaRPr b="0" lang="en-US" sz="2100" spc="-1" strike="noStrike">
              <a:latin typeface="Arial"/>
            </a:endParaRPr>
          </a:p>
        </p:txBody>
      </p:sp>
      <p:sp>
        <p:nvSpPr>
          <p:cNvPr id="43" name="CustomShape 6"/>
          <p:cNvSpPr/>
          <p:nvPr/>
        </p:nvSpPr>
        <p:spPr>
          <a:xfrm>
            <a:off x="22860000" y="19202400"/>
            <a:ext cx="6333480" cy="2504160"/>
          </a:xfrm>
          <a:prstGeom prst="rect">
            <a:avLst/>
          </a:prstGeom>
          <a:noFill/>
          <a:ln w="12700">
            <a:noFill/>
          </a:ln>
        </p:spPr>
        <p:style>
          <a:lnRef idx="0"/>
          <a:fillRef idx="0"/>
          <a:effectRef idx="0"/>
          <a:fontRef idx="minor"/>
        </p:style>
        <p:txBody>
          <a:bodyPr lIns="45720" rIns="45720" tIns="45000" bIns="45000" anchor="b">
            <a:spAutoFit/>
          </a:bodyPr>
          <a:p>
            <a:pPr>
              <a:lnSpc>
                <a:spcPct val="100000"/>
              </a:lnSpc>
              <a:tabLst>
                <a:tab algn="l" pos="0"/>
              </a:tabLst>
            </a:pPr>
            <a:r>
              <a:rPr b="0" lang="en-US" sz="2100" spc="-1" strike="noStrike">
                <a:solidFill>
                  <a:srgbClr val="000000"/>
                </a:solidFill>
                <a:latin typeface="Arial"/>
                <a:ea typeface="Arial"/>
              </a:rPr>
              <a:t>References</a:t>
            </a:r>
            <a:endParaRPr b="0" lang="en-US" sz="2100" spc="-1" strike="noStrike">
              <a:latin typeface="Arial"/>
            </a:endParaRPr>
          </a:p>
          <a:p>
            <a:pPr marL="216000" indent="-215280">
              <a:lnSpc>
                <a:spcPct val="120000"/>
              </a:lnSpc>
              <a:spcBef>
                <a:spcPts val="601"/>
              </a:spcBef>
              <a:buClr>
                <a:srgbClr val="000000"/>
              </a:buClr>
              <a:buFont typeface="StarSymbol"/>
              <a:buAutoNum type="arabicPlain"/>
              <a:tabLst>
                <a:tab algn="l" pos="0"/>
              </a:tabLst>
            </a:pPr>
            <a:r>
              <a:rPr b="0" lang="en-US" sz="1400" spc="-1" strike="noStrike">
                <a:solidFill>
                  <a:srgbClr val="212529"/>
                </a:solidFill>
                <a:latin typeface="Arial"/>
                <a:ea typeface="Arial"/>
              </a:rPr>
              <a:t>Hongyi Zhang, Moustapha Cisse, Yann N. Dauphin, &amp; David Lopez-Paz. (2018). mixup: Beyond Empirical Risk Minimization.</a:t>
            </a:r>
            <a:endParaRPr b="0" lang="en-US" sz="1400" spc="-1" strike="noStrike">
              <a:latin typeface="Arial"/>
            </a:endParaRPr>
          </a:p>
          <a:p>
            <a:pPr marL="216000" indent="-215280">
              <a:lnSpc>
                <a:spcPct val="120000"/>
              </a:lnSpc>
              <a:spcBef>
                <a:spcPts val="601"/>
              </a:spcBef>
              <a:buClr>
                <a:srgbClr val="000000"/>
              </a:buClr>
              <a:buFont typeface="StarSymbol"/>
              <a:buAutoNum type="arabicPlain"/>
              <a:tabLst>
                <a:tab algn="l" pos="0"/>
              </a:tabLst>
            </a:pPr>
            <a:r>
              <a:rPr b="0" lang="en-US" sz="1400" spc="-1" strike="noStrike">
                <a:solidFill>
                  <a:srgbClr val="212529"/>
                </a:solidFill>
                <a:latin typeface="Arial"/>
                <a:ea typeface="Arial"/>
              </a:rPr>
              <a:t>Takeru Miyato, Shin-ichi Maeda, Masanori Koyama, Ken Nakae, &amp; Shin Ishii. (2016). Distributional Smoothing with Virtual Adversarial Training. </a:t>
            </a:r>
            <a:endParaRPr b="0" lang="en-US" sz="1400" spc="-1" strike="noStrike">
              <a:latin typeface="Arial"/>
            </a:endParaRPr>
          </a:p>
          <a:p>
            <a:pPr marL="216000" indent="-215280">
              <a:lnSpc>
                <a:spcPct val="120000"/>
              </a:lnSpc>
              <a:spcBef>
                <a:spcPts val="601"/>
              </a:spcBef>
              <a:buClr>
                <a:srgbClr val="000000"/>
              </a:buClr>
              <a:buFont typeface="StarSymbol"/>
              <a:buAutoNum type="arabicPlain"/>
              <a:tabLst>
                <a:tab algn="l" pos="0"/>
              </a:tabLst>
            </a:pPr>
            <a:r>
              <a:rPr b="0" lang="en-US" sz="1400" spc="-1" strike="noStrike">
                <a:solidFill>
                  <a:srgbClr val="212529"/>
                </a:solidFill>
                <a:latin typeface="Arial"/>
                <a:ea typeface="Arial"/>
              </a:rPr>
              <a:t>Tsung-Yi Lin, Priya Goyal, Ross Girshick, Kaiming He, &amp; Piotr Dollár. (2018). Focal Loss for Dense Object Detection.</a:t>
            </a:r>
            <a:endParaRPr b="0" lang="en-US" sz="1400" spc="-1" strike="noStrike">
              <a:latin typeface="Arial"/>
            </a:endParaRPr>
          </a:p>
          <a:p>
            <a:pPr>
              <a:lnSpc>
                <a:spcPct val="120000"/>
              </a:lnSpc>
              <a:spcBef>
                <a:spcPts val="601"/>
              </a:spcBef>
              <a:tabLst>
                <a:tab algn="l" pos="0"/>
              </a:tabLst>
            </a:pPr>
            <a:endParaRPr b="0" lang="en-US" sz="1400" spc="-1" strike="noStrike">
              <a:latin typeface="Arial"/>
            </a:endParaRPr>
          </a:p>
        </p:txBody>
      </p:sp>
      <p:sp>
        <p:nvSpPr>
          <p:cNvPr id="44" name="CustomShape 7"/>
          <p:cNvSpPr/>
          <p:nvPr/>
        </p:nvSpPr>
        <p:spPr>
          <a:xfrm>
            <a:off x="968400" y="1811880"/>
            <a:ext cx="6051240" cy="473400"/>
          </a:xfrm>
          <a:prstGeom prst="rect">
            <a:avLst/>
          </a:prstGeom>
          <a:noFill/>
          <a:ln w="12700">
            <a:noFill/>
          </a:ln>
        </p:spPr>
        <p:style>
          <a:lnRef idx="0"/>
          <a:fillRef idx="0"/>
          <a:effectRef idx="0"/>
          <a:fontRef idx="minor"/>
        </p:style>
        <p:txBody>
          <a:bodyPr lIns="45720" rIns="45720" tIns="45000" bIns="45000">
            <a:spAutoFit/>
          </a:bodyPr>
          <a:p>
            <a:pPr>
              <a:lnSpc>
                <a:spcPct val="120000"/>
              </a:lnSpc>
              <a:spcBef>
                <a:spcPts val="1001"/>
              </a:spcBef>
              <a:tabLst>
                <a:tab algn="l" pos="0"/>
              </a:tabLst>
            </a:pPr>
            <a:r>
              <a:rPr b="0" lang="en-US" sz="2100" spc="-1" strike="noStrike">
                <a:solidFill>
                  <a:srgbClr val="000000"/>
                </a:solidFill>
                <a:latin typeface="Arial"/>
                <a:ea typeface="Arial"/>
              </a:rPr>
              <a:t>Michal Nahlik, nahlik.michal@seznam.cz</a:t>
            </a:r>
            <a:endParaRPr b="0" lang="en-US" sz="2100" spc="-1" strike="noStrike">
              <a:latin typeface="Arial"/>
            </a:endParaRPr>
          </a:p>
        </p:txBody>
      </p:sp>
      <p:pic>
        <p:nvPicPr>
          <p:cNvPr id="45" name="neurips_logo.pdf" descr="neurips_logo.pdf"/>
          <p:cNvPicPr/>
          <p:nvPr/>
        </p:nvPicPr>
        <p:blipFill>
          <a:blip r:embed="rId1"/>
          <a:stretch/>
        </p:blipFill>
        <p:spPr>
          <a:xfrm>
            <a:off x="27437760" y="588960"/>
            <a:ext cx="4796280" cy="2157480"/>
          </a:xfrm>
          <a:prstGeom prst="rect">
            <a:avLst/>
          </a:prstGeom>
          <a:ln w="12700">
            <a:noFill/>
          </a:ln>
        </p:spPr>
      </p:pic>
      <p:pic>
        <p:nvPicPr>
          <p:cNvPr id="46" name="" descr=""/>
          <p:cNvPicPr/>
          <p:nvPr/>
        </p:nvPicPr>
        <p:blipFill>
          <a:blip r:embed="rId2"/>
          <a:stretch/>
        </p:blipFill>
        <p:spPr>
          <a:xfrm>
            <a:off x="30078360" y="19431000"/>
            <a:ext cx="1904040" cy="1904040"/>
          </a:xfrm>
          <a:prstGeom prst="rect">
            <a:avLst/>
          </a:prstGeom>
          <a:ln w="0">
            <a:noFill/>
          </a:ln>
        </p:spPr>
      </p:pic>
      <mc:AlternateContent>
        <mc:Choice xmlns:a14="http://schemas.microsoft.com/office/drawing/2010/main" Requires="a14">
          <p:sp>
            <p:nvSpPr>
              <p:cNvPr id="47" name="Formula 8"/>
              <p:cNvSpPr txBox="1"/>
              <p:nvPr/>
            </p:nvSpPr>
            <p:spPr>
              <a:xfrm>
                <a:off x="2634480" y="10058400"/>
                <a:ext cx="4908600" cy="383400"/>
              </a:xfrm>
              <a:prstGeom prst="rect">
                <a:avLst/>
              </a:prstGeom>
            </p:spPr>
            <p:txBody>
              <a:bodyPr/>
              <a:p>
                <a14:m>
                  <m:oMath xmlns:m="http://schemas.openxmlformats.org/officeDocument/2006/math">
                    <m:r>
                      <m:t xml:space="preserve">f</m:t>
                    </m:r>
                    <m:d>
                      <m:dPr>
                        <m:begChr m:val="("/>
                        <m:endChr m:val=")"/>
                      </m:dPr>
                      <m:e>
                        <m:sSub>
                          <m:e>
                            <m:r>
                              <m:t xml:space="preserve">S</m:t>
                            </m:r>
                          </m:e>
                          <m:sub>
                            <m:r>
                              <m:t xml:space="preserve">1</m:t>
                            </m:r>
                          </m:sub>
                        </m:sSub>
                        <m:r>
                          <m:t xml:space="preserve">,</m:t>
                        </m:r>
                        <m:sSub>
                          <m:e>
                            <m:r>
                              <m:t xml:space="preserve">S</m:t>
                            </m:r>
                          </m:e>
                          <m:sub>
                            <m:r>
                              <m:t xml:space="preserve">2</m:t>
                            </m:r>
                          </m:sub>
                        </m:sSub>
                        <m:r>
                          <m:t xml:space="preserve">,</m:t>
                        </m:r>
                        <m:sSub>
                          <m:e>
                            <m:r>
                              <m:t xml:space="preserve">r</m:t>
                            </m:r>
                          </m:e>
                          <m:sub>
                            <m:r>
                              <m:t xml:space="preserve">m</m:t>
                            </m:r>
                          </m:sub>
                        </m:sSub>
                      </m:e>
                    </m:d>
                    <m:r>
                      <m:t xml:space="preserve">=</m:t>
                    </m:r>
                    <m:d>
                      <m:dPr>
                        <m:begChr m:val="("/>
                        <m:endChr m:val=")"/>
                      </m:dPr>
                      <m:e>
                        <m:r>
                          <m:t xml:space="preserve">1</m:t>
                        </m:r>
                        <m:r>
                          <m:t xml:space="preserve">−</m:t>
                        </m:r>
                        <m:sSub>
                          <m:e>
                            <m:r>
                              <m:t xml:space="preserve">r</m:t>
                            </m:r>
                          </m:e>
                          <m:sub>
                            <m:r>
                              <m:t xml:space="preserve">m</m:t>
                            </m:r>
                          </m:sub>
                        </m:sSub>
                      </m:e>
                    </m:d>
                    <m:r>
                      <m:t xml:space="preserve">∗</m:t>
                    </m:r>
                    <m:sSub>
                      <m:e>
                        <m:r>
                          <m:t xml:space="preserve">S</m:t>
                        </m:r>
                      </m:e>
                      <m:sub>
                        <m:r>
                          <m:t xml:space="preserve">1</m:t>
                        </m:r>
                      </m:sub>
                    </m:sSub>
                    <m:r>
                      <m:t xml:space="preserve">+</m:t>
                    </m:r>
                    <m:sSub>
                      <m:e>
                        <m:r>
                          <m:t xml:space="preserve">r</m:t>
                        </m:r>
                      </m:e>
                      <m:sub>
                        <m:r>
                          <m:t xml:space="preserve">m</m:t>
                        </m:r>
                      </m:sub>
                    </m:sSub>
                    <m:r>
                      <m:t xml:space="preserve">∗</m:t>
                    </m:r>
                    <m:sSub>
                      <m:e>
                        <m:r>
                          <m:t xml:space="preserve">S</m:t>
                        </m:r>
                      </m:e>
                      <m:sub>
                        <m:r>
                          <m:t xml:space="preserve">2</m:t>
                        </m:r>
                      </m:sub>
                    </m:sSub>
                  </m:oMath>
                </a14:m>
              </a:p>
            </p:txBody>
          </p:sp>
        </mc:Choice>
        <mc:Fallback/>
      </mc:AlternateContent>
      <p:sp>
        <p:nvSpPr>
          <p:cNvPr id="48" name="CustomShape 9"/>
          <p:cNvSpPr/>
          <p:nvPr/>
        </p:nvSpPr>
        <p:spPr>
          <a:xfrm>
            <a:off x="22860000" y="3217320"/>
            <a:ext cx="9143280" cy="848592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US" sz="3400" spc="-1" strike="noStrike">
                <a:solidFill>
                  <a:srgbClr val="000000"/>
                </a:solidFill>
                <a:latin typeface="Arial"/>
                <a:ea typeface="Arial"/>
              </a:rPr>
              <a:t>Results on BEETL dataset</a:t>
            </a:r>
            <a:endParaRPr b="0" lang="en-US" sz="3400" spc="-1" strike="noStrike">
              <a:latin typeface="Arial"/>
            </a:endParaRPr>
          </a:p>
          <a:p>
            <a:pPr>
              <a:lnSpc>
                <a:spcPct val="100000"/>
              </a:lnSpc>
              <a:tabLst>
                <a:tab algn="l" pos="0"/>
              </a:tabLst>
            </a:pPr>
            <a:endParaRPr b="0" lang="en-US" sz="3400" spc="-1" strike="noStrike">
              <a:latin typeface="Arial"/>
            </a:endParaRPr>
          </a:p>
          <a:p>
            <a:pPr>
              <a:lnSpc>
                <a:spcPct val="100000"/>
              </a:lnSpc>
              <a:tabLst>
                <a:tab algn="l" pos="0"/>
              </a:tabLst>
            </a:pPr>
            <a:r>
              <a:rPr b="1" lang="en-US" sz="2100" spc="-1" strike="noStrike">
                <a:solidFill>
                  <a:srgbClr val="344854"/>
                </a:solidFill>
                <a:latin typeface="Arial"/>
                <a:ea typeface="Arial"/>
              </a:rPr>
              <a:t>NeurIPS 2021 BEETL Competition: Benchmarks for EEG Transfer Learning</a:t>
            </a:r>
            <a:r>
              <a:rPr b="0" lang="en-US" sz="2100" spc="-1" strike="noStrike">
                <a:solidFill>
                  <a:srgbClr val="344854"/>
                </a:solidFill>
                <a:latin typeface="Arial"/>
                <a:ea typeface="Arial"/>
              </a:rPr>
              <a:t> (</a:t>
            </a:r>
            <a:r>
              <a:rPr b="0" lang="en-US" sz="2100" spc="-1" strike="noStrike" u="sng">
                <a:solidFill>
                  <a:srgbClr val="0000ff"/>
                </a:solidFill>
                <a:uFillTx/>
                <a:latin typeface="Arial"/>
                <a:ea typeface="Arial"/>
                <a:hlinkClick r:id="rId3"/>
              </a:rPr>
              <a:t>https://beetl.ai</a:t>
            </a:r>
            <a:r>
              <a:rPr b="0" lang="en-US" sz="2100" spc="-1" strike="noStrike">
                <a:solidFill>
                  <a:srgbClr val="344854"/>
                </a:solidFill>
                <a:latin typeface="Arial"/>
                <a:ea typeface="Arial"/>
              </a:rPr>
              <a:t>)</a:t>
            </a:r>
            <a:endParaRPr b="0" lang="en-US" sz="2100" spc="-1" strike="noStrike">
              <a:latin typeface="Arial"/>
            </a:endParaRPr>
          </a:p>
          <a:p>
            <a:pPr marL="216000" indent="-215280">
              <a:lnSpc>
                <a:spcPct val="100000"/>
              </a:lnSpc>
              <a:buClr>
                <a:srgbClr val="344854"/>
              </a:buClr>
              <a:buFont typeface="Symbol"/>
              <a:buChar char=""/>
              <a:tabLst>
                <a:tab algn="l" pos="0"/>
              </a:tabLst>
            </a:pPr>
            <a:r>
              <a:rPr b="0" lang="en-US" sz="2100" spc="-1" strike="noStrike">
                <a:solidFill>
                  <a:srgbClr val="344854"/>
                </a:solidFill>
                <a:latin typeface="Arial"/>
                <a:ea typeface="Arial"/>
              </a:rPr>
              <a:t>Task 1: sleep stage decoding on Physionet sleep data set; cross subject transfer learning; model expected to work on new subjects from different age group.</a:t>
            </a:r>
            <a:endParaRPr b="0" lang="en-US" sz="2100" spc="-1" strike="noStrike">
              <a:latin typeface="Arial"/>
            </a:endParaRPr>
          </a:p>
          <a:p>
            <a:pPr marL="216000" indent="-215280">
              <a:lnSpc>
                <a:spcPct val="100000"/>
              </a:lnSpc>
              <a:buClr>
                <a:srgbClr val="344854"/>
              </a:buClr>
              <a:buFont typeface="Symbol"/>
              <a:buChar char=""/>
              <a:tabLst>
                <a:tab algn="l" pos="0"/>
              </a:tabLst>
            </a:pPr>
            <a:r>
              <a:rPr b="0" lang="en-US" sz="2100" spc="-1" strike="noStrike">
                <a:solidFill>
                  <a:srgbClr val="344854"/>
                </a:solidFill>
                <a:latin typeface="Arial"/>
                <a:ea typeface="Arial"/>
              </a:rPr>
              <a:t>Task 2: motor imagery decoding; train on Cho 2017, BNCI 2014-001, PhysionetMI data sets, test on unpublished Cybathlon 2020 data, small number of samples from test subjects provided for transfer learning; cross dataset and cross subject transfer learning; models expected to work for different recording setups and experiment executions.</a:t>
            </a:r>
            <a:endParaRPr b="0" lang="en-US" sz="2100" spc="-1" strike="noStrike">
              <a:latin typeface="Arial"/>
            </a:endParaRPr>
          </a:p>
          <a:p>
            <a:pPr>
              <a:lnSpc>
                <a:spcPct val="100000"/>
              </a:lnSpc>
              <a:tabLst>
                <a:tab algn="l" pos="0"/>
              </a:tabLst>
            </a:pPr>
            <a:endParaRPr b="0" lang="en-US" sz="2100" spc="-1" strike="noStrike">
              <a:latin typeface="Arial"/>
            </a:endParaRPr>
          </a:p>
          <a:p>
            <a:pPr>
              <a:lnSpc>
                <a:spcPct val="100000"/>
              </a:lnSpc>
              <a:tabLst>
                <a:tab algn="l" pos="0"/>
              </a:tabLst>
            </a:pPr>
            <a:r>
              <a:rPr b="1" lang="en-US" sz="2100" spc="-1" strike="noStrike">
                <a:solidFill>
                  <a:srgbClr val="344854"/>
                </a:solidFill>
                <a:latin typeface="Arial"/>
                <a:ea typeface="Arial"/>
              </a:rPr>
              <a:t>Experiment setup for both tasks</a:t>
            </a:r>
            <a:endParaRPr b="0" lang="en-US" sz="2100" spc="-1" strike="noStrike">
              <a:latin typeface="Arial"/>
            </a:endParaRPr>
          </a:p>
          <a:p>
            <a:pPr>
              <a:lnSpc>
                <a:spcPct val="100000"/>
              </a:lnSpc>
              <a:tabLst>
                <a:tab algn="l" pos="0"/>
              </a:tabLst>
            </a:pPr>
            <a:r>
              <a:rPr b="0" lang="en-US" sz="2100" spc="-1" strike="noStrike">
                <a:solidFill>
                  <a:srgbClr val="344854"/>
                </a:solidFill>
                <a:latin typeface="Arial"/>
                <a:ea typeface="Arial"/>
              </a:rPr>
              <a:t>Proposed method was used in both tasks with similar setup to test its general usability for transfer learning.</a:t>
            </a:r>
            <a:endParaRPr b="0" lang="en-US" sz="2100" spc="-1" strike="noStrike">
              <a:latin typeface="Arial"/>
            </a:endParaRPr>
          </a:p>
          <a:p>
            <a:pPr>
              <a:lnSpc>
                <a:spcPct val="100000"/>
              </a:lnSpc>
              <a:tabLst>
                <a:tab algn="l" pos="0"/>
              </a:tabLst>
            </a:pPr>
            <a:endParaRPr b="0" lang="en-US" sz="2100" spc="-1" strike="noStrike">
              <a:latin typeface="Arial"/>
            </a:endParaRPr>
          </a:p>
          <a:p>
            <a:pPr marL="216000" indent="-215280">
              <a:lnSpc>
                <a:spcPct val="100000"/>
              </a:lnSpc>
              <a:buClr>
                <a:srgbClr val="344854"/>
              </a:buClr>
              <a:buFont typeface="Symbol"/>
              <a:buChar char=""/>
              <a:tabLst>
                <a:tab algn="l" pos="0"/>
              </a:tabLst>
            </a:pPr>
            <a:r>
              <a:rPr b="0" lang="en-US" sz="2100" spc="-1" strike="noStrike">
                <a:solidFill>
                  <a:srgbClr val="344854"/>
                </a:solidFill>
                <a:latin typeface="Arial"/>
                <a:ea typeface="Arial"/>
              </a:rPr>
              <a:t>AdamW optimizer; Focal loss [2] with label smoothing, Virtual Adversarial Training [3]; Random noise augmentation.</a:t>
            </a:r>
            <a:endParaRPr b="0" lang="en-US" sz="2100" spc="-1" strike="noStrike">
              <a:latin typeface="Arial"/>
            </a:endParaRPr>
          </a:p>
          <a:p>
            <a:pPr marL="216000" indent="-215280">
              <a:lnSpc>
                <a:spcPct val="100000"/>
              </a:lnSpc>
              <a:buClr>
                <a:srgbClr val="344854"/>
              </a:buClr>
              <a:buFont typeface="Symbol"/>
              <a:buChar char=""/>
              <a:tabLst>
                <a:tab algn="l" pos="0"/>
              </a:tabLst>
            </a:pPr>
            <a:r>
              <a:rPr b="0" lang="en-US" sz="2100" spc="-1" strike="noStrike">
                <a:solidFill>
                  <a:srgbClr val="344854"/>
                </a:solidFill>
                <a:latin typeface="Arial"/>
                <a:ea typeface="Arial"/>
              </a:rPr>
              <a:t>Data normalization using standard scaling (on whole dataset for task 1; on each trial for task 2).</a:t>
            </a:r>
            <a:endParaRPr b="0" lang="en-US" sz="2100" spc="-1" strike="noStrike">
              <a:latin typeface="Arial"/>
            </a:endParaRPr>
          </a:p>
          <a:p>
            <a:pPr marL="216000" indent="-215280">
              <a:lnSpc>
                <a:spcPct val="100000"/>
              </a:lnSpc>
              <a:buClr>
                <a:srgbClr val="344854"/>
              </a:buClr>
              <a:buFont typeface="Symbol"/>
              <a:buChar char=""/>
              <a:tabLst>
                <a:tab algn="l" pos="0"/>
              </a:tabLst>
            </a:pPr>
            <a:r>
              <a:rPr b="0" lang="en-US" sz="2100" spc="-1" strike="noStrike">
                <a:solidFill>
                  <a:srgbClr val="344854"/>
                </a:solidFill>
                <a:latin typeface="Arial"/>
                <a:ea typeface="Arial"/>
              </a:rPr>
              <a:t>Trained two models with different seeds, used averaged output.</a:t>
            </a:r>
            <a:endParaRPr b="0" lang="en-US" sz="2100" spc="-1" strike="noStrike">
              <a:latin typeface="Arial"/>
            </a:endParaRPr>
          </a:p>
          <a:p>
            <a:pPr marL="216000" indent="-215280">
              <a:lnSpc>
                <a:spcPct val="100000"/>
              </a:lnSpc>
              <a:buClr>
                <a:srgbClr val="344854"/>
              </a:buClr>
              <a:buFont typeface="Symbol"/>
              <a:buChar char=""/>
              <a:tabLst>
                <a:tab algn="l" pos="0"/>
              </a:tabLst>
            </a:pPr>
            <a:r>
              <a:rPr b="0" lang="en-US" sz="2100" spc="-1" strike="noStrike">
                <a:solidFill>
                  <a:srgbClr val="344854"/>
                </a:solidFill>
                <a:latin typeface="Arial"/>
                <a:ea typeface="Arial"/>
              </a:rPr>
              <a:t>Multistage training: stage 3 results used as final.</a:t>
            </a:r>
            <a:endParaRPr b="0" lang="en-US" sz="2100" spc="-1" strike="noStrike">
              <a:latin typeface="Arial"/>
            </a:endParaRPr>
          </a:p>
          <a:p>
            <a:pPr marL="216000" indent="-215280">
              <a:lnSpc>
                <a:spcPct val="100000"/>
              </a:lnSpc>
              <a:buClr>
                <a:srgbClr val="344854"/>
              </a:buClr>
              <a:buFont typeface="Symbol"/>
              <a:buChar char=""/>
              <a:tabLst>
                <a:tab algn="l" pos="0"/>
              </a:tabLst>
            </a:pPr>
            <a:r>
              <a:rPr b="0" lang="en-US" sz="2100" spc="-1" strike="noStrike">
                <a:solidFill>
                  <a:srgbClr val="344854"/>
                </a:solidFill>
                <a:latin typeface="Arial"/>
                <a:ea typeface="Arial"/>
              </a:rPr>
              <a:t>Task specific model and preprocessing (code and description: </a:t>
            </a:r>
            <a:r>
              <a:rPr b="0" lang="en-US" sz="2100" spc="-1" strike="noStrike" u="sng">
                <a:solidFill>
                  <a:srgbClr val="0000ff"/>
                </a:solidFill>
                <a:uFillTx/>
                <a:latin typeface="Arial"/>
                <a:ea typeface="Arial"/>
                <a:hlinkClick r:id="rId4"/>
              </a:rPr>
              <a:t>https://github.com/michal-nahlik/neurips-beetl-2021</a:t>
            </a:r>
            <a:r>
              <a:rPr b="0" lang="en-US" sz="2100" spc="-1" strike="noStrike">
                <a:solidFill>
                  <a:srgbClr val="344854"/>
                </a:solidFill>
                <a:latin typeface="Arial"/>
                <a:ea typeface="Arial"/>
              </a:rPr>
              <a:t>).</a:t>
            </a:r>
            <a:endParaRPr b="0" lang="en-US" sz="2100" spc="-1" strike="noStrike">
              <a:latin typeface="Arial"/>
            </a:endParaRPr>
          </a:p>
        </p:txBody>
      </p:sp>
      <p:sp>
        <p:nvSpPr>
          <p:cNvPr id="49" name="CustomShape 10"/>
          <p:cNvSpPr/>
          <p:nvPr/>
        </p:nvSpPr>
        <p:spPr>
          <a:xfrm>
            <a:off x="963720" y="15383160"/>
            <a:ext cx="9028800" cy="485640"/>
          </a:xfrm>
          <a:prstGeom prst="rect">
            <a:avLst/>
          </a:prstGeom>
          <a:noFill/>
          <a:ln w="12700">
            <a:noFill/>
          </a:ln>
        </p:spPr>
        <p:style>
          <a:lnRef idx="0"/>
          <a:fillRef idx="0"/>
          <a:effectRef idx="0"/>
          <a:fontRef idx="minor"/>
        </p:style>
        <p:txBody>
          <a:bodyPr lIns="45720" rIns="45720" tIns="45000" bIns="45000">
            <a:spAutoFit/>
          </a:bodyPr>
          <a:p>
            <a:pPr algn="ctr">
              <a:lnSpc>
                <a:spcPct val="100000"/>
              </a:lnSpc>
              <a:tabLst>
                <a:tab algn="l" pos="0"/>
              </a:tabLst>
            </a:pPr>
            <a:r>
              <a:rPr b="0" lang="en-US" sz="1300" spc="-1" strike="noStrike">
                <a:solidFill>
                  <a:srgbClr val="344854"/>
                </a:solidFill>
                <a:latin typeface="Arial"/>
                <a:ea typeface="Arial"/>
              </a:rPr>
              <a:t>Figure 1: Example of supervised and unsupervised MixUp on MNIST dataset </a:t>
            </a:r>
            <a:endParaRPr b="0" lang="en-US" sz="1300" spc="-1" strike="noStrike">
              <a:latin typeface="Arial"/>
            </a:endParaRPr>
          </a:p>
          <a:p>
            <a:pPr algn="ctr">
              <a:lnSpc>
                <a:spcPct val="100000"/>
              </a:lnSpc>
              <a:tabLst>
                <a:tab algn="l" pos="0"/>
              </a:tabLst>
            </a:pPr>
            <a:r>
              <a:rPr b="0" lang="en-US" sz="1300" spc="-1" strike="noStrike">
                <a:solidFill>
                  <a:srgbClr val="344854"/>
                </a:solidFill>
                <a:latin typeface="Arial"/>
                <a:ea typeface="Arial"/>
              </a:rPr>
              <a:t>with increasing mixup rate: 0, 0.2, 0.4, 0.6, 0.8, 1.</a:t>
            </a:r>
            <a:endParaRPr b="0" lang="en-US" sz="1300" spc="-1" strike="noStrike">
              <a:latin typeface="Arial"/>
            </a:endParaRPr>
          </a:p>
        </p:txBody>
      </p:sp>
      <p:sp>
        <p:nvSpPr>
          <p:cNvPr id="50" name="CustomShape 11"/>
          <p:cNvSpPr/>
          <p:nvPr/>
        </p:nvSpPr>
        <p:spPr>
          <a:xfrm>
            <a:off x="963720" y="19955160"/>
            <a:ext cx="9028800" cy="287640"/>
          </a:xfrm>
          <a:prstGeom prst="rect">
            <a:avLst/>
          </a:prstGeom>
          <a:noFill/>
          <a:ln w="12700">
            <a:noFill/>
          </a:ln>
        </p:spPr>
        <p:style>
          <a:lnRef idx="0"/>
          <a:fillRef idx="0"/>
          <a:effectRef idx="0"/>
          <a:fontRef idx="minor"/>
        </p:style>
        <p:txBody>
          <a:bodyPr lIns="45720" rIns="45720" tIns="45000" bIns="45000">
            <a:spAutoFit/>
          </a:bodyPr>
          <a:p>
            <a:pPr algn="ctr">
              <a:lnSpc>
                <a:spcPct val="100000"/>
              </a:lnSpc>
              <a:tabLst>
                <a:tab algn="l" pos="0"/>
              </a:tabLst>
            </a:pPr>
            <a:r>
              <a:rPr b="0" lang="en-US" sz="1300" spc="-1" strike="noStrike">
                <a:solidFill>
                  <a:srgbClr val="344854"/>
                </a:solidFill>
                <a:latin typeface="Arial"/>
                <a:ea typeface="Arial"/>
              </a:rPr>
              <a:t>Figure 2: Example of MixUp augmentation using source and target EEG data with mixup rate 0.6.</a:t>
            </a:r>
            <a:endParaRPr b="0" lang="en-US" sz="1300" spc="-1" strike="noStrike">
              <a:latin typeface="Arial"/>
            </a:endParaRPr>
          </a:p>
        </p:txBody>
      </p:sp>
      <p:pic>
        <p:nvPicPr>
          <p:cNvPr id="51" name="" descr=""/>
          <p:cNvPicPr/>
          <p:nvPr/>
        </p:nvPicPr>
        <p:blipFill>
          <a:blip r:embed="rId5"/>
          <a:stretch/>
        </p:blipFill>
        <p:spPr>
          <a:xfrm>
            <a:off x="1416600" y="14127480"/>
            <a:ext cx="637200" cy="1199160"/>
          </a:xfrm>
          <a:prstGeom prst="rect">
            <a:avLst/>
          </a:prstGeom>
          <a:ln w="0">
            <a:noFill/>
          </a:ln>
        </p:spPr>
      </p:pic>
      <p:pic>
        <p:nvPicPr>
          <p:cNvPr id="52" name="" descr=""/>
          <p:cNvPicPr/>
          <p:nvPr/>
        </p:nvPicPr>
        <p:blipFill>
          <a:blip r:embed="rId6"/>
          <a:stretch/>
        </p:blipFill>
        <p:spPr>
          <a:xfrm>
            <a:off x="1416600" y="12745800"/>
            <a:ext cx="637200" cy="1199160"/>
          </a:xfrm>
          <a:prstGeom prst="rect">
            <a:avLst/>
          </a:prstGeom>
          <a:ln w="0">
            <a:noFill/>
          </a:ln>
        </p:spPr>
      </p:pic>
      <p:pic>
        <p:nvPicPr>
          <p:cNvPr id="53" name="" descr=""/>
          <p:cNvPicPr/>
          <p:nvPr/>
        </p:nvPicPr>
        <p:blipFill>
          <a:blip r:embed="rId7"/>
          <a:stretch/>
        </p:blipFill>
        <p:spPr>
          <a:xfrm>
            <a:off x="1183320" y="16260120"/>
            <a:ext cx="8009280" cy="2361240"/>
          </a:xfrm>
          <a:prstGeom prst="rect">
            <a:avLst/>
          </a:prstGeom>
          <a:ln w="0">
            <a:noFill/>
          </a:ln>
        </p:spPr>
      </p:pic>
      <p:pic>
        <p:nvPicPr>
          <p:cNvPr id="54" name="" descr=""/>
          <p:cNvPicPr/>
          <p:nvPr/>
        </p:nvPicPr>
        <p:blipFill>
          <a:blip r:embed="rId8"/>
          <a:stretch/>
        </p:blipFill>
        <p:spPr>
          <a:xfrm>
            <a:off x="1183320" y="18622080"/>
            <a:ext cx="8009280" cy="1332360"/>
          </a:xfrm>
          <a:prstGeom prst="rect">
            <a:avLst/>
          </a:prstGeom>
          <a:ln w="0">
            <a:noFill/>
          </a:ln>
        </p:spPr>
      </p:pic>
      <p:graphicFrame>
        <p:nvGraphicFramePr>
          <p:cNvPr id="55" name="Table 12"/>
          <p:cNvGraphicFramePr/>
          <p:nvPr/>
        </p:nvGraphicFramePr>
        <p:xfrm>
          <a:off x="23561640" y="11970360"/>
          <a:ext cx="7165080" cy="1464480"/>
        </p:xfrm>
        <a:graphic>
          <a:graphicData uri="http://schemas.openxmlformats.org/drawingml/2006/table">
            <a:tbl>
              <a:tblPr/>
              <a:tblGrid>
                <a:gridCol w="2362320"/>
                <a:gridCol w="1479960"/>
                <a:gridCol w="1244880"/>
                <a:gridCol w="2078280"/>
              </a:tblGrid>
              <a:tr h="686520">
                <a:tc>
                  <a:txBody>
                    <a:bodyPr lIns="90000" rIns="90000">
                      <a:noAutofit/>
                    </a:bodyPr>
                    <a:p>
                      <a:pPr algn="ctr">
                        <a:lnSpc>
                          <a:spcPct val="100000"/>
                        </a:lnSpc>
                      </a:pPr>
                      <a:endParaRPr b="0" lang="en-US" sz="1800" spc="-1" strike="noStrike">
                        <a:latin typeface="Arial"/>
                      </a:endParaRPr>
                    </a:p>
                    <a:p>
                      <a:pPr algn="ctr">
                        <a:lnSpc>
                          <a:spcPct val="100000"/>
                        </a:lnSpc>
                      </a:pPr>
                      <a:r>
                        <a:rPr b="1" lang="en-US" sz="2100" spc="-1" strike="noStrike">
                          <a:solidFill>
                            <a:srgbClr val="344854"/>
                          </a:solidFill>
                          <a:latin typeface="Arial"/>
                        </a:rPr>
                        <a:t>Task</a:t>
                      </a:r>
                      <a:endParaRPr b="0" lang="en-US" sz="2100" spc="-1" strike="noStrike">
                        <a:latin typeface="Arial"/>
                      </a:endParaRPr>
                    </a:p>
                  </a:txBody>
                  <a:tcPr marL="90000" marR="90000">
                    <a:lnT w="14400">
                      <a:solidFill>
                        <a:srgbClr val="344854"/>
                      </a:solidFill>
                    </a:lnT>
                    <a:lnB w="14400">
                      <a:solidFill>
                        <a:srgbClr val="344854"/>
                      </a:solidFill>
                    </a:lnB>
                    <a:noFill/>
                  </a:tcPr>
                </a:tc>
                <a:tc>
                  <a:txBody>
                    <a:bodyPr lIns="90000" rIns="90000">
                      <a:noAutofit/>
                    </a:bodyPr>
                    <a:p>
                      <a:pPr algn="ctr">
                        <a:lnSpc>
                          <a:spcPct val="100000"/>
                        </a:lnSpc>
                      </a:pPr>
                      <a:r>
                        <a:rPr b="1" lang="en-US" sz="2100" spc="-1" strike="noStrike">
                          <a:solidFill>
                            <a:srgbClr val="344854"/>
                          </a:solidFill>
                          <a:latin typeface="Arial"/>
                        </a:rPr>
                        <a:t>Stage 1 (base)</a:t>
                      </a:r>
                      <a:endParaRPr b="0" lang="en-US" sz="2100" spc="-1" strike="noStrike">
                        <a:latin typeface="Arial"/>
                      </a:endParaRPr>
                    </a:p>
                  </a:txBody>
                  <a:tcPr marL="90000" marR="90000">
                    <a:lnT w="14400">
                      <a:solidFill>
                        <a:srgbClr val="344854"/>
                      </a:solidFill>
                    </a:lnT>
                    <a:lnB w="14400">
                      <a:solidFill>
                        <a:srgbClr val="344854"/>
                      </a:solidFill>
                    </a:lnB>
                    <a:noFill/>
                  </a:tcPr>
                </a:tc>
                <a:tc>
                  <a:txBody>
                    <a:bodyPr lIns="90000" rIns="90000">
                      <a:noAutofit/>
                    </a:bodyPr>
                    <a:p>
                      <a:pPr algn="ctr">
                        <a:lnSpc>
                          <a:spcPct val="100000"/>
                        </a:lnSpc>
                      </a:pPr>
                      <a:r>
                        <a:rPr b="1" lang="en-US" sz="2100" spc="-1" strike="noStrike">
                          <a:solidFill>
                            <a:srgbClr val="344854"/>
                          </a:solidFill>
                          <a:latin typeface="Arial"/>
                        </a:rPr>
                        <a:t>Stage 2 (mixup)</a:t>
                      </a:r>
                      <a:endParaRPr b="0" lang="en-US" sz="2100" spc="-1" strike="noStrike">
                        <a:latin typeface="Arial"/>
                      </a:endParaRPr>
                    </a:p>
                  </a:txBody>
                  <a:tcPr marL="90000" marR="90000">
                    <a:lnT w="14400">
                      <a:solidFill>
                        <a:srgbClr val="344854"/>
                      </a:solidFill>
                    </a:lnT>
                    <a:lnB w="14400">
                      <a:solidFill>
                        <a:srgbClr val="344854"/>
                      </a:solidFill>
                    </a:lnB>
                    <a:noFill/>
                  </a:tcPr>
                </a:tc>
                <a:tc>
                  <a:txBody>
                    <a:bodyPr lIns="90000" rIns="90000">
                      <a:noAutofit/>
                    </a:bodyPr>
                    <a:p>
                      <a:pPr algn="ctr">
                        <a:lnSpc>
                          <a:spcPct val="100000"/>
                        </a:lnSpc>
                      </a:pPr>
                      <a:r>
                        <a:rPr b="1" lang="en-US" sz="2100" spc="-1" strike="noStrike">
                          <a:solidFill>
                            <a:srgbClr val="344854"/>
                          </a:solidFill>
                          <a:latin typeface="Arial"/>
                        </a:rPr>
                        <a:t>Stage 3 (finetuned)</a:t>
                      </a:r>
                      <a:endParaRPr b="0" lang="en-US" sz="2100" spc="-1" strike="noStrike">
                        <a:latin typeface="Arial"/>
                      </a:endParaRPr>
                    </a:p>
                  </a:txBody>
                  <a:tcPr marL="90000" marR="90000">
                    <a:lnT w="14400">
                      <a:solidFill>
                        <a:srgbClr val="344854"/>
                      </a:solidFill>
                    </a:lnT>
                    <a:lnB w="14400">
                      <a:solidFill>
                        <a:srgbClr val="344854"/>
                      </a:solidFill>
                    </a:lnB>
                    <a:noFill/>
                  </a:tcPr>
                </a:tc>
              </a:tr>
              <a:tr h="389160">
                <a:tc>
                  <a:txBody>
                    <a:bodyPr lIns="90000" rIns="90000">
                      <a:noAutofit/>
                    </a:bodyPr>
                    <a:p>
                      <a:pPr>
                        <a:lnSpc>
                          <a:spcPct val="100000"/>
                        </a:lnSpc>
                      </a:pPr>
                      <a:r>
                        <a:rPr b="0" lang="en-US" sz="2100" spc="-1" strike="noStrike">
                          <a:solidFill>
                            <a:srgbClr val="344854"/>
                          </a:solidFill>
                          <a:latin typeface="Arial"/>
                        </a:rPr>
                        <a:t>Sleep stages</a:t>
                      </a:r>
                      <a:endParaRPr b="0" lang="en-US" sz="2100" spc="-1" strike="noStrike">
                        <a:latin typeface="Arial"/>
                      </a:endParaRPr>
                    </a:p>
                  </a:txBody>
                  <a:tcPr marL="90000" marR="90000">
                    <a:lnL w="720">
                      <a:solidFill>
                        <a:srgbClr val="ffffff"/>
                      </a:solidFill>
                    </a:lnL>
                    <a:lnR w="720">
                      <a:solidFill>
                        <a:srgbClr val="ffffff"/>
                      </a:solidFill>
                    </a:lnR>
                    <a:lnB w="720">
                      <a:solidFill>
                        <a:srgbClr val="ffffff"/>
                      </a:solidFill>
                    </a:lnB>
                    <a:noFill/>
                  </a:tcPr>
                </a:tc>
                <a:tc>
                  <a:txBody>
                    <a:bodyPr lIns="90000" rIns="90000">
                      <a:noAutofit/>
                    </a:bodyPr>
                    <a:p>
                      <a:pPr algn="ctr">
                        <a:lnSpc>
                          <a:spcPct val="100000"/>
                        </a:lnSpc>
                      </a:pPr>
                      <a:r>
                        <a:rPr b="0" lang="en-US" sz="2100" spc="-1" strike="noStrike">
                          <a:solidFill>
                            <a:srgbClr val="344854"/>
                          </a:solidFill>
                          <a:latin typeface="Arial"/>
                        </a:rPr>
                        <a:t>60.05</a:t>
                      </a:r>
                      <a:endParaRPr b="0" lang="en-US" sz="2100" spc="-1" strike="noStrike">
                        <a:latin typeface="Arial"/>
                      </a:endParaRPr>
                    </a:p>
                  </a:txBody>
                  <a:tcPr marL="90000" marR="90000">
                    <a:lnL w="720">
                      <a:solidFill>
                        <a:srgbClr val="ffffff"/>
                      </a:solidFill>
                    </a:lnL>
                    <a:lnR w="720">
                      <a:solidFill>
                        <a:srgbClr val="ffffff"/>
                      </a:solidFill>
                    </a:lnR>
                    <a:lnB w="720">
                      <a:solidFill>
                        <a:srgbClr val="ffffff"/>
                      </a:solidFill>
                    </a:lnB>
                    <a:noFill/>
                  </a:tcPr>
                </a:tc>
                <a:tc>
                  <a:txBody>
                    <a:bodyPr lIns="90000" rIns="90000">
                      <a:noAutofit/>
                    </a:bodyPr>
                    <a:p>
                      <a:pPr algn="ctr">
                        <a:lnSpc>
                          <a:spcPct val="100000"/>
                        </a:lnSpc>
                      </a:pPr>
                      <a:r>
                        <a:rPr b="0" lang="en-US" sz="2100" spc="-1" strike="noStrike">
                          <a:solidFill>
                            <a:srgbClr val="344854"/>
                          </a:solidFill>
                          <a:latin typeface="Arial"/>
                        </a:rPr>
                        <a:t>69.32</a:t>
                      </a:r>
                      <a:endParaRPr b="0" lang="en-US" sz="2100" spc="-1" strike="noStrike">
                        <a:latin typeface="Arial"/>
                      </a:endParaRPr>
                    </a:p>
                  </a:txBody>
                  <a:tcPr marL="90000" marR="90000">
                    <a:lnL w="720">
                      <a:solidFill>
                        <a:srgbClr val="ffffff"/>
                      </a:solidFill>
                    </a:lnL>
                    <a:lnR w="720">
                      <a:solidFill>
                        <a:srgbClr val="ffffff"/>
                      </a:solidFill>
                    </a:lnR>
                    <a:lnB w="720">
                      <a:solidFill>
                        <a:srgbClr val="ffffff"/>
                      </a:solidFill>
                    </a:lnB>
                    <a:noFill/>
                  </a:tcPr>
                </a:tc>
                <a:tc>
                  <a:txBody>
                    <a:bodyPr lIns="90000" rIns="90000">
                      <a:noAutofit/>
                    </a:bodyPr>
                    <a:p>
                      <a:pPr algn="ctr">
                        <a:lnSpc>
                          <a:spcPct val="100000"/>
                        </a:lnSpc>
                      </a:pPr>
                      <a:r>
                        <a:rPr b="0" lang="en-US" sz="2100" spc="-1" strike="noStrike">
                          <a:solidFill>
                            <a:srgbClr val="344854"/>
                          </a:solidFill>
                          <a:latin typeface="Arial"/>
                        </a:rPr>
                        <a:t>66.78</a:t>
                      </a:r>
                      <a:endParaRPr b="0" lang="en-US" sz="2100" spc="-1" strike="noStrike">
                        <a:latin typeface="Arial"/>
                      </a:endParaRPr>
                    </a:p>
                  </a:txBody>
                  <a:tcPr marL="90000" marR="90000">
                    <a:lnL w="720">
                      <a:solidFill>
                        <a:srgbClr val="ffffff"/>
                      </a:solidFill>
                    </a:lnL>
                    <a:lnR w="720">
                      <a:solidFill>
                        <a:srgbClr val="ffffff"/>
                      </a:solidFill>
                    </a:lnR>
                    <a:lnB w="720">
                      <a:solidFill>
                        <a:srgbClr val="ffffff"/>
                      </a:solidFill>
                    </a:lnB>
                    <a:noFill/>
                  </a:tcPr>
                </a:tc>
              </a:tr>
              <a:tr h="389160">
                <a:tc>
                  <a:txBody>
                    <a:bodyPr lIns="90000" rIns="90000">
                      <a:noAutofit/>
                    </a:bodyPr>
                    <a:p>
                      <a:pPr>
                        <a:lnSpc>
                          <a:spcPct val="100000"/>
                        </a:lnSpc>
                      </a:pPr>
                      <a:r>
                        <a:rPr b="0" lang="en-US" sz="2100" spc="-1" strike="noStrike">
                          <a:solidFill>
                            <a:srgbClr val="344854"/>
                          </a:solidFill>
                          <a:latin typeface="Arial"/>
                        </a:rPr>
                        <a:t>Motor imagery</a:t>
                      </a:r>
                      <a:endParaRPr b="0" lang="en-US" sz="2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noFill/>
                  </a:tcPr>
                </a:tc>
                <a:tc>
                  <a:txBody>
                    <a:bodyPr lIns="90000" rIns="90000">
                      <a:noAutofit/>
                    </a:bodyPr>
                    <a:p>
                      <a:pPr algn="ctr">
                        <a:lnSpc>
                          <a:spcPct val="100000"/>
                        </a:lnSpc>
                      </a:pPr>
                      <a:r>
                        <a:rPr b="0" lang="en-US" sz="2100" spc="-1" strike="noStrike">
                          <a:solidFill>
                            <a:srgbClr val="344854"/>
                          </a:solidFill>
                          <a:latin typeface="Arial"/>
                        </a:rPr>
                        <a:t>39.87</a:t>
                      </a:r>
                      <a:endParaRPr b="0" lang="en-US" sz="2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noFill/>
                  </a:tcPr>
                </a:tc>
                <a:tc>
                  <a:txBody>
                    <a:bodyPr lIns="90000" rIns="90000">
                      <a:noAutofit/>
                    </a:bodyPr>
                    <a:p>
                      <a:pPr algn="ctr">
                        <a:lnSpc>
                          <a:spcPct val="100000"/>
                        </a:lnSpc>
                      </a:pPr>
                      <a:r>
                        <a:rPr b="0" lang="en-US" sz="2100" spc="-1" strike="noStrike">
                          <a:solidFill>
                            <a:srgbClr val="344854"/>
                          </a:solidFill>
                          <a:latin typeface="Arial"/>
                        </a:rPr>
                        <a:t>59.87</a:t>
                      </a:r>
                      <a:endParaRPr b="0" lang="en-US" sz="2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noFill/>
                  </a:tcPr>
                </a:tc>
                <a:tc>
                  <a:txBody>
                    <a:bodyPr lIns="90000" rIns="90000">
                      <a:noAutofit/>
                    </a:bodyPr>
                    <a:p>
                      <a:pPr algn="ctr">
                        <a:lnSpc>
                          <a:spcPct val="100000"/>
                        </a:lnSpc>
                      </a:pPr>
                      <a:r>
                        <a:rPr b="0" lang="en-US" sz="2100" spc="-1" strike="noStrike">
                          <a:solidFill>
                            <a:srgbClr val="344854"/>
                          </a:solidFill>
                          <a:latin typeface="Arial"/>
                        </a:rPr>
                        <a:t>56.47</a:t>
                      </a:r>
                      <a:endParaRPr b="0" lang="en-US" sz="2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noFill/>
                  </a:tcPr>
                </a:tc>
              </a:tr>
            </a:tbl>
          </a:graphicData>
        </a:graphic>
      </p:graphicFrame>
      <p:sp>
        <p:nvSpPr>
          <p:cNvPr id="56" name="CustomShape 13"/>
          <p:cNvSpPr/>
          <p:nvPr/>
        </p:nvSpPr>
        <p:spPr>
          <a:xfrm>
            <a:off x="13718520" y="14380200"/>
            <a:ext cx="5714280" cy="1142280"/>
          </a:xfrm>
          <a:prstGeom prst="flowChartAlternateProcess">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800" spc="-1" strike="noStrike">
                <a:solidFill>
                  <a:srgbClr val="000000"/>
                </a:solidFill>
                <a:latin typeface="Arial"/>
                <a:ea typeface="DejaVu Sans"/>
              </a:rPr>
              <a:t>Stage 1</a:t>
            </a:r>
            <a:endParaRPr b="0" lang="en-US" sz="1800" spc="-1" strike="noStrike">
              <a:latin typeface="Arial"/>
            </a:endParaRPr>
          </a:p>
          <a:p>
            <a:pPr algn="ctr">
              <a:lnSpc>
                <a:spcPct val="100000"/>
              </a:lnSpc>
            </a:pPr>
            <a:r>
              <a:rPr b="0" lang="en-US" sz="1800" spc="-1" strike="noStrike">
                <a:solidFill>
                  <a:srgbClr val="344854"/>
                </a:solidFill>
                <a:latin typeface="Arial"/>
                <a:ea typeface="DejaVu Sans"/>
              </a:rPr>
              <a:t>Training data: source data</a:t>
            </a:r>
            <a:endParaRPr b="0" lang="en-US" sz="1800" spc="-1" strike="noStrike">
              <a:latin typeface="Arial"/>
            </a:endParaRPr>
          </a:p>
          <a:p>
            <a:pPr algn="ctr">
              <a:lnSpc>
                <a:spcPct val="100000"/>
              </a:lnSpc>
            </a:pPr>
            <a:r>
              <a:rPr b="0" lang="en-US" sz="1800" spc="-1" strike="noStrike">
                <a:solidFill>
                  <a:srgbClr val="344854"/>
                </a:solidFill>
                <a:latin typeface="Arial"/>
                <a:ea typeface="DejaVu Sans"/>
              </a:rPr>
              <a:t>Motivation: </a:t>
            </a:r>
            <a:r>
              <a:rPr b="1" lang="en-US" sz="1800" spc="-1" strike="noStrike">
                <a:solidFill>
                  <a:srgbClr val="344854"/>
                </a:solidFill>
                <a:latin typeface="Arial"/>
                <a:ea typeface="DejaVu Sans"/>
              </a:rPr>
              <a:t>learn general knowledge</a:t>
            </a:r>
            <a:endParaRPr b="0" lang="en-US" sz="1800" spc="-1" strike="noStrike">
              <a:latin typeface="Arial"/>
            </a:endParaRPr>
          </a:p>
        </p:txBody>
      </p:sp>
      <p:sp>
        <p:nvSpPr>
          <p:cNvPr id="57" name="CustomShape 14"/>
          <p:cNvSpPr/>
          <p:nvPr/>
        </p:nvSpPr>
        <p:spPr>
          <a:xfrm>
            <a:off x="12575520" y="16464240"/>
            <a:ext cx="8000280" cy="1370880"/>
          </a:xfrm>
          <a:prstGeom prst="flowChartAlternateProcess">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800" spc="-1" strike="noStrike">
                <a:solidFill>
                  <a:srgbClr val="000000"/>
                </a:solidFill>
                <a:latin typeface="Arial"/>
                <a:ea typeface="DejaVu Sans"/>
              </a:rPr>
              <a:t>Stage 2</a:t>
            </a:r>
            <a:endParaRPr b="0" lang="en-US" sz="1800" spc="-1" strike="noStrike">
              <a:latin typeface="Arial"/>
            </a:endParaRPr>
          </a:p>
          <a:p>
            <a:pPr algn="ctr">
              <a:lnSpc>
                <a:spcPct val="100000"/>
              </a:lnSpc>
            </a:pPr>
            <a:r>
              <a:rPr b="0" lang="en-US" sz="1800" spc="-1" strike="noStrike">
                <a:solidFill>
                  <a:srgbClr val="344854"/>
                </a:solidFill>
                <a:latin typeface="Arial"/>
                <a:ea typeface="DejaVu Sans"/>
              </a:rPr>
              <a:t>Training data: Supervised MixUp(Source data, Target data)</a:t>
            </a:r>
            <a:endParaRPr b="0" lang="en-US" sz="1800" spc="-1" strike="noStrike">
              <a:latin typeface="Arial"/>
            </a:endParaRPr>
          </a:p>
          <a:p>
            <a:pPr algn="ctr">
              <a:lnSpc>
                <a:spcPct val="100000"/>
              </a:lnSpc>
            </a:pPr>
            <a:r>
              <a:rPr b="0" lang="en-US" sz="1800" spc="-1" strike="noStrike">
                <a:solidFill>
                  <a:srgbClr val="344854"/>
                </a:solidFill>
                <a:latin typeface="Arial"/>
                <a:ea typeface="DejaVu Sans"/>
              </a:rPr>
              <a:t>mixup rate = Random(0, 0.6)</a:t>
            </a:r>
            <a:endParaRPr b="0" lang="en-US" sz="1800" spc="-1" strike="noStrike">
              <a:latin typeface="Arial"/>
            </a:endParaRPr>
          </a:p>
          <a:p>
            <a:pPr algn="ctr">
              <a:lnSpc>
                <a:spcPct val="100000"/>
              </a:lnSpc>
            </a:pPr>
            <a:r>
              <a:rPr b="0" lang="en-US" sz="1800" spc="-1" strike="noStrike">
                <a:solidFill>
                  <a:srgbClr val="344854"/>
                </a:solidFill>
                <a:latin typeface="Arial"/>
                <a:ea typeface="DejaVu Sans"/>
              </a:rPr>
              <a:t>Motivation: </a:t>
            </a:r>
            <a:r>
              <a:rPr b="1" lang="en-US" sz="1800" spc="-1" strike="noStrike">
                <a:solidFill>
                  <a:srgbClr val="344854"/>
                </a:solidFill>
                <a:latin typeface="Arial"/>
                <a:ea typeface="DejaVu Sans"/>
              </a:rPr>
              <a:t>introduce target specific features</a:t>
            </a:r>
            <a:endParaRPr b="0" lang="en-US" sz="1800" spc="-1" strike="noStrike">
              <a:latin typeface="Arial"/>
            </a:endParaRPr>
          </a:p>
        </p:txBody>
      </p:sp>
      <p:sp>
        <p:nvSpPr>
          <p:cNvPr id="58" name="CustomShape 15"/>
          <p:cNvSpPr/>
          <p:nvPr/>
        </p:nvSpPr>
        <p:spPr>
          <a:xfrm>
            <a:off x="12575520" y="18750240"/>
            <a:ext cx="8000280" cy="1599480"/>
          </a:xfrm>
          <a:prstGeom prst="flowChartAlternateProcess">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800" spc="-1" strike="noStrike">
                <a:solidFill>
                  <a:srgbClr val="000000"/>
                </a:solidFill>
                <a:latin typeface="Arial"/>
                <a:ea typeface="DejaVu Sans"/>
              </a:rPr>
              <a:t>Stage 3</a:t>
            </a:r>
            <a:endParaRPr b="0" lang="en-US" sz="1800" spc="-1" strike="noStrike">
              <a:latin typeface="Arial"/>
            </a:endParaRPr>
          </a:p>
          <a:p>
            <a:pPr algn="ctr">
              <a:lnSpc>
                <a:spcPct val="100000"/>
              </a:lnSpc>
            </a:pPr>
            <a:r>
              <a:rPr b="0" lang="en-US" sz="1800" spc="-1" strike="noStrike">
                <a:solidFill>
                  <a:srgbClr val="344854"/>
                </a:solidFill>
                <a:latin typeface="Arial"/>
                <a:ea typeface="Microsoft YaHei"/>
              </a:rPr>
              <a:t>Training data: target data; unsupervised MixUp(Source data, Test data) </a:t>
            </a:r>
            <a:endParaRPr b="0" lang="en-US" sz="1800" spc="-1" strike="noStrike">
              <a:latin typeface="Arial"/>
            </a:endParaRPr>
          </a:p>
          <a:p>
            <a:pPr algn="ctr">
              <a:lnSpc>
                <a:spcPct val="100000"/>
              </a:lnSpc>
            </a:pPr>
            <a:r>
              <a:rPr b="0" lang="en-US" sz="1800" spc="-1" strike="noStrike">
                <a:solidFill>
                  <a:srgbClr val="344854"/>
                </a:solidFill>
                <a:latin typeface="Arial"/>
                <a:ea typeface="DejaVu Sans"/>
              </a:rPr>
              <a:t>mixup rate = Random(0, 0.4)</a:t>
            </a:r>
            <a:endParaRPr b="0" lang="en-US" sz="1800" spc="-1" strike="noStrike">
              <a:latin typeface="Arial"/>
            </a:endParaRPr>
          </a:p>
          <a:p>
            <a:pPr algn="ctr">
              <a:lnSpc>
                <a:spcPct val="100000"/>
              </a:lnSpc>
            </a:pPr>
            <a:r>
              <a:rPr b="0" lang="en-US" sz="1800" spc="-1" strike="noStrike">
                <a:solidFill>
                  <a:srgbClr val="344854"/>
                </a:solidFill>
                <a:latin typeface="Arial"/>
                <a:ea typeface="DejaVu Sans"/>
              </a:rPr>
              <a:t>Weighted sampler: target 0.75, source 0.25</a:t>
            </a:r>
            <a:endParaRPr b="0" lang="en-US" sz="1800" spc="-1" strike="noStrike">
              <a:latin typeface="Arial"/>
            </a:endParaRPr>
          </a:p>
          <a:p>
            <a:pPr algn="ctr">
              <a:lnSpc>
                <a:spcPct val="100000"/>
              </a:lnSpc>
            </a:pPr>
            <a:r>
              <a:rPr b="0" lang="en-US" sz="1800" spc="-1" strike="noStrike">
                <a:solidFill>
                  <a:srgbClr val="344854"/>
                </a:solidFill>
                <a:latin typeface="Arial"/>
                <a:ea typeface="DejaVu Sans"/>
              </a:rPr>
              <a:t>Motivation: </a:t>
            </a:r>
            <a:r>
              <a:rPr b="1" lang="en-US" sz="1800" spc="-1" strike="noStrike">
                <a:solidFill>
                  <a:srgbClr val="344854"/>
                </a:solidFill>
                <a:latin typeface="Arial"/>
                <a:ea typeface="DejaVu Sans"/>
              </a:rPr>
              <a:t>finetune on target data, introduce features from test dataset</a:t>
            </a:r>
            <a:r>
              <a:rPr b="1" lang="en-US" sz="1800" spc="-1" strike="noStrike">
                <a:solidFill>
                  <a:srgbClr val="000000"/>
                </a:solidFill>
                <a:latin typeface="Arial"/>
                <a:ea typeface="DejaVu Sans"/>
              </a:rPr>
              <a:t> </a:t>
            </a:r>
            <a:endParaRPr b="0" lang="en-US" sz="1800" spc="-1" strike="noStrike">
              <a:latin typeface="Arial"/>
            </a:endParaRPr>
          </a:p>
        </p:txBody>
      </p:sp>
      <p:sp>
        <p:nvSpPr>
          <p:cNvPr id="59" name="CustomShape 16"/>
          <p:cNvSpPr/>
          <p:nvPr/>
        </p:nvSpPr>
        <p:spPr>
          <a:xfrm>
            <a:off x="16461720" y="15778440"/>
            <a:ext cx="227880" cy="456480"/>
          </a:xfrm>
          <a:custGeom>
            <a:avLst/>
            <a:gdLst/>
            <a:ahLst/>
            <a:rect l="l" t="t" r="r" b="b"/>
            <a:pathLst>
              <a:path w="637" h="1272">
                <a:moveTo>
                  <a:pt x="159" y="0"/>
                </a:moveTo>
                <a:lnTo>
                  <a:pt x="159" y="953"/>
                </a:lnTo>
                <a:lnTo>
                  <a:pt x="0" y="953"/>
                </a:lnTo>
                <a:lnTo>
                  <a:pt x="318" y="1271"/>
                </a:lnTo>
                <a:lnTo>
                  <a:pt x="636" y="953"/>
                </a:lnTo>
                <a:lnTo>
                  <a:pt x="477" y="953"/>
                </a:lnTo>
                <a:lnTo>
                  <a:pt x="477" y="0"/>
                </a:lnTo>
                <a:lnTo>
                  <a:pt x="159" y="0"/>
                </a:lnTo>
              </a:path>
            </a:pathLst>
          </a:custGeom>
          <a:solidFill>
            <a:srgbClr val="729fcf"/>
          </a:solidFill>
          <a:ln w="0">
            <a:solidFill>
              <a:srgbClr val="3465a4"/>
            </a:solidFill>
          </a:ln>
        </p:spPr>
        <p:style>
          <a:lnRef idx="0"/>
          <a:fillRef idx="0"/>
          <a:effectRef idx="0"/>
          <a:fontRef idx="minor"/>
        </p:style>
      </p:sp>
      <p:sp>
        <p:nvSpPr>
          <p:cNvPr id="60" name="CustomShape 17"/>
          <p:cNvSpPr/>
          <p:nvPr/>
        </p:nvSpPr>
        <p:spPr>
          <a:xfrm>
            <a:off x="16461720" y="18064440"/>
            <a:ext cx="227880" cy="456480"/>
          </a:xfrm>
          <a:custGeom>
            <a:avLst/>
            <a:gdLst/>
            <a:ahLst/>
            <a:rect l="l" t="t" r="r" b="b"/>
            <a:pathLst>
              <a:path w="637" h="1272">
                <a:moveTo>
                  <a:pt x="159" y="0"/>
                </a:moveTo>
                <a:lnTo>
                  <a:pt x="159" y="953"/>
                </a:lnTo>
                <a:lnTo>
                  <a:pt x="0" y="953"/>
                </a:lnTo>
                <a:lnTo>
                  <a:pt x="318" y="1271"/>
                </a:lnTo>
                <a:lnTo>
                  <a:pt x="636" y="953"/>
                </a:lnTo>
                <a:lnTo>
                  <a:pt x="477" y="953"/>
                </a:lnTo>
                <a:lnTo>
                  <a:pt x="477" y="0"/>
                </a:lnTo>
                <a:lnTo>
                  <a:pt x="159" y="0"/>
                </a:lnTo>
              </a:path>
            </a:pathLst>
          </a:custGeom>
          <a:solidFill>
            <a:srgbClr val="729fcf"/>
          </a:solidFill>
          <a:ln w="0">
            <a:solidFill>
              <a:srgbClr val="3465a4"/>
            </a:solidFill>
          </a:ln>
        </p:spPr>
        <p:style>
          <a:lnRef idx="0"/>
          <a:fillRef idx="0"/>
          <a:effectRef idx="0"/>
          <a:fontRef idx="minor"/>
        </p:style>
      </p:sp>
      <p:sp>
        <p:nvSpPr>
          <p:cNvPr id="61" name="CustomShape 18"/>
          <p:cNvSpPr/>
          <p:nvPr/>
        </p:nvSpPr>
        <p:spPr>
          <a:xfrm>
            <a:off x="11889720" y="20552400"/>
            <a:ext cx="9028800" cy="287640"/>
          </a:xfrm>
          <a:prstGeom prst="rect">
            <a:avLst/>
          </a:prstGeom>
          <a:noFill/>
          <a:ln w="12700">
            <a:noFill/>
          </a:ln>
        </p:spPr>
        <p:style>
          <a:lnRef idx="0"/>
          <a:fillRef idx="0"/>
          <a:effectRef idx="0"/>
          <a:fontRef idx="minor"/>
        </p:style>
        <p:txBody>
          <a:bodyPr lIns="45720" rIns="45720" tIns="45000" bIns="45000">
            <a:spAutoFit/>
          </a:bodyPr>
          <a:p>
            <a:pPr algn="ctr">
              <a:lnSpc>
                <a:spcPct val="100000"/>
              </a:lnSpc>
              <a:tabLst>
                <a:tab algn="l" pos="0"/>
              </a:tabLst>
            </a:pPr>
            <a:r>
              <a:rPr b="0" lang="en-US" sz="1300" spc="-1" strike="noStrike">
                <a:solidFill>
                  <a:srgbClr val="344854"/>
                </a:solidFill>
                <a:latin typeface="Arial"/>
                <a:ea typeface="Arial"/>
              </a:rPr>
              <a:t>Figure 3: Training pipeline visualization.</a:t>
            </a:r>
            <a:endParaRPr b="0" lang="en-US" sz="1300" spc="-1" strike="noStrike">
              <a:latin typeface="Arial"/>
            </a:endParaRPr>
          </a:p>
        </p:txBody>
      </p:sp>
      <p:pic>
        <p:nvPicPr>
          <p:cNvPr id="62" name="" descr=""/>
          <p:cNvPicPr/>
          <p:nvPr/>
        </p:nvPicPr>
        <p:blipFill>
          <a:blip r:embed="rId9"/>
          <a:stretch/>
        </p:blipFill>
        <p:spPr>
          <a:xfrm>
            <a:off x="2283120" y="14184360"/>
            <a:ext cx="6542640" cy="1075320"/>
          </a:xfrm>
          <a:prstGeom prst="rect">
            <a:avLst/>
          </a:prstGeom>
          <a:ln w="0">
            <a:noFill/>
          </a:ln>
        </p:spPr>
      </p:pic>
      <p:pic>
        <p:nvPicPr>
          <p:cNvPr id="63" name="" descr=""/>
          <p:cNvPicPr/>
          <p:nvPr/>
        </p:nvPicPr>
        <p:blipFill>
          <a:blip r:embed="rId10"/>
          <a:stretch/>
        </p:blipFill>
        <p:spPr>
          <a:xfrm>
            <a:off x="2283120" y="12802680"/>
            <a:ext cx="6542640" cy="1075320"/>
          </a:xfrm>
          <a:prstGeom prst="rect">
            <a:avLst/>
          </a:prstGeom>
          <a:ln w="0">
            <a:noFill/>
          </a:ln>
        </p:spPr>
      </p:pic>
      <p:sp>
        <p:nvSpPr>
          <p:cNvPr id="64" name="CustomShape 19"/>
          <p:cNvSpPr/>
          <p:nvPr/>
        </p:nvSpPr>
        <p:spPr>
          <a:xfrm>
            <a:off x="22818960" y="13487400"/>
            <a:ext cx="9028800" cy="287640"/>
          </a:xfrm>
          <a:prstGeom prst="rect">
            <a:avLst/>
          </a:prstGeom>
          <a:noFill/>
          <a:ln w="12700">
            <a:noFill/>
          </a:ln>
        </p:spPr>
        <p:style>
          <a:lnRef idx="0"/>
          <a:fillRef idx="0"/>
          <a:effectRef idx="0"/>
          <a:fontRef idx="minor"/>
        </p:style>
        <p:txBody>
          <a:bodyPr lIns="45720" rIns="45720" tIns="45000" bIns="45000">
            <a:spAutoFit/>
          </a:bodyPr>
          <a:p>
            <a:pPr algn="ctr">
              <a:lnSpc>
                <a:spcPct val="100000"/>
              </a:lnSpc>
              <a:tabLst>
                <a:tab algn="l" pos="0"/>
              </a:tabLst>
            </a:pPr>
            <a:r>
              <a:rPr b="0" lang="en-US" sz="1300" spc="-1" strike="noStrike">
                <a:solidFill>
                  <a:srgbClr val="344854"/>
                </a:solidFill>
                <a:latin typeface="Arial"/>
                <a:ea typeface="Arial"/>
              </a:rPr>
              <a:t>Figure 4: Accuracy in BEETL competition for each task and model output after each training stage</a:t>
            </a:r>
            <a:endParaRPr b="0" lang="en-US" sz="1300" spc="-1" strike="noStrike">
              <a:latin typeface="Arial"/>
            </a:endParaRPr>
          </a:p>
        </p:txBody>
      </p:sp>
      <p:sp>
        <p:nvSpPr>
          <p:cNvPr id="65" name="CustomShape 20"/>
          <p:cNvSpPr/>
          <p:nvPr/>
        </p:nvSpPr>
        <p:spPr>
          <a:xfrm>
            <a:off x="22830840" y="13944600"/>
            <a:ext cx="9038160" cy="72972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1" lang="en-US" sz="2100" spc="-1" strike="noStrike">
                <a:solidFill>
                  <a:srgbClr val="344854"/>
                </a:solidFill>
                <a:latin typeface="Arial"/>
                <a:ea typeface="Arial"/>
              </a:rPr>
              <a:t>Stage 3 results were submitted to NeurIPS 2021 BEETL competition and ranked 3</a:t>
            </a:r>
            <a:r>
              <a:rPr b="1" lang="en-US" sz="2100" spc="-1" strike="noStrike" baseline="14000000">
                <a:solidFill>
                  <a:srgbClr val="344854"/>
                </a:solidFill>
                <a:latin typeface="Arial"/>
                <a:ea typeface="Arial"/>
              </a:rPr>
              <a:t>rd</a:t>
            </a:r>
            <a:r>
              <a:rPr b="1" lang="en-US" sz="2100" spc="-1" strike="noStrike">
                <a:solidFill>
                  <a:srgbClr val="344854"/>
                </a:solidFill>
                <a:latin typeface="Arial"/>
                <a:ea typeface="Arial"/>
              </a:rPr>
              <a:t> in Task 1 and 5</a:t>
            </a:r>
            <a:r>
              <a:rPr b="1" lang="en-US" sz="2100" spc="-1" strike="noStrike" baseline="14000000">
                <a:solidFill>
                  <a:srgbClr val="344854"/>
                </a:solidFill>
                <a:latin typeface="Arial"/>
                <a:ea typeface="Arial"/>
              </a:rPr>
              <a:t>th</a:t>
            </a:r>
            <a:r>
              <a:rPr b="1" lang="en-US" sz="2100" spc="-1" strike="noStrike">
                <a:solidFill>
                  <a:srgbClr val="344854"/>
                </a:solidFill>
                <a:latin typeface="Arial"/>
                <a:ea typeface="Arial"/>
              </a:rPr>
              <a:t> in Task 2 resulting in 5</a:t>
            </a:r>
            <a:r>
              <a:rPr b="1" lang="en-US" sz="2100" spc="-1" strike="noStrike" baseline="14000000">
                <a:solidFill>
                  <a:srgbClr val="344854"/>
                </a:solidFill>
                <a:latin typeface="Arial"/>
                <a:ea typeface="Arial"/>
              </a:rPr>
              <a:t>th</a:t>
            </a:r>
            <a:r>
              <a:rPr b="1" lang="en-US" sz="2100" spc="-1" strike="noStrike">
                <a:solidFill>
                  <a:srgbClr val="344854"/>
                </a:solidFill>
                <a:latin typeface="Arial"/>
                <a:ea typeface="Arial"/>
              </a:rPr>
              <a:t> overall place.</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476</TotalTime>
  <Application>LibreOffice/7.0.0.3$Windows_X86_64 LibreOffice_project/8061b3e9204bef6b321a21033174034a5e2ea88e</Application>
  <Words>460</Words>
  <Paragraphs>28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2021-12-01T09:54:15Z</dcterms:modified>
  <cp:revision>58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