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0n96dPWhmkDM1MruC2mAsP57c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penSans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7" Type="http://customschemas.google.com/relationships/presentationmetadata" Target="metadata"/><Relationship Id="rId16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ard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 txBox="1"/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400"/>
              <a:buFont typeface="Open Sans"/>
              <a:buNone/>
              <a:defRPr b="1" sz="2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2086350" y="2834125"/>
            <a:ext cx="48867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or icons (with text)">
  <p:cSld name="BLANK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20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4876950" y="1337500"/>
            <a:ext cx="36615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 (small)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/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 (large)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13"/>
          <p:cNvSpPr txBox="1"/>
          <p:nvPr>
            <p:ph idx="1" type="body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" name="Google Shape;21;p13"/>
          <p:cNvSpPr txBox="1"/>
          <p:nvPr>
            <p:ph idx="2" type="subTitle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(10 items, 2 boxes)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605400" y="1333650"/>
            <a:ext cx="3442200" cy="3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2" type="body"/>
          </p:nvPr>
        </p:nvSpPr>
        <p:spPr>
          <a:xfrm>
            <a:off x="5030250" y="1333525"/>
            <a:ext cx="3442200" cy="3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" name="Google Shape;27;p14"/>
          <p:cNvSpPr txBox="1"/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DO NOT USE] - Guidelines Slides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(10 items, 1 box)">
  <p:cSld name="ONE_COLUMN_TEX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16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604750" y="1337500"/>
            <a:ext cx="35955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" name="Google Shape;35;p16"/>
          <p:cNvSpPr txBox="1"/>
          <p:nvPr>
            <p:ph idx="2" type="body"/>
          </p:nvPr>
        </p:nvSpPr>
        <p:spPr>
          <a:xfrm>
            <a:off x="4877050" y="1337500"/>
            <a:ext cx="35955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(up to 6 items, 1 box)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3266500" y="701850"/>
            <a:ext cx="5205900" cy="3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" name="Google Shape;39;p17"/>
          <p:cNvSpPr txBox="1"/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40" name="Google Shape;40;p17"/>
          <p:cNvSpPr txBox="1"/>
          <p:nvPr>
            <p:ph idx="2" type="subTitle"/>
          </p:nvPr>
        </p:nvSpPr>
        <p:spPr>
          <a:xfrm>
            <a:off x="605400" y="1180500"/>
            <a:ext cx="25092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or icons (with title)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18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or icons (w/o title)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624600" y="525150"/>
            <a:ext cx="793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591500" y="1293900"/>
            <a:ext cx="7971900" cy="3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0"/>
          <p:cNvSpPr txBox="1"/>
          <p:nvPr/>
        </p:nvSpPr>
        <p:spPr>
          <a:xfrm>
            <a:off x="120625" y="4815050"/>
            <a:ext cx="20727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Confidential</a:t>
            </a:r>
            <a:endParaRPr b="0" i="0" sz="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35787" l="9957" r="10513" t="35734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200">
                <a:solidFill>
                  <a:schemeClr val="dk1"/>
                </a:solidFill>
              </a:rPr>
              <a:t>Data Lake Value Proposition</a:t>
            </a:r>
            <a:endParaRPr b="0" sz="2200">
              <a:solidFill>
                <a:schemeClr val="dk1"/>
              </a:solidFill>
            </a:endParaRPr>
          </a:p>
        </p:txBody>
      </p:sp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2086350" y="2910325"/>
            <a:ext cx="48867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Michał Jańczyk</a:t>
            </a:r>
            <a:endParaRPr/>
          </a:p>
        </p:txBody>
      </p:sp>
      <p:sp>
        <p:nvSpPr>
          <p:cNvPr id="57" name="Google Shape;57;p1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b="0" i="0" sz="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2110150" y="2505800"/>
            <a:ext cx="48867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Medical Data Processing Company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dk1"/>
                </a:solidFill>
              </a:rPr>
              <a:t>Agenda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b="0" i="0" sz="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a Data Lake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Components of a Data Lake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Lake vs Data Warehouse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Business Value of Data Lake Solution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Proposed Data Lake Architecture for Medical Data Processing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11" y="3023275"/>
            <a:ext cx="7614991" cy="15879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>
            <p:ph idx="2" type="subTitle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72" name="Google Shape;72;p3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What is a Data Lake</a:t>
            </a:r>
            <a:endParaRPr/>
          </a:p>
        </p:txBody>
      </p:sp>
      <p:sp>
        <p:nvSpPr>
          <p:cNvPr id="73" name="Google Shape;73;p3"/>
          <p:cNvSpPr txBox="1"/>
          <p:nvPr>
            <p:ph idx="1" type="body"/>
          </p:nvPr>
        </p:nvSpPr>
        <p:spPr>
          <a:xfrm>
            <a:off x="605400" y="1787750"/>
            <a:ext cx="7867200" cy="15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most important thing to understand about a data lake is not how it is constructed, but what it enables. It’s a comprehensive way to explore, refine, and analyze petabytes of information constantly arriving from multiple data sources. The original promise of the data lake remains: a way for organizations to collect, store, and analyze all of their data in one place.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idx="1" type="body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Build data lake based on data quality and data governance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ability to store unlimited amounts of diverse data makes the cloud </a:t>
            </a:r>
            <a:r>
              <a:rPr lang="en"/>
              <a:t>data lake </a:t>
            </a:r>
            <a:r>
              <a:rPr lang="en"/>
              <a:t>particularly well-suited for </a:t>
            </a:r>
            <a:r>
              <a:rPr lang="en"/>
              <a:t>Medical Data Processing Company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data and </a:t>
            </a:r>
            <a:r>
              <a:rPr lang="en"/>
              <a:t>compute</a:t>
            </a:r>
            <a:r>
              <a:rPr lang="en"/>
              <a:t> resources are internal to the modern data lake platform, and can be accessed, analytics and executed quickly and efficiently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Well architected data lakes does not </a:t>
            </a:r>
            <a:r>
              <a:rPr lang="en"/>
              <a:t>have problems</a:t>
            </a:r>
            <a:r>
              <a:rPr lang="en"/>
              <a:t> include lackluster performance, difficulty managing and scaling the environment, and high license costs for hardware and software.</a:t>
            </a:r>
            <a:endParaRPr/>
          </a:p>
        </p:txBody>
      </p:sp>
      <p:sp>
        <p:nvSpPr>
          <p:cNvPr id="79" name="Google Shape;79;p4"/>
          <p:cNvSpPr txBox="1"/>
          <p:nvPr>
            <p:ph idx="2" type="subTitle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to </a:t>
            </a:r>
            <a:r>
              <a:rPr lang="en"/>
              <a:t>avoid</a:t>
            </a:r>
            <a:r>
              <a:rPr lang="en"/>
              <a:t> data swamps? </a:t>
            </a:r>
            <a:endParaRPr/>
          </a:p>
        </p:txBody>
      </p:sp>
      <p:sp>
        <p:nvSpPr>
          <p:cNvPr id="80" name="Google Shape;80;p4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Components of Data Lake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idx="1" type="body"/>
          </p:nvPr>
        </p:nvSpPr>
        <p:spPr>
          <a:xfrm>
            <a:off x="605400" y="1275250"/>
            <a:ext cx="3442200" cy="3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DW stores all incoming data in quantitative metrics with schemas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DW is a mix of variety of technologies and component which allows the strategic use of data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DW defines the schema before the data is stored</a:t>
            </a:r>
            <a:endParaRPr/>
          </a:p>
        </p:txBody>
      </p:sp>
      <p:sp>
        <p:nvSpPr>
          <p:cNvPr id="86" name="Google Shape;86;p6"/>
          <p:cNvSpPr txBox="1"/>
          <p:nvPr>
            <p:ph idx="2" type="body"/>
          </p:nvPr>
        </p:nvSpPr>
        <p:spPr>
          <a:xfrm>
            <a:off x="5030250" y="1199050"/>
            <a:ext cx="3442200" cy="3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DL stores all incoming data irrespective of the source and its structure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DL is using as a storage repository that stores all type of data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DL defines the schema after the data is stored</a:t>
            </a:r>
            <a:endParaRPr/>
          </a:p>
        </p:txBody>
      </p:sp>
      <p:sp>
        <p:nvSpPr>
          <p:cNvPr id="87" name="Google Shape;87;p6"/>
          <p:cNvSpPr txBox="1"/>
          <p:nvPr>
            <p:ph type="title"/>
          </p:nvPr>
        </p:nvSpPr>
        <p:spPr>
          <a:xfrm>
            <a:off x="529200" y="626350"/>
            <a:ext cx="351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Data Warehouse</a:t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88" name="Google Shape;88;p6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b="0" i="0" sz="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6"/>
          <p:cNvSpPr txBox="1"/>
          <p:nvPr>
            <p:ph type="title"/>
          </p:nvPr>
        </p:nvSpPr>
        <p:spPr>
          <a:xfrm>
            <a:off x="4954050" y="594225"/>
            <a:ext cx="351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Data Lake</a:t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idx="1" type="body"/>
          </p:nvPr>
        </p:nvSpPr>
        <p:spPr>
          <a:xfrm>
            <a:off x="638400" y="1250875"/>
            <a:ext cx="7867200" cy="20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Modern data lake technologies have emerged, enabling organizations to easily share slices of their data, and receive shared data, in a secure and governed way.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Ultimately, a data lake should democratize access to the data.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Modern cloud data lakes allow them to capture, store, and facilitate analysis to discover trends and patterns - with the majority of data in the cloud.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Executives and professionally trained analysts thrive on data exploration and data-driven decision-making.</a:t>
            </a:r>
            <a:endParaRPr/>
          </a:p>
        </p:txBody>
      </p:sp>
      <p:sp>
        <p:nvSpPr>
          <p:cNvPr id="95" name="Google Shape;95;p7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Business Value of Data Lake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idx="1" type="body"/>
          </p:nvPr>
        </p:nvSpPr>
        <p:spPr>
          <a:xfrm>
            <a:off x="605400" y="1787750"/>
            <a:ext cx="4844400" cy="28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Serverless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Simple to manage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cost for IDLE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Best for Agile methodology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8"/>
          <p:cNvSpPr txBox="1"/>
          <p:nvPr>
            <p:ph idx="2" type="subTitle"/>
          </p:nvPr>
        </p:nvSpPr>
        <p:spPr>
          <a:xfrm>
            <a:off x="605400" y="1180500"/>
            <a:ext cx="50268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Serverless AWS Cloud Data Lake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2" name="Google Shape;102;p8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Data Lake Architecture</a:t>
            </a:r>
            <a:endParaRPr/>
          </a:p>
        </p:txBody>
      </p:sp>
      <p:pic>
        <p:nvPicPr>
          <p:cNvPr id="103" name="Google Shape;10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925" y="477100"/>
            <a:ext cx="3088687" cy="4189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 b="35787" l="9957" r="10513" t="35734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9"/>
          <p:cNvSpPr txBox="1"/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200"/>
              <a:t>THANK YOU</a:t>
            </a:r>
            <a:endParaRPr b="0" sz="2200"/>
          </a:p>
        </p:txBody>
      </p:sp>
      <p:sp>
        <p:nvSpPr>
          <p:cNvPr id="110" name="Google Shape;110;p9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b="0" i="0" sz="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