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54ed1cd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54ed1cd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54ed1cda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54ed1cda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54ed1cda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54ed1cda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54ed1cda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54ed1cda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54ed1cda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54ed1cda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54ed1cda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54ed1cda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54ed1cda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54ed1cda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54ed1cda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54ed1cda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54ed1cda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54ed1cda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54ed1cda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54ed1cda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54ed1cda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54ed1cda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6d4c78f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6d4c78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854ed1cda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54ed1cda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54ed1cda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54ed1cda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6d4c78f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d4c78f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6d4c78fc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6d4c78fc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d4c78f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d4c78f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6d4c78fc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6d4c78fc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54ed1cd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54ed1cd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54ed1cda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54ed1cda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54ed1cda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54ed1cda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amp; Image">
  <p:cSld name="Title with Content &amp; Image">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457200" y="912875"/>
            <a:ext cx="8229600" cy="309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2B3E4"/>
              </a:buClr>
              <a:buSzPts val="18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2" name="Google Shape;52;p13"/>
          <p:cNvSpPr txBox="1"/>
          <p:nvPr>
            <p:ph idx="2" type="body"/>
          </p:nvPr>
        </p:nvSpPr>
        <p:spPr>
          <a:xfrm>
            <a:off x="457200" y="4914900"/>
            <a:ext cx="3957600" cy="11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7D97AD"/>
              </a:buClr>
              <a:buSzPts val="18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3" name="Google Shape;53;p13"/>
          <p:cNvSpPr txBox="1"/>
          <p:nvPr>
            <p:ph type="title"/>
          </p:nvPr>
        </p:nvSpPr>
        <p:spPr>
          <a:xfrm>
            <a:off x="457200" y="304800"/>
            <a:ext cx="8229600" cy="593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2D3D4A"/>
              </a:buClr>
              <a:buSzPts val="28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4" name="Google Shape;54;p13"/>
          <p:cNvSpPr txBox="1"/>
          <p:nvPr>
            <p:ph idx="3" type="body"/>
          </p:nvPr>
        </p:nvSpPr>
        <p:spPr>
          <a:xfrm>
            <a:off x="457200" y="1714500"/>
            <a:ext cx="4025100" cy="28575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5" name="Google Shape;55;p1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
        <p:nvSpPr>
          <p:cNvPr id="56" name="Google Shape;56;p13"/>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400"/>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endParaRPr/>
          </a:p>
        </p:txBody>
      </p:sp>
      <p:sp>
        <p:nvSpPr>
          <p:cNvPr id="62" name="Google Shape;62;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t>How Might We </a:t>
            </a:r>
            <a:r>
              <a:rPr lang="en" sz="3200"/>
              <a:t>Other Team Member Stickies</a:t>
            </a:r>
            <a:endParaRPr/>
          </a:p>
        </p:txBody>
      </p:sp>
      <p:sp>
        <p:nvSpPr>
          <p:cNvPr id="63" name="Google Shape;63;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Clr>
                <a:schemeClr val="dk1"/>
              </a:buClr>
              <a:buSzPts val="1100"/>
              <a:buFont typeface="Arial"/>
              <a:buNone/>
            </a:pPr>
            <a:r>
              <a:rPr lang="en" sz="2400">
                <a:solidFill>
                  <a:srgbClr val="0070C0"/>
                </a:solidFill>
              </a:rPr>
              <a:t>Kaiser Permanente</a:t>
            </a:r>
            <a:endParaRPr sz="2400">
              <a:solidFill>
                <a:srgbClr val="0070C0"/>
              </a:solidFill>
            </a:endParaRPr>
          </a:p>
          <a:p>
            <a:pPr indent="0" lvl="0" marL="457200" rtl="0" algn="ctr">
              <a:lnSpc>
                <a:spcPct val="115000"/>
              </a:lnSpc>
              <a:spcBef>
                <a:spcPts val="0"/>
              </a:spcBef>
              <a:spcAft>
                <a:spcPts val="0"/>
              </a:spcAft>
              <a:buClr>
                <a:schemeClr val="dk1"/>
              </a:buClr>
              <a:buSzPts val="1100"/>
              <a:buFont typeface="Arial"/>
              <a:buNone/>
            </a:pPr>
            <a:r>
              <a:rPr lang="en" sz="2400">
                <a:solidFill>
                  <a:srgbClr val="0070C0"/>
                </a:solidFill>
              </a:rPr>
              <a:t>project scenario</a:t>
            </a:r>
            <a:endParaRPr sz="2400">
              <a:solidFill>
                <a:srgbClr val="0070C0"/>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p:nvPr/>
        </p:nvSpPr>
        <p:spPr>
          <a:xfrm>
            <a:off x="2986163" y="2875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teach users to interact with humans?</a:t>
            </a:r>
            <a:endParaRPr sz="1000"/>
          </a:p>
        </p:txBody>
      </p:sp>
      <p:sp>
        <p:nvSpPr>
          <p:cNvPr id="196" name="Google Shape;196;p23"/>
          <p:cNvSpPr/>
          <p:nvPr/>
        </p:nvSpPr>
        <p:spPr>
          <a:xfrm>
            <a:off x="163413" y="16389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have robots entertain customers at delivery?</a:t>
            </a:r>
            <a:endParaRPr sz="1000"/>
          </a:p>
        </p:txBody>
      </p:sp>
      <p:sp>
        <p:nvSpPr>
          <p:cNvPr id="197" name="Google Shape;197;p23"/>
          <p:cNvSpPr/>
          <p:nvPr/>
        </p:nvSpPr>
        <p:spPr>
          <a:xfrm>
            <a:off x="1145275" y="16846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give robots a personality?</a:t>
            </a:r>
            <a:endParaRPr sz="1000"/>
          </a:p>
        </p:txBody>
      </p:sp>
      <p:sp>
        <p:nvSpPr>
          <p:cNvPr id="198" name="Google Shape;198;p23"/>
          <p:cNvSpPr/>
          <p:nvPr/>
        </p:nvSpPr>
        <p:spPr>
          <a:xfrm>
            <a:off x="4067875" y="18069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communicate with humans around the robot?</a:t>
            </a:r>
            <a:endParaRPr sz="1000"/>
          </a:p>
        </p:txBody>
      </p:sp>
      <p:sp>
        <p:nvSpPr>
          <p:cNvPr id="199" name="Google Shape;199;p23"/>
          <p:cNvSpPr/>
          <p:nvPr/>
        </p:nvSpPr>
        <p:spPr>
          <a:xfrm>
            <a:off x="135163" y="26188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use robots to make people excited about our brand?</a:t>
            </a:r>
            <a:endParaRPr sz="1000"/>
          </a:p>
        </p:txBody>
      </p:sp>
      <p:sp>
        <p:nvSpPr>
          <p:cNvPr id="200" name="Google Shape;200;p23"/>
          <p:cNvSpPr/>
          <p:nvPr/>
        </p:nvSpPr>
        <p:spPr>
          <a:xfrm>
            <a:off x="4102088" y="2875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teach robots manners? </a:t>
            </a:r>
            <a:endParaRPr sz="1000"/>
          </a:p>
        </p:txBody>
      </p:sp>
      <p:sp>
        <p:nvSpPr>
          <p:cNvPr id="201" name="Google Shape;201;p23"/>
          <p:cNvSpPr/>
          <p:nvPr/>
        </p:nvSpPr>
        <p:spPr>
          <a:xfrm>
            <a:off x="8023875" y="34267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enable “emotion” modes in robots?</a:t>
            </a:r>
            <a:endParaRPr sz="1000"/>
          </a:p>
        </p:txBody>
      </p:sp>
      <p:sp>
        <p:nvSpPr>
          <p:cNvPr id="202" name="Google Shape;202;p23"/>
          <p:cNvSpPr/>
          <p:nvPr/>
        </p:nvSpPr>
        <p:spPr>
          <a:xfrm>
            <a:off x="1145263" y="26948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interacting with robots more fun?</a:t>
            </a:r>
            <a:endParaRPr sz="1000"/>
          </a:p>
        </p:txBody>
      </p:sp>
      <p:sp>
        <p:nvSpPr>
          <p:cNvPr id="203" name="Google Shape;203;p23"/>
          <p:cNvSpPr/>
          <p:nvPr/>
        </p:nvSpPr>
        <p:spPr>
          <a:xfrm>
            <a:off x="5882263" y="34100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our robots act like people?</a:t>
            </a:r>
            <a:endParaRPr sz="1000"/>
          </a:p>
        </p:txBody>
      </p:sp>
      <p:sp>
        <p:nvSpPr>
          <p:cNvPr id="204" name="Google Shape;204;p23"/>
          <p:cNvSpPr/>
          <p:nvPr/>
        </p:nvSpPr>
        <p:spPr>
          <a:xfrm>
            <a:off x="6953075" y="341003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teach empathy to robots?</a:t>
            </a:r>
            <a:endParaRPr sz="1000"/>
          </a:p>
        </p:txBody>
      </p:sp>
      <p:sp>
        <p:nvSpPr>
          <p:cNvPr id="205" name="Google Shape;205;p23"/>
          <p:cNvSpPr/>
          <p:nvPr/>
        </p:nvSpPr>
        <p:spPr>
          <a:xfrm>
            <a:off x="2986150" y="18069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robots talk to people?</a:t>
            </a:r>
            <a:endParaRPr sz="1000"/>
          </a:p>
        </p:txBody>
      </p:sp>
      <p:sp>
        <p:nvSpPr>
          <p:cNvPr id="206" name="Google Shape;206;p23"/>
          <p:cNvSpPr/>
          <p:nvPr/>
        </p:nvSpPr>
        <p:spPr>
          <a:xfrm>
            <a:off x="6309650" y="84863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prepare robot to handle deliveries to persons with disabilities?</a:t>
            </a:r>
            <a:endParaRPr sz="1000"/>
          </a:p>
        </p:txBody>
      </p:sp>
      <p:sp>
        <p:nvSpPr>
          <p:cNvPr id="207" name="Google Shape;207;p23"/>
          <p:cNvSpPr/>
          <p:nvPr/>
        </p:nvSpPr>
        <p:spPr>
          <a:xfrm>
            <a:off x="7357488" y="84863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enable robots to interpret and speak different languages?</a:t>
            </a:r>
            <a:endParaRPr sz="1000"/>
          </a:p>
        </p:txBody>
      </p:sp>
      <p:sp>
        <p:nvSpPr>
          <p:cNvPr id="208" name="Google Shape;208;p23"/>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Human/Robot Interaction</a:t>
            </a:r>
            <a:endParaRPr sz="3200">
              <a:solidFill>
                <a:srgbClr val="2D3D4A"/>
              </a:solidFill>
              <a:latin typeface="Open Sans"/>
              <a:ea typeface="Open Sans"/>
              <a:cs typeface="Open Sans"/>
              <a:sym typeface="Open Sans"/>
            </a:endParaRPr>
          </a:p>
        </p:txBody>
      </p:sp>
      <p:sp>
        <p:nvSpPr>
          <p:cNvPr id="209" name="Google Shape;209;p23"/>
          <p:cNvSpPr txBox="1"/>
          <p:nvPr/>
        </p:nvSpPr>
        <p:spPr>
          <a:xfrm>
            <a:off x="351975" y="39503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Delight</a:t>
            </a:r>
            <a:endParaRPr>
              <a:latin typeface="Open Sans"/>
              <a:ea typeface="Open Sans"/>
              <a:cs typeface="Open Sans"/>
              <a:sym typeface="Open Sans"/>
            </a:endParaRPr>
          </a:p>
        </p:txBody>
      </p:sp>
      <p:sp>
        <p:nvSpPr>
          <p:cNvPr id="210" name="Google Shape;210;p23"/>
          <p:cNvSpPr txBox="1"/>
          <p:nvPr/>
        </p:nvSpPr>
        <p:spPr>
          <a:xfrm>
            <a:off x="6511625" y="193625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Deliveries for everyone</a:t>
            </a:r>
            <a:endParaRPr>
              <a:latin typeface="Open Sans"/>
              <a:ea typeface="Open Sans"/>
              <a:cs typeface="Open Sans"/>
              <a:sym typeface="Open Sans"/>
            </a:endParaRPr>
          </a:p>
        </p:txBody>
      </p:sp>
      <p:sp>
        <p:nvSpPr>
          <p:cNvPr id="211" name="Google Shape;211;p23"/>
          <p:cNvSpPr txBox="1"/>
          <p:nvPr/>
        </p:nvSpPr>
        <p:spPr>
          <a:xfrm>
            <a:off x="3095175" y="39503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Communication with people</a:t>
            </a:r>
            <a:endParaRPr>
              <a:latin typeface="Open Sans"/>
              <a:ea typeface="Open Sans"/>
              <a:cs typeface="Open Sans"/>
              <a:sym typeface="Open Sans"/>
            </a:endParaRPr>
          </a:p>
        </p:txBody>
      </p:sp>
      <p:sp>
        <p:nvSpPr>
          <p:cNvPr id="212" name="Google Shape;212;p23"/>
          <p:cNvSpPr txBox="1"/>
          <p:nvPr/>
        </p:nvSpPr>
        <p:spPr>
          <a:xfrm>
            <a:off x="6600375" y="44837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Human-like</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4"/>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Other</a:t>
            </a:r>
            <a:endParaRPr sz="3200">
              <a:solidFill>
                <a:srgbClr val="2D3D4A"/>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n" sz="1400"/>
              <a:t>Amazon is the world leader in self publishing for books. They would now like to explore entering into another self publishing media vertical and are considering either self published videos or self published music.</a:t>
            </a:r>
            <a:endParaRPr sz="1400"/>
          </a:p>
          <a:p>
            <a:pPr indent="0" lvl="0" marL="0" rtl="0" algn="l">
              <a:spcBef>
                <a:spcPts val="0"/>
              </a:spcBef>
              <a:spcAft>
                <a:spcPts val="1600"/>
              </a:spcAft>
              <a:buNone/>
            </a:pPr>
            <a:r>
              <a:t/>
            </a:r>
            <a:endParaRPr sz="1400"/>
          </a:p>
        </p:txBody>
      </p:sp>
      <p:sp>
        <p:nvSpPr>
          <p:cNvPr id="223" name="Google Shape;223;p2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t>How Might We </a:t>
            </a:r>
            <a:r>
              <a:rPr lang="en" sz="3200"/>
              <a:t>Other Team Member Stickies</a:t>
            </a:r>
            <a:endParaRPr/>
          </a:p>
        </p:txBody>
      </p:sp>
      <p:sp>
        <p:nvSpPr>
          <p:cNvPr id="224" name="Google Shape;224;p2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2400">
                <a:solidFill>
                  <a:srgbClr val="0070C0"/>
                </a:solidFill>
              </a:rPr>
              <a:t>Amazon</a:t>
            </a:r>
            <a:endParaRPr sz="2400">
              <a:solidFill>
                <a:srgbClr val="0070C0"/>
              </a:solidFill>
            </a:endParaRPr>
          </a:p>
          <a:p>
            <a:pPr indent="0" lvl="0" marL="457200" rtl="0" algn="ctr">
              <a:lnSpc>
                <a:spcPct val="115000"/>
              </a:lnSpc>
              <a:spcBef>
                <a:spcPts val="0"/>
              </a:spcBef>
              <a:spcAft>
                <a:spcPts val="0"/>
              </a:spcAft>
              <a:buNone/>
            </a:pPr>
            <a:r>
              <a:rPr lang="en" sz="2400">
                <a:solidFill>
                  <a:srgbClr val="0070C0"/>
                </a:solidFill>
              </a:rPr>
              <a:t>project scenario</a:t>
            </a:r>
            <a:endParaRPr sz="2400">
              <a:solidFill>
                <a:srgbClr val="0070C0"/>
              </a:solidFill>
            </a:endParaRPr>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p:nvPr/>
        </p:nvSpPr>
        <p:spPr>
          <a:xfrm>
            <a:off x="3144763" y="15055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categorize videos by genre?</a:t>
            </a:r>
            <a:endParaRPr sz="1000"/>
          </a:p>
        </p:txBody>
      </p:sp>
      <p:sp>
        <p:nvSpPr>
          <p:cNvPr id="230" name="Google Shape;230;p26"/>
          <p:cNvSpPr/>
          <p:nvPr/>
        </p:nvSpPr>
        <p:spPr>
          <a:xfrm>
            <a:off x="1753925" y="26628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users step out of their comfort zone? </a:t>
            </a:r>
            <a:endParaRPr sz="1000"/>
          </a:p>
        </p:txBody>
      </p:sp>
      <p:sp>
        <p:nvSpPr>
          <p:cNvPr id="231" name="Google Shape;231;p26"/>
          <p:cNvSpPr/>
          <p:nvPr/>
        </p:nvSpPr>
        <p:spPr>
          <a:xfrm>
            <a:off x="395775" y="15055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allow people to watch/listen to content relevant to them?</a:t>
            </a:r>
            <a:endParaRPr sz="1000"/>
          </a:p>
          <a:p>
            <a:pPr indent="0" lvl="0" marL="0" rtl="0" algn="l">
              <a:spcBef>
                <a:spcPts val="0"/>
              </a:spcBef>
              <a:spcAft>
                <a:spcPts val="0"/>
              </a:spcAft>
              <a:buNone/>
            </a:pPr>
            <a:r>
              <a:t/>
            </a:r>
            <a:endParaRPr sz="1000"/>
          </a:p>
        </p:txBody>
      </p:sp>
      <p:sp>
        <p:nvSpPr>
          <p:cNvPr id="232" name="Google Shape;232;p26"/>
          <p:cNvSpPr/>
          <p:nvPr/>
        </p:nvSpPr>
        <p:spPr>
          <a:xfrm>
            <a:off x="5640575" y="22277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share music that a user is likely to enjoy?</a:t>
            </a:r>
            <a:endParaRPr sz="1000"/>
          </a:p>
        </p:txBody>
      </p:sp>
      <p:sp>
        <p:nvSpPr>
          <p:cNvPr id="233" name="Google Shape;233;p26"/>
          <p:cNvSpPr/>
          <p:nvPr/>
        </p:nvSpPr>
        <p:spPr>
          <a:xfrm>
            <a:off x="1317425" y="1652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allow users to discover music they might like? </a:t>
            </a:r>
            <a:endParaRPr sz="1000"/>
          </a:p>
        </p:txBody>
      </p:sp>
      <p:sp>
        <p:nvSpPr>
          <p:cNvPr id="234" name="Google Shape;234;p26"/>
          <p:cNvSpPr/>
          <p:nvPr/>
        </p:nvSpPr>
        <p:spPr>
          <a:xfrm>
            <a:off x="743825" y="2431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create a way of discovering these new products?</a:t>
            </a:r>
            <a:endParaRPr sz="1000"/>
          </a:p>
          <a:p>
            <a:pPr indent="0" lvl="0" marL="0" rtl="0" algn="l">
              <a:spcBef>
                <a:spcPts val="0"/>
              </a:spcBef>
              <a:spcAft>
                <a:spcPts val="0"/>
              </a:spcAft>
              <a:buNone/>
            </a:pPr>
            <a:r>
              <a:t/>
            </a:r>
            <a:endParaRPr sz="1000"/>
          </a:p>
        </p:txBody>
      </p:sp>
      <p:sp>
        <p:nvSpPr>
          <p:cNvPr id="235" name="Google Shape;235;p26"/>
          <p:cNvSpPr/>
          <p:nvPr/>
        </p:nvSpPr>
        <p:spPr>
          <a:xfrm>
            <a:off x="7742125" y="36232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add parental ratings for content?</a:t>
            </a:r>
            <a:endParaRPr sz="1000"/>
          </a:p>
        </p:txBody>
      </p:sp>
      <p:sp>
        <p:nvSpPr>
          <p:cNvPr id="236" name="Google Shape;236;p26"/>
          <p:cNvSpPr/>
          <p:nvPr/>
        </p:nvSpPr>
        <p:spPr>
          <a:xfrm>
            <a:off x="7742125" y="2164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our content available to people with limited vision?</a:t>
            </a:r>
            <a:endParaRPr sz="1000"/>
          </a:p>
        </p:txBody>
      </p:sp>
      <p:sp>
        <p:nvSpPr>
          <p:cNvPr id="237" name="Google Shape;237;p26"/>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Best User Experience</a:t>
            </a:r>
            <a:endParaRPr sz="3200">
              <a:solidFill>
                <a:srgbClr val="2D3D4A"/>
              </a:solidFill>
              <a:latin typeface="Open Sans"/>
              <a:ea typeface="Open Sans"/>
              <a:cs typeface="Open Sans"/>
              <a:sym typeface="Open Sans"/>
            </a:endParaRPr>
          </a:p>
        </p:txBody>
      </p:sp>
      <p:sp>
        <p:nvSpPr>
          <p:cNvPr id="238" name="Google Shape;238;p26"/>
          <p:cNvSpPr/>
          <p:nvPr/>
        </p:nvSpPr>
        <p:spPr>
          <a:xfrm>
            <a:off x="3653100" y="21607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categorize music into genres?</a:t>
            </a:r>
            <a:endParaRPr sz="1000"/>
          </a:p>
        </p:txBody>
      </p:sp>
      <p:sp>
        <p:nvSpPr>
          <p:cNvPr id="239" name="Google Shape;239;p26"/>
          <p:cNvSpPr txBox="1"/>
          <p:nvPr/>
        </p:nvSpPr>
        <p:spPr>
          <a:xfrm>
            <a:off x="580575" y="37979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Content Discovery</a:t>
            </a:r>
            <a:endParaRPr>
              <a:latin typeface="Open Sans"/>
              <a:ea typeface="Open Sans"/>
              <a:cs typeface="Open Sans"/>
              <a:sym typeface="Open Sans"/>
            </a:endParaRPr>
          </a:p>
        </p:txBody>
      </p:sp>
      <p:sp>
        <p:nvSpPr>
          <p:cNvPr id="240" name="Google Shape;240;p26"/>
          <p:cNvSpPr txBox="1"/>
          <p:nvPr/>
        </p:nvSpPr>
        <p:spPr>
          <a:xfrm>
            <a:off x="3144775" y="326272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Content Browsing</a:t>
            </a:r>
            <a:endParaRPr>
              <a:latin typeface="Open Sans"/>
              <a:ea typeface="Open Sans"/>
              <a:cs typeface="Open Sans"/>
              <a:sym typeface="Open Sans"/>
            </a:endParaRPr>
          </a:p>
        </p:txBody>
      </p:sp>
      <p:sp>
        <p:nvSpPr>
          <p:cNvPr id="241" name="Google Shape;241;p26"/>
          <p:cNvSpPr txBox="1"/>
          <p:nvPr/>
        </p:nvSpPr>
        <p:spPr>
          <a:xfrm>
            <a:off x="7410475" y="12799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Accessibility</a:t>
            </a:r>
            <a:endParaRPr>
              <a:latin typeface="Open Sans"/>
              <a:ea typeface="Open Sans"/>
              <a:cs typeface="Open Sans"/>
              <a:sym typeface="Open Sans"/>
            </a:endParaRPr>
          </a:p>
        </p:txBody>
      </p:sp>
      <p:sp>
        <p:nvSpPr>
          <p:cNvPr id="242" name="Google Shape;242;p26"/>
          <p:cNvSpPr txBox="1"/>
          <p:nvPr/>
        </p:nvSpPr>
        <p:spPr>
          <a:xfrm>
            <a:off x="7410475" y="463332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Family</a:t>
            </a:r>
            <a:endParaRPr>
              <a:latin typeface="Open Sans"/>
              <a:ea typeface="Open Sans"/>
              <a:cs typeface="Open Sans"/>
              <a:sym typeface="Open Sans"/>
            </a:endParaRPr>
          </a:p>
        </p:txBody>
      </p:sp>
      <p:sp>
        <p:nvSpPr>
          <p:cNvPr id="243" name="Google Shape;243;p26"/>
          <p:cNvSpPr txBox="1"/>
          <p:nvPr/>
        </p:nvSpPr>
        <p:spPr>
          <a:xfrm>
            <a:off x="5308925" y="3247438"/>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Social</a:t>
            </a:r>
            <a:endParaRPr>
              <a:latin typeface="Open Sans"/>
              <a:ea typeface="Open Sans"/>
              <a:cs typeface="Open Sans"/>
              <a:sym typeface="Open Sans"/>
            </a:endParaRPr>
          </a:p>
        </p:txBody>
      </p:sp>
      <p:sp>
        <p:nvSpPr>
          <p:cNvPr id="244" name="Google Shape;244;p26"/>
          <p:cNvSpPr/>
          <p:nvPr/>
        </p:nvSpPr>
        <p:spPr>
          <a:xfrm>
            <a:off x="5694375" y="122651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facilitate easy social sharing?</a:t>
            </a:r>
            <a:endParaRPr sz="1000"/>
          </a:p>
        </p:txBody>
      </p:sp>
      <p:sp>
        <p:nvSpPr>
          <p:cNvPr id="245" name="Google Shape;245;p26"/>
          <p:cNvSpPr/>
          <p:nvPr/>
        </p:nvSpPr>
        <p:spPr>
          <a:xfrm>
            <a:off x="7804725" y="19368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content downloads easy and quick?</a:t>
            </a:r>
            <a:endParaRPr sz="1000"/>
          </a:p>
        </p:txBody>
      </p:sp>
      <p:sp>
        <p:nvSpPr>
          <p:cNvPr id="246" name="Google Shape;246;p26"/>
          <p:cNvSpPr txBox="1"/>
          <p:nvPr/>
        </p:nvSpPr>
        <p:spPr>
          <a:xfrm>
            <a:off x="7473075" y="31863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Simple and fast</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7"/>
          <p:cNvSpPr/>
          <p:nvPr/>
        </p:nvSpPr>
        <p:spPr>
          <a:xfrm>
            <a:off x="6607825" y="17231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create a new experience for customers/creators</a:t>
            </a:r>
            <a:endParaRPr sz="1000"/>
          </a:p>
        </p:txBody>
      </p:sp>
      <p:sp>
        <p:nvSpPr>
          <p:cNvPr id="252" name="Google Shape;252;p27"/>
          <p:cNvSpPr/>
          <p:nvPr/>
        </p:nvSpPr>
        <p:spPr>
          <a:xfrm>
            <a:off x="7617925" y="17231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differentiate our distribution to competitors? </a:t>
            </a:r>
            <a:endParaRPr sz="1000"/>
          </a:p>
        </p:txBody>
      </p:sp>
      <p:sp>
        <p:nvSpPr>
          <p:cNvPr id="253" name="Google Shape;253;p27"/>
          <p:cNvSpPr/>
          <p:nvPr/>
        </p:nvSpPr>
        <p:spPr>
          <a:xfrm>
            <a:off x="4362750" y="11830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find fake ratings?</a:t>
            </a:r>
            <a:endParaRPr sz="1000"/>
          </a:p>
        </p:txBody>
      </p:sp>
      <p:sp>
        <p:nvSpPr>
          <p:cNvPr id="254" name="Google Shape;254;p27"/>
          <p:cNvSpPr/>
          <p:nvPr/>
        </p:nvSpPr>
        <p:spPr>
          <a:xfrm>
            <a:off x="3389250" y="14182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ensure that content is original?</a:t>
            </a:r>
            <a:endParaRPr sz="1000"/>
          </a:p>
        </p:txBody>
      </p:sp>
      <p:sp>
        <p:nvSpPr>
          <p:cNvPr id="255" name="Google Shape;255;p27"/>
          <p:cNvSpPr/>
          <p:nvPr/>
        </p:nvSpPr>
        <p:spPr>
          <a:xfrm>
            <a:off x="1321800" y="13235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allow users to rate music?</a:t>
            </a:r>
            <a:endParaRPr sz="1000"/>
          </a:p>
        </p:txBody>
      </p:sp>
      <p:sp>
        <p:nvSpPr>
          <p:cNvPr id="256" name="Google Shape;256;p27"/>
          <p:cNvSpPr/>
          <p:nvPr/>
        </p:nvSpPr>
        <p:spPr>
          <a:xfrm>
            <a:off x="311700" y="13235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Allow users to rate videos?</a:t>
            </a:r>
            <a:endParaRPr sz="1000"/>
          </a:p>
        </p:txBody>
      </p:sp>
      <p:sp>
        <p:nvSpPr>
          <p:cNvPr id="257" name="Google Shape;257;p27"/>
          <p:cNvSpPr/>
          <p:nvPr/>
        </p:nvSpPr>
        <p:spPr>
          <a:xfrm>
            <a:off x="311688" y="22943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assess content quality? </a:t>
            </a:r>
            <a:endParaRPr sz="1000"/>
          </a:p>
        </p:txBody>
      </p:sp>
      <p:sp>
        <p:nvSpPr>
          <p:cNvPr id="258" name="Google Shape;258;p27"/>
          <p:cNvSpPr/>
          <p:nvPr/>
        </p:nvSpPr>
        <p:spPr>
          <a:xfrm>
            <a:off x="3247125" y="22554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check for music copyright violations?</a:t>
            </a:r>
            <a:endParaRPr sz="1000"/>
          </a:p>
        </p:txBody>
      </p:sp>
      <p:sp>
        <p:nvSpPr>
          <p:cNvPr id="259" name="Google Shape;259;p27"/>
          <p:cNvSpPr/>
          <p:nvPr/>
        </p:nvSpPr>
        <p:spPr>
          <a:xfrm>
            <a:off x="4194200" y="20136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check for image copyright violations?</a:t>
            </a:r>
            <a:endParaRPr sz="1000"/>
          </a:p>
        </p:txBody>
      </p:sp>
      <p:sp>
        <p:nvSpPr>
          <p:cNvPr id="260" name="Google Shape;260;p27"/>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Build a Powerful Platform</a:t>
            </a:r>
            <a:endParaRPr sz="3200">
              <a:solidFill>
                <a:srgbClr val="2D3D4A"/>
              </a:solidFill>
              <a:latin typeface="Open Sans"/>
              <a:ea typeface="Open Sans"/>
              <a:cs typeface="Open Sans"/>
              <a:sym typeface="Open Sans"/>
            </a:endParaRPr>
          </a:p>
        </p:txBody>
      </p:sp>
      <p:sp>
        <p:nvSpPr>
          <p:cNvPr id="261" name="Google Shape;261;p27"/>
          <p:cNvSpPr/>
          <p:nvPr/>
        </p:nvSpPr>
        <p:spPr>
          <a:xfrm>
            <a:off x="1321788" y="22943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ensure that users are not exposed to offensive material?</a:t>
            </a:r>
            <a:endParaRPr sz="1000"/>
          </a:p>
        </p:txBody>
      </p:sp>
      <p:sp>
        <p:nvSpPr>
          <p:cNvPr id="262" name="Google Shape;262;p27"/>
          <p:cNvSpPr/>
          <p:nvPr/>
        </p:nvSpPr>
        <p:spPr>
          <a:xfrm>
            <a:off x="4257225" y="28699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ensure that the content is original?</a:t>
            </a:r>
            <a:endParaRPr sz="1000"/>
          </a:p>
        </p:txBody>
      </p:sp>
      <p:sp>
        <p:nvSpPr>
          <p:cNvPr id="263" name="Google Shape;263;p27"/>
          <p:cNvSpPr txBox="1"/>
          <p:nvPr/>
        </p:nvSpPr>
        <p:spPr>
          <a:xfrm>
            <a:off x="6758725" y="2817863"/>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Differentiation</a:t>
            </a:r>
            <a:endParaRPr>
              <a:latin typeface="Open Sans"/>
              <a:ea typeface="Open Sans"/>
              <a:cs typeface="Open Sans"/>
              <a:sym typeface="Open Sans"/>
            </a:endParaRPr>
          </a:p>
        </p:txBody>
      </p:sp>
      <p:sp>
        <p:nvSpPr>
          <p:cNvPr id="264" name="Google Shape;264;p27"/>
          <p:cNvSpPr txBox="1"/>
          <p:nvPr/>
        </p:nvSpPr>
        <p:spPr>
          <a:xfrm>
            <a:off x="3472400" y="3965738"/>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Prevent abuse</a:t>
            </a:r>
            <a:endParaRPr>
              <a:latin typeface="Open Sans"/>
              <a:ea typeface="Open Sans"/>
              <a:cs typeface="Open Sans"/>
              <a:sym typeface="Open Sans"/>
            </a:endParaRPr>
          </a:p>
        </p:txBody>
      </p:sp>
      <p:sp>
        <p:nvSpPr>
          <p:cNvPr id="265" name="Google Shape;265;p27"/>
          <p:cNvSpPr txBox="1"/>
          <p:nvPr/>
        </p:nvSpPr>
        <p:spPr>
          <a:xfrm>
            <a:off x="506650" y="3393463"/>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High quality content</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8"/>
          <p:cNvSpPr/>
          <p:nvPr/>
        </p:nvSpPr>
        <p:spPr>
          <a:xfrm>
            <a:off x="2534425" y="3312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allow artists to collaboratively create content?</a:t>
            </a:r>
            <a:endParaRPr sz="1000"/>
          </a:p>
          <a:p>
            <a:pPr indent="0" lvl="0" marL="0" rtl="0" algn="l">
              <a:spcBef>
                <a:spcPts val="0"/>
              </a:spcBef>
              <a:spcAft>
                <a:spcPts val="0"/>
              </a:spcAft>
              <a:buNone/>
            </a:pPr>
            <a:r>
              <a:t/>
            </a:r>
            <a:endParaRPr sz="1000"/>
          </a:p>
        </p:txBody>
      </p:sp>
      <p:sp>
        <p:nvSpPr>
          <p:cNvPr id="271" name="Google Shape;271;p28"/>
          <p:cNvSpPr/>
          <p:nvPr/>
        </p:nvSpPr>
        <p:spPr>
          <a:xfrm>
            <a:off x="6911500" y="32812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incentivize artists to share content on Amazon’s platform?</a:t>
            </a:r>
            <a:endParaRPr sz="1000"/>
          </a:p>
          <a:p>
            <a:pPr indent="0" lvl="0" marL="0" rtl="0" algn="l">
              <a:spcBef>
                <a:spcPts val="0"/>
              </a:spcBef>
              <a:spcAft>
                <a:spcPts val="0"/>
              </a:spcAft>
              <a:buNone/>
            </a:pPr>
            <a:r>
              <a:t/>
            </a:r>
            <a:endParaRPr sz="1000"/>
          </a:p>
        </p:txBody>
      </p:sp>
      <p:sp>
        <p:nvSpPr>
          <p:cNvPr id="272" name="Google Shape;272;p28"/>
          <p:cNvSpPr/>
          <p:nvPr/>
        </p:nvSpPr>
        <p:spPr>
          <a:xfrm>
            <a:off x="7969625" y="6481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content uploads easy and quick?</a:t>
            </a:r>
            <a:endParaRPr sz="1000"/>
          </a:p>
        </p:txBody>
      </p:sp>
      <p:sp>
        <p:nvSpPr>
          <p:cNvPr id="273" name="Google Shape;273;p28"/>
          <p:cNvSpPr/>
          <p:nvPr/>
        </p:nvSpPr>
        <p:spPr>
          <a:xfrm>
            <a:off x="4080250" y="32359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share local concert information?</a:t>
            </a:r>
            <a:endParaRPr sz="1000"/>
          </a:p>
        </p:txBody>
      </p:sp>
      <p:sp>
        <p:nvSpPr>
          <p:cNvPr id="274" name="Google Shape;274;p28"/>
          <p:cNvSpPr/>
          <p:nvPr/>
        </p:nvSpPr>
        <p:spPr>
          <a:xfrm>
            <a:off x="4667300" y="360631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artist landing pages interesting? </a:t>
            </a:r>
            <a:endParaRPr sz="1000"/>
          </a:p>
        </p:txBody>
      </p:sp>
      <p:sp>
        <p:nvSpPr>
          <p:cNvPr id="275" name="Google Shape;275;p28"/>
          <p:cNvSpPr/>
          <p:nvPr/>
        </p:nvSpPr>
        <p:spPr>
          <a:xfrm>
            <a:off x="7051675" y="6481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it easy to upload music and videos?</a:t>
            </a:r>
            <a:endParaRPr sz="1000"/>
          </a:p>
        </p:txBody>
      </p:sp>
      <p:sp>
        <p:nvSpPr>
          <p:cNvPr id="276" name="Google Shape;276;p28"/>
          <p:cNvSpPr/>
          <p:nvPr/>
        </p:nvSpPr>
        <p:spPr>
          <a:xfrm>
            <a:off x="5012700" y="270421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allow users to promote their content on social media?</a:t>
            </a:r>
            <a:endParaRPr sz="1000"/>
          </a:p>
        </p:txBody>
      </p:sp>
      <p:sp>
        <p:nvSpPr>
          <p:cNvPr id="277" name="Google Shape;277;p28"/>
          <p:cNvSpPr/>
          <p:nvPr/>
        </p:nvSpPr>
        <p:spPr>
          <a:xfrm>
            <a:off x="3868475" y="10287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convert book authors to other media?</a:t>
            </a:r>
            <a:endParaRPr sz="1000"/>
          </a:p>
        </p:txBody>
      </p:sp>
      <p:sp>
        <p:nvSpPr>
          <p:cNvPr id="278" name="Google Shape;278;p28"/>
          <p:cNvSpPr/>
          <p:nvPr/>
        </p:nvSpPr>
        <p:spPr>
          <a:xfrm>
            <a:off x="2856475" y="10287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encourage creators to come to our platform?</a:t>
            </a:r>
            <a:endParaRPr sz="1000"/>
          </a:p>
        </p:txBody>
      </p:sp>
      <p:sp>
        <p:nvSpPr>
          <p:cNvPr id="279" name="Google Shape;279;p28"/>
          <p:cNvSpPr/>
          <p:nvPr/>
        </p:nvSpPr>
        <p:spPr>
          <a:xfrm>
            <a:off x="7883775" y="32812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reward publishers for better content?</a:t>
            </a:r>
            <a:endParaRPr sz="1000"/>
          </a:p>
        </p:txBody>
      </p:sp>
      <p:sp>
        <p:nvSpPr>
          <p:cNvPr id="280" name="Google Shape;280;p28"/>
          <p:cNvSpPr/>
          <p:nvPr/>
        </p:nvSpPr>
        <p:spPr>
          <a:xfrm>
            <a:off x="1103238" y="26371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provide video editing tools?</a:t>
            </a:r>
            <a:endParaRPr sz="1000"/>
          </a:p>
          <a:p>
            <a:pPr indent="0" lvl="0" marL="0" rtl="0" algn="l">
              <a:spcBef>
                <a:spcPts val="0"/>
              </a:spcBef>
              <a:spcAft>
                <a:spcPts val="0"/>
              </a:spcAft>
              <a:buNone/>
            </a:pPr>
            <a:r>
              <a:t/>
            </a:r>
            <a:endParaRPr sz="1000"/>
          </a:p>
        </p:txBody>
      </p:sp>
      <p:sp>
        <p:nvSpPr>
          <p:cNvPr id="281" name="Google Shape;281;p28"/>
          <p:cNvSpPr/>
          <p:nvPr/>
        </p:nvSpPr>
        <p:spPr>
          <a:xfrm>
            <a:off x="685275" y="17118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provide music editing tools?</a:t>
            </a:r>
            <a:endParaRPr sz="1000"/>
          </a:p>
        </p:txBody>
      </p:sp>
      <p:sp>
        <p:nvSpPr>
          <p:cNvPr id="282" name="Google Shape;282;p28"/>
          <p:cNvSpPr/>
          <p:nvPr/>
        </p:nvSpPr>
        <p:spPr>
          <a:xfrm>
            <a:off x="56175" y="26197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the music sound better?</a:t>
            </a:r>
            <a:endParaRPr sz="1000"/>
          </a:p>
        </p:txBody>
      </p:sp>
      <p:sp>
        <p:nvSpPr>
          <p:cNvPr id="283" name="Google Shape;283;p28"/>
          <p:cNvSpPr/>
          <p:nvPr/>
        </p:nvSpPr>
        <p:spPr>
          <a:xfrm>
            <a:off x="7490200" y="1490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allow users to create and upload their own videos online?</a:t>
            </a:r>
            <a:endParaRPr sz="1000"/>
          </a:p>
          <a:p>
            <a:pPr indent="0" lvl="0" marL="0" rtl="0" algn="l">
              <a:spcBef>
                <a:spcPts val="0"/>
              </a:spcBef>
              <a:spcAft>
                <a:spcPts val="0"/>
              </a:spcAft>
              <a:buNone/>
            </a:pPr>
            <a:r>
              <a:t/>
            </a:r>
            <a:endParaRPr sz="1000"/>
          </a:p>
        </p:txBody>
      </p:sp>
      <p:sp>
        <p:nvSpPr>
          <p:cNvPr id="284" name="Google Shape;284;p28"/>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Empower Content Creators</a:t>
            </a:r>
            <a:endParaRPr sz="3200">
              <a:solidFill>
                <a:srgbClr val="2D3D4A"/>
              </a:solidFill>
              <a:latin typeface="Open Sans"/>
              <a:ea typeface="Open Sans"/>
              <a:cs typeface="Open Sans"/>
              <a:sym typeface="Open Sans"/>
            </a:endParaRPr>
          </a:p>
        </p:txBody>
      </p:sp>
      <p:sp>
        <p:nvSpPr>
          <p:cNvPr id="285" name="Google Shape;285;p28"/>
          <p:cNvSpPr txBox="1"/>
          <p:nvPr/>
        </p:nvSpPr>
        <p:spPr>
          <a:xfrm>
            <a:off x="7086450" y="43222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Incentives</a:t>
            </a:r>
            <a:endParaRPr>
              <a:latin typeface="Open Sans"/>
              <a:ea typeface="Open Sans"/>
              <a:cs typeface="Open Sans"/>
              <a:sym typeface="Open Sans"/>
            </a:endParaRPr>
          </a:p>
        </p:txBody>
      </p:sp>
      <p:sp>
        <p:nvSpPr>
          <p:cNvPr id="286" name="Google Shape;286;p28"/>
          <p:cNvSpPr txBox="1"/>
          <p:nvPr/>
        </p:nvSpPr>
        <p:spPr>
          <a:xfrm>
            <a:off x="172000" y="372635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Tools to produce high quality content</a:t>
            </a:r>
            <a:endParaRPr>
              <a:latin typeface="Open Sans"/>
              <a:ea typeface="Open Sans"/>
              <a:cs typeface="Open Sans"/>
              <a:sym typeface="Open Sans"/>
            </a:endParaRPr>
          </a:p>
        </p:txBody>
      </p:sp>
      <p:sp>
        <p:nvSpPr>
          <p:cNvPr id="287" name="Google Shape;287;p28"/>
          <p:cNvSpPr txBox="1"/>
          <p:nvPr/>
        </p:nvSpPr>
        <p:spPr>
          <a:xfrm>
            <a:off x="2972925" y="208515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More Creators</a:t>
            </a:r>
            <a:endParaRPr>
              <a:latin typeface="Open Sans"/>
              <a:ea typeface="Open Sans"/>
              <a:cs typeface="Open Sans"/>
              <a:sym typeface="Open Sans"/>
            </a:endParaRPr>
          </a:p>
        </p:txBody>
      </p:sp>
      <p:sp>
        <p:nvSpPr>
          <p:cNvPr id="288" name="Google Shape;288;p28"/>
          <p:cNvSpPr txBox="1"/>
          <p:nvPr/>
        </p:nvSpPr>
        <p:spPr>
          <a:xfrm>
            <a:off x="4046650" y="46569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Creator Engagement</a:t>
            </a:r>
            <a:endParaRPr>
              <a:latin typeface="Open Sans"/>
              <a:ea typeface="Open Sans"/>
              <a:cs typeface="Open Sans"/>
              <a:sym typeface="Open Sans"/>
            </a:endParaRPr>
          </a:p>
        </p:txBody>
      </p:sp>
      <p:sp>
        <p:nvSpPr>
          <p:cNvPr id="289" name="Google Shape;289;p28"/>
          <p:cNvSpPr txBox="1"/>
          <p:nvPr/>
        </p:nvSpPr>
        <p:spPr>
          <a:xfrm>
            <a:off x="7158550" y="25002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Simple and fast</a:t>
            </a:r>
            <a:endParaRPr>
              <a:latin typeface="Open Sans"/>
              <a:ea typeface="Open Sans"/>
              <a:cs typeface="Open Sans"/>
              <a:sym typeface="Open Sans"/>
            </a:endParaRPr>
          </a:p>
        </p:txBody>
      </p:sp>
      <p:sp>
        <p:nvSpPr>
          <p:cNvPr id="290" name="Google Shape;290;p28"/>
          <p:cNvSpPr txBox="1"/>
          <p:nvPr/>
        </p:nvSpPr>
        <p:spPr>
          <a:xfrm>
            <a:off x="2202775" y="43222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Collaboration</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9"/>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Other</a:t>
            </a:r>
            <a:endParaRPr sz="3200">
              <a:solidFill>
                <a:srgbClr val="2D3D4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114300" rtl="0" algn="l">
              <a:lnSpc>
                <a:spcPct val="115000"/>
              </a:lnSpc>
              <a:spcBef>
                <a:spcPts val="0"/>
              </a:spcBef>
              <a:spcAft>
                <a:spcPts val="0"/>
              </a:spcAft>
              <a:buNone/>
            </a:pPr>
            <a:r>
              <a:rPr lang="en" sz="1400"/>
              <a:t>LinkedIn is trying to expand its job market offerings by creating an app that will recommend the best jobs to recent college graduates based on their skills and preferences</a:t>
            </a:r>
            <a:endParaRPr sz="1400"/>
          </a:p>
          <a:p>
            <a:pPr indent="0" lvl="0" marL="114300" rtl="0" algn="l">
              <a:lnSpc>
                <a:spcPct val="115000"/>
              </a:lnSpc>
              <a:spcBef>
                <a:spcPts val="0"/>
              </a:spcBef>
              <a:spcAft>
                <a:spcPts val="0"/>
              </a:spcAft>
              <a:buNone/>
            </a:pPr>
            <a:r>
              <a:t/>
            </a:r>
            <a:endParaRPr sz="1400"/>
          </a:p>
          <a:p>
            <a:pPr indent="0" lvl="0" marL="0" rtl="0" algn="l">
              <a:spcBef>
                <a:spcPts val="0"/>
              </a:spcBef>
              <a:spcAft>
                <a:spcPts val="1600"/>
              </a:spcAft>
              <a:buNone/>
            </a:pPr>
            <a:r>
              <a:t/>
            </a:r>
            <a:endParaRPr sz="1400"/>
          </a:p>
        </p:txBody>
      </p:sp>
      <p:sp>
        <p:nvSpPr>
          <p:cNvPr id="301" name="Google Shape;301;p3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t>How Might We </a:t>
            </a:r>
            <a:r>
              <a:rPr lang="en" sz="3200"/>
              <a:t>Other Team Member Stickies</a:t>
            </a:r>
            <a:endParaRPr/>
          </a:p>
        </p:txBody>
      </p:sp>
      <p:sp>
        <p:nvSpPr>
          <p:cNvPr id="302" name="Google Shape;302;p3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2400">
                <a:solidFill>
                  <a:srgbClr val="0070C0"/>
                </a:solidFill>
              </a:rPr>
              <a:t>LinkedIn</a:t>
            </a:r>
            <a:endParaRPr sz="2400">
              <a:solidFill>
                <a:srgbClr val="0070C0"/>
              </a:solidFill>
            </a:endParaRPr>
          </a:p>
          <a:p>
            <a:pPr indent="0" lvl="0" marL="457200" rtl="0" algn="ctr">
              <a:lnSpc>
                <a:spcPct val="115000"/>
              </a:lnSpc>
              <a:spcBef>
                <a:spcPts val="0"/>
              </a:spcBef>
              <a:spcAft>
                <a:spcPts val="0"/>
              </a:spcAft>
              <a:buNone/>
            </a:pPr>
            <a:r>
              <a:rPr lang="en" sz="2400">
                <a:solidFill>
                  <a:srgbClr val="0070C0"/>
                </a:solidFill>
              </a:rPr>
              <a:t>project scenario</a:t>
            </a:r>
            <a:endParaRPr sz="2400">
              <a:solidFill>
                <a:srgbClr val="0070C0"/>
              </a:solidFill>
            </a:endParaRPr>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1"/>
          <p:cNvSpPr/>
          <p:nvPr/>
        </p:nvSpPr>
        <p:spPr>
          <a:xfrm>
            <a:off x="4078550" y="2448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assess geographic preferences?</a:t>
            </a:r>
            <a:endParaRPr sz="1000"/>
          </a:p>
        </p:txBody>
      </p:sp>
      <p:sp>
        <p:nvSpPr>
          <p:cNvPr id="308" name="Google Shape;308;p31"/>
          <p:cNvSpPr/>
          <p:nvPr/>
        </p:nvSpPr>
        <p:spPr>
          <a:xfrm>
            <a:off x="3001425" y="2448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college grads identify their preferences?</a:t>
            </a:r>
            <a:endParaRPr sz="1000"/>
          </a:p>
        </p:txBody>
      </p:sp>
      <p:sp>
        <p:nvSpPr>
          <p:cNvPr id="309" name="Google Shape;309;p31"/>
          <p:cNvSpPr/>
          <p:nvPr/>
        </p:nvSpPr>
        <p:spPr>
          <a:xfrm>
            <a:off x="4127563" y="3507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motivate students to apply to jobs  based on their interests?</a:t>
            </a:r>
            <a:endParaRPr sz="1000"/>
          </a:p>
        </p:txBody>
      </p:sp>
      <p:sp>
        <p:nvSpPr>
          <p:cNvPr id="310" name="Google Shape;310;p31"/>
          <p:cNvSpPr/>
          <p:nvPr/>
        </p:nvSpPr>
        <p:spPr>
          <a:xfrm>
            <a:off x="5096650" y="29266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college grads prioritize their interests?</a:t>
            </a:r>
            <a:endParaRPr sz="1000"/>
          </a:p>
        </p:txBody>
      </p:sp>
      <p:sp>
        <p:nvSpPr>
          <p:cNvPr id="311" name="Google Shape;311;p31"/>
          <p:cNvSpPr/>
          <p:nvPr/>
        </p:nvSpPr>
        <p:spPr>
          <a:xfrm>
            <a:off x="3036100" y="3507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assess a user's job preferences?</a:t>
            </a:r>
            <a:endParaRPr sz="1000"/>
          </a:p>
        </p:txBody>
      </p:sp>
      <p:sp>
        <p:nvSpPr>
          <p:cNvPr id="312" name="Google Shape;312;p31"/>
          <p:cNvSpPr/>
          <p:nvPr/>
        </p:nvSpPr>
        <p:spPr>
          <a:xfrm>
            <a:off x="7831575" y="34560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grads assess job fit?</a:t>
            </a:r>
            <a:endParaRPr sz="1000"/>
          </a:p>
        </p:txBody>
      </p:sp>
      <p:sp>
        <p:nvSpPr>
          <p:cNvPr id="313" name="Google Shape;313;p31"/>
          <p:cNvSpPr/>
          <p:nvPr/>
        </p:nvSpPr>
        <p:spPr>
          <a:xfrm>
            <a:off x="6821463" y="34778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colleges grads learn what jobs are really like?</a:t>
            </a:r>
            <a:endParaRPr sz="1000"/>
          </a:p>
        </p:txBody>
      </p:sp>
      <p:sp>
        <p:nvSpPr>
          <p:cNvPr id="314" name="Google Shape;314;p31"/>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Best Job Seeker Experience</a:t>
            </a:r>
            <a:endParaRPr sz="3200">
              <a:solidFill>
                <a:srgbClr val="2D3D4A"/>
              </a:solidFill>
              <a:latin typeface="Open Sans"/>
              <a:ea typeface="Open Sans"/>
              <a:cs typeface="Open Sans"/>
              <a:sym typeface="Open Sans"/>
            </a:endParaRPr>
          </a:p>
        </p:txBody>
      </p:sp>
      <p:sp>
        <p:nvSpPr>
          <p:cNvPr id="315" name="Google Shape;315;p31"/>
          <p:cNvSpPr/>
          <p:nvPr/>
        </p:nvSpPr>
        <p:spPr>
          <a:xfrm>
            <a:off x="311700" y="14727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users evaluate job vs grad school? </a:t>
            </a:r>
            <a:endParaRPr sz="1000"/>
          </a:p>
        </p:txBody>
      </p:sp>
      <p:sp>
        <p:nvSpPr>
          <p:cNvPr id="316" name="Google Shape;316;p31"/>
          <p:cNvSpPr/>
          <p:nvPr/>
        </p:nvSpPr>
        <p:spPr>
          <a:xfrm>
            <a:off x="1280338" y="2417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find recent college grads?</a:t>
            </a:r>
            <a:endParaRPr sz="1000"/>
          </a:p>
        </p:txBody>
      </p:sp>
      <p:sp>
        <p:nvSpPr>
          <p:cNvPr id="317" name="Google Shape;317;p31"/>
          <p:cNvSpPr/>
          <p:nvPr/>
        </p:nvSpPr>
        <p:spPr>
          <a:xfrm>
            <a:off x="340900" y="2417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get college graduates to want to learn about jobs</a:t>
            </a:r>
            <a:endParaRPr sz="1000"/>
          </a:p>
        </p:txBody>
      </p:sp>
      <p:sp>
        <p:nvSpPr>
          <p:cNvPr id="318" name="Google Shape;318;p31"/>
          <p:cNvSpPr/>
          <p:nvPr/>
        </p:nvSpPr>
        <p:spPr>
          <a:xfrm>
            <a:off x="1379700" y="14727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figure out if a person is looking for a job?</a:t>
            </a:r>
            <a:endParaRPr sz="1000"/>
          </a:p>
        </p:txBody>
      </p:sp>
      <p:sp>
        <p:nvSpPr>
          <p:cNvPr id="319" name="Google Shape;319;p31"/>
          <p:cNvSpPr/>
          <p:nvPr/>
        </p:nvSpPr>
        <p:spPr>
          <a:xfrm>
            <a:off x="669150" y="32274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choose when is the right time to have students participate?</a:t>
            </a:r>
            <a:endParaRPr sz="1000"/>
          </a:p>
        </p:txBody>
      </p:sp>
      <p:sp>
        <p:nvSpPr>
          <p:cNvPr id="320" name="Google Shape;320;p31"/>
          <p:cNvSpPr txBox="1"/>
          <p:nvPr/>
        </p:nvSpPr>
        <p:spPr>
          <a:xfrm>
            <a:off x="504375" y="42551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Identify Job Seekers</a:t>
            </a:r>
            <a:endParaRPr>
              <a:latin typeface="Open Sans"/>
              <a:ea typeface="Open Sans"/>
              <a:cs typeface="Open Sans"/>
              <a:sym typeface="Open Sans"/>
            </a:endParaRPr>
          </a:p>
        </p:txBody>
      </p:sp>
      <p:sp>
        <p:nvSpPr>
          <p:cNvPr id="321" name="Google Shape;321;p31"/>
          <p:cNvSpPr txBox="1"/>
          <p:nvPr/>
        </p:nvSpPr>
        <p:spPr>
          <a:xfrm>
            <a:off x="3036100" y="4559900"/>
            <a:ext cx="29772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Understand Interests &amp; Preferences</a:t>
            </a:r>
            <a:endParaRPr>
              <a:latin typeface="Open Sans"/>
              <a:ea typeface="Open Sans"/>
              <a:cs typeface="Open Sans"/>
              <a:sym typeface="Open Sans"/>
            </a:endParaRPr>
          </a:p>
        </p:txBody>
      </p:sp>
      <p:sp>
        <p:nvSpPr>
          <p:cNvPr id="322" name="Google Shape;322;p31"/>
          <p:cNvSpPr txBox="1"/>
          <p:nvPr/>
        </p:nvSpPr>
        <p:spPr>
          <a:xfrm>
            <a:off x="7066500" y="459792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Job Insights</a:t>
            </a:r>
            <a:endParaRPr>
              <a:latin typeface="Open Sans"/>
              <a:ea typeface="Open Sans"/>
              <a:cs typeface="Open Sans"/>
              <a:sym typeface="Open Sans"/>
            </a:endParaRPr>
          </a:p>
        </p:txBody>
      </p:sp>
      <p:sp>
        <p:nvSpPr>
          <p:cNvPr id="323" name="Google Shape;323;p31"/>
          <p:cNvSpPr/>
          <p:nvPr/>
        </p:nvSpPr>
        <p:spPr>
          <a:xfrm>
            <a:off x="6933525" y="1584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help students become more aware of jobs available to them?</a:t>
            </a:r>
            <a:endParaRPr sz="1000"/>
          </a:p>
          <a:p>
            <a:pPr indent="0" lvl="0" marL="0" rtl="0" algn="l">
              <a:spcBef>
                <a:spcPts val="0"/>
              </a:spcBef>
              <a:spcAft>
                <a:spcPts val="0"/>
              </a:spcAft>
              <a:buNone/>
            </a:pPr>
            <a:r>
              <a:t/>
            </a:r>
            <a:endParaRPr sz="1000"/>
          </a:p>
        </p:txBody>
      </p:sp>
      <p:sp>
        <p:nvSpPr>
          <p:cNvPr id="324" name="Google Shape;324;p31"/>
          <p:cNvSpPr/>
          <p:nvPr/>
        </p:nvSpPr>
        <p:spPr>
          <a:xfrm>
            <a:off x="5795188" y="1584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improve job recommendations to users?</a:t>
            </a:r>
            <a:endParaRPr sz="1000"/>
          </a:p>
        </p:txBody>
      </p:sp>
      <p:sp>
        <p:nvSpPr>
          <p:cNvPr id="325" name="Google Shape;325;p31"/>
          <p:cNvSpPr/>
          <p:nvPr/>
        </p:nvSpPr>
        <p:spPr>
          <a:xfrm>
            <a:off x="8071838" y="1584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help students align their passions to available jobs?</a:t>
            </a:r>
            <a:endParaRPr sz="1000"/>
          </a:p>
          <a:p>
            <a:pPr indent="0" lvl="0" marL="0" rtl="0" algn="l">
              <a:spcBef>
                <a:spcPts val="0"/>
              </a:spcBef>
              <a:spcAft>
                <a:spcPts val="0"/>
              </a:spcAft>
              <a:buNone/>
            </a:pPr>
            <a:r>
              <a:t/>
            </a:r>
            <a:endParaRPr sz="1000"/>
          </a:p>
        </p:txBody>
      </p:sp>
      <p:sp>
        <p:nvSpPr>
          <p:cNvPr id="326" name="Google Shape;326;p31"/>
          <p:cNvSpPr/>
          <p:nvPr/>
        </p:nvSpPr>
        <p:spPr>
          <a:xfrm>
            <a:off x="5795200" y="570350"/>
            <a:ext cx="1010100" cy="9534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How might we suggest Job events/conference/fairs based on candidate’s interest?</a:t>
            </a:r>
            <a:endParaRPr sz="900"/>
          </a:p>
        </p:txBody>
      </p:sp>
      <p:sp>
        <p:nvSpPr>
          <p:cNvPr id="327" name="Google Shape;327;p31"/>
          <p:cNvSpPr/>
          <p:nvPr/>
        </p:nvSpPr>
        <p:spPr>
          <a:xfrm>
            <a:off x="6933525" y="542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H</a:t>
            </a:r>
            <a:r>
              <a:rPr lang="en" sz="800"/>
              <a:t>ow might improve connection recommendations based on candidate’s interest?</a:t>
            </a:r>
            <a:endParaRPr sz="800"/>
          </a:p>
        </p:txBody>
      </p:sp>
      <p:sp>
        <p:nvSpPr>
          <p:cNvPr id="328" name="Google Shape;328;p31"/>
          <p:cNvSpPr/>
          <p:nvPr/>
        </p:nvSpPr>
        <p:spPr>
          <a:xfrm>
            <a:off x="7995650" y="5619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allow students to discover their passions?</a:t>
            </a:r>
            <a:endParaRPr sz="1000"/>
          </a:p>
          <a:p>
            <a:pPr indent="0" lvl="0" marL="0" rtl="0" algn="l">
              <a:spcBef>
                <a:spcPts val="0"/>
              </a:spcBef>
              <a:spcAft>
                <a:spcPts val="0"/>
              </a:spcAft>
              <a:buNone/>
            </a:pPr>
            <a:r>
              <a:t/>
            </a:r>
            <a:endParaRPr sz="1000"/>
          </a:p>
        </p:txBody>
      </p:sp>
      <p:sp>
        <p:nvSpPr>
          <p:cNvPr id="329" name="Google Shape;329;p31"/>
          <p:cNvSpPr txBox="1"/>
          <p:nvPr/>
        </p:nvSpPr>
        <p:spPr>
          <a:xfrm>
            <a:off x="6761700" y="254052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Discover new opportunities</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2"/>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Great Employee/Employer Matching</a:t>
            </a:r>
            <a:endParaRPr sz="3200">
              <a:solidFill>
                <a:srgbClr val="2D3D4A"/>
              </a:solidFill>
              <a:latin typeface="Open Sans"/>
              <a:ea typeface="Open Sans"/>
              <a:cs typeface="Open Sans"/>
              <a:sym typeface="Open Sans"/>
            </a:endParaRPr>
          </a:p>
        </p:txBody>
      </p:sp>
      <p:sp>
        <p:nvSpPr>
          <p:cNvPr id="335" name="Google Shape;335;p32"/>
          <p:cNvSpPr/>
          <p:nvPr/>
        </p:nvSpPr>
        <p:spPr>
          <a:xfrm>
            <a:off x="3200725" y="12209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create accurate matches?</a:t>
            </a:r>
            <a:endParaRPr sz="1000"/>
          </a:p>
        </p:txBody>
      </p:sp>
      <p:sp>
        <p:nvSpPr>
          <p:cNvPr id="336" name="Google Shape;336;p32"/>
          <p:cNvSpPr/>
          <p:nvPr/>
        </p:nvSpPr>
        <p:spPr>
          <a:xfrm>
            <a:off x="4312525" y="1191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How might we create an accurate and reliable recommendation engine?</a:t>
            </a:r>
            <a:endParaRPr sz="1000"/>
          </a:p>
        </p:txBody>
      </p:sp>
      <p:sp>
        <p:nvSpPr>
          <p:cNvPr id="337" name="Google Shape;337;p32"/>
          <p:cNvSpPr/>
          <p:nvPr/>
        </p:nvSpPr>
        <p:spPr>
          <a:xfrm>
            <a:off x="3155888" y="3177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How might we create a model and account for bias in our model and job areas?</a:t>
            </a:r>
            <a:endParaRPr sz="1000"/>
          </a:p>
        </p:txBody>
      </p:sp>
      <p:sp>
        <p:nvSpPr>
          <p:cNvPr id="338" name="Google Shape;338;p32"/>
          <p:cNvSpPr/>
          <p:nvPr/>
        </p:nvSpPr>
        <p:spPr>
          <a:xfrm>
            <a:off x="1362125" y="13438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get accurate and timely job market information?</a:t>
            </a:r>
            <a:endParaRPr sz="1000"/>
          </a:p>
          <a:p>
            <a:pPr indent="0" lvl="0" marL="0" rtl="0" algn="l">
              <a:spcBef>
                <a:spcPts val="0"/>
              </a:spcBef>
              <a:spcAft>
                <a:spcPts val="0"/>
              </a:spcAft>
              <a:buNone/>
            </a:pPr>
            <a:r>
              <a:t/>
            </a:r>
            <a:endParaRPr sz="1000"/>
          </a:p>
        </p:txBody>
      </p:sp>
      <p:sp>
        <p:nvSpPr>
          <p:cNvPr id="339" name="Google Shape;339;p32"/>
          <p:cNvSpPr/>
          <p:nvPr/>
        </p:nvSpPr>
        <p:spPr>
          <a:xfrm>
            <a:off x="7469500" y="16577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facilitate communication between user and employers?</a:t>
            </a:r>
            <a:endParaRPr sz="1000"/>
          </a:p>
        </p:txBody>
      </p:sp>
      <p:sp>
        <p:nvSpPr>
          <p:cNvPr id="340" name="Google Shape;340;p32"/>
          <p:cNvSpPr/>
          <p:nvPr/>
        </p:nvSpPr>
        <p:spPr>
          <a:xfrm>
            <a:off x="6858550" y="3606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evaluate  user profile effectiveness?</a:t>
            </a:r>
            <a:endParaRPr sz="1000"/>
          </a:p>
        </p:txBody>
      </p:sp>
      <p:sp>
        <p:nvSpPr>
          <p:cNvPr id="341" name="Google Shape;341;p32"/>
          <p:cNvSpPr/>
          <p:nvPr/>
        </p:nvSpPr>
        <p:spPr>
          <a:xfrm>
            <a:off x="7939288" y="35835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improve user profile quality?</a:t>
            </a:r>
            <a:endParaRPr sz="1000"/>
          </a:p>
        </p:txBody>
      </p:sp>
      <p:sp>
        <p:nvSpPr>
          <p:cNvPr id="342" name="Google Shape;342;p32"/>
          <p:cNvSpPr/>
          <p:nvPr/>
        </p:nvSpPr>
        <p:spPr>
          <a:xfrm>
            <a:off x="5777788" y="3610647"/>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evaluate employer profile effectiveness? </a:t>
            </a:r>
            <a:endParaRPr sz="1000"/>
          </a:p>
        </p:txBody>
      </p:sp>
      <p:sp>
        <p:nvSpPr>
          <p:cNvPr id="343" name="Google Shape;343;p32"/>
          <p:cNvSpPr/>
          <p:nvPr/>
        </p:nvSpPr>
        <p:spPr>
          <a:xfrm>
            <a:off x="311688" y="13438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find job openings for college grads?</a:t>
            </a:r>
            <a:endParaRPr sz="1000"/>
          </a:p>
        </p:txBody>
      </p:sp>
      <p:sp>
        <p:nvSpPr>
          <p:cNvPr id="344" name="Google Shape;344;p32"/>
          <p:cNvSpPr/>
          <p:nvPr/>
        </p:nvSpPr>
        <p:spPr>
          <a:xfrm>
            <a:off x="879575" y="21676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request information from companies?</a:t>
            </a:r>
            <a:endParaRPr sz="1000"/>
          </a:p>
        </p:txBody>
      </p:sp>
      <p:sp>
        <p:nvSpPr>
          <p:cNvPr id="345" name="Google Shape;345;p32"/>
          <p:cNvSpPr/>
          <p:nvPr/>
        </p:nvSpPr>
        <p:spPr>
          <a:xfrm>
            <a:off x="5390850" y="1191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match skills with employer needs?</a:t>
            </a:r>
            <a:endParaRPr sz="1000"/>
          </a:p>
        </p:txBody>
      </p:sp>
      <p:sp>
        <p:nvSpPr>
          <p:cNvPr id="346" name="Google Shape;346;p32"/>
          <p:cNvSpPr txBox="1"/>
          <p:nvPr/>
        </p:nvSpPr>
        <p:spPr>
          <a:xfrm>
            <a:off x="469275" y="327832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Identify Open Roles</a:t>
            </a:r>
            <a:endParaRPr>
              <a:latin typeface="Open Sans"/>
              <a:ea typeface="Open Sans"/>
              <a:cs typeface="Open Sans"/>
              <a:sym typeface="Open Sans"/>
            </a:endParaRPr>
          </a:p>
        </p:txBody>
      </p:sp>
      <p:sp>
        <p:nvSpPr>
          <p:cNvPr id="347" name="Google Shape;347;p32"/>
          <p:cNvSpPr txBox="1"/>
          <p:nvPr/>
        </p:nvSpPr>
        <p:spPr>
          <a:xfrm>
            <a:off x="4009575" y="22739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Matching</a:t>
            </a:r>
            <a:endParaRPr>
              <a:latin typeface="Open Sans"/>
              <a:ea typeface="Open Sans"/>
              <a:cs typeface="Open Sans"/>
              <a:sym typeface="Open Sans"/>
            </a:endParaRPr>
          </a:p>
        </p:txBody>
      </p:sp>
      <p:sp>
        <p:nvSpPr>
          <p:cNvPr id="348" name="Google Shape;348;p32"/>
          <p:cNvSpPr txBox="1"/>
          <p:nvPr/>
        </p:nvSpPr>
        <p:spPr>
          <a:xfrm>
            <a:off x="6579100" y="46161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High Quality Profiles</a:t>
            </a:r>
            <a:endParaRPr>
              <a:latin typeface="Open Sans"/>
              <a:ea typeface="Open Sans"/>
              <a:cs typeface="Open Sans"/>
              <a:sym typeface="Open Sans"/>
            </a:endParaRPr>
          </a:p>
        </p:txBody>
      </p:sp>
      <p:sp>
        <p:nvSpPr>
          <p:cNvPr id="349" name="Google Shape;349;p32"/>
          <p:cNvSpPr txBox="1"/>
          <p:nvPr/>
        </p:nvSpPr>
        <p:spPr>
          <a:xfrm>
            <a:off x="7137850" y="26911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Communication</a:t>
            </a:r>
            <a:endParaRPr>
              <a:latin typeface="Open Sans"/>
              <a:ea typeface="Open Sans"/>
              <a:cs typeface="Open Sans"/>
              <a:sym typeface="Open Sans"/>
            </a:endParaRPr>
          </a:p>
        </p:txBody>
      </p:sp>
      <p:sp>
        <p:nvSpPr>
          <p:cNvPr id="350" name="Google Shape;350;p32"/>
          <p:cNvSpPr txBox="1"/>
          <p:nvPr/>
        </p:nvSpPr>
        <p:spPr>
          <a:xfrm>
            <a:off x="2824250" y="41878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Bias</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Encourage good habits</a:t>
            </a:r>
            <a:endParaRPr sz="3200"/>
          </a:p>
        </p:txBody>
      </p:sp>
      <p:sp>
        <p:nvSpPr>
          <p:cNvPr id="69" name="Google Shape;69;p15"/>
          <p:cNvSpPr/>
          <p:nvPr/>
        </p:nvSpPr>
        <p:spPr>
          <a:xfrm>
            <a:off x="7736475" y="19417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get people to build healthier habits?</a:t>
            </a:r>
            <a:endParaRPr sz="1000"/>
          </a:p>
        </p:txBody>
      </p:sp>
      <p:sp>
        <p:nvSpPr>
          <p:cNvPr id="70" name="Google Shape;70;p15"/>
          <p:cNvSpPr/>
          <p:nvPr/>
        </p:nvSpPr>
        <p:spPr>
          <a:xfrm>
            <a:off x="423471" y="1241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gamify healthy habits?</a:t>
            </a:r>
            <a:endParaRPr sz="1000"/>
          </a:p>
        </p:txBody>
      </p:sp>
      <p:sp>
        <p:nvSpPr>
          <p:cNvPr id="71" name="Google Shape;71;p15"/>
          <p:cNvSpPr/>
          <p:nvPr/>
        </p:nvSpPr>
        <p:spPr>
          <a:xfrm>
            <a:off x="1625354" y="1241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create a rewards system?</a:t>
            </a:r>
            <a:endParaRPr sz="1000"/>
          </a:p>
        </p:txBody>
      </p:sp>
      <p:sp>
        <p:nvSpPr>
          <p:cNvPr id="72" name="Google Shape;72;p15"/>
          <p:cNvSpPr/>
          <p:nvPr/>
        </p:nvSpPr>
        <p:spPr>
          <a:xfrm>
            <a:off x="3532686" y="19418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patients feel accountable?</a:t>
            </a:r>
            <a:endParaRPr sz="1000"/>
          </a:p>
        </p:txBody>
      </p:sp>
      <p:sp>
        <p:nvSpPr>
          <p:cNvPr id="73" name="Google Shape;73;p15"/>
          <p:cNvSpPr/>
          <p:nvPr/>
        </p:nvSpPr>
        <p:spPr>
          <a:xfrm>
            <a:off x="4645864" y="19418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build a social support system?</a:t>
            </a:r>
            <a:endParaRPr sz="1000"/>
          </a:p>
        </p:txBody>
      </p:sp>
      <p:sp>
        <p:nvSpPr>
          <p:cNvPr id="74" name="Google Shape;74;p15"/>
          <p:cNvSpPr/>
          <p:nvPr/>
        </p:nvSpPr>
        <p:spPr>
          <a:xfrm>
            <a:off x="6553200" y="19417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promote health habits?</a:t>
            </a:r>
            <a:endParaRPr sz="1000"/>
          </a:p>
          <a:p>
            <a:pPr indent="0" lvl="0" marL="0" rtl="0" algn="l">
              <a:spcBef>
                <a:spcPts val="0"/>
              </a:spcBef>
              <a:spcAft>
                <a:spcPts val="0"/>
              </a:spcAft>
              <a:buNone/>
            </a:pPr>
            <a:r>
              <a:t/>
            </a:r>
            <a:endParaRPr sz="1000"/>
          </a:p>
        </p:txBody>
      </p:sp>
      <p:sp>
        <p:nvSpPr>
          <p:cNvPr id="75" name="Google Shape;75;p15"/>
          <p:cNvSpPr/>
          <p:nvPr/>
        </p:nvSpPr>
        <p:spPr>
          <a:xfrm>
            <a:off x="423482" y="24054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reward people for good behaviors?</a:t>
            </a:r>
            <a:endParaRPr sz="1000"/>
          </a:p>
        </p:txBody>
      </p:sp>
      <p:sp>
        <p:nvSpPr>
          <p:cNvPr id="76" name="Google Shape;76;p15"/>
          <p:cNvSpPr/>
          <p:nvPr/>
        </p:nvSpPr>
        <p:spPr>
          <a:xfrm>
            <a:off x="1554193" y="24054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reduce healthcare costs for healthy patients?</a:t>
            </a:r>
            <a:endParaRPr sz="1000"/>
          </a:p>
        </p:txBody>
      </p:sp>
      <p:sp>
        <p:nvSpPr>
          <p:cNvPr id="77" name="Google Shape;77;p15"/>
          <p:cNvSpPr txBox="1"/>
          <p:nvPr/>
        </p:nvSpPr>
        <p:spPr>
          <a:xfrm>
            <a:off x="580575" y="35693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Incentives</a:t>
            </a:r>
            <a:endParaRPr>
              <a:latin typeface="Open Sans"/>
              <a:ea typeface="Open Sans"/>
              <a:cs typeface="Open Sans"/>
              <a:sym typeface="Open Sans"/>
            </a:endParaRPr>
          </a:p>
        </p:txBody>
      </p:sp>
      <p:sp>
        <p:nvSpPr>
          <p:cNvPr id="78" name="Google Shape;78;p15"/>
          <p:cNvSpPr txBox="1"/>
          <p:nvPr/>
        </p:nvSpPr>
        <p:spPr>
          <a:xfrm>
            <a:off x="3735300" y="35693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Accountability</a:t>
            </a:r>
            <a:endParaRPr>
              <a:latin typeface="Open Sans"/>
              <a:ea typeface="Open Sans"/>
              <a:cs typeface="Open Sans"/>
              <a:sym typeface="Open Sans"/>
            </a:endParaRPr>
          </a:p>
        </p:txBody>
      </p:sp>
      <p:sp>
        <p:nvSpPr>
          <p:cNvPr id="79" name="Google Shape;79;p15"/>
          <p:cNvSpPr txBox="1"/>
          <p:nvPr/>
        </p:nvSpPr>
        <p:spPr>
          <a:xfrm>
            <a:off x="6890025" y="35693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Routines</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3"/>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Tools &amp; Services</a:t>
            </a:r>
            <a:endParaRPr sz="3200">
              <a:solidFill>
                <a:srgbClr val="2D3D4A"/>
              </a:solidFill>
              <a:latin typeface="Open Sans"/>
              <a:ea typeface="Open Sans"/>
              <a:cs typeface="Open Sans"/>
              <a:sym typeface="Open Sans"/>
            </a:endParaRPr>
          </a:p>
        </p:txBody>
      </p:sp>
      <p:sp>
        <p:nvSpPr>
          <p:cNvPr id="356" name="Google Shape;356;p33"/>
          <p:cNvSpPr/>
          <p:nvPr/>
        </p:nvSpPr>
        <p:spPr>
          <a:xfrm>
            <a:off x="6943000" y="1196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How might we recommend professional certifications, courses, conferences to employees?</a:t>
            </a:r>
            <a:endParaRPr sz="800"/>
          </a:p>
        </p:txBody>
      </p:sp>
      <p:sp>
        <p:nvSpPr>
          <p:cNvPr id="357" name="Google Shape;357;p33"/>
          <p:cNvSpPr/>
          <p:nvPr/>
        </p:nvSpPr>
        <p:spPr>
          <a:xfrm>
            <a:off x="580250" y="16573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connect users with mentors?</a:t>
            </a:r>
            <a:endParaRPr sz="1000"/>
          </a:p>
        </p:txBody>
      </p:sp>
      <p:sp>
        <p:nvSpPr>
          <p:cNvPr id="358" name="Google Shape;358;p33"/>
          <p:cNvSpPr/>
          <p:nvPr/>
        </p:nvSpPr>
        <p:spPr>
          <a:xfrm>
            <a:off x="1484075" y="15379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connect users from the same schools?</a:t>
            </a:r>
            <a:endParaRPr sz="1000"/>
          </a:p>
        </p:txBody>
      </p:sp>
      <p:sp>
        <p:nvSpPr>
          <p:cNvPr id="359" name="Google Shape;359;p33"/>
          <p:cNvSpPr/>
          <p:nvPr/>
        </p:nvSpPr>
        <p:spPr>
          <a:xfrm>
            <a:off x="554750" y="2421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create a supportive social network for job seekers?</a:t>
            </a:r>
            <a:endParaRPr sz="1000"/>
          </a:p>
        </p:txBody>
      </p:sp>
      <p:sp>
        <p:nvSpPr>
          <p:cNvPr id="360" name="Google Shape;360;p33"/>
          <p:cNvSpPr/>
          <p:nvPr/>
        </p:nvSpPr>
        <p:spPr>
          <a:xfrm>
            <a:off x="1564850" y="25480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build and improve professional mentorship community?</a:t>
            </a:r>
            <a:endParaRPr sz="1000"/>
          </a:p>
        </p:txBody>
      </p:sp>
      <p:sp>
        <p:nvSpPr>
          <p:cNvPr id="361" name="Google Shape;361;p33"/>
          <p:cNvSpPr/>
          <p:nvPr/>
        </p:nvSpPr>
        <p:spPr>
          <a:xfrm>
            <a:off x="3545625" y="21757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assess a user's job skills?</a:t>
            </a:r>
            <a:endParaRPr sz="1000"/>
          </a:p>
        </p:txBody>
      </p:sp>
      <p:sp>
        <p:nvSpPr>
          <p:cNvPr id="362" name="Google Shape;362;p33"/>
          <p:cNvSpPr/>
          <p:nvPr/>
        </p:nvSpPr>
        <p:spPr>
          <a:xfrm>
            <a:off x="4630175" y="21757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colleges grads calibrate their skills?</a:t>
            </a:r>
            <a:endParaRPr sz="1000"/>
          </a:p>
        </p:txBody>
      </p:sp>
      <p:sp>
        <p:nvSpPr>
          <p:cNvPr id="363" name="Google Shape;363;p33"/>
          <p:cNvSpPr/>
          <p:nvPr/>
        </p:nvSpPr>
        <p:spPr>
          <a:xfrm>
            <a:off x="6969763" y="31308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provide resume writing assistance?</a:t>
            </a:r>
            <a:endParaRPr sz="1000"/>
          </a:p>
        </p:txBody>
      </p:sp>
      <p:sp>
        <p:nvSpPr>
          <p:cNvPr id="364" name="Google Shape;364;p33"/>
          <p:cNvSpPr txBox="1"/>
          <p:nvPr/>
        </p:nvSpPr>
        <p:spPr>
          <a:xfrm>
            <a:off x="732975" y="37217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Community &amp; Mentorship</a:t>
            </a:r>
            <a:endParaRPr>
              <a:latin typeface="Open Sans"/>
              <a:ea typeface="Open Sans"/>
              <a:cs typeface="Open Sans"/>
              <a:sym typeface="Open Sans"/>
            </a:endParaRPr>
          </a:p>
        </p:txBody>
      </p:sp>
      <p:sp>
        <p:nvSpPr>
          <p:cNvPr id="365" name="Google Shape;365;p33"/>
          <p:cNvSpPr txBox="1"/>
          <p:nvPr/>
        </p:nvSpPr>
        <p:spPr>
          <a:xfrm>
            <a:off x="3780975" y="37979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Skill Assessment</a:t>
            </a:r>
            <a:endParaRPr>
              <a:latin typeface="Open Sans"/>
              <a:ea typeface="Open Sans"/>
              <a:cs typeface="Open Sans"/>
              <a:sym typeface="Open Sans"/>
            </a:endParaRPr>
          </a:p>
        </p:txBody>
      </p:sp>
      <p:sp>
        <p:nvSpPr>
          <p:cNvPr id="366" name="Google Shape;366;p33"/>
          <p:cNvSpPr txBox="1"/>
          <p:nvPr/>
        </p:nvSpPr>
        <p:spPr>
          <a:xfrm>
            <a:off x="6600375" y="42551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Resume Help</a:t>
            </a:r>
            <a:endParaRPr>
              <a:latin typeface="Open Sans"/>
              <a:ea typeface="Open Sans"/>
              <a:cs typeface="Open Sans"/>
              <a:sym typeface="Open Sans"/>
            </a:endParaRPr>
          </a:p>
        </p:txBody>
      </p:sp>
      <p:sp>
        <p:nvSpPr>
          <p:cNvPr id="367" name="Google Shape;367;p33"/>
          <p:cNvSpPr txBox="1"/>
          <p:nvPr/>
        </p:nvSpPr>
        <p:spPr>
          <a:xfrm>
            <a:off x="6600375" y="22739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Ongoing Education</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4"/>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Other</a:t>
            </a:r>
            <a:endParaRPr sz="3200">
              <a:solidFill>
                <a:srgbClr val="2D3D4A"/>
              </a:solidFill>
              <a:latin typeface="Open Sans"/>
              <a:ea typeface="Open Sans"/>
              <a:cs typeface="Open Sans"/>
              <a:sym typeface="Open Sans"/>
            </a:endParaRPr>
          </a:p>
        </p:txBody>
      </p:sp>
      <p:sp>
        <p:nvSpPr>
          <p:cNvPr id="373" name="Google Shape;373;p34"/>
          <p:cNvSpPr/>
          <p:nvPr/>
        </p:nvSpPr>
        <p:spPr>
          <a:xfrm>
            <a:off x="3543775" y="1959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partner with college career centers? </a:t>
            </a:r>
            <a:endParaRPr sz="1000"/>
          </a:p>
        </p:txBody>
      </p:sp>
      <p:sp>
        <p:nvSpPr>
          <p:cNvPr id="374" name="Google Shape;374;p34"/>
          <p:cNvSpPr/>
          <p:nvPr/>
        </p:nvSpPr>
        <p:spPr>
          <a:xfrm>
            <a:off x="4590125" y="1959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develop partnership with schools?</a:t>
            </a:r>
            <a:endParaRPr sz="1000"/>
          </a:p>
        </p:txBody>
      </p:sp>
      <p:sp>
        <p:nvSpPr>
          <p:cNvPr id="375" name="Google Shape;375;p34"/>
          <p:cNvSpPr/>
          <p:nvPr/>
        </p:nvSpPr>
        <p:spPr>
          <a:xfrm>
            <a:off x="7190950" y="1959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protect user information?</a:t>
            </a:r>
            <a:endParaRPr sz="1000"/>
          </a:p>
        </p:txBody>
      </p:sp>
      <p:sp>
        <p:nvSpPr>
          <p:cNvPr id="376" name="Google Shape;376;p34"/>
          <p:cNvSpPr/>
          <p:nvPr/>
        </p:nvSpPr>
        <p:spPr>
          <a:xfrm>
            <a:off x="1353088" y="15155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give incentives to get friends using the app? </a:t>
            </a:r>
            <a:endParaRPr sz="1000"/>
          </a:p>
        </p:txBody>
      </p:sp>
      <p:sp>
        <p:nvSpPr>
          <p:cNvPr id="377" name="Google Shape;377;p34"/>
          <p:cNvSpPr/>
          <p:nvPr/>
        </p:nvSpPr>
        <p:spPr>
          <a:xfrm>
            <a:off x="1353088" y="2558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incentivize students to use the new app?</a:t>
            </a:r>
            <a:endParaRPr sz="1000"/>
          </a:p>
        </p:txBody>
      </p:sp>
      <p:sp>
        <p:nvSpPr>
          <p:cNvPr id="378" name="Google Shape;378;p34"/>
          <p:cNvSpPr/>
          <p:nvPr/>
        </p:nvSpPr>
        <p:spPr>
          <a:xfrm>
            <a:off x="342988" y="20903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market our app to users?</a:t>
            </a:r>
            <a:endParaRPr sz="1000"/>
          </a:p>
          <a:p>
            <a:pPr indent="0" lvl="0" marL="0" rtl="0" algn="l">
              <a:spcBef>
                <a:spcPts val="0"/>
              </a:spcBef>
              <a:spcAft>
                <a:spcPts val="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Change specific behaviors</a:t>
            </a:r>
            <a:endParaRPr sz="3200"/>
          </a:p>
        </p:txBody>
      </p:sp>
      <p:sp>
        <p:nvSpPr>
          <p:cNvPr id="85" name="Google Shape;85;p16"/>
          <p:cNvSpPr/>
          <p:nvPr/>
        </p:nvSpPr>
        <p:spPr>
          <a:xfrm>
            <a:off x="4524295" y="29432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encourage people to drink more water?</a:t>
            </a:r>
            <a:endParaRPr sz="1000"/>
          </a:p>
        </p:txBody>
      </p:sp>
      <p:sp>
        <p:nvSpPr>
          <p:cNvPr id="86" name="Google Shape;86;p16"/>
          <p:cNvSpPr/>
          <p:nvPr/>
        </p:nvSpPr>
        <p:spPr>
          <a:xfrm>
            <a:off x="1482736" y="234293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prevent patients from making unhealthy choices?</a:t>
            </a:r>
            <a:endParaRPr sz="1000"/>
          </a:p>
        </p:txBody>
      </p:sp>
      <p:sp>
        <p:nvSpPr>
          <p:cNvPr id="87" name="Google Shape;87;p16"/>
          <p:cNvSpPr/>
          <p:nvPr/>
        </p:nvSpPr>
        <p:spPr>
          <a:xfrm>
            <a:off x="3216163" y="17992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reduce high blood pressure?</a:t>
            </a:r>
            <a:endParaRPr sz="1000"/>
          </a:p>
        </p:txBody>
      </p:sp>
      <p:sp>
        <p:nvSpPr>
          <p:cNvPr id="88" name="Google Shape;88;p16"/>
          <p:cNvSpPr/>
          <p:nvPr/>
        </p:nvSpPr>
        <p:spPr>
          <a:xfrm>
            <a:off x="4439720" y="179923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do we reduce a patient’s alcohol intake?</a:t>
            </a:r>
            <a:endParaRPr sz="1000"/>
          </a:p>
        </p:txBody>
      </p:sp>
      <p:sp>
        <p:nvSpPr>
          <p:cNvPr id="89" name="Google Shape;89;p16"/>
          <p:cNvSpPr/>
          <p:nvPr/>
        </p:nvSpPr>
        <p:spPr>
          <a:xfrm>
            <a:off x="3153138" y="2943213"/>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patients stop smoking?</a:t>
            </a:r>
            <a:endParaRPr sz="1000"/>
          </a:p>
        </p:txBody>
      </p:sp>
      <p:sp>
        <p:nvSpPr>
          <p:cNvPr id="90" name="Google Shape;90;p16"/>
          <p:cNvSpPr/>
          <p:nvPr/>
        </p:nvSpPr>
        <p:spPr>
          <a:xfrm>
            <a:off x="259168" y="23429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warn users about unhealthy choices?</a:t>
            </a:r>
            <a:endParaRPr sz="1000"/>
          </a:p>
        </p:txBody>
      </p:sp>
      <p:sp>
        <p:nvSpPr>
          <p:cNvPr id="91" name="Google Shape;91;p16"/>
          <p:cNvSpPr/>
          <p:nvPr/>
        </p:nvSpPr>
        <p:spPr>
          <a:xfrm>
            <a:off x="7003384" y="7891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do we convince people to exercise regularly?</a:t>
            </a:r>
            <a:endParaRPr sz="1000"/>
          </a:p>
        </p:txBody>
      </p:sp>
      <p:sp>
        <p:nvSpPr>
          <p:cNvPr id="92" name="Google Shape;92;p16"/>
          <p:cNvSpPr/>
          <p:nvPr/>
        </p:nvSpPr>
        <p:spPr>
          <a:xfrm>
            <a:off x="7565863" y="19436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reduce sedentarism?</a:t>
            </a:r>
            <a:endParaRPr sz="1000"/>
          </a:p>
          <a:p>
            <a:pPr indent="0" lvl="0" marL="0" rtl="0" algn="l">
              <a:spcBef>
                <a:spcPts val="0"/>
              </a:spcBef>
              <a:spcAft>
                <a:spcPts val="0"/>
              </a:spcAft>
              <a:buNone/>
            </a:pPr>
            <a:r>
              <a:t/>
            </a:r>
            <a:endParaRPr sz="1000"/>
          </a:p>
        </p:txBody>
      </p:sp>
      <p:sp>
        <p:nvSpPr>
          <p:cNvPr id="93" name="Google Shape;93;p16"/>
          <p:cNvSpPr/>
          <p:nvPr/>
        </p:nvSpPr>
        <p:spPr>
          <a:xfrm>
            <a:off x="6424998" y="19435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get people to walk 30 minutes every day?</a:t>
            </a:r>
            <a:endParaRPr sz="1000"/>
          </a:p>
        </p:txBody>
      </p:sp>
      <p:sp>
        <p:nvSpPr>
          <p:cNvPr id="94" name="Google Shape;94;p16"/>
          <p:cNvSpPr txBox="1"/>
          <p:nvPr/>
        </p:nvSpPr>
        <p:spPr>
          <a:xfrm>
            <a:off x="536600" y="35632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Prevent bad choices</a:t>
            </a:r>
            <a:endParaRPr>
              <a:latin typeface="Open Sans"/>
              <a:ea typeface="Open Sans"/>
              <a:cs typeface="Open Sans"/>
              <a:sym typeface="Open Sans"/>
            </a:endParaRPr>
          </a:p>
        </p:txBody>
      </p:sp>
      <p:sp>
        <p:nvSpPr>
          <p:cNvPr id="95" name="Google Shape;95;p16"/>
          <p:cNvSpPr txBox="1"/>
          <p:nvPr/>
        </p:nvSpPr>
        <p:spPr>
          <a:xfrm>
            <a:off x="6589900" y="316675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Be more active</a:t>
            </a:r>
            <a:endParaRPr>
              <a:latin typeface="Open Sans"/>
              <a:ea typeface="Open Sans"/>
              <a:cs typeface="Open Sans"/>
              <a:sym typeface="Open Sans"/>
            </a:endParaRPr>
          </a:p>
        </p:txBody>
      </p:sp>
      <p:sp>
        <p:nvSpPr>
          <p:cNvPr id="96" name="Google Shape;96;p16"/>
          <p:cNvSpPr txBox="1"/>
          <p:nvPr/>
        </p:nvSpPr>
        <p:spPr>
          <a:xfrm>
            <a:off x="3460863" y="417685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Change other behavior</a:t>
            </a:r>
            <a:endParaRPr>
              <a:latin typeface="Open Sans"/>
              <a:ea typeface="Open Sans"/>
              <a:cs typeface="Open Sans"/>
              <a:sym typeface="Open Sans"/>
            </a:endParaRPr>
          </a:p>
        </p:txBody>
      </p:sp>
      <p:sp>
        <p:nvSpPr>
          <p:cNvPr id="97" name="Google Shape;97;p16"/>
          <p:cNvSpPr/>
          <p:nvPr/>
        </p:nvSpPr>
        <p:spPr>
          <a:xfrm>
            <a:off x="3863914" y="6552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do we teach patients how to mediate?</a:t>
            </a:r>
            <a:endParaRPr sz="1000"/>
          </a:p>
        </p:txBody>
      </p:sp>
      <p:sp>
        <p:nvSpPr>
          <p:cNvPr id="98" name="Google Shape;98;p16"/>
          <p:cNvSpPr/>
          <p:nvPr/>
        </p:nvSpPr>
        <p:spPr>
          <a:xfrm>
            <a:off x="868261" y="120417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it easier to make healthy choices?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Planning &amp; Tracking</a:t>
            </a:r>
            <a:endParaRPr sz="3200"/>
          </a:p>
        </p:txBody>
      </p:sp>
      <p:sp>
        <p:nvSpPr>
          <p:cNvPr id="104" name="Google Shape;104;p17"/>
          <p:cNvSpPr/>
          <p:nvPr/>
        </p:nvSpPr>
        <p:spPr>
          <a:xfrm>
            <a:off x="5353511" y="2781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patients monitor their goals?</a:t>
            </a:r>
            <a:endParaRPr sz="1000"/>
          </a:p>
        </p:txBody>
      </p:sp>
      <p:sp>
        <p:nvSpPr>
          <p:cNvPr id="105" name="Google Shape;105;p17"/>
          <p:cNvSpPr/>
          <p:nvPr/>
        </p:nvSpPr>
        <p:spPr>
          <a:xfrm>
            <a:off x="6434607" y="15566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provider diet tracking?</a:t>
            </a:r>
            <a:endParaRPr sz="1000"/>
          </a:p>
        </p:txBody>
      </p:sp>
      <p:sp>
        <p:nvSpPr>
          <p:cNvPr id="106" name="Google Shape;106;p17"/>
          <p:cNvSpPr/>
          <p:nvPr/>
        </p:nvSpPr>
        <p:spPr>
          <a:xfrm>
            <a:off x="5353489" y="15566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provide activity tracking?</a:t>
            </a:r>
            <a:endParaRPr sz="1000"/>
          </a:p>
        </p:txBody>
      </p:sp>
      <p:sp>
        <p:nvSpPr>
          <p:cNvPr id="107" name="Google Shape;107;p17"/>
          <p:cNvSpPr/>
          <p:nvPr/>
        </p:nvSpPr>
        <p:spPr>
          <a:xfrm>
            <a:off x="6432221" y="2781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people manage their weight? </a:t>
            </a:r>
            <a:endParaRPr sz="1000"/>
          </a:p>
        </p:txBody>
      </p:sp>
      <p:sp>
        <p:nvSpPr>
          <p:cNvPr id="108" name="Google Shape;108;p17"/>
          <p:cNvSpPr txBox="1"/>
          <p:nvPr/>
        </p:nvSpPr>
        <p:spPr>
          <a:xfrm>
            <a:off x="5562400" y="39607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Personal tracking towards plan</a:t>
            </a:r>
            <a:endParaRPr>
              <a:latin typeface="Open Sans"/>
              <a:ea typeface="Open Sans"/>
              <a:cs typeface="Open Sans"/>
              <a:sym typeface="Open Sans"/>
            </a:endParaRPr>
          </a:p>
        </p:txBody>
      </p:sp>
      <p:sp>
        <p:nvSpPr>
          <p:cNvPr id="109" name="Google Shape;109;p17"/>
          <p:cNvSpPr/>
          <p:nvPr/>
        </p:nvSpPr>
        <p:spPr>
          <a:xfrm>
            <a:off x="311700" y="17781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create a personalized plan?</a:t>
            </a:r>
            <a:endParaRPr sz="1000"/>
          </a:p>
        </p:txBody>
      </p:sp>
      <p:sp>
        <p:nvSpPr>
          <p:cNvPr id="110" name="Google Shape;110;p17"/>
          <p:cNvSpPr/>
          <p:nvPr/>
        </p:nvSpPr>
        <p:spPr>
          <a:xfrm>
            <a:off x="1521227" y="1778113"/>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patients set health goals?</a:t>
            </a:r>
            <a:endParaRPr sz="1000"/>
          </a:p>
        </p:txBody>
      </p:sp>
      <p:sp>
        <p:nvSpPr>
          <p:cNvPr id="111" name="Google Shape;111;p17"/>
          <p:cNvSpPr txBox="1"/>
          <p:nvPr/>
        </p:nvSpPr>
        <p:spPr>
          <a:xfrm>
            <a:off x="584225" y="30405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Personalized planning</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Education</a:t>
            </a:r>
            <a:endParaRPr sz="3200"/>
          </a:p>
        </p:txBody>
      </p:sp>
      <p:sp>
        <p:nvSpPr>
          <p:cNvPr id="117" name="Google Shape;117;p18"/>
          <p:cNvSpPr/>
          <p:nvPr/>
        </p:nvSpPr>
        <p:spPr>
          <a:xfrm>
            <a:off x="379325" y="26238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people aware of risk factors?</a:t>
            </a:r>
            <a:endParaRPr sz="1000"/>
          </a:p>
        </p:txBody>
      </p:sp>
      <p:sp>
        <p:nvSpPr>
          <p:cNvPr id="118" name="Google Shape;118;p18"/>
          <p:cNvSpPr/>
          <p:nvPr/>
        </p:nvSpPr>
        <p:spPr>
          <a:xfrm>
            <a:off x="1505304" y="26238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raise awareness across society?</a:t>
            </a:r>
            <a:endParaRPr sz="1000"/>
          </a:p>
        </p:txBody>
      </p:sp>
      <p:sp>
        <p:nvSpPr>
          <p:cNvPr id="119" name="Google Shape;119;p18"/>
          <p:cNvSpPr/>
          <p:nvPr/>
        </p:nvSpPr>
        <p:spPr>
          <a:xfrm>
            <a:off x="950954" y="1509563"/>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help people better understand diabetes?</a:t>
            </a:r>
            <a:endParaRPr sz="1000"/>
          </a:p>
        </p:txBody>
      </p:sp>
      <p:sp>
        <p:nvSpPr>
          <p:cNvPr id="120" name="Google Shape;120;p18"/>
          <p:cNvSpPr/>
          <p:nvPr/>
        </p:nvSpPr>
        <p:spPr>
          <a:xfrm>
            <a:off x="4852114" y="2066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people aware of their current state of health?</a:t>
            </a:r>
            <a:endParaRPr sz="1000"/>
          </a:p>
        </p:txBody>
      </p:sp>
      <p:sp>
        <p:nvSpPr>
          <p:cNvPr id="121" name="Google Shape;121;p18"/>
          <p:cNvSpPr/>
          <p:nvPr/>
        </p:nvSpPr>
        <p:spPr>
          <a:xfrm>
            <a:off x="3770993" y="20667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identify and warn pre-diabetic patients</a:t>
            </a:r>
            <a:endParaRPr sz="1000"/>
          </a:p>
        </p:txBody>
      </p:sp>
      <p:sp>
        <p:nvSpPr>
          <p:cNvPr id="122" name="Google Shape;122;p18"/>
          <p:cNvSpPr/>
          <p:nvPr/>
        </p:nvSpPr>
        <p:spPr>
          <a:xfrm>
            <a:off x="7456154" y="20667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build good habits at a young age? </a:t>
            </a:r>
            <a:endParaRPr sz="1000"/>
          </a:p>
        </p:txBody>
      </p:sp>
      <p:sp>
        <p:nvSpPr>
          <p:cNvPr id="123" name="Google Shape;123;p18"/>
          <p:cNvSpPr txBox="1"/>
          <p:nvPr/>
        </p:nvSpPr>
        <p:spPr>
          <a:xfrm>
            <a:off x="619300" y="38241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General education</a:t>
            </a:r>
            <a:endParaRPr>
              <a:latin typeface="Open Sans"/>
              <a:ea typeface="Open Sans"/>
              <a:cs typeface="Open Sans"/>
              <a:sym typeface="Open Sans"/>
            </a:endParaRPr>
          </a:p>
        </p:txBody>
      </p:sp>
      <p:sp>
        <p:nvSpPr>
          <p:cNvPr id="124" name="Google Shape;124;p18"/>
          <p:cNvSpPr txBox="1"/>
          <p:nvPr/>
        </p:nvSpPr>
        <p:spPr>
          <a:xfrm>
            <a:off x="3967525" y="33375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Personal assessment</a:t>
            </a:r>
            <a:endParaRPr>
              <a:latin typeface="Open Sans"/>
              <a:ea typeface="Open Sans"/>
              <a:cs typeface="Open Sans"/>
              <a:sym typeface="Open Sans"/>
            </a:endParaRPr>
          </a:p>
        </p:txBody>
      </p:sp>
      <p:sp>
        <p:nvSpPr>
          <p:cNvPr id="125" name="Google Shape;125;p18"/>
          <p:cNvSpPr txBox="1"/>
          <p:nvPr/>
        </p:nvSpPr>
        <p:spPr>
          <a:xfrm>
            <a:off x="7124500" y="319832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Young age</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Other</a:t>
            </a:r>
            <a:endParaRPr sz="3200"/>
          </a:p>
        </p:txBody>
      </p:sp>
      <p:sp>
        <p:nvSpPr>
          <p:cNvPr id="131" name="Google Shape;131;p19"/>
          <p:cNvSpPr/>
          <p:nvPr/>
        </p:nvSpPr>
        <p:spPr>
          <a:xfrm>
            <a:off x="4066950" y="2066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provide better insights to doctors?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114300" rtl="0" algn="l">
              <a:lnSpc>
                <a:spcPct val="115000"/>
              </a:lnSpc>
              <a:spcBef>
                <a:spcPts val="0"/>
              </a:spcBef>
              <a:spcAft>
                <a:spcPts val="0"/>
              </a:spcAft>
              <a:buNone/>
            </a:pPr>
            <a:r>
              <a:rPr lang="en" sz="1400"/>
              <a:t>Doordash is looking to automate food delivery using self-driving robots for trips that are less than 2 miles in order to reduce its operating costs and provide more reliable delivery times. The long term goal is that these delivery robots will navigate sidewalks fully autonomously. But initially there may be times when manual intervention will be required. Your team has been tasked with building a tool for the operations team-- to view status of deliveries and remotely take control of robots that need intervention (ie: rerouting)</a:t>
            </a:r>
            <a:endParaRPr sz="1400"/>
          </a:p>
        </p:txBody>
      </p:sp>
      <p:sp>
        <p:nvSpPr>
          <p:cNvPr id="137" name="Google Shape;137;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t>How Might We </a:t>
            </a:r>
            <a:r>
              <a:rPr lang="en" sz="3200"/>
              <a:t>Other Team Member Stickies</a:t>
            </a:r>
            <a:endParaRPr/>
          </a:p>
        </p:txBody>
      </p:sp>
      <p:sp>
        <p:nvSpPr>
          <p:cNvPr id="138" name="Google Shape;138;p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2400">
                <a:solidFill>
                  <a:srgbClr val="0070C0"/>
                </a:solidFill>
              </a:rPr>
              <a:t>DoorDash</a:t>
            </a:r>
            <a:endParaRPr sz="2400">
              <a:solidFill>
                <a:srgbClr val="0070C0"/>
              </a:solidFill>
            </a:endParaRPr>
          </a:p>
          <a:p>
            <a:pPr indent="0" lvl="0" marL="457200" rtl="0" algn="ctr">
              <a:lnSpc>
                <a:spcPct val="115000"/>
              </a:lnSpc>
              <a:spcBef>
                <a:spcPts val="0"/>
              </a:spcBef>
              <a:spcAft>
                <a:spcPts val="0"/>
              </a:spcAft>
              <a:buNone/>
            </a:pPr>
            <a:r>
              <a:rPr lang="en" sz="2400">
                <a:solidFill>
                  <a:srgbClr val="0070C0"/>
                </a:solidFill>
              </a:rPr>
              <a:t>project scenario</a:t>
            </a:r>
            <a:endParaRPr sz="2400">
              <a:solidFill>
                <a:srgbClr val="0070C0"/>
              </a:solidFill>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p:nvPr/>
        </p:nvSpPr>
        <p:spPr>
          <a:xfrm>
            <a:off x="2601500" y="3002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see real-time traffic on the route? </a:t>
            </a:r>
            <a:endParaRPr sz="1000"/>
          </a:p>
          <a:p>
            <a:pPr indent="0" lvl="0" marL="0" rtl="0" algn="l">
              <a:spcBef>
                <a:spcPts val="0"/>
              </a:spcBef>
              <a:spcAft>
                <a:spcPts val="0"/>
              </a:spcAft>
              <a:buNone/>
            </a:pPr>
            <a:r>
              <a:t/>
            </a:r>
            <a:endParaRPr sz="1000"/>
          </a:p>
        </p:txBody>
      </p:sp>
      <p:sp>
        <p:nvSpPr>
          <p:cNvPr id="144" name="Google Shape;144;p21"/>
          <p:cNvSpPr/>
          <p:nvPr/>
        </p:nvSpPr>
        <p:spPr>
          <a:xfrm>
            <a:off x="1490325" y="1935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teach robots to avoid obstacles?</a:t>
            </a:r>
            <a:endParaRPr sz="1000"/>
          </a:p>
        </p:txBody>
      </p:sp>
      <p:sp>
        <p:nvSpPr>
          <p:cNvPr id="145" name="Google Shape;145;p21"/>
          <p:cNvSpPr/>
          <p:nvPr/>
        </p:nvSpPr>
        <p:spPr>
          <a:xfrm>
            <a:off x="1526125" y="8923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confirm that the robot is at the right address?</a:t>
            </a:r>
            <a:endParaRPr sz="1000"/>
          </a:p>
        </p:txBody>
      </p:sp>
      <p:sp>
        <p:nvSpPr>
          <p:cNvPr id="146" name="Google Shape;146;p21"/>
          <p:cNvSpPr/>
          <p:nvPr/>
        </p:nvSpPr>
        <p:spPr>
          <a:xfrm>
            <a:off x="2588750" y="1935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move robots to a safe place before stopping?</a:t>
            </a:r>
            <a:endParaRPr sz="1000"/>
          </a:p>
        </p:txBody>
      </p:sp>
      <p:sp>
        <p:nvSpPr>
          <p:cNvPr id="147" name="Google Shape;147;p21"/>
          <p:cNvSpPr/>
          <p:nvPr/>
        </p:nvSpPr>
        <p:spPr>
          <a:xfrm>
            <a:off x="391900" y="1935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routes more efficient?</a:t>
            </a:r>
            <a:endParaRPr sz="1000"/>
          </a:p>
        </p:txBody>
      </p:sp>
      <p:sp>
        <p:nvSpPr>
          <p:cNvPr id="148" name="Google Shape;148;p21"/>
          <p:cNvSpPr/>
          <p:nvPr/>
        </p:nvSpPr>
        <p:spPr>
          <a:xfrm>
            <a:off x="1490325" y="3002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establish preferred routes?</a:t>
            </a:r>
            <a:endParaRPr sz="1000"/>
          </a:p>
        </p:txBody>
      </p:sp>
      <p:sp>
        <p:nvSpPr>
          <p:cNvPr id="149" name="Google Shape;149;p21"/>
          <p:cNvSpPr/>
          <p:nvPr/>
        </p:nvSpPr>
        <p:spPr>
          <a:xfrm>
            <a:off x="379150" y="3002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allow robots to detect real-time traffic patterns?</a:t>
            </a:r>
            <a:endParaRPr sz="1000"/>
          </a:p>
          <a:p>
            <a:pPr indent="0" lvl="0" marL="0" rtl="0" algn="l">
              <a:spcBef>
                <a:spcPts val="0"/>
              </a:spcBef>
              <a:spcAft>
                <a:spcPts val="0"/>
              </a:spcAft>
              <a:buNone/>
            </a:pPr>
            <a:r>
              <a:t/>
            </a:r>
            <a:endParaRPr sz="1000"/>
          </a:p>
        </p:txBody>
      </p:sp>
      <p:sp>
        <p:nvSpPr>
          <p:cNvPr id="150" name="Google Shape;150;p21"/>
          <p:cNvSpPr/>
          <p:nvPr/>
        </p:nvSpPr>
        <p:spPr>
          <a:xfrm>
            <a:off x="5243325" y="1113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teach robots to avoid trouble?</a:t>
            </a:r>
            <a:endParaRPr sz="1000"/>
          </a:p>
        </p:txBody>
      </p:sp>
      <p:sp>
        <p:nvSpPr>
          <p:cNvPr id="151" name="Google Shape;151;p21"/>
          <p:cNvSpPr/>
          <p:nvPr/>
        </p:nvSpPr>
        <p:spPr>
          <a:xfrm>
            <a:off x="5243313" y="21726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have robots signal distress when something goes wrong?</a:t>
            </a:r>
            <a:endParaRPr sz="1000"/>
          </a:p>
        </p:txBody>
      </p:sp>
      <p:sp>
        <p:nvSpPr>
          <p:cNvPr id="152" name="Google Shape;152;p21"/>
          <p:cNvSpPr/>
          <p:nvPr/>
        </p:nvSpPr>
        <p:spPr>
          <a:xfrm>
            <a:off x="4212913" y="17075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program robots to address delays in deliveries?</a:t>
            </a:r>
            <a:endParaRPr sz="1000"/>
          </a:p>
        </p:txBody>
      </p:sp>
      <p:sp>
        <p:nvSpPr>
          <p:cNvPr id="153" name="Google Shape;153;p21"/>
          <p:cNvSpPr/>
          <p:nvPr/>
        </p:nvSpPr>
        <p:spPr>
          <a:xfrm>
            <a:off x="391900" y="8695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How might we mitigate accidents between robots and pedestrians?</a:t>
            </a:r>
            <a:endParaRPr sz="1000"/>
          </a:p>
        </p:txBody>
      </p:sp>
      <p:sp>
        <p:nvSpPr>
          <p:cNvPr id="154" name="Google Shape;154;p21"/>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Routing and delivery</a:t>
            </a:r>
            <a:endParaRPr sz="3200">
              <a:solidFill>
                <a:srgbClr val="2D3D4A"/>
              </a:solidFill>
              <a:latin typeface="Open Sans"/>
              <a:ea typeface="Open Sans"/>
              <a:cs typeface="Open Sans"/>
              <a:sym typeface="Open Sans"/>
            </a:endParaRPr>
          </a:p>
        </p:txBody>
      </p:sp>
      <p:sp>
        <p:nvSpPr>
          <p:cNvPr id="155" name="Google Shape;155;p21"/>
          <p:cNvSpPr/>
          <p:nvPr/>
        </p:nvSpPr>
        <p:spPr>
          <a:xfrm>
            <a:off x="7339700" y="21727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our robots tamperproof?</a:t>
            </a:r>
            <a:endParaRPr sz="1000"/>
          </a:p>
        </p:txBody>
      </p:sp>
      <p:sp>
        <p:nvSpPr>
          <p:cNvPr id="156" name="Google Shape;156;p21"/>
          <p:cNvSpPr/>
          <p:nvPr/>
        </p:nvSpPr>
        <p:spPr>
          <a:xfrm>
            <a:off x="6805825" y="11626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make robots not scary for dogs?</a:t>
            </a:r>
            <a:endParaRPr sz="1000"/>
          </a:p>
        </p:txBody>
      </p:sp>
      <p:sp>
        <p:nvSpPr>
          <p:cNvPr id="157" name="Google Shape;157;p21"/>
          <p:cNvSpPr/>
          <p:nvPr/>
        </p:nvSpPr>
        <p:spPr>
          <a:xfrm>
            <a:off x="7903288" y="11626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keep vermin away from the robots?</a:t>
            </a:r>
            <a:endParaRPr sz="1000"/>
          </a:p>
        </p:txBody>
      </p:sp>
      <p:sp>
        <p:nvSpPr>
          <p:cNvPr id="158" name="Google Shape;158;p21"/>
          <p:cNvSpPr txBox="1"/>
          <p:nvPr/>
        </p:nvSpPr>
        <p:spPr>
          <a:xfrm>
            <a:off x="990300" y="406822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Routing</a:t>
            </a:r>
            <a:endParaRPr>
              <a:latin typeface="Open Sans"/>
              <a:ea typeface="Open Sans"/>
              <a:cs typeface="Open Sans"/>
              <a:sym typeface="Open Sans"/>
            </a:endParaRPr>
          </a:p>
        </p:txBody>
      </p:sp>
      <p:sp>
        <p:nvSpPr>
          <p:cNvPr id="159" name="Google Shape;159;p21"/>
          <p:cNvSpPr txBox="1"/>
          <p:nvPr/>
        </p:nvSpPr>
        <p:spPr>
          <a:xfrm>
            <a:off x="4466775" y="32645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Issues on route</a:t>
            </a:r>
            <a:endParaRPr>
              <a:latin typeface="Open Sans"/>
              <a:ea typeface="Open Sans"/>
              <a:cs typeface="Open Sans"/>
              <a:sym typeface="Open Sans"/>
            </a:endParaRPr>
          </a:p>
        </p:txBody>
      </p:sp>
      <p:sp>
        <p:nvSpPr>
          <p:cNvPr id="160" name="Google Shape;160;p21"/>
          <p:cNvSpPr txBox="1"/>
          <p:nvPr/>
        </p:nvSpPr>
        <p:spPr>
          <a:xfrm>
            <a:off x="6958275" y="33767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Environmental Factors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p:nvPr/>
        </p:nvSpPr>
        <p:spPr>
          <a:xfrm>
            <a:off x="261025" y="30249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alert consumers if their delivery is delayed?</a:t>
            </a:r>
            <a:endParaRPr sz="1000"/>
          </a:p>
        </p:txBody>
      </p:sp>
      <p:sp>
        <p:nvSpPr>
          <p:cNvPr id="166" name="Google Shape;166;p22"/>
          <p:cNvSpPr/>
          <p:nvPr/>
        </p:nvSpPr>
        <p:spPr>
          <a:xfrm>
            <a:off x="6944575" y="138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handle edge case issues that may arise?</a:t>
            </a:r>
            <a:endParaRPr sz="1000"/>
          </a:p>
        </p:txBody>
      </p:sp>
      <p:sp>
        <p:nvSpPr>
          <p:cNvPr id="167" name="Google Shape;167;p22"/>
          <p:cNvSpPr/>
          <p:nvPr/>
        </p:nvSpPr>
        <p:spPr>
          <a:xfrm>
            <a:off x="6944575" y="1193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ensure food gets delivered without incident?</a:t>
            </a:r>
            <a:endParaRPr sz="1000"/>
          </a:p>
        </p:txBody>
      </p:sp>
      <p:sp>
        <p:nvSpPr>
          <p:cNvPr id="168" name="Google Shape;168;p22"/>
          <p:cNvSpPr/>
          <p:nvPr/>
        </p:nvSpPr>
        <p:spPr>
          <a:xfrm>
            <a:off x="5753425" y="37724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control robots?</a:t>
            </a:r>
            <a:endParaRPr sz="1000"/>
          </a:p>
        </p:txBody>
      </p:sp>
      <p:sp>
        <p:nvSpPr>
          <p:cNvPr id="169" name="Google Shape;169;p22"/>
          <p:cNvSpPr/>
          <p:nvPr/>
        </p:nvSpPr>
        <p:spPr>
          <a:xfrm>
            <a:off x="6823650" y="37724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track each robot?</a:t>
            </a:r>
            <a:endParaRPr sz="1000"/>
          </a:p>
        </p:txBody>
      </p:sp>
      <p:sp>
        <p:nvSpPr>
          <p:cNvPr id="170" name="Google Shape;170;p22"/>
          <p:cNvSpPr/>
          <p:nvPr/>
        </p:nvSpPr>
        <p:spPr>
          <a:xfrm>
            <a:off x="8039200" y="2282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build redundancy into our system?</a:t>
            </a:r>
            <a:endParaRPr sz="1000"/>
          </a:p>
        </p:txBody>
      </p:sp>
      <p:sp>
        <p:nvSpPr>
          <p:cNvPr id="171" name="Google Shape;171;p22"/>
          <p:cNvSpPr/>
          <p:nvPr/>
        </p:nvSpPr>
        <p:spPr>
          <a:xfrm>
            <a:off x="261013" y="1966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allow users to help us with tracking and feedback?</a:t>
            </a:r>
            <a:endParaRPr sz="1000"/>
          </a:p>
        </p:txBody>
      </p:sp>
      <p:sp>
        <p:nvSpPr>
          <p:cNvPr id="172" name="Google Shape;172;p22"/>
          <p:cNvSpPr/>
          <p:nvPr/>
        </p:nvSpPr>
        <p:spPr>
          <a:xfrm>
            <a:off x="7992325" y="138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deal with accidents that might occur?</a:t>
            </a:r>
            <a:endParaRPr sz="1000"/>
          </a:p>
          <a:p>
            <a:pPr indent="0" lvl="0" marL="0" rtl="0" algn="l">
              <a:spcBef>
                <a:spcPts val="0"/>
              </a:spcBef>
              <a:spcAft>
                <a:spcPts val="0"/>
              </a:spcAft>
              <a:buNone/>
            </a:pPr>
            <a:r>
              <a:t/>
            </a:r>
            <a:endParaRPr sz="1000"/>
          </a:p>
        </p:txBody>
      </p:sp>
      <p:sp>
        <p:nvSpPr>
          <p:cNvPr id="173" name="Google Shape;173;p22"/>
          <p:cNvSpPr/>
          <p:nvPr/>
        </p:nvSpPr>
        <p:spPr>
          <a:xfrm>
            <a:off x="7992313" y="1193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get food to people quickly when the robot fails?</a:t>
            </a:r>
            <a:endParaRPr sz="1000"/>
          </a:p>
        </p:txBody>
      </p:sp>
      <p:sp>
        <p:nvSpPr>
          <p:cNvPr id="174" name="Google Shape;174;p22"/>
          <p:cNvSpPr/>
          <p:nvPr/>
        </p:nvSpPr>
        <p:spPr>
          <a:xfrm>
            <a:off x="6944575" y="2282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detect when a robot needs help?</a:t>
            </a:r>
            <a:endParaRPr sz="1000"/>
          </a:p>
          <a:p>
            <a:pPr indent="0" lvl="0" marL="0" rtl="0" algn="l">
              <a:spcBef>
                <a:spcPts val="0"/>
              </a:spcBef>
              <a:spcAft>
                <a:spcPts val="0"/>
              </a:spcAft>
              <a:buNone/>
            </a:pPr>
            <a:r>
              <a:t/>
            </a:r>
            <a:endParaRPr sz="1000"/>
          </a:p>
        </p:txBody>
      </p:sp>
      <p:sp>
        <p:nvSpPr>
          <p:cNvPr id="175" name="Google Shape;175;p22"/>
          <p:cNvSpPr/>
          <p:nvPr/>
        </p:nvSpPr>
        <p:spPr>
          <a:xfrm>
            <a:off x="5854050" y="119393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overcome technical glitches during a delivery?</a:t>
            </a:r>
            <a:endParaRPr sz="1000"/>
          </a:p>
          <a:p>
            <a:pPr indent="0" lvl="0" marL="0" rtl="0" algn="l">
              <a:spcBef>
                <a:spcPts val="0"/>
              </a:spcBef>
              <a:spcAft>
                <a:spcPts val="0"/>
              </a:spcAft>
              <a:buNone/>
            </a:pPr>
            <a:r>
              <a:t/>
            </a:r>
            <a:endParaRPr sz="1000"/>
          </a:p>
        </p:txBody>
      </p:sp>
      <p:sp>
        <p:nvSpPr>
          <p:cNvPr id="176" name="Google Shape;176;p22"/>
          <p:cNvSpPr/>
          <p:nvPr/>
        </p:nvSpPr>
        <p:spPr>
          <a:xfrm>
            <a:off x="1315150" y="8809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enable robots to detect missing items in the order during pickup?</a:t>
            </a:r>
            <a:endParaRPr sz="1000"/>
          </a:p>
        </p:txBody>
      </p:sp>
      <p:sp>
        <p:nvSpPr>
          <p:cNvPr id="177" name="Google Shape;177;p22"/>
          <p:cNvSpPr/>
          <p:nvPr/>
        </p:nvSpPr>
        <p:spPr>
          <a:xfrm>
            <a:off x="5854050" y="138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 might we alert operators of need for robot intervention conveniently?</a:t>
            </a:r>
            <a:endParaRPr sz="1000"/>
          </a:p>
          <a:p>
            <a:pPr indent="0" lvl="0" marL="0" rtl="0" algn="l">
              <a:spcBef>
                <a:spcPts val="0"/>
              </a:spcBef>
              <a:spcAft>
                <a:spcPts val="0"/>
              </a:spcAft>
              <a:buNone/>
            </a:pPr>
            <a:r>
              <a:t/>
            </a:r>
            <a:endParaRPr sz="1000"/>
          </a:p>
        </p:txBody>
      </p:sp>
      <p:sp>
        <p:nvSpPr>
          <p:cNvPr id="178" name="Google Shape;178;p22"/>
          <p:cNvSpPr/>
          <p:nvPr/>
        </p:nvSpPr>
        <p:spPr>
          <a:xfrm>
            <a:off x="1346625" y="30248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program robots to address order cancellations?</a:t>
            </a:r>
            <a:endParaRPr sz="1000"/>
          </a:p>
        </p:txBody>
      </p:sp>
      <p:sp>
        <p:nvSpPr>
          <p:cNvPr id="179" name="Google Shape;179;p22"/>
          <p:cNvSpPr/>
          <p:nvPr/>
        </p:nvSpPr>
        <p:spPr>
          <a:xfrm>
            <a:off x="1346625" y="19664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program robots to address customer returns?</a:t>
            </a:r>
            <a:endParaRPr sz="1000"/>
          </a:p>
        </p:txBody>
      </p:sp>
      <p:sp>
        <p:nvSpPr>
          <p:cNvPr id="180" name="Google Shape;180;p22"/>
          <p:cNvSpPr/>
          <p:nvPr/>
        </p:nvSpPr>
        <p:spPr>
          <a:xfrm>
            <a:off x="7893875" y="37724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monitor robot progress?</a:t>
            </a:r>
            <a:endParaRPr sz="1000"/>
          </a:p>
        </p:txBody>
      </p:sp>
      <p:sp>
        <p:nvSpPr>
          <p:cNvPr id="181" name="Google Shape;181;p22"/>
          <p:cNvSpPr/>
          <p:nvPr/>
        </p:nvSpPr>
        <p:spPr>
          <a:xfrm>
            <a:off x="271275" y="9080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share robot progress with consumers?</a:t>
            </a:r>
            <a:endParaRPr sz="1000"/>
          </a:p>
        </p:txBody>
      </p:sp>
      <p:sp>
        <p:nvSpPr>
          <p:cNvPr id="182" name="Google Shape;182;p22"/>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D3D4A"/>
                </a:solidFill>
                <a:latin typeface="Open Sans"/>
                <a:ea typeface="Open Sans"/>
                <a:cs typeface="Open Sans"/>
                <a:sym typeface="Open Sans"/>
              </a:rPr>
              <a:t>When things go wrong</a:t>
            </a:r>
            <a:endParaRPr sz="3200">
              <a:solidFill>
                <a:srgbClr val="2D3D4A"/>
              </a:solidFill>
              <a:latin typeface="Open Sans"/>
              <a:ea typeface="Open Sans"/>
              <a:cs typeface="Open Sans"/>
              <a:sym typeface="Open Sans"/>
            </a:endParaRPr>
          </a:p>
        </p:txBody>
      </p:sp>
      <p:sp>
        <p:nvSpPr>
          <p:cNvPr id="183" name="Google Shape;183;p22"/>
          <p:cNvSpPr/>
          <p:nvPr/>
        </p:nvSpPr>
        <p:spPr>
          <a:xfrm>
            <a:off x="4017313" y="1797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keep robots odor free, even when carrying smelly food?</a:t>
            </a:r>
            <a:endParaRPr sz="1000"/>
          </a:p>
        </p:txBody>
      </p:sp>
      <p:sp>
        <p:nvSpPr>
          <p:cNvPr id="184" name="Google Shape;184;p22"/>
          <p:cNvSpPr/>
          <p:nvPr/>
        </p:nvSpPr>
        <p:spPr>
          <a:xfrm>
            <a:off x="4137375" y="28602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anticipate mechanical failures?</a:t>
            </a:r>
            <a:endParaRPr sz="1000"/>
          </a:p>
        </p:txBody>
      </p:sp>
      <p:sp>
        <p:nvSpPr>
          <p:cNvPr id="185" name="Google Shape;185;p22"/>
          <p:cNvSpPr/>
          <p:nvPr/>
        </p:nvSpPr>
        <p:spPr>
          <a:xfrm>
            <a:off x="3097675" y="24220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determine when to recharge robot batteries?</a:t>
            </a:r>
            <a:endParaRPr sz="1000"/>
          </a:p>
        </p:txBody>
      </p:sp>
      <p:sp>
        <p:nvSpPr>
          <p:cNvPr id="186" name="Google Shape;186;p22"/>
          <p:cNvSpPr/>
          <p:nvPr/>
        </p:nvSpPr>
        <p:spPr>
          <a:xfrm>
            <a:off x="3007213" y="14786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 address a sudden power outage?</a:t>
            </a:r>
            <a:endParaRPr sz="1000"/>
          </a:p>
        </p:txBody>
      </p:sp>
      <p:sp>
        <p:nvSpPr>
          <p:cNvPr id="187" name="Google Shape;187;p22"/>
          <p:cNvSpPr txBox="1"/>
          <p:nvPr/>
        </p:nvSpPr>
        <p:spPr>
          <a:xfrm>
            <a:off x="504375" y="41789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Delays, Missing Items, and Cancellations</a:t>
            </a:r>
            <a:endParaRPr>
              <a:latin typeface="Open Sans"/>
              <a:ea typeface="Open Sans"/>
              <a:cs typeface="Open Sans"/>
              <a:sym typeface="Open Sans"/>
            </a:endParaRPr>
          </a:p>
        </p:txBody>
      </p:sp>
      <p:sp>
        <p:nvSpPr>
          <p:cNvPr id="188" name="Google Shape;188;p22"/>
          <p:cNvSpPr txBox="1"/>
          <p:nvPr/>
        </p:nvSpPr>
        <p:spPr>
          <a:xfrm>
            <a:off x="3247575" y="3950300"/>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Maintenance and mechanical issues</a:t>
            </a:r>
            <a:endParaRPr>
              <a:latin typeface="Open Sans"/>
              <a:ea typeface="Open Sans"/>
              <a:cs typeface="Open Sans"/>
              <a:sym typeface="Open Sans"/>
            </a:endParaRPr>
          </a:p>
        </p:txBody>
      </p:sp>
      <p:sp>
        <p:nvSpPr>
          <p:cNvPr id="189" name="Google Shape;189;p22"/>
          <p:cNvSpPr txBox="1"/>
          <p:nvPr/>
        </p:nvSpPr>
        <p:spPr>
          <a:xfrm>
            <a:off x="5753425" y="3264500"/>
            <a:ext cx="32490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Incident Prevention and Recovery</a:t>
            </a:r>
            <a:endParaRPr>
              <a:latin typeface="Open Sans"/>
              <a:ea typeface="Open Sans"/>
              <a:cs typeface="Open Sans"/>
              <a:sym typeface="Open Sans"/>
            </a:endParaRPr>
          </a:p>
        </p:txBody>
      </p:sp>
      <p:sp>
        <p:nvSpPr>
          <p:cNvPr id="190" name="Google Shape;190;p22"/>
          <p:cNvSpPr txBox="1"/>
          <p:nvPr/>
        </p:nvSpPr>
        <p:spPr>
          <a:xfrm>
            <a:off x="5753425" y="4788500"/>
            <a:ext cx="31506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Tracking and Remote Control</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