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504CE0-DB88-45E9-9528-990517D5C9B6}">
  <a:tblStyle styleId="{33504CE0-DB88-45E9-9528-990517D5C9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OpenSans-bold.fntdata"/><Relationship Id="rId12" Type="http://schemas.openxmlformats.org/officeDocument/2006/relationships/slide" Target="slides/slide5.xml"/><Relationship Id="rId56" Type="http://schemas.openxmlformats.org/officeDocument/2006/relationships/font" Target="fonts/OpenSans-regular.fntdata"/><Relationship Id="rId15" Type="http://schemas.openxmlformats.org/officeDocument/2006/relationships/slide" Target="slides/slide8.xml"/><Relationship Id="rId59" Type="http://schemas.openxmlformats.org/officeDocument/2006/relationships/font" Target="fonts/OpenSans-boldItalic.fntdata"/><Relationship Id="rId14" Type="http://schemas.openxmlformats.org/officeDocument/2006/relationships/slide" Target="slides/slide7.xml"/><Relationship Id="rId58"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46198fe3c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646198fe3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47293ff5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47293ff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46f7ac3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46f7ac3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47293ff5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47293ff5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47293ff5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47293ff5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46198fe3c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52" name="Google Shape;252;g646198fe3c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2287a28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2287a28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2287a28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2287a28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2287a28b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2287a28b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2287a28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2287a28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46198fe3c_0_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92" name="Google Shape;292;g646198fe3c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46198fe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6198fe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46198fe3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46198fe3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463a1fc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463a1fc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463a1fc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463a1fc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46f7ac38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46f7ac38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463a1fccc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326" name="Google Shape;326;g6463a1fcc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46198fe3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46198fe3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51f5eb0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51f5eb0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646198fe3c_0_11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348" name="Google Shape;348;g646198fe3c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646198fe3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46198fe3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46198fe3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46198fe3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444c56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444c56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46198fe3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46198fe3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646198fe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46198fe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46198fe3c_0_10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390" name="Google Shape;390;g646198fe3c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463a1fc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463a1fc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46198fe3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46198fe3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46198fe3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46198fe3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46198fe3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46198fe3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2fb4475c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2fb4475c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46198fe3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46198fe3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651f5eb0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51f5eb0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6198fe3c_0_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55" name="Google Shape;155;g646198fe3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6463a1fcc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463a1fcc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46198fe3c_0_1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467" name="Google Shape;467;g646198fe3c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646198fe3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646198fe3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2fb4475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2fb4475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2fb4475c7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2fb4475c7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646198fe3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46198fe3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647293ff5d_0_14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511" name="Google Shape;511;g647293ff5d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647293ff5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647293ff5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647293ff5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47293ff5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6198fe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6198fe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46198fe3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46198fe3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2287a28b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81" name="Google Shape;181;g62287a28b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46198fe3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46198fe3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6198fe3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6198fe3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docs.google.com/presentation/d/1nORvND0teA8ElKEPJoCzGI1xXJ7-tuqoVBDEdYamfS4/copy" TargetMode="External"/><Relationship Id="rId10" Type="http://schemas.openxmlformats.org/officeDocument/2006/relationships/hyperlink" Target="https://docs.google.com/presentation/d/1kdv7ifLlM36UQeDhzVxort_fUQYUV6ghw4xE5UB7Rtg/copy" TargetMode="External"/><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hyperlink" Target="https://docs.google.com/presentation/d/1KBkkmWIgClI-gwNSwY7Ryb39vqXytUOiCzsgLuS6Xb0/" TargetMode="External"/><Relationship Id="rId4" Type="http://schemas.openxmlformats.org/officeDocument/2006/relationships/image" Target="../media/image8.png"/><Relationship Id="rId9" Type="http://schemas.openxmlformats.org/officeDocument/2006/relationships/hyperlink" Target="https://docs.google.com/presentation/d/18nb7upBU3kEGxfMehbR2Thp5bcLqlhyh9J_QazO2NjM/copy" TargetMode="External"/><Relationship Id="rId5" Type="http://schemas.openxmlformats.org/officeDocument/2006/relationships/hyperlink" Target="https://docs.google.com/presentation/d/18cPKQOluyeblEbfRBoqO8LNZ3Achp0LOaDIa4SOzG5k/" TargetMode="External"/><Relationship Id="rId6" Type="http://schemas.openxmlformats.org/officeDocument/2006/relationships/hyperlink" Target="https://docs.google.com/presentation/d/1YoOrUaIhMJ3w4GEddgODZ9Wm5Bj_wm17bg_x0SGenSk/" TargetMode="External"/><Relationship Id="rId7" Type="http://schemas.openxmlformats.org/officeDocument/2006/relationships/hyperlink" Target="https://docs.google.com/presentation/d/18uNHv4x516pjlNl5S8scPudqHT_TmnxMMe72X9tXCSk/" TargetMode="External"/><Relationship Id="rId8" Type="http://schemas.openxmlformats.org/officeDocument/2006/relationships/hyperlink" Target="https://docs.google.com/presentation/d/12sVvWaqHo1lG1kchpDYzJNsPd3pUXNiBQ9asQWDRbYY/co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hyperlink" Target="https://docs.google.com/document/d/1eCyr2eKYK7CyHtrJ6LvnIDVFubpo7SRewifzeZcbKtE/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hyperlink" Target="https://theplot.io/" TargetMode="Externa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hyperlink" Target="https://theplot.io/"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hyperlink" Target="http://figma.com" TargetMode="External"/><Relationship Id="rId4" Type="http://schemas.openxmlformats.org/officeDocument/2006/relationships/hyperlink" Target="https://developer.apple.com/design/resources/" TargetMode="External"/><Relationship Id="rId5" Type="http://schemas.openxmlformats.org/officeDocument/2006/relationships/hyperlink" Target="https://material.io/resourc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hyperlink" Target="https://docs.google.com/document/d/1tgenJFQqyu8hzMuc5d_ar6KrGmrNRJZs5YoiMfmbh6c/copy"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 Id="rId3" Type="http://schemas.openxmlformats.org/officeDocument/2006/relationships/image" Target="../media/image10.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5.xml"/><Relationship Id="rId3" Type="http://schemas.openxmlformats.org/officeDocument/2006/relationships/image" Target="../media/image10.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docs.google.com/document/d/1Vl-Xxcgn39cxErrk2ODO4nHq12nsKuX5rLEZILVS_E8/copy"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[PROJECT NAME]</a:t>
            </a:r>
            <a:endParaRPr sz="500"/>
          </a:p>
        </p:txBody>
      </p:sp>
      <p:sp>
        <p:nvSpPr>
          <p:cNvPr id="130" name="Google Shape;130;p30"/>
          <p:cNvSpPr txBox="1"/>
          <p:nvPr>
            <p:ph idx="1" type="body"/>
          </p:nvPr>
        </p:nvSpPr>
        <p:spPr>
          <a:xfrm>
            <a:off x="457200" y="2195525"/>
            <a:ext cx="5900700" cy="1858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Design Sprint</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Manager: [YOUR NAME]</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Share your ideas</a:t>
            </a:r>
            <a:endParaRPr sz="3200"/>
          </a:p>
        </p:txBody>
      </p:sp>
      <p:sp>
        <p:nvSpPr>
          <p:cNvPr id="215" name="Google Shape;215;p39"/>
          <p:cNvSpPr txBox="1"/>
          <p:nvPr>
            <p:ph idx="1" type="body"/>
          </p:nvPr>
        </p:nvSpPr>
        <p:spPr>
          <a:xfrm>
            <a:off x="311700" y="1057500"/>
            <a:ext cx="8520600" cy="30573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AutoNum type="arabicPeriod"/>
            </a:pPr>
            <a:r>
              <a:rPr lang="en" sz="1200">
                <a:solidFill>
                  <a:srgbClr val="000000"/>
                </a:solidFill>
              </a:rPr>
              <a:t>Open the Google Slides deck that corresponds with your project</a:t>
            </a:r>
            <a:endParaRPr sz="1200">
              <a:solidFill>
                <a:srgbClr val="000000"/>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rPr>
              <a:t>Paste </a:t>
            </a:r>
            <a:r>
              <a:rPr lang="en" sz="1200">
                <a:solidFill>
                  <a:srgbClr val="000000"/>
                </a:solidFill>
              </a:rPr>
              <a:t>all the </a:t>
            </a:r>
            <a:r>
              <a:rPr lang="en" sz="1200">
                <a:solidFill>
                  <a:srgbClr val="000000"/>
                </a:solidFill>
              </a:rPr>
              <a:t>slides back into this deck following this slide</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216" name="Google Shape;216;p39"/>
          <p:cNvGrpSpPr/>
          <p:nvPr/>
        </p:nvGrpSpPr>
        <p:grpSpPr>
          <a:xfrm>
            <a:off x="7323300" y="-248449"/>
            <a:ext cx="2056105" cy="1872049"/>
            <a:chOff x="7323300" y="-248449"/>
            <a:chExt cx="2056105" cy="1872049"/>
          </a:xfrm>
        </p:grpSpPr>
        <p:sp>
          <p:nvSpPr>
            <p:cNvPr id="217" name="Google Shape;217;p39"/>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9"/>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a:t>
              </a:r>
              <a:r>
                <a:rPr b="1" lang="en" sz="900">
                  <a:solidFill>
                    <a:srgbClr val="F3F3F3"/>
                  </a:solidFill>
                  <a:latin typeface="Open Sans"/>
                  <a:ea typeface="Open Sans"/>
                  <a:cs typeface="Open Sans"/>
                  <a:sym typeface="Open Sans"/>
                </a:rPr>
                <a:t>SUBMITTING</a:t>
              </a:r>
              <a:endParaRPr b="1" sz="900">
                <a:solidFill>
                  <a:srgbClr val="F3F3F3"/>
                </a:solidFill>
                <a:latin typeface="Open Sans"/>
                <a:ea typeface="Open Sans"/>
                <a:cs typeface="Open Sans"/>
                <a:sym typeface="Open Sans"/>
              </a:endParaRPr>
            </a:p>
          </p:txBody>
        </p:sp>
      </p:grpSp>
      <p:sp>
        <p:nvSpPr>
          <p:cNvPr id="219" name="Google Shape;219;p39"/>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Leverage the group by combining your ideas with others.</a:t>
            </a:r>
            <a:endParaRPr sz="1400"/>
          </a:p>
        </p:txBody>
      </p:sp>
      <p:pic>
        <p:nvPicPr>
          <p:cNvPr id="220" name="Google Shape;220;p39">
            <a:hlinkClick r:id="rId3"/>
          </p:cNvPr>
          <p:cNvPicPr preferRelativeResize="0"/>
          <p:nvPr/>
        </p:nvPicPr>
        <p:blipFill>
          <a:blip r:embed="rId4">
            <a:alphaModFix/>
          </a:blip>
          <a:stretch>
            <a:fillRect/>
          </a:stretch>
        </p:blipFill>
        <p:spPr>
          <a:xfrm>
            <a:off x="7249000" y="2491312"/>
            <a:ext cx="1636500" cy="1636500"/>
          </a:xfrm>
          <a:prstGeom prst="rect">
            <a:avLst/>
          </a:prstGeom>
          <a:noFill/>
          <a:ln>
            <a:noFill/>
          </a:ln>
        </p:spPr>
      </p:pic>
      <p:pic>
        <p:nvPicPr>
          <p:cNvPr id="221" name="Google Shape;221;p39">
            <a:hlinkClick r:id="rId5"/>
          </p:cNvPr>
          <p:cNvPicPr preferRelativeResize="0"/>
          <p:nvPr/>
        </p:nvPicPr>
        <p:blipFill>
          <a:blip r:embed="rId4">
            <a:alphaModFix/>
          </a:blip>
          <a:stretch>
            <a:fillRect/>
          </a:stretch>
        </p:blipFill>
        <p:spPr>
          <a:xfrm>
            <a:off x="4914842" y="2491312"/>
            <a:ext cx="1636500" cy="1636500"/>
          </a:xfrm>
          <a:prstGeom prst="rect">
            <a:avLst/>
          </a:prstGeom>
          <a:noFill/>
          <a:ln>
            <a:noFill/>
          </a:ln>
        </p:spPr>
      </p:pic>
      <p:pic>
        <p:nvPicPr>
          <p:cNvPr id="222" name="Google Shape;222;p39">
            <a:hlinkClick r:id="rId6"/>
          </p:cNvPr>
          <p:cNvPicPr preferRelativeResize="0"/>
          <p:nvPr/>
        </p:nvPicPr>
        <p:blipFill>
          <a:blip r:embed="rId4">
            <a:alphaModFix/>
          </a:blip>
          <a:stretch>
            <a:fillRect/>
          </a:stretch>
        </p:blipFill>
        <p:spPr>
          <a:xfrm>
            <a:off x="2580683" y="2491312"/>
            <a:ext cx="1636500" cy="1636500"/>
          </a:xfrm>
          <a:prstGeom prst="rect">
            <a:avLst/>
          </a:prstGeom>
          <a:noFill/>
          <a:ln>
            <a:noFill/>
          </a:ln>
        </p:spPr>
      </p:pic>
      <p:pic>
        <p:nvPicPr>
          <p:cNvPr id="223" name="Google Shape;223;p39">
            <a:hlinkClick r:id="rId7"/>
          </p:cNvPr>
          <p:cNvPicPr preferRelativeResize="0"/>
          <p:nvPr/>
        </p:nvPicPr>
        <p:blipFill>
          <a:blip r:embed="rId4">
            <a:alphaModFix/>
          </a:blip>
          <a:stretch>
            <a:fillRect/>
          </a:stretch>
        </p:blipFill>
        <p:spPr>
          <a:xfrm>
            <a:off x="246525" y="2491312"/>
            <a:ext cx="1636500" cy="1636500"/>
          </a:xfrm>
          <a:prstGeom prst="rect">
            <a:avLst/>
          </a:prstGeom>
          <a:noFill/>
          <a:ln>
            <a:noFill/>
          </a:ln>
        </p:spPr>
      </p:pic>
      <p:sp>
        <p:nvSpPr>
          <p:cNvPr id="224" name="Google Shape;224;p39"/>
          <p:cNvSpPr txBox="1"/>
          <p:nvPr/>
        </p:nvSpPr>
        <p:spPr>
          <a:xfrm>
            <a:off x="560013" y="40728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latin typeface="Open Sans"/>
                <a:ea typeface="Open Sans"/>
                <a:cs typeface="Open Sans"/>
                <a:sym typeface="Open Sans"/>
                <a:hlinkClick r:id="rId8"/>
              </a:rPr>
              <a:t>Kaiser Permanente</a:t>
            </a:r>
            <a:endParaRPr sz="800">
              <a:latin typeface="Open Sans"/>
              <a:ea typeface="Open Sans"/>
              <a:cs typeface="Open Sans"/>
              <a:sym typeface="Open Sans"/>
            </a:endParaRPr>
          </a:p>
        </p:txBody>
      </p:sp>
      <p:sp>
        <p:nvSpPr>
          <p:cNvPr id="225" name="Google Shape;225;p39"/>
          <p:cNvSpPr txBox="1"/>
          <p:nvPr/>
        </p:nvSpPr>
        <p:spPr>
          <a:xfrm>
            <a:off x="2894175" y="40728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latin typeface="Open Sans"/>
                <a:ea typeface="Open Sans"/>
                <a:cs typeface="Open Sans"/>
                <a:sym typeface="Open Sans"/>
                <a:hlinkClick r:id="rId9"/>
              </a:rPr>
              <a:t>DoorDash</a:t>
            </a:r>
            <a:endParaRPr sz="800">
              <a:latin typeface="Open Sans"/>
              <a:ea typeface="Open Sans"/>
              <a:cs typeface="Open Sans"/>
              <a:sym typeface="Open Sans"/>
            </a:endParaRPr>
          </a:p>
        </p:txBody>
      </p:sp>
      <p:sp>
        <p:nvSpPr>
          <p:cNvPr id="226" name="Google Shape;226;p39"/>
          <p:cNvSpPr txBox="1"/>
          <p:nvPr/>
        </p:nvSpPr>
        <p:spPr>
          <a:xfrm>
            <a:off x="5228325" y="40728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latin typeface="Open Sans"/>
                <a:ea typeface="Open Sans"/>
                <a:cs typeface="Open Sans"/>
                <a:sym typeface="Open Sans"/>
                <a:hlinkClick r:id="rId10"/>
              </a:rPr>
              <a:t>Amazon</a:t>
            </a:r>
            <a:endParaRPr sz="800">
              <a:latin typeface="Open Sans"/>
              <a:ea typeface="Open Sans"/>
              <a:cs typeface="Open Sans"/>
              <a:sym typeface="Open Sans"/>
            </a:endParaRPr>
          </a:p>
        </p:txBody>
      </p:sp>
      <p:sp>
        <p:nvSpPr>
          <p:cNvPr id="227" name="Google Shape;227;p39"/>
          <p:cNvSpPr txBox="1"/>
          <p:nvPr/>
        </p:nvSpPr>
        <p:spPr>
          <a:xfrm>
            <a:off x="7562525" y="40728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chemeClr val="hlink"/>
                </a:solidFill>
                <a:latin typeface="Open Sans"/>
                <a:ea typeface="Open Sans"/>
                <a:cs typeface="Open Sans"/>
                <a:sym typeface="Open Sans"/>
                <a:hlinkClick r:id="rId11"/>
              </a:rPr>
              <a:t>LinkedIn</a:t>
            </a:r>
            <a:endParaRPr sz="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Sorted Stickies</a:t>
            </a:r>
            <a:endParaRPr sz="3200"/>
          </a:p>
        </p:txBody>
      </p:sp>
      <p:sp>
        <p:nvSpPr>
          <p:cNvPr id="233" name="Google Shape;233;p40"/>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Replace this slide with </a:t>
            </a:r>
            <a:r>
              <a:rPr lang="en" sz="1200">
                <a:solidFill>
                  <a:srgbClr val="000000"/>
                </a:solidFill>
              </a:rPr>
              <a:t>the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slides from the deck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that corresponds to your project</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Sort and Group</a:t>
            </a:r>
            <a:endParaRPr sz="3200"/>
          </a:p>
        </p:txBody>
      </p:sp>
      <p:sp>
        <p:nvSpPr>
          <p:cNvPr id="239" name="Google Shape;239;p41"/>
          <p:cNvSpPr txBox="1"/>
          <p:nvPr>
            <p:ph idx="1" type="body"/>
          </p:nvPr>
        </p:nvSpPr>
        <p:spPr>
          <a:xfrm>
            <a:off x="311700" y="1057500"/>
            <a:ext cx="8520600" cy="30573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Make a copy and paste each of your 8 yellow stickies into the</a:t>
            </a:r>
            <a:r>
              <a:rPr lang="en" sz="1200">
                <a:solidFill>
                  <a:srgbClr val="000000"/>
                </a:solidFill>
              </a:rPr>
              <a:t> sorted stickies slides. Organize your 8 stickies by grouping similar stickies together into clusters. Make sure each cluster has a label. You can reorganize or re-label existing stickies if needed.</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Then pick one theme that you want to focus on to further develop solutions for in the next phase via sketching</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Explain your rationale for why you selected that theme</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Note: If there are stickies that don’t fit in with any clusters or themes, you can add them to the “Other” slide</a:t>
            </a:r>
            <a:endParaRPr sz="1200">
              <a:solidFill>
                <a:srgbClr val="000000"/>
              </a:solidFill>
            </a:endParaRPr>
          </a:p>
        </p:txBody>
      </p:sp>
      <p:grpSp>
        <p:nvGrpSpPr>
          <p:cNvPr id="240" name="Google Shape;240;p41"/>
          <p:cNvGrpSpPr/>
          <p:nvPr/>
        </p:nvGrpSpPr>
        <p:grpSpPr>
          <a:xfrm>
            <a:off x="7323300" y="-248449"/>
            <a:ext cx="2056105" cy="1872049"/>
            <a:chOff x="7323300" y="-248449"/>
            <a:chExt cx="2056105" cy="1872049"/>
          </a:xfrm>
        </p:grpSpPr>
        <p:sp>
          <p:nvSpPr>
            <p:cNvPr id="241" name="Google Shape;241;p41"/>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1"/>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a:t>
              </a:r>
              <a:r>
                <a:rPr b="1" lang="en" sz="900">
                  <a:solidFill>
                    <a:srgbClr val="F3F3F3"/>
                  </a:solidFill>
                  <a:latin typeface="Open Sans"/>
                  <a:ea typeface="Open Sans"/>
                  <a:cs typeface="Open Sans"/>
                  <a:sym typeface="Open Sans"/>
                </a:rPr>
                <a:t>SUBMITTING</a:t>
              </a:r>
              <a:endParaRPr b="1" sz="900">
                <a:solidFill>
                  <a:srgbClr val="F3F3F3"/>
                </a:solidFill>
                <a:latin typeface="Open Sans"/>
                <a:ea typeface="Open Sans"/>
                <a:cs typeface="Open Sans"/>
                <a:sym typeface="Open Sans"/>
              </a:endParaRPr>
            </a:p>
          </p:txBody>
        </p:sp>
      </p:grpSp>
      <p:sp>
        <p:nvSpPr>
          <p:cNvPr id="243" name="Google Shape;243;p41"/>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Organize all the How Might We’s into clusters and themes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Sprint Focus</a:t>
            </a:r>
            <a:endParaRPr sz="3200"/>
          </a:p>
        </p:txBody>
      </p:sp>
      <p:graphicFrame>
        <p:nvGraphicFramePr>
          <p:cNvPr id="249" name="Google Shape;249;p42"/>
          <p:cNvGraphicFramePr/>
          <p:nvPr/>
        </p:nvGraphicFramePr>
        <p:xfrm>
          <a:off x="952500" y="1350688"/>
          <a:ext cx="3000000" cy="3000000"/>
        </p:xfrm>
        <a:graphic>
          <a:graphicData uri="http://schemas.openxmlformats.org/drawingml/2006/table">
            <a:tbl>
              <a:tblPr>
                <a:noFill/>
                <a:tableStyleId>{33504CE0-DB88-45E9-9528-990517D5C9B6}</a:tableStyleId>
              </a:tblPr>
              <a:tblGrid>
                <a:gridCol w="2171075"/>
                <a:gridCol w="5067925"/>
              </a:tblGrid>
              <a:tr h="381000">
                <a:tc>
                  <a:txBody>
                    <a:bodyPr/>
                    <a:lstStyle/>
                    <a:p>
                      <a:pPr indent="0" lvl="0" marL="0" rtl="0" algn="l">
                        <a:spcBef>
                          <a:spcPts val="0"/>
                        </a:spcBef>
                        <a:spcAft>
                          <a:spcPts val="0"/>
                        </a:spcAft>
                        <a:buNone/>
                      </a:pPr>
                      <a:r>
                        <a:rPr b="1" lang="en">
                          <a:solidFill>
                            <a:srgbClr val="FFFFFF"/>
                          </a:solidFill>
                        </a:rPr>
                        <a:t>Focus</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your chosen theme</a:t>
                      </a:r>
                      <a:r>
                        <a:rPr lang="en" sz="1200">
                          <a:latin typeface="Open Sans"/>
                          <a:ea typeface="Open Sans"/>
                          <a:cs typeface="Open Sans"/>
                          <a:sym typeface="Open Sans"/>
                        </a:rPr>
                        <a:t>    </a:t>
                      </a:r>
                      <a:endParaRPr i="1"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Slide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slide #</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I selected this theme because</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Explain why you chose that theme</a:t>
                      </a:r>
                      <a:r>
                        <a:rPr lang="en" sz="1200">
                          <a:latin typeface="Open Sans"/>
                          <a:ea typeface="Open Sans"/>
                          <a:cs typeface="Open Sans"/>
                          <a:sym typeface="Open Sans"/>
                        </a:rPr>
                        <a:t>   </a:t>
                      </a:r>
                      <a:br>
                        <a:rPr lang="en" sz="1200">
                          <a:latin typeface="Open Sans"/>
                          <a:ea typeface="Open Sans"/>
                          <a:cs typeface="Open Sans"/>
                          <a:sym typeface="Open Sans"/>
                        </a:rPr>
                      </a:br>
                      <a:br>
                        <a:rPr lang="en" sz="1200">
                          <a:latin typeface="Open Sans"/>
                          <a:ea typeface="Open Sans"/>
                          <a:cs typeface="Open Sans"/>
                          <a:sym typeface="Open Sans"/>
                        </a:rPr>
                      </a:br>
                      <a:br>
                        <a:rPr lang="en" sz="1200">
                          <a:latin typeface="Open Sans"/>
                          <a:ea typeface="Open Sans"/>
                          <a:cs typeface="Open Sans"/>
                          <a:sym typeface="Open Sans"/>
                        </a:rPr>
                      </a:b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Define</a:t>
            </a:r>
            <a:endParaRPr sz="500"/>
          </a:p>
        </p:txBody>
      </p:sp>
      <p:sp>
        <p:nvSpPr>
          <p:cNvPr id="255" name="Google Shape;255;p43"/>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256" name="Google Shape;256;p43"/>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With an understanding of the problem space, create focus and align on specific outcomes for the Design Sprint </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Future Press Review</a:t>
            </a:r>
            <a:endParaRPr sz="3200"/>
          </a:p>
        </p:txBody>
      </p:sp>
      <p:sp>
        <p:nvSpPr>
          <p:cNvPr id="262" name="Google Shape;262;p44"/>
          <p:cNvSpPr txBox="1"/>
          <p:nvPr>
            <p:ph idx="1" type="body"/>
          </p:nvPr>
        </p:nvSpPr>
        <p:spPr>
          <a:xfrm>
            <a:off x="311700" y="1152475"/>
            <a:ext cx="8520600" cy="39909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How do you want your product to land? How do you want people to </a:t>
            </a:r>
            <a:r>
              <a:rPr lang="en" sz="1200">
                <a:solidFill>
                  <a:srgbClr val="000000"/>
                </a:solidFill>
              </a:rPr>
              <a:t>perceive</a:t>
            </a:r>
            <a:r>
              <a:rPr lang="en" sz="1200">
                <a:solidFill>
                  <a:srgbClr val="000000"/>
                </a:solidFill>
              </a:rPr>
              <a:t> it? And what do you want people to say about it? By focusing on how you want users to respond to your product and how it fits into their life, it creates clarity around what your product needs to do and  how to get there</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Think about how you want your product to land: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Who is it for? </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What does it solve? How does it change a customer’s life?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Why should customers love it?</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Draft a review from the perspective of a 3rd party with those things in mind using the template below:</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Stay high level. Focus on what the product does for the user, not exactly how it works (You’ll map out the exact features and functionality later).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263" name="Google Shape;263;p44"/>
          <p:cNvGrpSpPr/>
          <p:nvPr/>
        </p:nvGrpSpPr>
        <p:grpSpPr>
          <a:xfrm>
            <a:off x="7323300" y="-248449"/>
            <a:ext cx="2056105" cy="1872049"/>
            <a:chOff x="7323300" y="-248449"/>
            <a:chExt cx="2056105" cy="1872049"/>
          </a:xfrm>
        </p:grpSpPr>
        <p:sp>
          <p:nvSpPr>
            <p:cNvPr id="264" name="Google Shape;264;p4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
        <p:nvSpPr>
          <p:cNvPr id="266" name="Google Shape;266;p44"/>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Imagine you’re a reporter who is reviewing your product shortly after launch</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solidFill>
                  <a:srgbClr val="9E9E9E"/>
                </a:solidFill>
              </a:rPr>
              <a:t>[Remove help text] Title &amp; Publisher</a:t>
            </a:r>
            <a:endParaRPr sz="3200">
              <a:solidFill>
                <a:srgbClr val="9E9E9E"/>
              </a:solidFill>
            </a:endParaRPr>
          </a:p>
        </p:txBody>
      </p:sp>
      <p:sp>
        <p:nvSpPr>
          <p:cNvPr id="272" name="Google Shape;272;p45"/>
          <p:cNvSpPr txBox="1"/>
          <p:nvPr>
            <p:ph idx="1" type="body"/>
          </p:nvPr>
        </p:nvSpPr>
        <p:spPr>
          <a:xfrm>
            <a:off x="311700" y="1076275"/>
            <a:ext cx="8520600" cy="39990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b="1" lang="en" sz="1200">
                <a:solidFill>
                  <a:srgbClr val="9E9E9E"/>
                </a:solidFill>
              </a:rPr>
              <a:t>[Remove </a:t>
            </a:r>
            <a:r>
              <a:rPr b="1" lang="en" sz="1200">
                <a:solidFill>
                  <a:srgbClr val="9E9E9E"/>
                </a:solidFill>
              </a:rPr>
              <a:t>help text before you submit</a:t>
            </a:r>
            <a:r>
              <a:rPr lang="en" sz="1200">
                <a:solidFill>
                  <a:srgbClr val="9E9E9E"/>
                </a:solidFill>
              </a:rPr>
              <a:t>] </a:t>
            </a:r>
            <a:endParaRPr sz="1200">
              <a:solidFill>
                <a:srgbClr val="9E9E9E"/>
              </a:solidFill>
            </a:endParaRPr>
          </a:p>
          <a:p>
            <a:pPr indent="0" lvl="0" marL="0" rtl="0" algn="l">
              <a:lnSpc>
                <a:spcPct val="115000"/>
              </a:lnSpc>
              <a:spcBef>
                <a:spcPts val="700"/>
              </a:spcBef>
              <a:spcAft>
                <a:spcPts val="0"/>
              </a:spcAft>
              <a:buNone/>
            </a:pPr>
            <a:r>
              <a:rPr lang="en" sz="1200">
                <a:solidFill>
                  <a:srgbClr val="9E9E9E"/>
                </a:solidFill>
              </a:rPr>
              <a:t>Make sure to answer the following questions:</a:t>
            </a:r>
            <a:endParaRPr sz="1200">
              <a:solidFill>
                <a:srgbClr val="9E9E9E"/>
              </a:solidFill>
            </a:endParaRPr>
          </a:p>
          <a:p>
            <a:pPr indent="-304800" lvl="0" marL="457200" rtl="0" algn="l">
              <a:lnSpc>
                <a:spcPct val="115000"/>
              </a:lnSpc>
              <a:spcBef>
                <a:spcPts val="700"/>
              </a:spcBef>
              <a:spcAft>
                <a:spcPts val="0"/>
              </a:spcAft>
              <a:buClr>
                <a:srgbClr val="9E9E9E"/>
              </a:buClr>
              <a:buSzPts val="1200"/>
              <a:buChar char="●"/>
            </a:pPr>
            <a:r>
              <a:rPr lang="en" sz="1200">
                <a:solidFill>
                  <a:srgbClr val="9E9E9E"/>
                </a:solidFill>
              </a:rPr>
              <a:t>Who is it for? </a:t>
            </a:r>
            <a:endParaRPr sz="1200">
              <a:solidFill>
                <a:srgbClr val="9E9E9E"/>
              </a:solidFill>
            </a:endParaRPr>
          </a:p>
          <a:p>
            <a:pPr indent="-304800" lvl="0" marL="457200" rtl="0" algn="l">
              <a:lnSpc>
                <a:spcPct val="115000"/>
              </a:lnSpc>
              <a:spcBef>
                <a:spcPts val="0"/>
              </a:spcBef>
              <a:spcAft>
                <a:spcPts val="0"/>
              </a:spcAft>
              <a:buClr>
                <a:srgbClr val="9E9E9E"/>
              </a:buClr>
              <a:buSzPts val="1200"/>
              <a:buChar char="●"/>
            </a:pPr>
            <a:r>
              <a:rPr lang="en" sz="1200">
                <a:solidFill>
                  <a:srgbClr val="9E9E9E"/>
                </a:solidFill>
              </a:rPr>
              <a:t>What does it solve? How does it change a customer’s life?</a:t>
            </a:r>
            <a:endParaRPr sz="1200">
              <a:solidFill>
                <a:srgbClr val="9E9E9E"/>
              </a:solidFill>
            </a:endParaRPr>
          </a:p>
          <a:p>
            <a:pPr indent="-304800" lvl="0" marL="457200" rtl="0" algn="l">
              <a:lnSpc>
                <a:spcPct val="115000"/>
              </a:lnSpc>
              <a:spcBef>
                <a:spcPts val="0"/>
              </a:spcBef>
              <a:spcAft>
                <a:spcPts val="0"/>
              </a:spcAft>
              <a:buClr>
                <a:srgbClr val="9E9E9E"/>
              </a:buClr>
              <a:buSzPts val="1200"/>
              <a:buChar char="●"/>
            </a:pPr>
            <a:r>
              <a:rPr lang="en" sz="1200">
                <a:solidFill>
                  <a:srgbClr val="9E9E9E"/>
                </a:solidFill>
              </a:rPr>
              <a:t>Why should customers love it?</a:t>
            </a:r>
            <a:endParaRPr sz="1200">
              <a:solidFill>
                <a:srgbClr val="9E9E9E"/>
              </a:solidFill>
            </a:endParaRPr>
          </a:p>
          <a:p>
            <a:pPr indent="0" lvl="0" marL="0" rtl="0" algn="l">
              <a:lnSpc>
                <a:spcPct val="115000"/>
              </a:lnSpc>
              <a:spcBef>
                <a:spcPts val="700"/>
              </a:spcBef>
              <a:spcAft>
                <a:spcPts val="0"/>
              </a:spcAft>
              <a:buNone/>
            </a:pPr>
            <a:r>
              <a:t/>
            </a:r>
            <a:endParaRPr sz="1200">
              <a:solidFill>
                <a:srgbClr val="9E9E9E"/>
              </a:solidFill>
            </a:endParaRPr>
          </a:p>
          <a:p>
            <a:pPr indent="0" lvl="0" marL="0" rtl="0" algn="l">
              <a:lnSpc>
                <a:spcPct val="115000"/>
              </a:lnSpc>
              <a:spcBef>
                <a:spcPts val="700"/>
              </a:spcBef>
              <a:spcAft>
                <a:spcPts val="0"/>
              </a:spcAft>
              <a:buNone/>
            </a:pPr>
            <a:r>
              <a:t/>
            </a:r>
            <a:endParaRPr sz="1200">
              <a:solidFill>
                <a:srgbClr val="9E9E9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Define Success Metrics (OPTIONAL)</a:t>
            </a:r>
            <a:endParaRPr sz="3200"/>
          </a:p>
        </p:txBody>
      </p:sp>
      <p:sp>
        <p:nvSpPr>
          <p:cNvPr id="278" name="Google Shape;278;p46"/>
          <p:cNvSpPr txBox="1"/>
          <p:nvPr>
            <p:ph idx="1" type="body"/>
          </p:nvPr>
        </p:nvSpPr>
        <p:spPr>
          <a:xfrm>
            <a:off x="311700" y="11524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Map out how your product will need to move user centered metrics in order to be successful using the HEART framework, which is commonly used at Google to measure the quality of user experience</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Start by identifying at least two user centered </a:t>
            </a:r>
            <a:r>
              <a:rPr b="1" lang="en" sz="1200">
                <a:solidFill>
                  <a:srgbClr val="000000"/>
                </a:solidFill>
              </a:rPr>
              <a:t>goals</a:t>
            </a:r>
            <a:r>
              <a:rPr lang="en" sz="1200">
                <a:solidFill>
                  <a:srgbClr val="000000"/>
                </a:solidFill>
              </a:rPr>
              <a:t> that are specific to your focus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Then identify what </a:t>
            </a:r>
            <a:r>
              <a:rPr b="1" lang="en" sz="1200">
                <a:solidFill>
                  <a:srgbClr val="000000"/>
                </a:solidFill>
              </a:rPr>
              <a:t>signals</a:t>
            </a:r>
            <a:r>
              <a:rPr lang="en" sz="1200">
                <a:solidFill>
                  <a:srgbClr val="000000"/>
                </a:solidFill>
              </a:rPr>
              <a:t> from user behavior will affect reaching each specific goal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Finally create </a:t>
            </a:r>
            <a:r>
              <a:rPr b="1" lang="en" sz="1200">
                <a:solidFill>
                  <a:srgbClr val="000000"/>
                </a:solidFill>
              </a:rPr>
              <a:t>metrics</a:t>
            </a:r>
            <a:r>
              <a:rPr lang="en" sz="1200">
                <a:solidFill>
                  <a:srgbClr val="000000"/>
                </a:solidFill>
              </a:rPr>
              <a:t> derived from those signals can be measured</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Each goal can have more than one signal and/or metric</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Metrics should be defined in a way that they can be used in for experimentation later on (usually this means average X per user)</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279" name="Google Shape;279;p46"/>
          <p:cNvGrpSpPr/>
          <p:nvPr/>
        </p:nvGrpSpPr>
        <p:grpSpPr>
          <a:xfrm>
            <a:off x="7323300" y="-248449"/>
            <a:ext cx="2056105" cy="1872049"/>
            <a:chOff x="7323300" y="-248449"/>
            <a:chExt cx="2056105" cy="1872049"/>
          </a:xfrm>
        </p:grpSpPr>
        <p:sp>
          <p:nvSpPr>
            <p:cNvPr id="280" name="Google Shape;280;p4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
        <p:nvSpPr>
          <p:cNvPr id="282" name="Google Shape;282;p46"/>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How will you know if your product is successful?</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311700" y="216425"/>
            <a:ext cx="30612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Success Metrics</a:t>
            </a:r>
            <a:endParaRPr sz="3200"/>
          </a:p>
        </p:txBody>
      </p:sp>
      <p:graphicFrame>
        <p:nvGraphicFramePr>
          <p:cNvPr id="288" name="Google Shape;288;p47"/>
          <p:cNvGraphicFramePr/>
          <p:nvPr/>
        </p:nvGraphicFramePr>
        <p:xfrm>
          <a:off x="0" y="689800"/>
          <a:ext cx="3000000" cy="3000000"/>
        </p:xfrm>
        <a:graphic>
          <a:graphicData uri="http://schemas.openxmlformats.org/drawingml/2006/table">
            <a:tbl>
              <a:tblPr>
                <a:noFill/>
                <a:tableStyleId>{33504CE0-DB88-45E9-9528-990517D5C9B6}</a:tableStyleId>
              </a:tblPr>
              <a:tblGrid>
                <a:gridCol w="1534975"/>
                <a:gridCol w="2631550"/>
                <a:gridCol w="2429725"/>
                <a:gridCol w="2511550"/>
              </a:tblGrid>
              <a:tr h="3962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lang="en">
                          <a:solidFill>
                            <a:srgbClr val="FFFFFF"/>
                          </a:solidFill>
                        </a:rPr>
                        <a:t>Goals</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lang="en">
                          <a:solidFill>
                            <a:srgbClr val="FFFFFF"/>
                          </a:solidFill>
                        </a:rPr>
                        <a:t>Signals</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lang="en">
                          <a:solidFill>
                            <a:srgbClr val="FFFFFF"/>
                          </a:solidFill>
                        </a:rPr>
                        <a:t>Metrics</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r>
              <a:tr h="381000">
                <a:tc>
                  <a:txBody>
                    <a:bodyPr/>
                    <a:lstStyle/>
                    <a:p>
                      <a:pPr indent="0" lvl="0" marL="0" rtl="0" algn="l">
                        <a:spcBef>
                          <a:spcPts val="0"/>
                        </a:spcBef>
                        <a:spcAft>
                          <a:spcPts val="0"/>
                        </a:spcAft>
                        <a:buNone/>
                      </a:pPr>
                      <a:r>
                        <a:rPr lang="en">
                          <a:solidFill>
                            <a:srgbClr val="FFFFFF"/>
                          </a:solidFill>
                        </a:rPr>
                        <a:t>Happiness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Engagement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Adoption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Retention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Task Success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
        <p:nvSpPr>
          <p:cNvPr id="289" name="Google Shape;289;p47"/>
          <p:cNvSpPr txBox="1"/>
          <p:nvPr/>
        </p:nvSpPr>
        <p:spPr>
          <a:xfrm>
            <a:off x="3664325" y="24725"/>
            <a:ext cx="5443500" cy="665100"/>
          </a:xfrm>
          <a:prstGeom prst="rect">
            <a:avLst/>
          </a:prstGeom>
          <a:noFill/>
          <a:ln>
            <a:noFill/>
          </a:ln>
        </p:spPr>
        <p:txBody>
          <a:bodyPr anchorCtr="0" anchor="t" bIns="91425" lIns="91425" spcFirstLastPara="1" rIns="91425" wrap="square" tIns="91425">
            <a:noAutofit/>
          </a:bodyPr>
          <a:lstStyle/>
          <a:p>
            <a:pPr indent="-190500" lvl="0" marL="171450" rtl="0" algn="l">
              <a:lnSpc>
                <a:spcPct val="100000"/>
              </a:lnSpc>
              <a:spcBef>
                <a:spcPts val="0"/>
              </a:spcBef>
              <a:spcAft>
                <a:spcPts val="0"/>
              </a:spcAft>
              <a:buClr>
                <a:srgbClr val="4F4F4F"/>
              </a:buClr>
              <a:buSzPts val="1200"/>
              <a:buFont typeface="Open Sans"/>
              <a:buChar char="●"/>
            </a:pPr>
            <a:r>
              <a:rPr lang="en" sz="1200">
                <a:solidFill>
                  <a:srgbClr val="4F4F4F"/>
                </a:solidFill>
                <a:highlight>
                  <a:srgbClr val="FFFFFF"/>
                </a:highlight>
                <a:latin typeface="Open Sans"/>
                <a:ea typeface="Open Sans"/>
                <a:cs typeface="Open Sans"/>
                <a:sym typeface="Open Sans"/>
              </a:rPr>
              <a:t>Set </a:t>
            </a:r>
            <a:r>
              <a:rPr lang="en" sz="1200">
                <a:solidFill>
                  <a:srgbClr val="4F4F4F"/>
                </a:solidFill>
                <a:highlight>
                  <a:srgbClr val="FFFFFF"/>
                </a:highlight>
                <a:latin typeface="Open Sans"/>
                <a:ea typeface="Open Sans"/>
                <a:cs typeface="Open Sans"/>
                <a:sym typeface="Open Sans"/>
              </a:rPr>
              <a:t>at least two user-centered </a:t>
            </a:r>
            <a:r>
              <a:rPr i="1" lang="en" sz="1200">
                <a:solidFill>
                  <a:srgbClr val="4F4F4F"/>
                </a:solidFill>
                <a:highlight>
                  <a:srgbClr val="FFFFFF"/>
                </a:highlight>
                <a:latin typeface="Open Sans"/>
                <a:ea typeface="Open Sans"/>
                <a:cs typeface="Open Sans"/>
                <a:sym typeface="Open Sans"/>
              </a:rPr>
              <a:t>goals</a:t>
            </a:r>
            <a:endParaRPr i="1" sz="1200">
              <a:solidFill>
                <a:srgbClr val="4F4F4F"/>
              </a:solidFill>
              <a:highlight>
                <a:srgbClr val="FFFFFF"/>
              </a:highlight>
              <a:latin typeface="Open Sans"/>
              <a:ea typeface="Open Sans"/>
              <a:cs typeface="Open Sans"/>
              <a:sym typeface="Open Sans"/>
            </a:endParaRPr>
          </a:p>
          <a:p>
            <a:pPr indent="-190500" lvl="0" marL="171450" marR="0" rtl="0" algn="l">
              <a:lnSpc>
                <a:spcPct val="100000"/>
              </a:lnSpc>
              <a:spcBef>
                <a:spcPts val="0"/>
              </a:spcBef>
              <a:spcAft>
                <a:spcPts val="0"/>
              </a:spcAft>
              <a:buClr>
                <a:srgbClr val="4F4F4F"/>
              </a:buClr>
              <a:buSzPts val="1200"/>
              <a:buFont typeface="Open Sans"/>
              <a:buChar char="●"/>
            </a:pPr>
            <a:r>
              <a:rPr lang="en" sz="1200">
                <a:solidFill>
                  <a:srgbClr val="4F4F4F"/>
                </a:solidFill>
                <a:highlight>
                  <a:srgbClr val="FFFFFF"/>
                </a:highlight>
                <a:latin typeface="Open Sans"/>
                <a:ea typeface="Open Sans"/>
                <a:cs typeface="Open Sans"/>
                <a:sym typeface="Open Sans"/>
              </a:rPr>
              <a:t>Identify</a:t>
            </a:r>
            <a:r>
              <a:rPr lang="en" sz="1200">
                <a:solidFill>
                  <a:srgbClr val="4F4F4F"/>
                </a:solidFill>
                <a:highlight>
                  <a:srgbClr val="FFFFFF"/>
                </a:highlight>
                <a:latin typeface="Open Sans"/>
                <a:ea typeface="Open Sans"/>
                <a:cs typeface="Open Sans"/>
                <a:sym typeface="Open Sans"/>
              </a:rPr>
              <a:t> changes in user behavior will </a:t>
            </a:r>
            <a:r>
              <a:rPr i="1" lang="en" sz="1200">
                <a:solidFill>
                  <a:srgbClr val="4F4F4F"/>
                </a:solidFill>
                <a:highlight>
                  <a:srgbClr val="FFFFFF"/>
                </a:highlight>
                <a:latin typeface="Open Sans"/>
                <a:ea typeface="Open Sans"/>
                <a:cs typeface="Open Sans"/>
                <a:sym typeface="Open Sans"/>
              </a:rPr>
              <a:t>signal</a:t>
            </a:r>
            <a:r>
              <a:rPr lang="en" sz="1200">
                <a:solidFill>
                  <a:srgbClr val="4F4F4F"/>
                </a:solidFill>
                <a:highlight>
                  <a:srgbClr val="FFFFFF"/>
                </a:highlight>
                <a:latin typeface="Open Sans"/>
                <a:ea typeface="Open Sans"/>
                <a:cs typeface="Open Sans"/>
                <a:sym typeface="Open Sans"/>
              </a:rPr>
              <a:t> success in reaching the goal</a:t>
            </a:r>
            <a:endParaRPr sz="1200">
              <a:solidFill>
                <a:srgbClr val="4F4F4F"/>
              </a:solidFill>
              <a:highlight>
                <a:srgbClr val="FFFFFF"/>
              </a:highlight>
              <a:latin typeface="Open Sans"/>
              <a:ea typeface="Open Sans"/>
              <a:cs typeface="Open Sans"/>
              <a:sym typeface="Open Sans"/>
            </a:endParaRPr>
          </a:p>
          <a:p>
            <a:pPr indent="-190500" lvl="0" marL="171450" marR="0" rtl="0" algn="l">
              <a:lnSpc>
                <a:spcPct val="100000"/>
              </a:lnSpc>
              <a:spcBef>
                <a:spcPts val="0"/>
              </a:spcBef>
              <a:spcAft>
                <a:spcPts val="0"/>
              </a:spcAft>
              <a:buClr>
                <a:srgbClr val="4F4F4F"/>
              </a:buClr>
              <a:buSzPts val="1200"/>
              <a:buFont typeface="Open Sans"/>
              <a:buChar char="●"/>
            </a:pPr>
            <a:r>
              <a:rPr lang="en" sz="1200">
                <a:solidFill>
                  <a:srgbClr val="4F4F4F"/>
                </a:solidFill>
                <a:highlight>
                  <a:srgbClr val="FFFFFF"/>
                </a:highlight>
                <a:latin typeface="Open Sans"/>
                <a:ea typeface="Open Sans"/>
                <a:cs typeface="Open Sans"/>
                <a:sym typeface="Open Sans"/>
              </a:rPr>
              <a:t>Create a </a:t>
            </a:r>
            <a:r>
              <a:rPr i="1" lang="en" sz="1200">
                <a:solidFill>
                  <a:srgbClr val="4F4F4F"/>
                </a:solidFill>
                <a:highlight>
                  <a:srgbClr val="FFFFFF"/>
                </a:highlight>
                <a:latin typeface="Open Sans"/>
                <a:ea typeface="Open Sans"/>
                <a:cs typeface="Open Sans"/>
                <a:sym typeface="Open Sans"/>
              </a:rPr>
              <a:t>metric</a:t>
            </a:r>
            <a:r>
              <a:rPr lang="en" sz="1200">
                <a:solidFill>
                  <a:srgbClr val="4F4F4F"/>
                </a:solidFill>
                <a:highlight>
                  <a:srgbClr val="FFFFFF"/>
                </a:highlight>
                <a:latin typeface="Open Sans"/>
                <a:ea typeface="Open Sans"/>
                <a:cs typeface="Open Sans"/>
                <a:sym typeface="Open Sans"/>
              </a:rPr>
              <a:t> to measure each signal</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Sketch</a:t>
            </a:r>
            <a:endParaRPr sz="500"/>
          </a:p>
        </p:txBody>
      </p:sp>
      <p:sp>
        <p:nvSpPr>
          <p:cNvPr id="295" name="Google Shape;295;p48"/>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296" name="Google Shape;296;p48"/>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Generate tons of ideas, then narrow them down to two in depth solution sketches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to use this Template</a:t>
            </a:r>
            <a:endParaRPr sz="3200"/>
          </a:p>
        </p:txBody>
      </p:sp>
      <p:sp>
        <p:nvSpPr>
          <p:cNvPr id="137" name="Google Shape;137;p31"/>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0" lvl="0" marL="457200" rtl="0" algn="l">
              <a:lnSpc>
                <a:spcPct val="115000"/>
              </a:lnSpc>
              <a:spcBef>
                <a:spcPts val="0"/>
              </a:spcBef>
              <a:spcAft>
                <a:spcPts val="0"/>
              </a:spcAft>
              <a:buNone/>
            </a:pPr>
            <a:r>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Make a copy of this Google Slide deck (</a:t>
            </a:r>
            <a:r>
              <a:rPr lang="en" sz="1200">
                <a:solidFill>
                  <a:srgbClr val="0097A7"/>
                </a:solidFill>
                <a:uFill>
                  <a:noFill/>
                </a:uFill>
                <a:hlinkClick r:id="rId3"/>
              </a:rPr>
              <a:t>Google Drive Directions</a:t>
            </a:r>
            <a:r>
              <a:rPr lang="en" sz="1200">
                <a:solidFill>
                  <a:srgbClr val="2D3D4A"/>
                </a:solidFill>
              </a:rPr>
              <a:t>).</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We have provided these slides as a guide to ensure that you submit all the required components to successfully complete your project.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When presenting your project, please only think of this as a guide. We encouraged you to use creative freedom when making changes as long as the required information is present.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Don’t forget to delete this and all of the other reference slides before you submit your project.</a:t>
            </a:r>
            <a:endParaRPr sz="1200">
              <a:solidFill>
                <a:srgbClr val="2D3D4A"/>
              </a:solidFill>
            </a:endParaRPr>
          </a:p>
          <a:p>
            <a:pPr indent="0" lvl="0" marL="114300" rtl="0" algn="l">
              <a:lnSpc>
                <a:spcPct val="115000"/>
              </a:lnSpc>
              <a:spcBef>
                <a:spcPts val="700"/>
              </a:spcBef>
              <a:spcAft>
                <a:spcPts val="0"/>
              </a:spcAft>
              <a:buNone/>
            </a:pPr>
            <a:r>
              <a:t/>
            </a:r>
            <a:endParaRPr sz="1200">
              <a:solidFill>
                <a:srgbClr val="000000"/>
              </a:solidFill>
            </a:endParaRPr>
          </a:p>
        </p:txBody>
      </p:sp>
      <p:grpSp>
        <p:nvGrpSpPr>
          <p:cNvPr id="138" name="Google Shape;138;p31"/>
          <p:cNvGrpSpPr/>
          <p:nvPr/>
        </p:nvGrpSpPr>
        <p:grpSpPr>
          <a:xfrm>
            <a:off x="7323300" y="-248449"/>
            <a:ext cx="2056105" cy="1872049"/>
            <a:chOff x="7323300" y="-248449"/>
            <a:chExt cx="2056105" cy="1872049"/>
          </a:xfrm>
        </p:grpSpPr>
        <p:sp>
          <p:nvSpPr>
            <p:cNvPr id="139" name="Google Shape;139;p31"/>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1"/>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8 Sketches</a:t>
            </a:r>
            <a:endParaRPr sz="3200"/>
          </a:p>
        </p:txBody>
      </p:sp>
      <p:sp>
        <p:nvSpPr>
          <p:cNvPr id="302" name="Google Shape;302;p49"/>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Photo of your 8 sketches here</a:t>
            </a:r>
            <a:endParaRPr sz="12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Create a Solution Sketch</a:t>
            </a:r>
            <a:endParaRPr sz="3200"/>
          </a:p>
        </p:txBody>
      </p:sp>
      <p:sp>
        <p:nvSpPr>
          <p:cNvPr id="308" name="Google Shape;308;p50"/>
          <p:cNvSpPr txBox="1"/>
          <p:nvPr>
            <p:ph idx="1" type="body"/>
          </p:nvPr>
        </p:nvSpPr>
        <p:spPr>
          <a:xfrm>
            <a:off x="311700" y="10762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Now we’re going to further develop two of your ideas into a fuller, more detailed Solution Sketch. Pick the two most compelling sketches and let’s get started!</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Spend about 30 minutes per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Sketch your idea in more detail than the last exercise, with the goal of articulating how the user progresses through your solution</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Create at least 3 frames that show how the user progresses through the flow</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Focus on one idea per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Include a title for each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can include words and annotations to help convey the idea, if needed</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p:txBody>
      </p:sp>
      <p:grpSp>
        <p:nvGrpSpPr>
          <p:cNvPr id="309" name="Google Shape;309;p50"/>
          <p:cNvGrpSpPr/>
          <p:nvPr/>
        </p:nvGrpSpPr>
        <p:grpSpPr>
          <a:xfrm>
            <a:off x="7323300" y="-248449"/>
            <a:ext cx="2056105" cy="1872049"/>
            <a:chOff x="7323300" y="-248449"/>
            <a:chExt cx="2056105" cy="1872049"/>
          </a:xfrm>
        </p:grpSpPr>
        <p:sp>
          <p:nvSpPr>
            <p:cNvPr id="310" name="Google Shape;310;p50"/>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0"/>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Solution Sketch 1</a:t>
            </a:r>
            <a:endParaRPr sz="3200"/>
          </a:p>
        </p:txBody>
      </p:sp>
      <p:sp>
        <p:nvSpPr>
          <p:cNvPr id="317" name="Google Shape;317;p51"/>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Upload a photo of your sketch on this slide</a:t>
            </a:r>
            <a:endParaRPr sz="1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Solution Sketch 2</a:t>
            </a:r>
            <a:endParaRPr sz="3200"/>
          </a:p>
        </p:txBody>
      </p:sp>
      <p:sp>
        <p:nvSpPr>
          <p:cNvPr id="323" name="Google Shape;323;p52"/>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Upload a photo of your sketch on this slide</a:t>
            </a:r>
            <a:endParaRPr sz="12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Decide</a:t>
            </a:r>
            <a:endParaRPr sz="500"/>
          </a:p>
        </p:txBody>
      </p:sp>
      <p:sp>
        <p:nvSpPr>
          <p:cNvPr id="329" name="Google Shape;329;p53"/>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30" name="Google Shape;330;p53"/>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Pick the final concept that you develop into a prototype</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Decide</a:t>
            </a:r>
            <a:endParaRPr sz="3200"/>
          </a:p>
        </p:txBody>
      </p:sp>
      <p:sp>
        <p:nvSpPr>
          <p:cNvPr id="336" name="Google Shape;336;p54"/>
          <p:cNvSpPr txBox="1"/>
          <p:nvPr>
            <p:ph idx="1" type="body"/>
          </p:nvPr>
        </p:nvSpPr>
        <p:spPr>
          <a:xfrm>
            <a:off x="311700" y="15334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Now that you’ve created two solution sketches, it’s time to pick one that you will further develop into an interactive prototype and run through user interviews.</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Pick your most compelling solution sketch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Explain why it’s the most compelling</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Make sure to link your rationale back to the problem in your PRD</a:t>
            </a:r>
            <a:endParaRPr sz="1200">
              <a:solidFill>
                <a:srgbClr val="000000"/>
              </a:solidFill>
            </a:endParaRPr>
          </a:p>
        </p:txBody>
      </p:sp>
      <p:grpSp>
        <p:nvGrpSpPr>
          <p:cNvPr id="337" name="Google Shape;337;p54"/>
          <p:cNvGrpSpPr/>
          <p:nvPr/>
        </p:nvGrpSpPr>
        <p:grpSpPr>
          <a:xfrm>
            <a:off x="7323300" y="-248449"/>
            <a:ext cx="2056105" cy="1872049"/>
            <a:chOff x="7323300" y="-248449"/>
            <a:chExt cx="2056105" cy="1872049"/>
          </a:xfrm>
        </p:grpSpPr>
        <p:sp>
          <p:nvSpPr>
            <p:cNvPr id="338" name="Google Shape;338;p5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Decision</a:t>
            </a:r>
            <a:endParaRPr sz="3200"/>
          </a:p>
        </p:txBody>
      </p:sp>
      <p:graphicFrame>
        <p:nvGraphicFramePr>
          <p:cNvPr id="345" name="Google Shape;345;p55"/>
          <p:cNvGraphicFramePr/>
          <p:nvPr/>
        </p:nvGraphicFramePr>
        <p:xfrm>
          <a:off x="952500" y="1350688"/>
          <a:ext cx="3000000" cy="3000000"/>
        </p:xfrm>
        <a:graphic>
          <a:graphicData uri="http://schemas.openxmlformats.org/drawingml/2006/table">
            <a:tbl>
              <a:tblPr>
                <a:noFill/>
                <a:tableStyleId>{33504CE0-DB88-45E9-9528-990517D5C9B6}</a:tableStyleId>
              </a:tblPr>
              <a:tblGrid>
                <a:gridCol w="2271925"/>
                <a:gridCol w="4967075"/>
              </a:tblGrid>
              <a:tr h="381000">
                <a:tc>
                  <a:txBody>
                    <a:bodyPr/>
                    <a:lstStyle/>
                    <a:p>
                      <a:pPr indent="0" lvl="0" marL="0" rtl="0" algn="l">
                        <a:spcBef>
                          <a:spcPts val="0"/>
                        </a:spcBef>
                        <a:spcAft>
                          <a:spcPts val="0"/>
                        </a:spcAft>
                        <a:buNone/>
                      </a:pPr>
                      <a:r>
                        <a:rPr b="1" lang="en">
                          <a:solidFill>
                            <a:srgbClr val="FFFFFF"/>
                          </a:solidFill>
                        </a:rPr>
                        <a:t>Decision</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Enter the title of the chosen sketch</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Rationale</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Explain why you chose that sketch</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Prototype</a:t>
            </a:r>
            <a:endParaRPr sz="500"/>
          </a:p>
        </p:txBody>
      </p:sp>
      <p:sp>
        <p:nvSpPr>
          <p:cNvPr id="351" name="Google Shape;351;p56"/>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52" name="Google Shape;352;p56"/>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Turn your concept into a realistic, interactive prototype that you will use to validate your assumptions and ideas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Pick the best and create a storyboard</a:t>
            </a:r>
            <a:endParaRPr sz="3200"/>
          </a:p>
        </p:txBody>
      </p:sp>
      <p:sp>
        <p:nvSpPr>
          <p:cNvPr id="358" name="Google Shape;358;p57"/>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Turn your best solution sketch into a storyboard. We’ll then use the storyboard as the blueprint to create the prototype. </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The storyboard should:</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Be </a:t>
            </a:r>
            <a:r>
              <a:rPr lang="en" sz="1200">
                <a:solidFill>
                  <a:srgbClr val="000000"/>
                </a:solidFill>
              </a:rPr>
              <a:t>high fidelity </a:t>
            </a:r>
            <a:r>
              <a:rPr lang="en" sz="1200">
                <a:solidFill>
                  <a:srgbClr val="000000"/>
                </a:solidFill>
              </a:rPr>
              <a:t>enough to build a prototype: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Detail the steps a user goes through and how they progress from one step to the next</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Detail the layout of the software experience (wireframe level detail)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Should cover the entire user journey (ie: things that can happen outside the software experience)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What prompts the user to use this?</a:t>
            </a:r>
            <a:endParaRPr sz="1200">
              <a:solidFill>
                <a:srgbClr val="000000"/>
              </a:solidFill>
            </a:endParaRPr>
          </a:p>
          <a:p>
            <a:pPr indent="0" lvl="0" marL="45720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Create a storyboard using theplot.io</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Alternatively, you can create a storyboard using pen and paper</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p:txBody>
      </p:sp>
      <p:grpSp>
        <p:nvGrpSpPr>
          <p:cNvPr id="359" name="Google Shape;359;p57"/>
          <p:cNvGrpSpPr/>
          <p:nvPr/>
        </p:nvGrpSpPr>
        <p:grpSpPr>
          <a:xfrm>
            <a:off x="7323300" y="-248449"/>
            <a:ext cx="2056105" cy="1872049"/>
            <a:chOff x="7323300" y="-248449"/>
            <a:chExt cx="2056105" cy="1872049"/>
          </a:xfrm>
        </p:grpSpPr>
        <p:sp>
          <p:nvSpPr>
            <p:cNvPr id="360" name="Google Shape;360;p57"/>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7"/>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pic>
        <p:nvPicPr>
          <p:cNvPr id="362" name="Google Shape;362;p57">
            <a:hlinkClick r:id="rId3"/>
          </p:cNvPr>
          <p:cNvPicPr preferRelativeResize="0"/>
          <p:nvPr/>
        </p:nvPicPr>
        <p:blipFill rotWithShape="1">
          <a:blip r:embed="rId4">
            <a:alphaModFix/>
          </a:blip>
          <a:srcRect b="0" l="0" r="61450" t="0"/>
          <a:stretch/>
        </p:blipFill>
        <p:spPr>
          <a:xfrm>
            <a:off x="2979575" y="3641000"/>
            <a:ext cx="675818" cy="64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Storyboard</a:t>
            </a:r>
            <a:endParaRPr sz="3200"/>
          </a:p>
        </p:txBody>
      </p:sp>
      <p:sp>
        <p:nvSpPr>
          <p:cNvPr id="368" name="Google Shape;368;p58"/>
          <p:cNvSpPr txBox="1"/>
          <p:nvPr>
            <p:ph idx="1" type="body"/>
          </p:nvPr>
        </p:nvSpPr>
        <p:spPr>
          <a:xfrm>
            <a:off x="311700" y="923875"/>
            <a:ext cx="8520600" cy="4040700"/>
          </a:xfrm>
          <a:prstGeom prst="rect">
            <a:avLst/>
          </a:prstGeom>
          <a:solidFill>
            <a:srgbClr val="CCCCCC"/>
          </a:solidFill>
          <a:ln cap="flat" cmpd="sng" w="38100">
            <a:solidFill>
              <a:srgbClr val="000000"/>
            </a:solidFill>
            <a:prstDash val="lgDash"/>
            <a:round/>
            <a:headEnd len="sm" w="sm" type="none"/>
            <a:tailEnd len="sm" w="sm" type="none"/>
          </a:ln>
        </p:spPr>
        <p:txBody>
          <a:bodyPr anchorCtr="0" anchor="t" bIns="34275" lIns="34275" spcFirstLastPara="1" rIns="34275" wrap="square" tIns="34275">
            <a:noAutofit/>
          </a:bodyPr>
          <a:lstStyle/>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ctr">
              <a:lnSpc>
                <a:spcPct val="115000"/>
              </a:lnSpc>
              <a:spcBef>
                <a:spcPts val="700"/>
              </a:spcBef>
              <a:spcAft>
                <a:spcPts val="0"/>
              </a:spcAft>
              <a:buNone/>
            </a:pPr>
            <a:r>
              <a:rPr lang="en" sz="1200">
                <a:solidFill>
                  <a:srgbClr val="000000"/>
                </a:solidFill>
              </a:rPr>
              <a:t>Upload your storyboard on this slide</a:t>
            </a:r>
            <a:endParaRPr sz="1200">
              <a:solidFill>
                <a:srgbClr val="000000"/>
              </a:solidFill>
            </a:endParaRPr>
          </a:p>
        </p:txBody>
      </p:sp>
      <p:pic>
        <p:nvPicPr>
          <p:cNvPr id="369" name="Google Shape;369;p58">
            <a:hlinkClick r:id="rId3"/>
          </p:cNvPr>
          <p:cNvPicPr preferRelativeResize="0"/>
          <p:nvPr/>
        </p:nvPicPr>
        <p:blipFill rotWithShape="1">
          <a:blip r:embed="rId4">
            <a:alphaModFix/>
          </a:blip>
          <a:srcRect b="0" l="0" r="61450" t="0"/>
          <a:stretch/>
        </p:blipFill>
        <p:spPr>
          <a:xfrm>
            <a:off x="7966225" y="61975"/>
            <a:ext cx="675818" cy="642825"/>
          </a:xfrm>
          <a:prstGeom prst="rect">
            <a:avLst/>
          </a:prstGeom>
          <a:noFill/>
          <a:ln>
            <a:noFill/>
          </a:ln>
        </p:spPr>
      </p:pic>
      <p:sp>
        <p:nvSpPr>
          <p:cNvPr id="370" name="Google Shape;370;p58"/>
          <p:cNvSpPr txBox="1"/>
          <p:nvPr/>
        </p:nvSpPr>
        <p:spPr>
          <a:xfrm>
            <a:off x="7822788" y="658300"/>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plot</a:t>
            </a:r>
            <a:endParaRPr sz="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2"/>
          <p:cNvSpPr txBox="1"/>
          <p:nvPr>
            <p:ph idx="1" type="body"/>
          </p:nvPr>
        </p:nvSpPr>
        <p:spPr>
          <a:xfrm>
            <a:off x="381000" y="457050"/>
            <a:ext cx="7575300" cy="403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200">
                <a:solidFill>
                  <a:srgbClr val="02B3E4"/>
                </a:solidFill>
                <a:highlight>
                  <a:srgbClr val="FFFFFF"/>
                </a:highlight>
              </a:rPr>
              <a:t>Choose the question to work on (from the next four slides)  based on the scenario that you've been working on throughout the nanodegree</a:t>
            </a:r>
            <a:endParaRPr sz="1200">
              <a:solidFill>
                <a:srgbClr val="02B3E4"/>
              </a:solidFill>
            </a:endParaRPr>
          </a:p>
        </p:txBody>
      </p:sp>
      <p:sp>
        <p:nvSpPr>
          <p:cNvPr id="146" name="Google Shape;146;p32"/>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47" name="Google Shape;147;p32"/>
          <p:cNvSpPr txBox="1"/>
          <p:nvPr>
            <p:ph type="title"/>
          </p:nvPr>
        </p:nvSpPr>
        <p:spPr>
          <a:xfrm>
            <a:off x="381000" y="38900"/>
            <a:ext cx="8229600" cy="403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Quick Review of Course 1 Projects</a:t>
            </a:r>
            <a:endParaRPr sz="2800"/>
          </a:p>
        </p:txBody>
      </p:sp>
      <p:graphicFrame>
        <p:nvGraphicFramePr>
          <p:cNvPr id="148" name="Google Shape;148;p32"/>
          <p:cNvGraphicFramePr/>
          <p:nvPr/>
        </p:nvGraphicFramePr>
        <p:xfrm>
          <a:off x="381000" y="881950"/>
          <a:ext cx="3000000" cy="3000000"/>
        </p:xfrm>
        <a:graphic>
          <a:graphicData uri="http://schemas.openxmlformats.org/drawingml/2006/table">
            <a:tbl>
              <a:tblPr>
                <a:noFill/>
                <a:tableStyleId>{33504CE0-DB88-45E9-9528-990517D5C9B6}</a:tableStyleId>
              </a:tblPr>
              <a:tblGrid>
                <a:gridCol w="1100250"/>
                <a:gridCol w="7129350"/>
              </a:tblGrid>
              <a:tr h="108392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Kaiser Permanente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endParaRPr sz="1100">
                        <a:solidFill>
                          <a:srgbClr val="2D3D4A"/>
                        </a:solidFill>
                        <a:latin typeface="Open Sans"/>
                        <a:ea typeface="Open Sans"/>
                        <a:cs typeface="Open Sans"/>
                        <a:sym typeface="Open Sans"/>
                      </a:endParaRPr>
                    </a:p>
                  </a:txBody>
                  <a:tcPr marT="91425" marB="91425" marR="91425" marL="91425"/>
                </a:tc>
              </a:tr>
              <a:tr h="1205250">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DoorDash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Doordash is looking to automate food delivery using self-driving robots for trips that are less than 2 miles in order to reduce its operating costs and provide more reliable delivery times. The long term goal is that these delivery robots will navigate sidewalks fully autonomously. But initially there may be times when manual intervention will be required. Your team has been tasked with building a tool for the operations team-- to view status of deliveries and remotely take control of robots that need intervention (ie: rerouting) </a:t>
                      </a:r>
                      <a:endParaRPr sz="1100">
                        <a:solidFill>
                          <a:srgbClr val="2D3D4A"/>
                        </a:solidFill>
                        <a:latin typeface="Open Sans"/>
                        <a:ea typeface="Open Sans"/>
                        <a:cs typeface="Open Sans"/>
                        <a:sym typeface="Open Sans"/>
                      </a:endParaRPr>
                    </a:p>
                  </a:txBody>
                  <a:tcPr marT="91425" marB="91425" marR="91425" marL="91425"/>
                </a:tc>
              </a:tr>
              <a:tr h="73747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Amazon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 Amazon is the world leader in self publishing for books.  They would now like to explore entering into another self publishing media vertical and are considering either self published videos or self published music. </a:t>
                      </a:r>
                      <a:endParaRPr sz="1100">
                        <a:solidFill>
                          <a:srgbClr val="2D3D4A"/>
                        </a:solidFill>
                        <a:latin typeface="Open Sans"/>
                        <a:ea typeface="Open Sans"/>
                        <a:cs typeface="Open Sans"/>
                        <a:sym typeface="Open Sans"/>
                      </a:endParaRPr>
                    </a:p>
                  </a:txBody>
                  <a:tcPr marT="91425" marB="91425" marR="91425" marL="91425"/>
                </a:tc>
              </a:tr>
              <a:tr h="73227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LinkedIn</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 LinkedIn is trying to expand its job market offerings by creating an app that will recommend the best jobs to recent college graduates based on their skills and preferences</a:t>
                      </a:r>
                      <a:endParaRPr sz="1100">
                        <a:solidFill>
                          <a:srgbClr val="2D3D4A"/>
                        </a:solidFill>
                        <a:latin typeface="Open Sans"/>
                        <a:ea typeface="Open Sans"/>
                        <a:cs typeface="Open Sans"/>
                        <a:sym typeface="Open Sans"/>
                      </a:endParaRPr>
                    </a:p>
                  </a:txBody>
                  <a:tcPr marT="91425" marB="91425" marR="91425" marL="91425"/>
                </a:tc>
              </a:tr>
            </a:tbl>
          </a:graphicData>
        </a:graphic>
      </p:graphicFrame>
      <p:sp>
        <p:nvSpPr>
          <p:cNvPr id="149" name="Google Shape;149;p3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32"/>
          <p:cNvGrpSpPr/>
          <p:nvPr/>
        </p:nvGrpSpPr>
        <p:grpSpPr>
          <a:xfrm>
            <a:off x="7323300" y="-248449"/>
            <a:ext cx="2056105" cy="1872049"/>
            <a:chOff x="7323300" y="-248449"/>
            <a:chExt cx="2056105" cy="1872049"/>
          </a:xfrm>
        </p:grpSpPr>
        <p:sp>
          <p:nvSpPr>
            <p:cNvPr id="151" name="Google Shape;151;p3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2"/>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9"/>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Create an interactive prototype</a:t>
            </a:r>
            <a:endParaRPr sz="3200"/>
          </a:p>
        </p:txBody>
      </p:sp>
      <p:sp>
        <p:nvSpPr>
          <p:cNvPr id="376" name="Google Shape;376;p59"/>
          <p:cNvSpPr txBox="1"/>
          <p:nvPr>
            <p:ph idx="1" type="body"/>
          </p:nvPr>
        </p:nvSpPr>
        <p:spPr>
          <a:xfrm>
            <a:off x="311700" y="923875"/>
            <a:ext cx="8520600" cy="39609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t/>
            </a:r>
            <a:endParaRPr/>
          </a:p>
          <a:p>
            <a:pPr indent="0" lvl="0" marL="114300" rtl="0" algn="l">
              <a:lnSpc>
                <a:spcPct val="115000"/>
              </a:lnSpc>
              <a:spcBef>
                <a:spcPts val="700"/>
              </a:spcBef>
              <a:spcAft>
                <a:spcPts val="0"/>
              </a:spcAft>
              <a:buNone/>
            </a:pPr>
            <a:r>
              <a:t/>
            </a:r>
            <a:endParaRPr/>
          </a:p>
          <a:p>
            <a:pPr indent="0" lvl="0" marL="114300" rtl="0" algn="l">
              <a:lnSpc>
                <a:spcPct val="115000"/>
              </a:lnSpc>
              <a:spcBef>
                <a:spcPts val="700"/>
              </a:spcBef>
              <a:spcAft>
                <a:spcPts val="0"/>
              </a:spcAft>
              <a:buNone/>
            </a:pPr>
            <a:r>
              <a:t/>
            </a:r>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Create mocks based on your storyboard using </a:t>
            </a:r>
            <a:r>
              <a:rPr lang="en" sz="1200" u="sng">
                <a:solidFill>
                  <a:schemeClr val="hlink"/>
                </a:solidFill>
                <a:hlinkClick r:id="rId3"/>
              </a:rPr>
              <a:t>Figma</a:t>
            </a:r>
            <a:r>
              <a:rPr lang="en" sz="1200">
                <a:solidFill>
                  <a:srgbClr val="000000"/>
                </a:solidFill>
              </a:rPr>
              <a:t>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Use the prototype tool to define the flows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Describe the concept that your prototype captures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Describe the flows/tasks a user can complete in your prototype</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Resources:</a:t>
            </a:r>
            <a:endParaRPr sz="1200">
              <a:solidFill>
                <a:srgbClr val="000000"/>
              </a:solidFill>
            </a:endParaRPr>
          </a:p>
          <a:p>
            <a:pPr indent="0" lvl="0" marL="114300" rtl="0" algn="l">
              <a:lnSpc>
                <a:spcPct val="115000"/>
              </a:lnSpc>
              <a:spcBef>
                <a:spcPts val="700"/>
              </a:spcBef>
              <a:spcAft>
                <a:spcPts val="0"/>
              </a:spcAft>
              <a:buNone/>
            </a:pPr>
            <a:r>
              <a:rPr lang="en" sz="1200" u="sng">
                <a:solidFill>
                  <a:schemeClr val="hlink"/>
                </a:solidFill>
                <a:hlinkClick r:id="rId4"/>
              </a:rPr>
              <a:t>Apple Design Resources</a:t>
            </a:r>
            <a:r>
              <a:rPr lang="en" sz="1200">
                <a:solidFill>
                  <a:srgbClr val="000000"/>
                </a:solidFill>
              </a:rPr>
              <a:t> (templates that can be imported in Figma)</a:t>
            </a:r>
            <a:endParaRPr sz="1200">
              <a:solidFill>
                <a:srgbClr val="000000"/>
              </a:solidFill>
            </a:endParaRPr>
          </a:p>
          <a:p>
            <a:pPr indent="0" lvl="0" marL="114300" rtl="0" algn="l">
              <a:lnSpc>
                <a:spcPct val="115000"/>
              </a:lnSpc>
              <a:spcBef>
                <a:spcPts val="700"/>
              </a:spcBef>
              <a:spcAft>
                <a:spcPts val="0"/>
              </a:spcAft>
              <a:buNone/>
            </a:pPr>
            <a:r>
              <a:rPr lang="en" sz="1200" u="sng">
                <a:solidFill>
                  <a:schemeClr val="hlink"/>
                </a:solidFill>
                <a:hlinkClick r:id="rId5"/>
              </a:rPr>
              <a:t>Google Material Design Resources</a:t>
            </a:r>
            <a:r>
              <a:rPr lang="en" sz="1200">
                <a:solidFill>
                  <a:srgbClr val="000000"/>
                </a:solidFill>
              </a:rPr>
              <a:t> (</a:t>
            </a:r>
            <a:r>
              <a:rPr lang="en" sz="1200">
                <a:solidFill>
                  <a:srgbClr val="000000"/>
                </a:solidFill>
              </a:rPr>
              <a:t> templates that can be imported in Figma)</a:t>
            </a:r>
            <a:endParaRPr sz="1200">
              <a:solidFill>
                <a:srgbClr val="000000"/>
              </a:solidFill>
            </a:endParaRPr>
          </a:p>
        </p:txBody>
      </p:sp>
      <p:grpSp>
        <p:nvGrpSpPr>
          <p:cNvPr id="377" name="Google Shape;377;p59"/>
          <p:cNvGrpSpPr/>
          <p:nvPr/>
        </p:nvGrpSpPr>
        <p:grpSpPr>
          <a:xfrm>
            <a:off x="7323300" y="-248449"/>
            <a:ext cx="2056105" cy="1872049"/>
            <a:chOff x="7323300" y="-248449"/>
            <a:chExt cx="2056105" cy="1872049"/>
          </a:xfrm>
        </p:grpSpPr>
        <p:sp>
          <p:nvSpPr>
            <p:cNvPr id="378" name="Google Shape;378;p59"/>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9"/>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Prototype</a:t>
            </a:r>
            <a:endParaRPr sz="3200"/>
          </a:p>
        </p:txBody>
      </p:sp>
      <p:sp>
        <p:nvSpPr>
          <p:cNvPr id="385" name="Google Shape;385;p60"/>
          <p:cNvSpPr txBox="1"/>
          <p:nvPr/>
        </p:nvSpPr>
        <p:spPr>
          <a:xfrm>
            <a:off x="7117013" y="30119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prototype</a:t>
            </a:r>
            <a:endParaRPr sz="800">
              <a:latin typeface="Open Sans"/>
              <a:ea typeface="Open Sans"/>
              <a:cs typeface="Open Sans"/>
              <a:sym typeface="Open Sans"/>
            </a:endParaRPr>
          </a:p>
        </p:txBody>
      </p:sp>
      <p:pic>
        <p:nvPicPr>
          <p:cNvPr id="386" name="Google Shape;386;p60"/>
          <p:cNvPicPr preferRelativeResize="0"/>
          <p:nvPr/>
        </p:nvPicPr>
        <p:blipFill>
          <a:blip r:embed="rId3">
            <a:alphaModFix/>
          </a:blip>
          <a:stretch>
            <a:fillRect/>
          </a:stretch>
        </p:blipFill>
        <p:spPr>
          <a:xfrm>
            <a:off x="6679500" y="1629488"/>
            <a:ext cx="1884525" cy="1884525"/>
          </a:xfrm>
          <a:prstGeom prst="rect">
            <a:avLst/>
          </a:prstGeom>
          <a:noFill/>
          <a:ln>
            <a:noFill/>
          </a:ln>
        </p:spPr>
      </p:pic>
      <p:graphicFrame>
        <p:nvGraphicFramePr>
          <p:cNvPr id="387" name="Google Shape;387;p60"/>
          <p:cNvGraphicFramePr/>
          <p:nvPr/>
        </p:nvGraphicFramePr>
        <p:xfrm>
          <a:off x="311700" y="1077138"/>
          <a:ext cx="3000000" cy="3000000"/>
        </p:xfrm>
        <a:graphic>
          <a:graphicData uri="http://schemas.openxmlformats.org/drawingml/2006/table">
            <a:tbl>
              <a:tblPr>
                <a:noFill/>
                <a:tableStyleId>{33504CE0-DB88-45E9-9528-990517D5C9B6}</a:tableStyleId>
              </a:tblPr>
              <a:tblGrid>
                <a:gridCol w="1965300"/>
                <a:gridCol w="4511550"/>
              </a:tblGrid>
              <a:tr h="381000">
                <a:tc>
                  <a:txBody>
                    <a:bodyPr/>
                    <a:lstStyle/>
                    <a:p>
                      <a:pPr indent="0" lvl="0" marL="0" rtl="0" algn="l">
                        <a:spcBef>
                          <a:spcPts val="0"/>
                        </a:spcBef>
                        <a:spcAft>
                          <a:spcPts val="0"/>
                        </a:spcAft>
                        <a:buNone/>
                      </a:pPr>
                      <a:r>
                        <a:rPr lang="en">
                          <a:solidFill>
                            <a:srgbClr val="FFFFFF"/>
                          </a:solidFill>
                        </a:rPr>
                        <a:t>Description</a:t>
                      </a:r>
                      <a:endParaRPr>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High level overview of the prototype</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What does it do?</a:t>
                      </a:r>
                      <a:endParaRPr sz="1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Describe your prototype</a:t>
                      </a:r>
                      <a:r>
                        <a:rPr lang="en" sz="1200">
                          <a:latin typeface="Open Sans"/>
                          <a:ea typeface="Open Sans"/>
                          <a:cs typeface="Open Sans"/>
                          <a:sym typeface="Open Sans"/>
                        </a:rPr>
                        <a:t>   </a:t>
                      </a:r>
                      <a:endParaRPr sz="1200">
                        <a:latin typeface="Open Sans"/>
                        <a:ea typeface="Open Sans"/>
                        <a:cs typeface="Open Sans"/>
                        <a:sym typeface="Open Sans"/>
                      </a:endParaRPr>
                    </a:p>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Assumptions</a:t>
                      </a:r>
                      <a:endParaRPr>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Any assumptions within the prototype</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all assumptions you have made about the prototype</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i="1"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000">
                          <a:latin typeface="Open Sans"/>
                          <a:ea typeface="Open Sans"/>
                          <a:cs typeface="Open Sans"/>
                          <a:sym typeface="Open Sans"/>
                        </a:rPr>
                        <a:t>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000">
                          <a:latin typeface="Open Sans"/>
                          <a:ea typeface="Open Sans"/>
                          <a:cs typeface="Open Sans"/>
                          <a:sym typeface="Open Sans"/>
                        </a:rPr>
                        <a:t>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t/>
                      </a:r>
                      <a:endParaRPr sz="10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Tasks</a:t>
                      </a:r>
                      <a:endParaRPr>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What are the tasks that a user can complete in the prototype?</a:t>
                      </a:r>
                      <a:endParaRPr sz="1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Describe the flows/tasks that a user can complete in the prototype</a:t>
                      </a:r>
                      <a:r>
                        <a:rPr b="1" i="1" lang="en" sz="1200">
                          <a:latin typeface="Open Sans"/>
                          <a:ea typeface="Open Sans"/>
                          <a:cs typeface="Open Sans"/>
                          <a:sym typeface="Open Sans"/>
                        </a:rPr>
                        <a:t> </a:t>
                      </a:r>
                      <a:r>
                        <a:rPr lang="en" sz="1200">
                          <a:latin typeface="Open Sans"/>
                          <a:ea typeface="Open Sans"/>
                          <a:cs typeface="Open Sans"/>
                          <a:sym typeface="Open Sans"/>
                        </a:rPr>
                        <a:t>   </a:t>
                      </a:r>
                      <a:endParaRPr i="1"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000">
                          <a:latin typeface="Open Sans"/>
                          <a:ea typeface="Open Sans"/>
                          <a:cs typeface="Open Sans"/>
                          <a:sym typeface="Open Sans"/>
                        </a:rPr>
                        <a:t>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 sz="1000">
                          <a:latin typeface="Open Sans"/>
                          <a:ea typeface="Open Sans"/>
                          <a:cs typeface="Open Sans"/>
                          <a:sym typeface="Open Sans"/>
                        </a:rPr>
                        <a:t>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1"/>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Validate</a:t>
            </a:r>
            <a:endParaRPr sz="500"/>
          </a:p>
        </p:txBody>
      </p:sp>
      <p:sp>
        <p:nvSpPr>
          <p:cNvPr id="393" name="Google Shape;393;p61"/>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94" name="Google Shape;394;p61"/>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Users will go through your prototype and provide feedback on your concept. This is also an opportunity to have an engineering </a:t>
            </a:r>
            <a:r>
              <a:rPr lang="en">
                <a:solidFill>
                  <a:srgbClr val="FFFFFF"/>
                </a:solidFill>
                <a:latin typeface="Open Sans"/>
                <a:ea typeface="Open Sans"/>
                <a:cs typeface="Open Sans"/>
                <a:sym typeface="Open Sans"/>
              </a:rPr>
              <a:t>feasibility</a:t>
            </a:r>
            <a:r>
              <a:rPr lang="en">
                <a:solidFill>
                  <a:srgbClr val="FFFFFF"/>
                </a:solidFill>
                <a:latin typeface="Open Sans"/>
                <a:ea typeface="Open Sans"/>
                <a:cs typeface="Open Sans"/>
                <a:sym typeface="Open Sans"/>
              </a:rPr>
              <a:t> discussion</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Create a Research Plan</a:t>
            </a:r>
            <a:endParaRPr sz="3200"/>
          </a:p>
        </p:txBody>
      </p:sp>
      <p:sp>
        <p:nvSpPr>
          <p:cNvPr id="400" name="Google Shape;400;p62"/>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We’re also going to get ready to talk to users about your prototype.</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Create a research plan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your target user</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Map out the flow of the interview </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Intro</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Background information</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Tasks</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Wrap Up</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rPr lang="en" sz="1200">
                <a:solidFill>
                  <a:srgbClr val="000000"/>
                </a:solidFill>
              </a:rPr>
              <a:t>Here’s a template to get you started </a:t>
            </a:r>
            <a:endParaRPr sz="1200">
              <a:solidFill>
                <a:srgbClr val="000000"/>
              </a:solidFill>
            </a:endParaRPr>
          </a:p>
        </p:txBody>
      </p:sp>
      <p:grpSp>
        <p:nvGrpSpPr>
          <p:cNvPr id="401" name="Google Shape;401;p62"/>
          <p:cNvGrpSpPr/>
          <p:nvPr/>
        </p:nvGrpSpPr>
        <p:grpSpPr>
          <a:xfrm>
            <a:off x="7323300" y="-248449"/>
            <a:ext cx="2056105" cy="1872049"/>
            <a:chOff x="7323300" y="-248449"/>
            <a:chExt cx="2056105" cy="1872049"/>
          </a:xfrm>
        </p:grpSpPr>
        <p:sp>
          <p:nvSpPr>
            <p:cNvPr id="402" name="Google Shape;402;p62"/>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2"/>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pic>
        <p:nvPicPr>
          <p:cNvPr id="404" name="Google Shape;404;p62">
            <a:hlinkClick r:id="rId3"/>
          </p:cNvPr>
          <p:cNvPicPr preferRelativeResize="0"/>
          <p:nvPr/>
        </p:nvPicPr>
        <p:blipFill>
          <a:blip r:embed="rId4">
            <a:alphaModFix/>
          </a:blip>
          <a:stretch>
            <a:fillRect/>
          </a:stretch>
        </p:blipFill>
        <p:spPr>
          <a:xfrm>
            <a:off x="2978725" y="3858413"/>
            <a:ext cx="572700" cy="572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3"/>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Plan and recruit for research</a:t>
            </a:r>
            <a:endParaRPr sz="3200"/>
          </a:p>
        </p:txBody>
      </p:sp>
      <p:sp>
        <p:nvSpPr>
          <p:cNvPr id="410" name="Google Shape;410;p63"/>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411" name="Google Shape;411;p63"/>
          <p:cNvSpPr txBox="1"/>
          <p:nvPr/>
        </p:nvSpPr>
        <p:spPr>
          <a:xfrm>
            <a:off x="4026313" y="31245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research plan</a:t>
            </a:r>
            <a:endParaRPr sz="800">
              <a:latin typeface="Open Sans"/>
              <a:ea typeface="Open Sans"/>
              <a:cs typeface="Open Sans"/>
              <a:sym typeface="Open Sans"/>
            </a:endParaRPr>
          </a:p>
        </p:txBody>
      </p:sp>
      <p:pic>
        <p:nvPicPr>
          <p:cNvPr id="412" name="Google Shape;412;p63"/>
          <p:cNvPicPr preferRelativeResize="0"/>
          <p:nvPr/>
        </p:nvPicPr>
        <p:blipFill>
          <a:blip r:embed="rId3">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Studies</a:t>
            </a:r>
            <a:endParaRPr sz="3200"/>
          </a:p>
        </p:txBody>
      </p:sp>
      <p:sp>
        <p:nvSpPr>
          <p:cNvPr id="418" name="Google Shape;418;p64"/>
          <p:cNvSpPr txBox="1"/>
          <p:nvPr>
            <p:ph idx="1" type="body"/>
          </p:nvPr>
        </p:nvSpPr>
        <p:spPr>
          <a:xfrm>
            <a:off x="311700" y="923875"/>
            <a:ext cx="8520600" cy="3952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Inviting users in to participate in studies is a great way to get feedback if you are on the right track. Additionally, it’s also easier to course correct at this point before any code has been written. We’re going to invite 2 users to try out the prototype that you built. You’ll use the </a:t>
            </a:r>
            <a:r>
              <a:rPr lang="en" sz="1200">
                <a:solidFill>
                  <a:srgbClr val="000000"/>
                </a:solidFill>
              </a:rPr>
              <a:t>research plan</a:t>
            </a:r>
            <a:r>
              <a:rPr lang="en" sz="1200">
                <a:solidFill>
                  <a:srgbClr val="000000"/>
                </a:solidFill>
              </a:rPr>
              <a:t> you created to guide the study and will record the audio from the session. You should also plan to take notes during the session.</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Schedule two meetings with people you can interview about your prototype</a:t>
            </a:r>
            <a:endParaRPr sz="12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Note: It might not be possible to someone who meets your target user criteria-- and that’s ok for the sake of this exercise</a:t>
            </a:r>
            <a:endParaRPr sz="10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Run through your interview script in the research plan.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You will ask some background questions to the participant and then ask them to complete several tasks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Make sure to take notes during the interview (you can use the research plan as a template for notes)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record the audio of the interview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plan to spend about 30 minutes per interview</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Ask the user to think out loud as they are going through the prototype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Remind them that they are not being tested-- you are hoping to get their feedback about a new concept</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419" name="Google Shape;419;p64"/>
          <p:cNvGrpSpPr/>
          <p:nvPr/>
        </p:nvGrpSpPr>
        <p:grpSpPr>
          <a:xfrm>
            <a:off x="7323300" y="-248449"/>
            <a:ext cx="2056105" cy="1872049"/>
            <a:chOff x="7323300" y="-248449"/>
            <a:chExt cx="2056105" cy="1872049"/>
          </a:xfrm>
        </p:grpSpPr>
        <p:sp>
          <p:nvSpPr>
            <p:cNvPr id="420" name="Google Shape;420;p6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5"/>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Testing</a:t>
            </a:r>
            <a:endParaRPr sz="3200"/>
          </a:p>
        </p:txBody>
      </p:sp>
      <p:sp>
        <p:nvSpPr>
          <p:cNvPr id="427" name="Google Shape;427;p65"/>
          <p:cNvSpPr txBox="1"/>
          <p:nvPr>
            <p:ph idx="1" type="body"/>
          </p:nvPr>
        </p:nvSpPr>
        <p:spPr>
          <a:xfrm>
            <a:off x="311700" y="923875"/>
            <a:ext cx="8520600" cy="3147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Key Findings from </a:t>
            </a:r>
            <a:r>
              <a:rPr lang="en" sz="1200">
                <a:solidFill>
                  <a:srgbClr val="000000"/>
                </a:solidFill>
              </a:rPr>
              <a:t>Participant 1</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pic>
        <p:nvPicPr>
          <p:cNvPr id="428" name="Google Shape;428;p65"/>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429" name="Google Shape;429;p65"/>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430" name="Google Shape;430;p65"/>
          <p:cNvSpPr txBox="1"/>
          <p:nvPr/>
        </p:nvSpPr>
        <p:spPr>
          <a:xfrm>
            <a:off x="70762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indent="0" lvl="0" marL="0" rtl="0" algn="ctr">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431" name="Google Shape;431;p65"/>
          <p:cNvPicPr preferRelativeResize="0"/>
          <p:nvPr/>
        </p:nvPicPr>
        <p:blipFill>
          <a:blip r:embed="rId4">
            <a:alphaModFix/>
          </a:blip>
          <a:stretch>
            <a:fillRect/>
          </a:stretch>
        </p:blipFill>
        <p:spPr>
          <a:xfrm>
            <a:off x="7194950" y="174150"/>
            <a:ext cx="772026" cy="772026"/>
          </a:xfrm>
          <a:prstGeom prst="rect">
            <a:avLst/>
          </a:prstGeom>
          <a:noFill/>
          <a:ln>
            <a:noFill/>
          </a:ln>
        </p:spPr>
      </p:pic>
      <p:graphicFrame>
        <p:nvGraphicFramePr>
          <p:cNvPr id="432" name="Google Shape;432;p65"/>
          <p:cNvGraphicFramePr/>
          <p:nvPr/>
        </p:nvGraphicFramePr>
        <p:xfrm>
          <a:off x="311700" y="1238638"/>
          <a:ext cx="3000000" cy="3000000"/>
        </p:xfrm>
        <a:graphic>
          <a:graphicData uri="http://schemas.openxmlformats.org/drawingml/2006/table">
            <a:tbl>
              <a:tblPr>
                <a:noFill/>
                <a:tableStyleId>{33504CE0-DB88-45E9-9528-990517D5C9B6}</a:tableStyleId>
              </a:tblPr>
              <a:tblGrid>
                <a:gridCol w="2169800"/>
                <a:gridCol w="5533125"/>
              </a:tblGrid>
              <a:tr h="381000">
                <a:tc>
                  <a:txBody>
                    <a:bodyPr/>
                    <a:lstStyle/>
                    <a:p>
                      <a:pPr indent="0" lvl="0" marL="0" rtl="0" algn="l">
                        <a:spcBef>
                          <a:spcPts val="0"/>
                        </a:spcBef>
                        <a:spcAft>
                          <a:spcPts val="0"/>
                        </a:spcAft>
                        <a:buNone/>
                      </a:pPr>
                      <a:r>
                        <a:rPr b="1" lang="en">
                          <a:solidFill>
                            <a:srgbClr val="FFFFFF"/>
                          </a:solidFill>
                        </a:rPr>
                        <a:t>What worked well</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Where participants got stuck</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Other observations</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6"/>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Testing</a:t>
            </a:r>
            <a:endParaRPr sz="3200"/>
          </a:p>
        </p:txBody>
      </p:sp>
      <p:sp>
        <p:nvSpPr>
          <p:cNvPr id="438" name="Google Shape;438;p66"/>
          <p:cNvSpPr txBox="1"/>
          <p:nvPr>
            <p:ph idx="1" type="body"/>
          </p:nvPr>
        </p:nvSpPr>
        <p:spPr>
          <a:xfrm>
            <a:off x="311700" y="923875"/>
            <a:ext cx="8520600" cy="3147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Key Findings from </a:t>
            </a:r>
            <a:r>
              <a:rPr lang="en" sz="1200">
                <a:solidFill>
                  <a:srgbClr val="000000"/>
                </a:solidFill>
              </a:rPr>
              <a:t>Participant 2</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pic>
        <p:nvPicPr>
          <p:cNvPr id="439" name="Google Shape;439;p66"/>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440" name="Google Shape;440;p66"/>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441" name="Google Shape;441;p66"/>
          <p:cNvSpPr txBox="1"/>
          <p:nvPr/>
        </p:nvSpPr>
        <p:spPr>
          <a:xfrm>
            <a:off x="70762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indent="0" lvl="0" marL="0" rtl="0" algn="ctr">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442" name="Google Shape;442;p66"/>
          <p:cNvPicPr preferRelativeResize="0"/>
          <p:nvPr/>
        </p:nvPicPr>
        <p:blipFill>
          <a:blip r:embed="rId4">
            <a:alphaModFix/>
          </a:blip>
          <a:stretch>
            <a:fillRect/>
          </a:stretch>
        </p:blipFill>
        <p:spPr>
          <a:xfrm>
            <a:off x="7194950" y="174150"/>
            <a:ext cx="772026" cy="772026"/>
          </a:xfrm>
          <a:prstGeom prst="rect">
            <a:avLst/>
          </a:prstGeom>
          <a:noFill/>
          <a:ln>
            <a:noFill/>
          </a:ln>
        </p:spPr>
      </p:pic>
      <p:graphicFrame>
        <p:nvGraphicFramePr>
          <p:cNvPr id="443" name="Google Shape;443;p66"/>
          <p:cNvGraphicFramePr/>
          <p:nvPr/>
        </p:nvGraphicFramePr>
        <p:xfrm>
          <a:off x="311700" y="1238638"/>
          <a:ext cx="3000000" cy="3000000"/>
        </p:xfrm>
        <a:graphic>
          <a:graphicData uri="http://schemas.openxmlformats.org/drawingml/2006/table">
            <a:tbl>
              <a:tblPr>
                <a:noFill/>
                <a:tableStyleId>{33504CE0-DB88-45E9-9528-990517D5C9B6}</a:tableStyleId>
              </a:tblPr>
              <a:tblGrid>
                <a:gridCol w="2169800"/>
                <a:gridCol w="5533125"/>
              </a:tblGrid>
              <a:tr h="381000">
                <a:tc>
                  <a:txBody>
                    <a:bodyPr/>
                    <a:lstStyle/>
                    <a:p>
                      <a:pPr indent="0" lvl="0" marL="0" rtl="0" algn="l">
                        <a:spcBef>
                          <a:spcPts val="0"/>
                        </a:spcBef>
                        <a:spcAft>
                          <a:spcPts val="0"/>
                        </a:spcAft>
                        <a:buNone/>
                      </a:pPr>
                      <a:r>
                        <a:rPr b="1" lang="en">
                          <a:solidFill>
                            <a:srgbClr val="FFFFFF"/>
                          </a:solidFill>
                        </a:rPr>
                        <a:t>What worked well</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Where participants got stuck</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Other observations</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7"/>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Improvements</a:t>
            </a:r>
            <a:endParaRPr sz="3200"/>
          </a:p>
        </p:txBody>
      </p:sp>
      <p:graphicFrame>
        <p:nvGraphicFramePr>
          <p:cNvPr id="449" name="Google Shape;449;p67"/>
          <p:cNvGraphicFramePr/>
          <p:nvPr/>
        </p:nvGraphicFramePr>
        <p:xfrm>
          <a:off x="311700" y="1086238"/>
          <a:ext cx="3000000" cy="3000000"/>
        </p:xfrm>
        <a:graphic>
          <a:graphicData uri="http://schemas.openxmlformats.org/drawingml/2006/table">
            <a:tbl>
              <a:tblPr>
                <a:noFill/>
                <a:tableStyleId>{33504CE0-DB88-45E9-9528-990517D5C9B6}</a:tableStyleId>
              </a:tblPr>
              <a:tblGrid>
                <a:gridCol w="2330275"/>
                <a:gridCol w="5942325"/>
              </a:tblGrid>
              <a:tr h="381000">
                <a:tc>
                  <a:txBody>
                    <a:bodyPr/>
                    <a:lstStyle/>
                    <a:p>
                      <a:pPr indent="0" lvl="0" marL="0" rtl="0" algn="l">
                        <a:spcBef>
                          <a:spcPts val="0"/>
                        </a:spcBef>
                        <a:spcAft>
                          <a:spcPts val="0"/>
                        </a:spcAft>
                        <a:buNone/>
                      </a:pPr>
                      <a:r>
                        <a:rPr b="1" lang="en">
                          <a:solidFill>
                            <a:srgbClr val="FFFFFF"/>
                          </a:solidFill>
                        </a:rPr>
                        <a:t>Improvement #1</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rgbClr val="FFFFFF"/>
                          </a:solidFill>
                        </a:rPr>
                        <a:t>Rationale</a:t>
                      </a:r>
                      <a:endParaRPr sz="1000">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Improvement #2</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rgbClr val="FFFFFF"/>
                          </a:solidFill>
                        </a:rPr>
                        <a:t>Rationale</a:t>
                      </a:r>
                      <a:endParaRPr sz="1000">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p>
                      <a:pPr indent="0" lvl="0" marL="0" rtl="0" algn="l">
                        <a:spcBef>
                          <a:spcPts val="0"/>
                        </a:spcBef>
                        <a:spcAft>
                          <a:spcPts val="0"/>
                        </a:spcAft>
                        <a:buNone/>
                      </a:pPr>
                      <a:r>
                        <a:t/>
                      </a:r>
                      <a:endParaRPr i="1"/>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Feasibility conversation (OPTIONAL)</a:t>
            </a:r>
            <a:endParaRPr sz="3200"/>
          </a:p>
        </p:txBody>
      </p:sp>
      <p:sp>
        <p:nvSpPr>
          <p:cNvPr id="455" name="Google Shape;455;p68"/>
          <p:cNvSpPr txBox="1"/>
          <p:nvPr>
            <p:ph idx="1" type="body"/>
          </p:nvPr>
        </p:nvSpPr>
        <p:spPr>
          <a:xfrm>
            <a:off x="311700" y="923875"/>
            <a:ext cx="8520600" cy="39327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Now that you’ve created an interactive prototype of your concept, it’s important to make sure that it can actually be built. Engage with engineering early on, to make sure you understand the tradeoffs of how design decisions can impact </a:t>
            </a:r>
            <a:r>
              <a:rPr lang="en" sz="1200">
                <a:solidFill>
                  <a:srgbClr val="000000"/>
                </a:solidFill>
              </a:rPr>
              <a:t>timelines</a:t>
            </a:r>
            <a:r>
              <a:rPr lang="en" sz="1200">
                <a:solidFill>
                  <a:srgbClr val="000000"/>
                </a:solidFill>
              </a:rPr>
              <a:t>. Prepare to have a feasibility conversation with your engineering team or lead.</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Map out dynamic elements that are displayed in your UI</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where you </a:t>
            </a:r>
            <a:r>
              <a:rPr lang="en" sz="1200">
                <a:solidFill>
                  <a:srgbClr val="000000"/>
                </a:solidFill>
              </a:rPr>
              <a:t>assume</a:t>
            </a:r>
            <a:r>
              <a:rPr lang="en" sz="1200">
                <a:solidFill>
                  <a:srgbClr val="000000"/>
                </a:solidFill>
              </a:rPr>
              <a:t> the </a:t>
            </a:r>
            <a:r>
              <a:rPr lang="en" sz="1200">
                <a:solidFill>
                  <a:srgbClr val="000000"/>
                </a:solidFill>
              </a:rPr>
              <a:t>underlying</a:t>
            </a:r>
            <a:r>
              <a:rPr lang="en" sz="1200">
                <a:solidFill>
                  <a:srgbClr val="000000"/>
                </a:solidFill>
              </a:rPr>
              <a:t> data is coming from</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Map out what data you collect from your users (ie: text input field) and how it will be used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where you assume this data is being stored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Map out your expectations around latency</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things that you think might increase latency</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List questions you have around these assumptions</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If you don’t have any assumptions, that’s ok-- it’s really about asking the right questions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Make sure that engineering understands all your flows and expected behaviors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For this exercise it’s okay to focus on a single flow</a:t>
            </a:r>
            <a:endParaRPr sz="1200">
              <a:solidFill>
                <a:srgbClr val="000000"/>
              </a:solidFill>
            </a:endParaRPr>
          </a:p>
        </p:txBody>
      </p:sp>
      <p:grpSp>
        <p:nvGrpSpPr>
          <p:cNvPr id="456" name="Google Shape;456;p68"/>
          <p:cNvGrpSpPr/>
          <p:nvPr/>
        </p:nvGrpSpPr>
        <p:grpSpPr>
          <a:xfrm>
            <a:off x="7323300" y="-248449"/>
            <a:ext cx="2056105" cy="1872049"/>
            <a:chOff x="7323300" y="-248449"/>
            <a:chExt cx="2056105" cy="1872049"/>
          </a:xfrm>
        </p:grpSpPr>
        <p:sp>
          <p:nvSpPr>
            <p:cNvPr id="457" name="Google Shape;457;p68"/>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8"/>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Set the stage</a:t>
            </a:r>
            <a:endParaRPr sz="500"/>
          </a:p>
        </p:txBody>
      </p:sp>
      <p:sp>
        <p:nvSpPr>
          <p:cNvPr id="158" name="Google Shape;158;p33"/>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59" name="Google Shape;159;p33"/>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Set the stage for the Design Sprint by framing the problem</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9"/>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Feasibility</a:t>
            </a:r>
            <a:endParaRPr sz="3200"/>
          </a:p>
        </p:txBody>
      </p:sp>
      <p:graphicFrame>
        <p:nvGraphicFramePr>
          <p:cNvPr id="464" name="Google Shape;464;p69"/>
          <p:cNvGraphicFramePr/>
          <p:nvPr/>
        </p:nvGraphicFramePr>
        <p:xfrm>
          <a:off x="311700" y="1238638"/>
          <a:ext cx="3000000" cy="3000000"/>
        </p:xfrm>
        <a:graphic>
          <a:graphicData uri="http://schemas.openxmlformats.org/drawingml/2006/table">
            <a:tbl>
              <a:tblPr>
                <a:noFill/>
                <a:tableStyleId>{33504CE0-DB88-45E9-9528-990517D5C9B6}</a:tableStyleId>
              </a:tblPr>
              <a:tblGrid>
                <a:gridCol w="1970300"/>
                <a:gridCol w="2654400"/>
                <a:gridCol w="3895900"/>
              </a:tblGrid>
              <a:tr h="3810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b="1" lang="en">
                          <a:solidFill>
                            <a:srgbClr val="FFFFFF"/>
                          </a:solidFill>
                        </a:rPr>
                        <a:t>Your Assumptions</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b="1" lang="en">
                          <a:solidFill>
                            <a:srgbClr val="FFFFFF"/>
                          </a:solidFill>
                        </a:rPr>
                        <a:t>Specific feasibility questions</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r>
              <a:tr h="428650">
                <a:tc>
                  <a:txBody>
                    <a:bodyPr/>
                    <a:lstStyle/>
                    <a:p>
                      <a:pPr indent="0" lvl="0" marL="0" rtl="0" algn="l">
                        <a:spcBef>
                          <a:spcPts val="0"/>
                        </a:spcBef>
                        <a:spcAft>
                          <a:spcPts val="0"/>
                        </a:spcAft>
                        <a:buNone/>
                      </a:pPr>
                      <a:r>
                        <a:rPr b="1" lang="en">
                          <a:solidFill>
                            <a:srgbClr val="FFFFFF"/>
                          </a:solidFill>
                        </a:rPr>
                        <a:t>Drawing the UI</a:t>
                      </a:r>
                      <a:endParaRPr b="1">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What data is needed to draw </a:t>
                      </a:r>
                      <a:r>
                        <a:rPr lang="en" sz="1000">
                          <a:solidFill>
                            <a:srgbClr val="FFFFFF"/>
                          </a:solidFill>
                        </a:rPr>
                        <a:t>the UI on the </a:t>
                      </a:r>
                      <a:r>
                        <a:rPr lang="en" sz="1000">
                          <a:solidFill>
                            <a:srgbClr val="FFFFFF"/>
                          </a:solidFill>
                        </a:rPr>
                        <a:t>screen</a:t>
                      </a:r>
                      <a:r>
                        <a:rPr lang="en" sz="1000">
                          <a:solidFill>
                            <a:srgbClr val="FFFFFF"/>
                          </a:solidFill>
                        </a:rPr>
                        <a:t>?</a:t>
                      </a:r>
                      <a:endParaRPr sz="1000">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Where is the data coming from</a:t>
                      </a:r>
                      <a:endParaRPr i="1" sz="1000">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User generated data</a:t>
                      </a:r>
                      <a:endParaRPr b="1">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Is it stored?</a:t>
                      </a:r>
                      <a:endParaRPr i="1" sz="1000">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Where/how?</a:t>
                      </a:r>
                      <a:endParaRPr i="1" sz="1000">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How wll that data be used again?</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Latency</a:t>
                      </a:r>
                      <a:endParaRPr b="1">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How quickly should things load?</a:t>
                      </a:r>
                      <a:endParaRPr i="1" sz="1000">
                        <a:solidFill>
                          <a:srgbClr val="FFFFFF"/>
                        </a:solidFill>
                      </a:endParaRPr>
                    </a:p>
                    <a:p>
                      <a:pPr indent="-120650" lvl="0" marL="171450" rtl="0" algn="l">
                        <a:spcBef>
                          <a:spcPts val="0"/>
                        </a:spcBef>
                        <a:spcAft>
                          <a:spcPts val="0"/>
                        </a:spcAft>
                        <a:buClr>
                          <a:srgbClr val="FFFFFF"/>
                        </a:buClr>
                        <a:buSzPts val="1000"/>
                        <a:buChar char="●"/>
                      </a:pPr>
                      <a:r>
                        <a:rPr i="1" lang="en" sz="1000">
                          <a:solidFill>
                            <a:srgbClr val="FFFFFF"/>
                          </a:solidFill>
                        </a:rPr>
                        <a:t>Are there any operations that might slow down load time (ie: a call to another service)?</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0"/>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Iterate (Optional)</a:t>
            </a:r>
            <a:endParaRPr sz="500"/>
          </a:p>
        </p:txBody>
      </p:sp>
      <p:sp>
        <p:nvSpPr>
          <p:cNvPr id="470" name="Google Shape;470;p70"/>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71" name="Google Shape;471;p70"/>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Leverage learnings from your first two user interviews to make changes to your prototype. Then run another round of user interviews.</a:t>
            </a:r>
            <a:endParaRPr>
              <a:solidFill>
                <a:srgbClr val="FFFFFF"/>
              </a:solidFill>
              <a:latin typeface="Open Sans"/>
              <a:ea typeface="Open Sans"/>
              <a:cs typeface="Open Sans"/>
              <a:sym typeface="Open Sans"/>
            </a:endParaRPr>
          </a:p>
          <a:p>
            <a:pPr indent="0" lvl="0" marL="0" rtl="0" algn="l">
              <a:spcBef>
                <a:spcPts val="0"/>
              </a:spcBef>
              <a:spcAft>
                <a:spcPts val="0"/>
              </a:spcAft>
              <a:buNone/>
            </a:pPr>
            <a:r>
              <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en">
                <a:solidFill>
                  <a:srgbClr val="FFFFFF"/>
                </a:solidFill>
                <a:latin typeface="Open Sans"/>
                <a:ea typeface="Open Sans"/>
                <a:cs typeface="Open Sans"/>
                <a:sym typeface="Open Sans"/>
              </a:rPr>
              <a:t>Completing this section is not required. However, it’s a good opportunity to validate that your improvements addressed the feedback you identified.</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Course correct (OPTIONAL)</a:t>
            </a:r>
            <a:endParaRPr sz="3200"/>
          </a:p>
        </p:txBody>
      </p:sp>
      <p:sp>
        <p:nvSpPr>
          <p:cNvPr id="477" name="Google Shape;477;p71"/>
          <p:cNvSpPr txBox="1"/>
          <p:nvPr>
            <p:ph idx="1" type="body"/>
          </p:nvPr>
        </p:nvSpPr>
        <p:spPr>
          <a:xfrm>
            <a:off x="311700" y="923875"/>
            <a:ext cx="8520600" cy="39327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Now that we’ve gotten feedback about the prototype, you have a chance to update your prototype before one more round of user testing.</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You don’t need to address every issue that came up in user testing, but you should prioritize the 2 issues that you think will be the most impactful.</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Pick the top two issues that you identified in the previous user interviews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Explain your rationale for wanting to address those two issues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Update your Figma file to address those two issues</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Make sure to create a copy of your Figma file (or use a separate page in your existing file), so that we can see the changes from v1 to v2</a:t>
            </a:r>
            <a:endParaRPr sz="1200">
              <a:solidFill>
                <a:srgbClr val="000000"/>
              </a:solidFill>
            </a:endParaRPr>
          </a:p>
        </p:txBody>
      </p:sp>
      <p:grpSp>
        <p:nvGrpSpPr>
          <p:cNvPr id="478" name="Google Shape;478;p71"/>
          <p:cNvGrpSpPr/>
          <p:nvPr/>
        </p:nvGrpSpPr>
        <p:grpSpPr>
          <a:xfrm>
            <a:off x="7323300" y="-248449"/>
            <a:ext cx="2056105" cy="1872049"/>
            <a:chOff x="7323300" y="-248449"/>
            <a:chExt cx="2056105" cy="1872049"/>
          </a:xfrm>
        </p:grpSpPr>
        <p:sp>
          <p:nvSpPr>
            <p:cNvPr id="479" name="Google Shape;479;p71"/>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1"/>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2"/>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Prototype v2</a:t>
            </a:r>
            <a:endParaRPr sz="3200"/>
          </a:p>
        </p:txBody>
      </p:sp>
      <p:sp>
        <p:nvSpPr>
          <p:cNvPr id="486" name="Google Shape;486;p72"/>
          <p:cNvSpPr txBox="1"/>
          <p:nvPr/>
        </p:nvSpPr>
        <p:spPr>
          <a:xfrm>
            <a:off x="7117013" y="30119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prototype v2</a:t>
            </a:r>
            <a:endParaRPr sz="800">
              <a:latin typeface="Open Sans"/>
              <a:ea typeface="Open Sans"/>
              <a:cs typeface="Open Sans"/>
              <a:sym typeface="Open Sans"/>
            </a:endParaRPr>
          </a:p>
        </p:txBody>
      </p:sp>
      <p:pic>
        <p:nvPicPr>
          <p:cNvPr id="487" name="Google Shape;487;p72"/>
          <p:cNvPicPr preferRelativeResize="0"/>
          <p:nvPr/>
        </p:nvPicPr>
        <p:blipFill>
          <a:blip r:embed="rId3">
            <a:alphaModFix/>
          </a:blip>
          <a:stretch>
            <a:fillRect/>
          </a:stretch>
        </p:blipFill>
        <p:spPr>
          <a:xfrm>
            <a:off x="6679500" y="1629488"/>
            <a:ext cx="1884525" cy="1884525"/>
          </a:xfrm>
          <a:prstGeom prst="rect">
            <a:avLst/>
          </a:prstGeom>
          <a:noFill/>
          <a:ln>
            <a:noFill/>
          </a:ln>
        </p:spPr>
      </p:pic>
      <p:graphicFrame>
        <p:nvGraphicFramePr>
          <p:cNvPr id="488" name="Google Shape;488;p72"/>
          <p:cNvGraphicFramePr/>
          <p:nvPr/>
        </p:nvGraphicFramePr>
        <p:xfrm>
          <a:off x="311700" y="1077138"/>
          <a:ext cx="3000000" cy="3000000"/>
        </p:xfrm>
        <a:graphic>
          <a:graphicData uri="http://schemas.openxmlformats.org/drawingml/2006/table">
            <a:tbl>
              <a:tblPr>
                <a:noFill/>
                <a:tableStyleId>{33504CE0-DB88-45E9-9528-990517D5C9B6}</a:tableStyleId>
              </a:tblPr>
              <a:tblGrid>
                <a:gridCol w="1965300"/>
                <a:gridCol w="4511550"/>
              </a:tblGrid>
              <a:tr h="381000">
                <a:tc>
                  <a:txBody>
                    <a:bodyPr/>
                    <a:lstStyle/>
                    <a:p>
                      <a:pPr indent="0" lvl="0" marL="0" rtl="0" algn="l">
                        <a:spcBef>
                          <a:spcPts val="0"/>
                        </a:spcBef>
                        <a:spcAft>
                          <a:spcPts val="0"/>
                        </a:spcAft>
                        <a:buNone/>
                      </a:pPr>
                      <a:r>
                        <a:rPr b="1" lang="en">
                          <a:solidFill>
                            <a:srgbClr val="FFFFFF"/>
                          </a:solidFill>
                        </a:rPr>
                        <a:t>Description</a:t>
                      </a:r>
                      <a:endParaRPr b="1">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High level overview of the prototype</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What does it do?</a:t>
                      </a:r>
                      <a:endParaRPr sz="1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latin typeface="Open Sans"/>
                        <a:ea typeface="Open Sans"/>
                        <a:cs typeface="Open Sans"/>
                        <a:sym typeface="Open Sans"/>
                      </a:endParaRPr>
                    </a:p>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Assumptions</a:t>
                      </a:r>
                      <a:endParaRPr b="1">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Any assumptions within the prototype</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latin typeface="Open Sans"/>
                        <a:ea typeface="Open Sans"/>
                        <a:cs typeface="Open Sans"/>
                        <a:sym typeface="Open Sans"/>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FFFFFF"/>
                          </a:solidFill>
                        </a:rPr>
                        <a:t>Tasks</a:t>
                      </a:r>
                      <a:endParaRPr b="1">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What are the tasks that a user can complete in the prototype?</a:t>
                      </a:r>
                      <a:endParaRPr sz="1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73"/>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Studies</a:t>
            </a:r>
            <a:r>
              <a:rPr lang="en" sz="3200"/>
              <a:t> (OPTIONAL)</a:t>
            </a:r>
            <a:endParaRPr sz="3200"/>
          </a:p>
        </p:txBody>
      </p:sp>
      <p:sp>
        <p:nvSpPr>
          <p:cNvPr id="494" name="Google Shape;494;p73"/>
          <p:cNvSpPr txBox="1"/>
          <p:nvPr>
            <p:ph idx="1" type="body"/>
          </p:nvPr>
        </p:nvSpPr>
        <p:spPr>
          <a:xfrm>
            <a:off x="311700" y="923875"/>
            <a:ext cx="8520600" cy="3952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Now that you’ve updated your prototype to address the issues you’ve identified, we’re going to do one more round of user interviews</a:t>
            </a:r>
            <a:r>
              <a:rPr lang="en" sz="1200">
                <a:solidFill>
                  <a:srgbClr val="000000"/>
                </a:solidFill>
              </a:rPr>
              <a:t>. You’ll use the </a:t>
            </a:r>
            <a:r>
              <a:rPr lang="en" sz="1200">
                <a:solidFill>
                  <a:srgbClr val="000000"/>
                </a:solidFill>
              </a:rPr>
              <a:t>research plan</a:t>
            </a:r>
            <a:r>
              <a:rPr lang="en" sz="1200">
                <a:solidFill>
                  <a:srgbClr val="000000"/>
                </a:solidFill>
              </a:rPr>
              <a:t> you created to guide the study and will record the audio from the session. You should also plan to take notes during the session.</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Schedule a meeting with one person you can interview about your prototype</a:t>
            </a:r>
            <a:endParaRPr sz="12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Note: It might not be possible to someone who meets your target user criteria-- and that’s ok for the sake of this exercise</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Please don’t interview someone who you previously interviewed in the prior round</a:t>
            </a:r>
            <a:endParaRPr sz="10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Run through your interview script in the research plan.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You will ask some background questions to the participant and then ask them to complete several tasks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Make sure to take notes during the interview (you can use the research plan as a template for notes)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record the audio of the interview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plan to spend about 30 minutes on this interview</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Ask the user to think out loud as they are going through the prototype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Remind them that they are not being tested-- you are hoping to get their feedback about a new concept</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495" name="Google Shape;495;p73"/>
          <p:cNvGrpSpPr/>
          <p:nvPr/>
        </p:nvGrpSpPr>
        <p:grpSpPr>
          <a:xfrm>
            <a:off x="7323300" y="-248449"/>
            <a:ext cx="2056105" cy="1872049"/>
            <a:chOff x="7323300" y="-248449"/>
            <a:chExt cx="2056105" cy="1872049"/>
          </a:xfrm>
        </p:grpSpPr>
        <p:sp>
          <p:nvSpPr>
            <p:cNvPr id="496" name="Google Shape;496;p73"/>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3"/>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User Testing </a:t>
            </a:r>
            <a:r>
              <a:rPr lang="en" sz="3200"/>
              <a:t>Round 2</a:t>
            </a:r>
            <a:endParaRPr sz="3200"/>
          </a:p>
        </p:txBody>
      </p:sp>
      <p:pic>
        <p:nvPicPr>
          <p:cNvPr id="503" name="Google Shape;503;p74"/>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504" name="Google Shape;504;p74"/>
          <p:cNvSpPr txBox="1"/>
          <p:nvPr/>
        </p:nvSpPr>
        <p:spPr>
          <a:xfrm>
            <a:off x="81001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505" name="Google Shape;505;p74"/>
          <p:cNvSpPr txBox="1"/>
          <p:nvPr/>
        </p:nvSpPr>
        <p:spPr>
          <a:xfrm>
            <a:off x="7076200" y="84767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indent="0" lvl="0" marL="0" rtl="0" algn="ctr">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506" name="Google Shape;506;p74"/>
          <p:cNvPicPr preferRelativeResize="0"/>
          <p:nvPr/>
        </p:nvPicPr>
        <p:blipFill>
          <a:blip r:embed="rId4">
            <a:alphaModFix/>
          </a:blip>
          <a:stretch>
            <a:fillRect/>
          </a:stretch>
        </p:blipFill>
        <p:spPr>
          <a:xfrm>
            <a:off x="7194950" y="174150"/>
            <a:ext cx="772026" cy="772026"/>
          </a:xfrm>
          <a:prstGeom prst="rect">
            <a:avLst/>
          </a:prstGeom>
          <a:noFill/>
          <a:ln>
            <a:noFill/>
          </a:ln>
        </p:spPr>
      </p:pic>
      <p:sp>
        <p:nvSpPr>
          <p:cNvPr id="507" name="Google Shape;507;p74"/>
          <p:cNvSpPr txBox="1"/>
          <p:nvPr>
            <p:ph idx="1" type="body"/>
          </p:nvPr>
        </p:nvSpPr>
        <p:spPr>
          <a:xfrm>
            <a:off x="311700" y="923875"/>
            <a:ext cx="8520600" cy="314700"/>
          </a:xfrm>
          <a:prstGeom prst="rect">
            <a:avLst/>
          </a:prstGeom>
        </p:spPr>
        <p:txBody>
          <a:bodyPr anchorCtr="0" anchor="t" bIns="34275" lIns="34275" spcFirstLastPara="1" rIns="34275" wrap="square" tIns="34275">
            <a:noAutofit/>
          </a:bodyPr>
          <a:lstStyle/>
          <a:p>
            <a:pPr indent="0" lvl="0" marL="0" rtl="0" algn="l">
              <a:lnSpc>
                <a:spcPct val="115000"/>
              </a:lnSpc>
              <a:spcBef>
                <a:spcPts val="700"/>
              </a:spcBef>
              <a:spcAft>
                <a:spcPts val="0"/>
              </a:spcAft>
              <a:buNone/>
            </a:pPr>
            <a:r>
              <a:rPr lang="en" sz="1200">
                <a:solidFill>
                  <a:srgbClr val="000000"/>
                </a:solidFill>
              </a:rPr>
              <a:t>Key Findings from </a:t>
            </a:r>
            <a:r>
              <a:rPr lang="en" sz="1200">
                <a:solidFill>
                  <a:srgbClr val="000000"/>
                </a:solidFill>
              </a:rPr>
              <a:t>Participant 3</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aphicFrame>
        <p:nvGraphicFramePr>
          <p:cNvPr id="508" name="Google Shape;508;p74"/>
          <p:cNvGraphicFramePr/>
          <p:nvPr/>
        </p:nvGraphicFramePr>
        <p:xfrm>
          <a:off x="311700" y="1238638"/>
          <a:ext cx="3000000" cy="3000000"/>
        </p:xfrm>
        <a:graphic>
          <a:graphicData uri="http://schemas.openxmlformats.org/drawingml/2006/table">
            <a:tbl>
              <a:tblPr>
                <a:noFill/>
                <a:tableStyleId>{33504CE0-DB88-45E9-9528-990517D5C9B6}</a:tableStyleId>
              </a:tblPr>
              <a:tblGrid>
                <a:gridCol w="2169800"/>
                <a:gridCol w="5533125"/>
              </a:tblGrid>
              <a:tr h="381000">
                <a:tc>
                  <a:txBody>
                    <a:bodyPr/>
                    <a:lstStyle/>
                    <a:p>
                      <a:pPr indent="0" lvl="0" marL="0" rtl="0" algn="l">
                        <a:spcBef>
                          <a:spcPts val="0"/>
                        </a:spcBef>
                        <a:spcAft>
                          <a:spcPts val="0"/>
                        </a:spcAft>
                        <a:buNone/>
                      </a:pPr>
                      <a:r>
                        <a:rPr b="1" lang="en">
                          <a:solidFill>
                            <a:srgbClr val="FFFFFF"/>
                          </a:solidFill>
                        </a:rPr>
                        <a:t>What worked well</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Where participants got stuck</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r h="428650">
                <a:tc>
                  <a:txBody>
                    <a:bodyPr/>
                    <a:lstStyle/>
                    <a:p>
                      <a:pPr indent="0" lvl="0" marL="0" rtl="0" algn="l">
                        <a:spcBef>
                          <a:spcPts val="0"/>
                        </a:spcBef>
                        <a:spcAft>
                          <a:spcPts val="0"/>
                        </a:spcAft>
                        <a:buNone/>
                      </a:pPr>
                      <a:r>
                        <a:rPr b="1" lang="en">
                          <a:solidFill>
                            <a:srgbClr val="FFFFFF"/>
                          </a:solidFill>
                        </a:rPr>
                        <a:t>Other observations</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t/>
                      </a:r>
                      <a:endParaRPr i="1" sz="1000"/>
                    </a:p>
                  </a:txBody>
                  <a:tcPr marT="91425" marB="91425" marR="91425" marL="91425">
                    <a:lnL cap="flat" cmpd="sng" w="9525">
                      <a:solidFill>
                        <a:srgbClr val="02B3E4"/>
                      </a:solidFill>
                      <a:prstDash val="solid"/>
                      <a:round/>
                      <a:headEnd len="sm" w="sm" type="none"/>
                      <a:tailEnd len="sm" w="sm" type="none"/>
                    </a:lnL>
                    <a:lnR cap="flat" cmpd="sng" w="9525">
                      <a:solidFill>
                        <a:srgbClr val="02B3E4"/>
                      </a:solidFill>
                      <a:prstDash val="solid"/>
                      <a:round/>
                      <a:headEnd len="sm" w="sm" type="none"/>
                      <a:tailEnd len="sm" w="sm" type="none"/>
                    </a:lnR>
                    <a:lnT cap="flat" cmpd="sng" w="9525">
                      <a:solidFill>
                        <a:srgbClr val="02B3E4"/>
                      </a:solidFill>
                      <a:prstDash val="solid"/>
                      <a:round/>
                      <a:headEnd len="sm" w="sm" type="none"/>
                      <a:tailEnd len="sm" w="sm" type="none"/>
                    </a:lnT>
                    <a:lnB cap="flat" cmpd="sng" w="9525">
                      <a:solidFill>
                        <a:srgbClr val="02B3E4"/>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5"/>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Handoff</a:t>
            </a:r>
            <a:endParaRPr sz="500"/>
          </a:p>
        </p:txBody>
      </p:sp>
      <p:sp>
        <p:nvSpPr>
          <p:cNvPr id="514" name="Google Shape;514;p75"/>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15" name="Google Shape;515;p75"/>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76"/>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Update your PRD</a:t>
            </a:r>
            <a:endParaRPr sz="3200"/>
          </a:p>
        </p:txBody>
      </p:sp>
      <p:sp>
        <p:nvSpPr>
          <p:cNvPr id="521" name="Google Shape;521;p76"/>
          <p:cNvSpPr txBox="1"/>
          <p:nvPr>
            <p:ph idx="1" type="body"/>
          </p:nvPr>
        </p:nvSpPr>
        <p:spPr>
          <a:xfrm>
            <a:off x="311700" y="11524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You’ve gotten to the end of the Design Sprint and have an interactive prototype of your concept. You’ve also completed several rounds of user interviews and have learned how your target user responds to your concept. Now it’s time to update your PRD so that the project can move into eng execution.</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914400" rtl="0" algn="l">
              <a:lnSpc>
                <a:spcPct val="115000"/>
              </a:lnSpc>
              <a:spcBef>
                <a:spcPts val="700"/>
              </a:spcBef>
              <a:spcAft>
                <a:spcPts val="0"/>
              </a:spcAft>
              <a:buClr>
                <a:srgbClr val="000000"/>
              </a:buClr>
              <a:buSzPts val="1200"/>
              <a:buChar char="●"/>
            </a:pPr>
            <a:r>
              <a:rPr lang="en" sz="1200">
                <a:solidFill>
                  <a:srgbClr val="000000"/>
                </a:solidFill>
              </a:rPr>
              <a:t>Refine the problem and goals section (if needed)</a:t>
            </a:r>
            <a:endParaRPr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rPr>
              <a:t>Complete the Key Features and Scope section</a:t>
            </a:r>
            <a:endParaRPr sz="1200">
              <a:solidFill>
                <a:srgbClr val="000000"/>
              </a:solidFill>
            </a:endParaRPr>
          </a:p>
          <a:p>
            <a:pPr indent="-304800" lvl="0" marL="914400" rtl="0" algn="l">
              <a:lnSpc>
                <a:spcPct val="115000"/>
              </a:lnSpc>
              <a:spcBef>
                <a:spcPts val="0"/>
              </a:spcBef>
              <a:spcAft>
                <a:spcPts val="0"/>
              </a:spcAft>
              <a:buClr>
                <a:srgbClr val="000000"/>
              </a:buClr>
              <a:buSzPts val="1200"/>
              <a:buChar char="●"/>
            </a:pPr>
            <a:r>
              <a:rPr lang="en" sz="1200">
                <a:solidFill>
                  <a:srgbClr val="000000"/>
                </a:solidFill>
              </a:rPr>
              <a:t>Link your mocks to the PRD</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p:txBody>
      </p:sp>
      <p:grpSp>
        <p:nvGrpSpPr>
          <p:cNvPr id="522" name="Google Shape;522;p76"/>
          <p:cNvGrpSpPr/>
          <p:nvPr/>
        </p:nvGrpSpPr>
        <p:grpSpPr>
          <a:xfrm>
            <a:off x="7323300" y="-248449"/>
            <a:ext cx="2056105" cy="1872049"/>
            <a:chOff x="7323300" y="-248449"/>
            <a:chExt cx="2056105" cy="1872049"/>
          </a:xfrm>
        </p:grpSpPr>
        <p:sp>
          <p:nvSpPr>
            <p:cNvPr id="523" name="Google Shape;523;p76"/>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6"/>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
        <p:nvSpPr>
          <p:cNvPr id="525" name="Google Shape;525;p76"/>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PRD is a living document that evolves during the product development lifecycle</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7"/>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Updated</a:t>
            </a:r>
            <a:r>
              <a:rPr lang="en" sz="3200"/>
              <a:t> PRD</a:t>
            </a:r>
            <a:endParaRPr sz="3200"/>
          </a:p>
        </p:txBody>
      </p:sp>
      <p:sp>
        <p:nvSpPr>
          <p:cNvPr id="531" name="Google Shape;531;p77"/>
          <p:cNvSpPr txBox="1"/>
          <p:nvPr/>
        </p:nvSpPr>
        <p:spPr>
          <a:xfrm>
            <a:off x="4026313" y="31245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PRD</a:t>
            </a:r>
            <a:endParaRPr sz="800">
              <a:latin typeface="Open Sans"/>
              <a:ea typeface="Open Sans"/>
              <a:cs typeface="Open Sans"/>
              <a:sym typeface="Open Sans"/>
            </a:endParaRPr>
          </a:p>
        </p:txBody>
      </p:sp>
      <p:pic>
        <p:nvPicPr>
          <p:cNvPr id="532" name="Google Shape;532;p77"/>
          <p:cNvPicPr preferRelativeResize="0"/>
          <p:nvPr/>
        </p:nvPicPr>
        <p:blipFill>
          <a:blip r:embed="rId3">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Frame the Problem</a:t>
            </a:r>
            <a:endParaRPr sz="3200"/>
          </a:p>
        </p:txBody>
      </p:sp>
      <p:sp>
        <p:nvSpPr>
          <p:cNvPr id="165" name="Google Shape;165;p34"/>
          <p:cNvSpPr txBox="1"/>
          <p:nvPr>
            <p:ph idx="1" type="body"/>
          </p:nvPr>
        </p:nvSpPr>
        <p:spPr>
          <a:xfrm>
            <a:off x="311700" y="11524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A PRD is a living document that will evolve throughout the development lifecycle. In this stage, an </a:t>
            </a:r>
            <a:r>
              <a:rPr lang="en" sz="1200">
                <a:solidFill>
                  <a:srgbClr val="000000"/>
                </a:solidFill>
              </a:rPr>
              <a:t>initial</a:t>
            </a:r>
            <a:r>
              <a:rPr lang="en" sz="1200">
                <a:solidFill>
                  <a:srgbClr val="000000"/>
                </a:solidFill>
              </a:rPr>
              <a:t> PRD doesn’t have to have all the answers-- but it can be a great tool to create a shared understanding of a problem/opportunity and get people excited about solving it.</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Create an initial PRD with the following info: </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Relevant background information about the industry or problem</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Identify the problem/opportunity and why it’s important to solve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Create high level goals around how the problem should be solved</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Here’s a template to get you started</a:t>
            </a:r>
            <a:endParaRPr sz="1200">
              <a:solidFill>
                <a:srgbClr val="000000"/>
              </a:solidFill>
            </a:endParaRPr>
          </a:p>
          <a:p>
            <a:pPr indent="0" lvl="0" marL="0" rtl="0" algn="l">
              <a:lnSpc>
                <a:spcPct val="115000"/>
              </a:lnSpc>
              <a:spcBef>
                <a:spcPts val="700"/>
              </a:spcBef>
              <a:spcAft>
                <a:spcPts val="0"/>
              </a:spcAft>
              <a:buNone/>
            </a:pPr>
            <a:r>
              <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You will continue to evolve this PRD throughout the project</a:t>
            </a:r>
            <a:endParaRPr sz="1200">
              <a:solidFill>
                <a:srgbClr val="000000"/>
              </a:solidFill>
            </a:endParaRPr>
          </a:p>
        </p:txBody>
      </p:sp>
      <p:grpSp>
        <p:nvGrpSpPr>
          <p:cNvPr id="166" name="Google Shape;166;p34"/>
          <p:cNvGrpSpPr/>
          <p:nvPr/>
        </p:nvGrpSpPr>
        <p:grpSpPr>
          <a:xfrm>
            <a:off x="7323300" y="-248449"/>
            <a:ext cx="2056105" cy="1872049"/>
            <a:chOff x="7323300" y="-248449"/>
            <a:chExt cx="2056105" cy="1872049"/>
          </a:xfrm>
        </p:grpSpPr>
        <p:sp>
          <p:nvSpPr>
            <p:cNvPr id="167" name="Google Shape;167;p34"/>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4"/>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pic>
        <p:nvPicPr>
          <p:cNvPr id="169" name="Google Shape;169;p34">
            <a:hlinkClick r:id="rId3"/>
          </p:cNvPr>
          <p:cNvPicPr preferRelativeResize="0"/>
          <p:nvPr/>
        </p:nvPicPr>
        <p:blipFill>
          <a:blip r:embed="rId4">
            <a:alphaModFix/>
          </a:blip>
          <a:stretch>
            <a:fillRect/>
          </a:stretch>
        </p:blipFill>
        <p:spPr>
          <a:xfrm>
            <a:off x="3041750" y="3663213"/>
            <a:ext cx="572700" cy="572700"/>
          </a:xfrm>
          <a:prstGeom prst="rect">
            <a:avLst/>
          </a:prstGeom>
          <a:noFill/>
          <a:ln>
            <a:noFill/>
          </a:ln>
        </p:spPr>
      </p:pic>
      <p:sp>
        <p:nvSpPr>
          <p:cNvPr id="170" name="Google Shape;170;p34"/>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Starting a PRD is a great way capture background information and frame the problem</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457200" y="304800"/>
            <a:ext cx="8229600" cy="593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Initial PRD</a:t>
            </a:r>
            <a:endParaRPr sz="3200"/>
          </a:p>
        </p:txBody>
      </p:sp>
      <p:sp>
        <p:nvSpPr>
          <p:cNvPr id="176" name="Google Shape;176;p35"/>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77" name="Google Shape;177;p35"/>
          <p:cNvSpPr txBox="1"/>
          <p:nvPr/>
        </p:nvSpPr>
        <p:spPr>
          <a:xfrm>
            <a:off x="4026313" y="3124525"/>
            <a:ext cx="10095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Link your PRD</a:t>
            </a:r>
            <a:endParaRPr sz="800">
              <a:latin typeface="Open Sans"/>
              <a:ea typeface="Open Sans"/>
              <a:cs typeface="Open Sans"/>
              <a:sym typeface="Open Sans"/>
            </a:endParaRPr>
          </a:p>
        </p:txBody>
      </p:sp>
      <p:pic>
        <p:nvPicPr>
          <p:cNvPr id="178" name="Google Shape;178;p35"/>
          <p:cNvPicPr preferRelativeResize="0"/>
          <p:nvPr/>
        </p:nvPicPr>
        <p:blipFill>
          <a:blip r:embed="rId3">
            <a:alphaModFix/>
          </a:blip>
          <a:stretch>
            <a:fillRect/>
          </a:stretch>
        </p:blipFill>
        <p:spPr>
          <a:xfrm>
            <a:off x="3753750" y="1577075"/>
            <a:ext cx="1636500" cy="163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457200" y="1295400"/>
            <a:ext cx="8229600" cy="139080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Understand</a:t>
            </a:r>
            <a:endParaRPr sz="500"/>
          </a:p>
        </p:txBody>
      </p:sp>
      <p:sp>
        <p:nvSpPr>
          <p:cNvPr id="184" name="Google Shape;184;p36"/>
          <p:cNvSpPr txBox="1"/>
          <p:nvPr>
            <p:ph idx="4294967295" type="body"/>
          </p:nvPr>
        </p:nvSpPr>
        <p:spPr>
          <a:xfrm>
            <a:off x="457200" y="4914900"/>
            <a:ext cx="3957600" cy="114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85" name="Google Shape;185;p36"/>
          <p:cNvSpPr txBox="1"/>
          <p:nvPr/>
        </p:nvSpPr>
        <p:spPr>
          <a:xfrm>
            <a:off x="491150" y="2275450"/>
            <a:ext cx="7169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Create</a:t>
            </a:r>
            <a:r>
              <a:rPr lang="en">
                <a:solidFill>
                  <a:srgbClr val="FFFFFF"/>
                </a:solidFill>
                <a:latin typeface="Open Sans"/>
                <a:ea typeface="Open Sans"/>
                <a:cs typeface="Open Sans"/>
                <a:sym typeface="Open Sans"/>
              </a:rPr>
              <a:t> a shared understanding of the space, problem, and goals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Might We</a:t>
            </a:r>
            <a:r>
              <a:rPr lang="en" sz="3200"/>
              <a:t>...</a:t>
            </a:r>
            <a:endParaRPr sz="3200"/>
          </a:p>
        </p:txBody>
      </p:sp>
      <p:sp>
        <p:nvSpPr>
          <p:cNvPr id="191" name="Google Shape;191;p37"/>
          <p:cNvSpPr txBox="1"/>
          <p:nvPr>
            <p:ph idx="1" type="body"/>
          </p:nvPr>
        </p:nvSpPr>
        <p:spPr>
          <a:xfrm>
            <a:off x="311700" y="1076275"/>
            <a:ext cx="8520600" cy="3190800"/>
          </a:xfrm>
          <a:prstGeom prst="rect">
            <a:avLst/>
          </a:prstGeom>
        </p:spPr>
        <p:txBody>
          <a:bodyPr anchorCtr="0" anchor="t" bIns="34275" lIns="34275" spcFirstLastPara="1" rIns="34275" wrap="square" tIns="34275">
            <a:noAutofit/>
          </a:bodyPr>
          <a:lstStyle/>
          <a:p>
            <a:pPr indent="0" lvl="0" marL="114300" rtl="0" algn="l">
              <a:lnSpc>
                <a:spcPct val="115000"/>
              </a:lnSpc>
              <a:spcBef>
                <a:spcPts val="700"/>
              </a:spcBef>
              <a:spcAft>
                <a:spcPts val="0"/>
              </a:spcAft>
              <a:buNone/>
            </a:pPr>
            <a:r>
              <a:rPr lang="en" sz="1200">
                <a:solidFill>
                  <a:srgbClr val="000000"/>
                </a:solidFill>
              </a:rPr>
              <a:t>Here’s what you need to do:</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Given what we know about the problem,  spend some time thinking about the outcomes (which are different than solutions) that you want by going through a “How Might We” exercise?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You should create at least 8</a:t>
            </a:r>
            <a:r>
              <a:rPr lang="en" sz="1200">
                <a:solidFill>
                  <a:srgbClr val="000000"/>
                </a:solidFill>
              </a:rPr>
              <a:t> </a:t>
            </a:r>
            <a:r>
              <a:rPr lang="en" sz="1200">
                <a:solidFill>
                  <a:srgbClr val="000000"/>
                </a:solidFill>
              </a:rPr>
              <a:t>stickies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This should take about 8 minutes</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Examples: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How Might We promote healthy habits?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 Might We help users discover new content?</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 Might We help students find their first job?</a:t>
            </a:r>
            <a:endParaRPr sz="1200">
              <a:solidFill>
                <a:srgbClr val="000000"/>
              </a:solidFill>
            </a:endParaRPr>
          </a:p>
          <a:p>
            <a:pPr indent="0" lvl="0" marL="114300" rtl="0" algn="l">
              <a:lnSpc>
                <a:spcPct val="115000"/>
              </a:lnSpc>
              <a:spcBef>
                <a:spcPts val="700"/>
              </a:spcBef>
              <a:spcAft>
                <a:spcPts val="0"/>
              </a:spcAft>
              <a:buNone/>
            </a:pPr>
            <a:r>
              <a:rPr lang="en" sz="1200">
                <a:solidFill>
                  <a:srgbClr val="000000"/>
                </a:solidFill>
              </a:rPr>
              <a:t>Tips:</a:t>
            </a:r>
            <a:endParaRPr sz="1200">
              <a:solidFill>
                <a:srgbClr val="000000"/>
              </a:solidFill>
            </a:endParaRPr>
          </a:p>
          <a:p>
            <a:pPr indent="-304800" lvl="0" marL="457200" rtl="0" algn="l">
              <a:lnSpc>
                <a:spcPct val="115000"/>
              </a:lnSpc>
              <a:spcBef>
                <a:spcPts val="700"/>
              </a:spcBef>
              <a:spcAft>
                <a:spcPts val="0"/>
              </a:spcAft>
              <a:buClr>
                <a:srgbClr val="000000"/>
              </a:buClr>
              <a:buSzPts val="1200"/>
              <a:buChar char="●"/>
            </a:pPr>
            <a:r>
              <a:rPr lang="en" sz="1200">
                <a:solidFill>
                  <a:srgbClr val="000000"/>
                </a:solidFill>
              </a:rPr>
              <a:t>Opportunities. Not solutions.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Not too broad, and not too narrow</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One idea per sticky note.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Quantity over quality (we’ll address quality later!)</a:t>
            </a:r>
            <a:endParaRPr sz="1200">
              <a:solidFill>
                <a:srgbClr val="000000"/>
              </a:solidFill>
            </a:endParaRPr>
          </a:p>
        </p:txBody>
      </p:sp>
      <p:grpSp>
        <p:nvGrpSpPr>
          <p:cNvPr id="192" name="Google Shape;192;p37"/>
          <p:cNvGrpSpPr/>
          <p:nvPr/>
        </p:nvGrpSpPr>
        <p:grpSpPr>
          <a:xfrm>
            <a:off x="7323300" y="-248449"/>
            <a:ext cx="2056105" cy="1872049"/>
            <a:chOff x="7323300" y="-248449"/>
            <a:chExt cx="2056105" cy="1872049"/>
          </a:xfrm>
        </p:grpSpPr>
        <p:sp>
          <p:nvSpPr>
            <p:cNvPr id="193" name="Google Shape;193;p37"/>
            <p:cNvSpPr/>
            <p:nvPr/>
          </p:nvSpPr>
          <p:spPr>
            <a:xfrm flipH="1">
              <a:off x="7323300" y="0"/>
              <a:ext cx="1820700" cy="1623600"/>
            </a:xfrm>
            <a:prstGeom prst="diagStripe">
              <a:avLst>
                <a:gd fmla="val 52389" name="adj"/>
              </a:avLst>
            </a:prstGeom>
            <a:solidFill>
              <a:srgbClr val="CC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7"/>
            <p:cNvSpPr txBox="1"/>
            <p:nvPr/>
          </p:nvSpPr>
          <p:spPr>
            <a:xfrm rot="2496869">
              <a:off x="7526029" y="340270"/>
              <a:ext cx="1946952" cy="4581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F3F3F3"/>
                  </a:solidFill>
                  <a:latin typeface="Open Sans"/>
                  <a:ea typeface="Open Sans"/>
                  <a:cs typeface="Open Sans"/>
                  <a:sym typeface="Open Sans"/>
                </a:rPr>
                <a:t>REFERENCE</a:t>
              </a:r>
              <a:endParaRPr sz="2200">
                <a:solidFill>
                  <a:srgbClr val="F3F3F3"/>
                </a:solidFill>
                <a:latin typeface="Open Sans"/>
                <a:ea typeface="Open Sans"/>
                <a:cs typeface="Open Sans"/>
                <a:sym typeface="Open Sans"/>
              </a:endParaRPr>
            </a:p>
            <a:p>
              <a:pPr indent="0" lvl="0" marL="0" rtl="0" algn="ctr">
                <a:spcBef>
                  <a:spcPts val="0"/>
                </a:spcBef>
                <a:spcAft>
                  <a:spcPts val="0"/>
                </a:spcAft>
                <a:buNone/>
              </a:pPr>
              <a:r>
                <a:rPr b="1" lang="en" sz="900">
                  <a:solidFill>
                    <a:srgbClr val="F3F3F3"/>
                  </a:solidFill>
                  <a:latin typeface="Open Sans"/>
                  <a:ea typeface="Open Sans"/>
                  <a:cs typeface="Open Sans"/>
                  <a:sym typeface="Open Sans"/>
                </a:rPr>
                <a:t>REMOVE BEFORE SUBMITTING</a:t>
              </a:r>
              <a:endParaRPr b="1" sz="900">
                <a:solidFill>
                  <a:srgbClr val="F3F3F3"/>
                </a:solidFill>
                <a:latin typeface="Open Sans"/>
                <a:ea typeface="Open Sans"/>
                <a:cs typeface="Open Sans"/>
                <a:sym typeface="Open Sans"/>
              </a:endParaRPr>
            </a:p>
          </p:txBody>
        </p:sp>
      </p:grpSp>
      <p:sp>
        <p:nvSpPr>
          <p:cNvPr id="195" name="Google Shape;195;p37"/>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Problems can usually be solved by multiple outcomes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Might We</a:t>
            </a:r>
            <a:endParaRPr sz="3200"/>
          </a:p>
        </p:txBody>
      </p:sp>
      <p:sp>
        <p:nvSpPr>
          <p:cNvPr id="201" name="Google Shape;201;p38"/>
          <p:cNvSpPr/>
          <p:nvPr/>
        </p:nvSpPr>
        <p:spPr>
          <a:xfrm>
            <a:off x="2256200" y="1708663"/>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2" name="Google Shape;202;p38"/>
          <p:cNvSpPr/>
          <p:nvPr/>
        </p:nvSpPr>
        <p:spPr>
          <a:xfrm>
            <a:off x="3446250" y="1708663"/>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3" name="Google Shape;203;p38"/>
          <p:cNvSpPr/>
          <p:nvPr/>
        </p:nvSpPr>
        <p:spPr>
          <a:xfrm>
            <a:off x="4661975" y="1708663"/>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4" name="Google Shape;204;p38"/>
          <p:cNvSpPr/>
          <p:nvPr/>
        </p:nvSpPr>
        <p:spPr>
          <a:xfrm>
            <a:off x="5877700" y="1708663"/>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5" name="Google Shape;205;p38"/>
          <p:cNvSpPr/>
          <p:nvPr/>
        </p:nvSpPr>
        <p:spPr>
          <a:xfrm>
            <a:off x="2256200" y="2881938"/>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6" name="Google Shape;206;p38"/>
          <p:cNvSpPr/>
          <p:nvPr/>
        </p:nvSpPr>
        <p:spPr>
          <a:xfrm>
            <a:off x="3459088" y="2881938"/>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7" name="Google Shape;207;p38"/>
          <p:cNvSpPr/>
          <p:nvPr/>
        </p:nvSpPr>
        <p:spPr>
          <a:xfrm>
            <a:off x="4661975" y="2881938"/>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8" name="Google Shape;208;p38"/>
          <p:cNvSpPr/>
          <p:nvPr/>
        </p:nvSpPr>
        <p:spPr>
          <a:xfrm>
            <a:off x="5877700" y="2881938"/>
            <a:ext cx="1010100" cy="1010100"/>
          </a:xfrm>
          <a:prstGeom prst="foldedCorner">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How might we….[YOUR IDEA]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09" name="Google Shape;209;p38"/>
          <p:cNvSpPr txBox="1"/>
          <p:nvPr>
            <p:ph type="title"/>
          </p:nvPr>
        </p:nvSpPr>
        <p:spPr>
          <a:xfrm>
            <a:off x="311700" y="6736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400"/>
              <a:t>Use these digital stickies to capture your ideas. Feel free to rearrange. Colorize. Etc</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