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Open Sans Light"/>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2D88E6-C77A-43F1-89F4-C9703BF21FCD}">
  <a:tblStyle styleId="{F42D88E6-C77A-43F1-89F4-C9703BF21F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OpenSansLight-regular.fntdata"/><Relationship Id="rId43" Type="http://schemas.openxmlformats.org/officeDocument/2006/relationships/slide" Target="slides/slide36.xml"/><Relationship Id="rId46" Type="http://schemas.openxmlformats.org/officeDocument/2006/relationships/font" Target="fonts/OpenSansLight-italic.fntdata"/><Relationship Id="rId45" Type="http://schemas.openxmlformats.org/officeDocument/2006/relationships/font" Target="fonts/OpenSa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regular.fntdata"/><Relationship Id="rId47" Type="http://schemas.openxmlformats.org/officeDocument/2006/relationships/font" Target="fonts/OpenSansLight-boldItalic.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7515110cb_1_4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7515110cb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2a7771621_0_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9" name="Google Shape;199;g62a7771621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63c535a6a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3c535a6a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473e69d8f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6" name="Google Shape;216;g6473e69d8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3c535a6a2_0_37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g63c535a6a2_0_3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39711a67d_1_126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32" name="Google Shape;232;g639711a67d_1_1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463c6be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463c6be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39711a67d_1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39711a67d_1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3a66a0a0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3a66a0a0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63a66a0a0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3a66a0a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21b438b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21b438b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3c535a6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c535a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463c6be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463c6be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2a7771621_0_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291" name="Google Shape;291;g62a777162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3c535a6a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3c535a6a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61265ad5f5_0_9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61265ad5f5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63c535a6a2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3c535a6a2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39711a67d_1_124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639711a67d_1_1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63c535a6a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3c535a6a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639711a67d_1_125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639711a67d_1_1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62a7771621_0_7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349" name="Google Shape;349;g62a7771621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63c535a6a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3c535a6a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3c535a6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3c535a6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63c535a6a2_0_38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5" name="Google Shape;365;g63c535a6a2_0_3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62a7771621_0_9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3" name="Google Shape;373;g62a7771621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645f63b28d_0_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3" name="Google Shape;383;g645f63b28d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2a7771621_0_10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1" name="Google Shape;391;g62a7771621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45f63b28d_0_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1" name="Google Shape;401;g645f63b28d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62a7771621_0_8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9" name="Google Shape;409;g62a7771621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645f63b28d_0_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9" name="Google Shape;419;g645f63b28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3c535a6a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3c535a6a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3c535a6a2_0_5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57" name="Google Shape;157;g63c535a6a2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3c535a6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c535a6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3c535a6a2_0_7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g63c535a6a2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3c535a6a2_0_36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[ALL PARTICIPATION]</a:t>
            </a:r>
            <a:endParaRPr/>
          </a:p>
        </p:txBody>
      </p:sp>
      <p:sp>
        <p:nvSpPr>
          <p:cNvPr id="182" name="Google Shape;182;g63c535a6a2_0_3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3c535a6a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3c535a6a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56" name="Google Shape;56;p14"/>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7" name="Google Shape;57;p14"/>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8" name="Google Shape;58;p1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59" name="Shape 59"/>
        <p:cNvGrpSpPr/>
        <p:nvPr/>
      </p:nvGrpSpPr>
      <p:grpSpPr>
        <a:xfrm>
          <a:off x="0" y="0"/>
          <a:ext cx="0" cy="0"/>
          <a:chOff x="0" y="0"/>
          <a:chExt cx="0" cy="0"/>
        </a:xfrm>
      </p:grpSpPr>
      <p:sp>
        <p:nvSpPr>
          <p:cNvPr id="60" name="Google Shape;60;p1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1" name="Google Shape;61;p1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62" name="Shape 62"/>
        <p:cNvGrpSpPr/>
        <p:nvPr/>
      </p:nvGrpSpPr>
      <p:grpSpPr>
        <a:xfrm>
          <a:off x="0" y="0"/>
          <a:ext cx="0" cy="0"/>
          <a:chOff x="0" y="0"/>
          <a:chExt cx="0" cy="0"/>
        </a:xfrm>
      </p:grpSpPr>
      <p:sp>
        <p:nvSpPr>
          <p:cNvPr id="63" name="Google Shape;63;p16"/>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4" name="Google Shape;64;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65" name="Google Shape;65;p16"/>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66" name="Google Shape;66;p1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68" name="Shape 68"/>
        <p:cNvGrpSpPr/>
        <p:nvPr/>
      </p:nvGrpSpPr>
      <p:grpSpPr>
        <a:xfrm>
          <a:off x="0" y="0"/>
          <a:ext cx="0" cy="0"/>
          <a:chOff x="0" y="0"/>
          <a:chExt cx="0" cy="0"/>
        </a:xfrm>
      </p:grpSpPr>
      <p:sp>
        <p:nvSpPr>
          <p:cNvPr id="69" name="Google Shape;69;p1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0" name="Google Shape;70;p17"/>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1" name="Google Shape;71;p1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72" name="Shape 72"/>
        <p:cNvGrpSpPr/>
        <p:nvPr/>
      </p:nvGrpSpPr>
      <p:grpSpPr>
        <a:xfrm>
          <a:off x="0" y="0"/>
          <a:ext cx="0" cy="0"/>
          <a:chOff x="0" y="0"/>
          <a:chExt cx="0" cy="0"/>
        </a:xfrm>
      </p:grpSpPr>
      <p:sp>
        <p:nvSpPr>
          <p:cNvPr id="73" name="Google Shape;73;p18"/>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4" name="Google Shape;74;p1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rtl="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75" name="Google Shape;75;p1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76" name="Shape 76"/>
        <p:cNvGrpSpPr/>
        <p:nvPr/>
      </p:nvGrpSpPr>
      <p:grpSpPr>
        <a:xfrm>
          <a:off x="0" y="0"/>
          <a:ext cx="0" cy="0"/>
          <a:chOff x="0" y="0"/>
          <a:chExt cx="0" cy="0"/>
        </a:xfrm>
      </p:grpSpPr>
      <p:sp>
        <p:nvSpPr>
          <p:cNvPr id="77" name="Google Shape;77;p19"/>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8" name="Google Shape;78;p1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indent="-152400" lvl="0" marL="152400" marR="0" rtl="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1" name="Google Shape;81;p20"/>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rtl="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2" name="Google Shape;82;p2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83" name="Shape 83"/>
        <p:cNvGrpSpPr/>
        <p:nvPr/>
      </p:nvGrpSpPr>
      <p:grpSpPr>
        <a:xfrm>
          <a:off x="0" y="0"/>
          <a:ext cx="0" cy="0"/>
          <a:chOff x="0" y="0"/>
          <a:chExt cx="0" cy="0"/>
        </a:xfrm>
      </p:grpSpPr>
      <p:sp>
        <p:nvSpPr>
          <p:cNvPr id="84" name="Google Shape;84;p2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5" name="Google Shape;85;p2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6" name="Google Shape;86;p2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87" name="Google Shape;87;p2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88" name="Google Shape;88;p2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89" name="Shape 89"/>
        <p:cNvGrpSpPr/>
        <p:nvPr/>
      </p:nvGrpSpPr>
      <p:grpSpPr>
        <a:xfrm>
          <a:off x="0" y="0"/>
          <a:ext cx="0" cy="0"/>
          <a:chOff x="0" y="0"/>
          <a:chExt cx="0" cy="0"/>
        </a:xfrm>
      </p:grpSpPr>
      <p:sp>
        <p:nvSpPr>
          <p:cNvPr id="90" name="Google Shape;90;p22"/>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1" name="Google Shape;9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2" name="Google Shape;92;p22"/>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93" name="Google Shape;93;p22"/>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rtl="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rtl="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4" name="Google Shape;94;p2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1pPr>
            <a:lvl2pPr indent="0" lvl="1"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2pPr>
            <a:lvl3pPr indent="0" lvl="2"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3pPr>
            <a:lvl4pPr indent="0" lvl="3"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4pPr>
            <a:lvl5pPr indent="0" lvl="4"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5pPr>
            <a:lvl6pPr indent="0" lvl="5"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6pPr>
            <a:lvl7pPr indent="0" lvl="6"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7pPr>
            <a:lvl8pPr indent="0" lvl="7"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8pPr>
            <a:lvl9pPr indent="0" lvl="8" marL="0" marR="0" rtl="0" algn="ctr">
              <a:lnSpc>
                <a:spcPct val="100000"/>
              </a:lnSpc>
              <a:spcBef>
                <a:spcPts val="0"/>
              </a:spcBef>
              <a:spcAft>
                <a:spcPts val="0"/>
              </a:spcAft>
              <a:buClr>
                <a:srgbClr val="7D97AD"/>
              </a:buClr>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96" name="Shape 96"/>
        <p:cNvGrpSpPr/>
        <p:nvPr/>
      </p:nvGrpSpPr>
      <p:grpSpPr>
        <a:xfrm>
          <a:off x="0" y="0"/>
          <a:ext cx="0" cy="0"/>
          <a:chOff x="0" y="0"/>
          <a:chExt cx="0" cy="0"/>
        </a:xfrm>
      </p:grpSpPr>
      <p:sp>
        <p:nvSpPr>
          <p:cNvPr id="97" name="Google Shape;97;p23"/>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indent="0" lvl="0"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0" lvl="1"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0" lvl="2"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0" lvl="3"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0" lvl="4"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533400" lvl="5"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711200" lvl="6"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889000" lvl="7"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1066800" lvl="8" mar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98" name="Google Shape;98;p2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99"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b="7535" l="0" r="7800" t="0"/>
          <a:stretch/>
        </p:blipFill>
        <p:spPr>
          <a:xfrm>
            <a:off x="6579650" y="2571750"/>
            <a:ext cx="2564400" cy="2571900"/>
          </a:xfrm>
          <a:prstGeom prst="rect">
            <a:avLst/>
          </a:prstGeom>
          <a:noFill/>
          <a:ln>
            <a:noFill/>
          </a:ln>
        </p:spPr>
      </p:pic>
      <p:sp>
        <p:nvSpPr>
          <p:cNvPr id="101" name="Google Shape;101;p24"/>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02" name="Google Shape;102;p24"/>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103"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07" name="Google Shape;107;p2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108"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112" name="Google Shape;112;p2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113"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Open Sans"/>
              <a:buNone/>
            </a:pPr>
            <a:r>
              <a:rPr b="0" i="0" lang="en" sz="1800" u="none" cap="none" strike="noStrik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117" name="Google Shape;117;p2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118"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Font typeface="Open Sans"/>
              <a:buNone/>
            </a:pPr>
            <a:r>
              <a:rPr b="0" i="0" lang="en" sz="1800" u="none" cap="none" strike="noStrik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122" name="Google Shape;122;p2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123" name="Shape 123"/>
        <p:cNvGrpSpPr/>
        <p:nvPr/>
      </p:nvGrpSpPr>
      <p:grpSpPr>
        <a:xfrm>
          <a:off x="0" y="0"/>
          <a:ext cx="0" cy="0"/>
          <a:chOff x="0" y="0"/>
          <a:chExt cx="0" cy="0"/>
        </a:xfrm>
      </p:grpSpPr>
      <p:sp>
        <p:nvSpPr>
          <p:cNvPr id="124" name="Google Shape;124;p2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0" lvl="0"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88900" lvl="1"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indent="177800" lvl="2"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indent="254000" lvl="3"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indent="342900" lvl="4"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indent="431800" lvl="5"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indent="520700" lvl="6"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indent="596900" lvl="7"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indent="685800" lvl="8" mar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52" name="Google Shape;52;p13"/>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53" name="Google Shape;53;p1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hyperlink" Target="https://healthy.kaiserpermanente.org/health/care/consumer/ancillary/!ut/p/a1/hVFLc4IwEP41XMm2WAa5oTNtAavYFzQXJ2CETEPChK0j_74Bp9NLq3vb_R77IpQUhCp2FDVDoRWTY0793X3yslksbiLYzOYBxE_Lx2W8TsEGyUlCaC11OZE_GsQudMCBSivkCg1Xe264cYDQCoeOk0Kogzbtb4OLGlSstZpeIN9N8AmvSsSeFHmWheGqSGixna3frknYeTKmKiElM8PIj1TpBTWhhh9Gmvtl7LCjST-5NJxJbAb3k4mem47bjZR15a42tUWxlQ6cMQeE7XRy-7H4l3Oje7vUJUN7ZTo9Arx4Oz3iIfMB4iB9Td_nqQdw-0P4JyIgXRsMnjyueB7gXek_fwOT_sVQ/dl5/d5/L2dBISEvZ0FBIS9nQSEh/"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slide" Target="/ppt/slides/slide20.xml"/><Relationship Id="rId4" Type="http://schemas.openxmlformats.org/officeDocument/2006/relationships/hyperlink" Target="https://support.validic.com/customer/en/portal/articles/1648986-rendering-the-web-marketplace-in-an-html-iframe-tag" TargetMode="External"/><Relationship Id="rId5" Type="http://schemas.openxmlformats.org/officeDocument/2006/relationships/hyperlink" Target="https://support.validic.com/customer/en/portal/articles/2103982-app-marketplace-syncing-process" TargetMode="External"/><Relationship Id="rId6" Type="http://schemas.openxmlformats.org/officeDocument/2006/relationships/hyperlink" Target="https://support.validic.com/customer/en/portal/articles/2112631-connected-apps-and-devices" TargetMode="External"/><Relationship Id="rId7" Type="http://schemas.openxmlformats.org/officeDocument/2006/relationships/hyperlink" Target="https://docs.validic.com/docs/summary" TargetMode="External"/><Relationship Id="rId8"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slide" Target="/ppt/slides/slide20.xml"/><Relationship Id="rId4" Type="http://schemas.openxmlformats.org/officeDocument/2006/relationships/hyperlink" Target="https://developers.google.com/maps/documentation/distance-matrix/intro#travel_modes" TargetMode="External"/><Relationship Id="rId5" Type="http://schemas.openxmlformats.org/officeDocument/2006/relationships/hyperlink" Target="https://developers.google.com/maps/documentation/directions/start" TargetMode="External"/><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slide" Target="/ppt/slides/slide20.xml"/><Relationship Id="rId4" Type="http://schemas.openxmlformats.org/officeDocument/2006/relationships/hyperlink" Target="https://developer.linkedin.com/docs/v1/jobs/job-lookup-api-and-fields" TargetMode="External"/><Relationship Id="rId5" Type="http://schemas.openxmlformats.org/officeDocument/2006/relationships/hyperlink" Target="https://docs.microsoft.com/en-us/linkedin/talent/recruiter-system-connect/recommended-matches" TargetMode="External"/><Relationship Id="rId6"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slide" Target="/ppt/slides/slide20.xml"/><Relationship Id="rId4" Type="http://schemas.openxmlformats.org/officeDocument/2006/relationships/hyperlink" Target="https://docs.aws.amazon.com/en_pv/AmazonS3/latest/API/API_PutObject.html" TargetMode="External"/><Relationship Id="rId5" Type="http://schemas.openxmlformats.org/officeDocument/2006/relationships/hyperlink" Target="https://www.google.com/search?rlz=1CAACAZ_enUS817&amp;sxsrf=ACYBGNQYDWaGUrDu-Pm7dYfCTwHpugsU8g%3A1570606064713&amp;ei=8IudXcuWK8qE-gTxkIXICQ&amp;q=teaser+content+definition&amp;oq=teaser+content+de&amp;gs_l=psy-ab.3.0.0i22i30.3113.4505..5526...0.2..0.189.541.0j3......0....1..gws-wiz.......0i71j0.ek4poc_Zyv4" TargetMode="External"/><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hyperlink" Target="https://docs.google.com/document/d/1eCyr2eKYK7CyHtrJ6LvnIDVFubpo7SRewifzeZcbKtE/edit?usp=sharing"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hyperlink" Target="https://www.appcues.com/blog/in-app-notifications" TargetMode="Externa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hyperlink" Target="https://docs.google.com/spreadsheets/d/1cbTn5XJB9674ZvVcLmXBMwORZJ5OdMQtTZ_bcCmZUeo/copy"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Font typeface="Open Sans"/>
              <a:buNone/>
            </a:pPr>
            <a:r>
              <a:rPr lang="en" sz="4200"/>
              <a:t>Project Name</a:t>
            </a:r>
            <a:endParaRPr sz="4200"/>
          </a:p>
        </p:txBody>
      </p:sp>
      <p:sp>
        <p:nvSpPr>
          <p:cNvPr id="130" name="Google Shape;130;p30"/>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Font typeface="Open Sans"/>
              <a:buNone/>
            </a:pPr>
            <a:r>
              <a:rPr lang="en"/>
              <a:t>Developing the product</a:t>
            </a:r>
            <a:endParaRPr b="1"/>
          </a:p>
          <a:p>
            <a:pPr indent="0" lvl="0" marL="0" marR="0" rtl="0" algn="l">
              <a:lnSpc>
                <a:spcPct val="131250"/>
              </a:lnSpc>
              <a:spcBef>
                <a:spcPts val="0"/>
              </a:spcBef>
              <a:spcAft>
                <a:spcPts val="0"/>
              </a:spcAft>
              <a:buClr>
                <a:srgbClr val="9CBDD8"/>
              </a:buClr>
              <a:buFont typeface="Open Sans"/>
              <a:buNone/>
            </a:pPr>
            <a:r>
              <a:t/>
            </a:r>
            <a:endParaRPr b="1"/>
          </a:p>
          <a:p>
            <a:pPr indent="0" lvl="0" marL="0" marR="0" rtl="0" algn="l">
              <a:lnSpc>
                <a:spcPct val="131250"/>
              </a:lnSpc>
              <a:spcBef>
                <a:spcPts val="0"/>
              </a:spcBef>
              <a:spcAft>
                <a:spcPts val="0"/>
              </a:spcAft>
              <a:buClr>
                <a:srgbClr val="9CBDD8"/>
              </a:buClr>
              <a:buFont typeface="Open Sans"/>
              <a:buNone/>
            </a:pPr>
            <a:r>
              <a:rPr b="1" lang="en"/>
              <a:t>Product Owner: [Your Name]</a:t>
            </a:r>
            <a:endParaRPr b="1"/>
          </a:p>
          <a:p>
            <a:pPr indent="0" lvl="0" marL="0" marR="0" rtl="0" algn="l">
              <a:lnSpc>
                <a:spcPct val="131250"/>
              </a:lnSpc>
              <a:spcBef>
                <a:spcPts val="0"/>
              </a:spcBef>
              <a:spcAft>
                <a:spcPts val="0"/>
              </a:spcAft>
              <a:buClr>
                <a:srgbClr val="9CBDD8"/>
              </a:buClr>
              <a:buFont typeface="Open Sans"/>
              <a:buNone/>
            </a:pPr>
            <a:r>
              <a:t/>
            </a:r>
            <a:endParaRPr sz="500"/>
          </a:p>
        </p:txBody>
      </p:sp>
      <p:sp>
        <p:nvSpPr>
          <p:cNvPr id="131" name="Google Shape;131;p3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02" name="Google Shape;202;p39"/>
          <p:cNvSpPr txBox="1"/>
          <p:nvPr>
            <p:ph type="title"/>
          </p:nvPr>
        </p:nvSpPr>
        <p:spPr>
          <a:xfrm>
            <a:off x="3810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Sprint Planning Meeting Preparation</a:t>
            </a:r>
            <a:endParaRPr sz="2800"/>
          </a:p>
        </p:txBody>
      </p:sp>
      <p:sp>
        <p:nvSpPr>
          <p:cNvPr id="203" name="Google Shape;203;p39"/>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04" name="Google Shape;204;p39"/>
          <p:cNvGraphicFramePr/>
          <p:nvPr/>
        </p:nvGraphicFramePr>
        <p:xfrm>
          <a:off x="457200" y="711650"/>
          <a:ext cx="3000000" cy="3000000"/>
        </p:xfrm>
        <a:graphic>
          <a:graphicData uri="http://schemas.openxmlformats.org/drawingml/2006/table">
            <a:tbl>
              <a:tblPr>
                <a:noFill/>
                <a:tableStyleId>{F42D88E6-C77A-43F1-89F4-C9703BF21FCD}</a:tableStyleId>
              </a:tblPr>
              <a:tblGrid>
                <a:gridCol w="382850"/>
                <a:gridCol w="7846750"/>
              </a:tblGrid>
              <a:tr h="322425">
                <a:tc gridSpan="2">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t>
                      </a:r>
                      <a:r>
                        <a:rPr b="1" lang="en" sz="1200">
                          <a:solidFill>
                            <a:srgbClr val="2D3D4A"/>
                          </a:solidFill>
                          <a:latin typeface="Open Sans"/>
                          <a:ea typeface="Open Sans"/>
                          <a:cs typeface="Open Sans"/>
                          <a:sym typeface="Open Sans"/>
                        </a:rPr>
                        <a:t>print Goal</a:t>
                      </a:r>
                      <a:endParaRPr sz="1200">
                        <a:solidFill>
                          <a:srgbClr val="9E9E9E"/>
                        </a:solidFill>
                        <a:latin typeface="Open Sans"/>
                        <a:ea typeface="Open Sans"/>
                        <a:cs typeface="Open Sans"/>
                        <a:sym typeface="Open Sans"/>
                      </a:endParaRPr>
                    </a:p>
                  </a:txBody>
                  <a:tcPr marT="91425" marB="91425" marR="91425" marL="91425"/>
                </a:tc>
                <a:tc hMerge="1"/>
              </a:tr>
              <a:tr h="381000">
                <a:tc gridSpan="2">
                  <a:txBody>
                    <a:bodyPr/>
                    <a:lstStyle/>
                    <a:p>
                      <a:pPr indent="0" lvl="0" marL="0" rtl="0" algn="l">
                        <a:lnSpc>
                          <a:spcPct val="115000"/>
                        </a:lnSpc>
                        <a:spcBef>
                          <a:spcPts val="0"/>
                        </a:spcBef>
                        <a:spcAft>
                          <a:spcPts val="0"/>
                        </a:spcAft>
                        <a:buNone/>
                      </a:pPr>
                      <a:r>
                        <a:rPr b="1"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Limit to 2 sentences</a:t>
                      </a:r>
                      <a:endParaRPr sz="1200">
                        <a:latin typeface="Open Sans"/>
                        <a:ea typeface="Open Sans"/>
                        <a:cs typeface="Open Sans"/>
                        <a:sym typeface="Open Sans"/>
                      </a:endParaRPr>
                    </a:p>
                  </a:txBody>
                  <a:tcPr marT="91425" marB="91425" marR="91425" marL="91425"/>
                </a:tc>
                <a:tc hMerge="1"/>
              </a:tr>
              <a:tr h="381000">
                <a:tc gridSpan="2">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Sprint Backlog (</a:t>
                      </a:r>
                      <a:r>
                        <a:rPr lang="en" sz="1200">
                          <a:solidFill>
                            <a:srgbClr val="2D3D4A"/>
                          </a:solidFill>
                          <a:latin typeface="Open Sans"/>
                          <a:ea typeface="Open Sans"/>
                          <a:cs typeface="Open Sans"/>
                          <a:sym typeface="Open Sans"/>
                        </a:rPr>
                        <a:t>list the prioritized </a:t>
                      </a:r>
                      <a:r>
                        <a:rPr b="1" lang="en" sz="1200">
                          <a:solidFill>
                            <a:srgbClr val="2D3D4A"/>
                          </a:solidFill>
                          <a:latin typeface="Open Sans"/>
                          <a:ea typeface="Open Sans"/>
                          <a:cs typeface="Open Sans"/>
                          <a:sym typeface="Open Sans"/>
                        </a:rPr>
                        <a:t>user-stories</a:t>
                      </a:r>
                      <a:r>
                        <a:rPr lang="en" sz="1200">
                          <a:solidFill>
                            <a:srgbClr val="2D3D4A"/>
                          </a:solidFill>
                          <a:latin typeface="Open Sans"/>
                          <a:ea typeface="Open Sans"/>
                          <a:cs typeface="Open Sans"/>
                          <a:sym typeface="Open Sans"/>
                        </a:rPr>
                        <a:t> from the product backlog)</a:t>
                      </a:r>
                      <a:endParaRPr sz="1200">
                        <a:latin typeface="Open Sans"/>
                        <a:ea typeface="Open Sans"/>
                        <a:cs typeface="Open Sans"/>
                        <a:sym typeface="Open Sans"/>
                      </a:endParaRPr>
                    </a:p>
                  </a:txBody>
                  <a:tcPr marT="91425" marB="91425" marR="91425" marL="91425"/>
                </a:tc>
                <a:tc hMerge="1"/>
              </a:tr>
              <a:tr h="381000">
                <a:tc>
                  <a:txBody>
                    <a:bodyPr/>
                    <a:lstStyle/>
                    <a:p>
                      <a:pPr indent="0" lvl="0" marL="0" rtl="0" algn="l">
                        <a:spcBef>
                          <a:spcPts val="0"/>
                        </a:spcBef>
                        <a:spcAft>
                          <a:spcPts val="0"/>
                        </a:spcAft>
                        <a:buNone/>
                      </a:pPr>
                      <a:r>
                        <a:rPr lang="en" sz="1200">
                          <a:latin typeface="Open Sans"/>
                          <a:ea typeface="Open Sans"/>
                          <a:cs typeface="Open Sans"/>
                          <a:sym typeface="Open Sans"/>
                        </a:rPr>
                        <a:t>1</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2</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3</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sz="1200">
                          <a:latin typeface="Open Sans"/>
                          <a:ea typeface="Open Sans"/>
                          <a:cs typeface="Open Sans"/>
                          <a:sym typeface="Open Sans"/>
                        </a:rPr>
                        <a:t>5</a:t>
                      </a:r>
                      <a:endParaRPr sz="1200">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381000">
                <a:tc gridSpan="2">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Sprint Prioritization Logic</a:t>
                      </a:r>
                      <a:endParaRPr sz="1200">
                        <a:latin typeface="Open Sans"/>
                        <a:ea typeface="Open Sans"/>
                        <a:cs typeface="Open Sans"/>
                        <a:sym typeface="Open Sans"/>
                      </a:endParaRPr>
                    </a:p>
                  </a:txBody>
                  <a:tcPr marT="91425" marB="91425" marR="91425" marL="91425"/>
                </a:tc>
                <a:tc hMerge="1"/>
              </a:tr>
              <a:tr h="381000">
                <a:tc gridSpan="2">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Limit to 2 bullets</a:t>
                      </a:r>
                      <a:endParaRPr sz="1200">
                        <a:latin typeface="Open Sans"/>
                        <a:ea typeface="Open Sans"/>
                        <a:cs typeface="Open Sans"/>
                        <a:sym typeface="Open Sans"/>
                      </a:endParaRPr>
                    </a:p>
                  </a:txBody>
                  <a:tcPr marT="91425" marB="91425" marR="91425" marL="91425"/>
                </a:tc>
                <a:tc hMerge="1"/>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0"/>
          <p:cNvSpPr txBox="1"/>
          <p:nvPr>
            <p:ph type="title"/>
          </p:nvPr>
        </p:nvSpPr>
        <p:spPr>
          <a:xfrm>
            <a:off x="381000" y="762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Detailed User Stories</a:t>
            </a:r>
            <a:endParaRPr sz="2800"/>
          </a:p>
        </p:txBody>
      </p:sp>
      <p:sp>
        <p:nvSpPr>
          <p:cNvPr id="210" name="Google Shape;210;p40"/>
          <p:cNvSpPr txBox="1"/>
          <p:nvPr>
            <p:ph idx="3" type="body"/>
          </p:nvPr>
        </p:nvSpPr>
        <p:spPr>
          <a:xfrm>
            <a:off x="339700" y="958875"/>
            <a:ext cx="4415100" cy="34524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From the sprint planning meeting,</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Pick any two from the five stories and write detailed user-stories with acceptance criteria</a:t>
            </a:r>
            <a:r>
              <a:rPr lang="en" sz="1200"/>
              <a:t>. </a:t>
            </a:r>
            <a:r>
              <a:rPr lang="en" sz="1200">
                <a:solidFill>
                  <a:srgbClr val="2D3D4A"/>
                </a:solidFill>
              </a:rPr>
              <a:t>For the </a:t>
            </a:r>
            <a:r>
              <a:rPr lang="en" sz="1200"/>
              <a:t>‘</a:t>
            </a:r>
            <a:r>
              <a:rPr lang="en" sz="1200">
                <a:solidFill>
                  <a:srgbClr val="2D3D4A"/>
                </a:solidFill>
              </a:rPr>
              <a:t>Acceptance Criteria</a:t>
            </a:r>
            <a:r>
              <a:rPr lang="en" sz="1200"/>
              <a:t>’</a:t>
            </a:r>
            <a:endParaRPr sz="1200">
              <a:solidFill>
                <a:srgbClr val="2D3D4A"/>
              </a:solidFill>
            </a:endParaRPr>
          </a:p>
          <a:p>
            <a:pPr indent="-304800" lvl="1" marL="914400" rtl="0" algn="l">
              <a:lnSpc>
                <a:spcPct val="115000"/>
              </a:lnSpc>
              <a:spcBef>
                <a:spcPts val="0"/>
              </a:spcBef>
              <a:spcAft>
                <a:spcPts val="0"/>
              </a:spcAft>
              <a:buClr>
                <a:srgbClr val="2D3D4A"/>
              </a:buClr>
              <a:buSzPts val="1200"/>
              <a:buChar char="○"/>
            </a:pPr>
            <a:r>
              <a:rPr lang="en" sz="1200">
                <a:solidFill>
                  <a:srgbClr val="2D3D4A"/>
                </a:solidFill>
              </a:rPr>
              <a:t>List your usability criteria along with design (prototype or mock from Course 2) that will be used by </a:t>
            </a:r>
            <a:r>
              <a:rPr lang="en" sz="1200">
                <a:solidFill>
                  <a:srgbClr val="2D3D4A"/>
                </a:solidFill>
              </a:rPr>
              <a:t>engineering to build and QA to test the feature.</a:t>
            </a:r>
            <a:endParaRPr sz="1200">
              <a:solidFill>
                <a:srgbClr val="2D3D4A"/>
              </a:solidFill>
            </a:endParaRPr>
          </a:p>
          <a:p>
            <a:pPr indent="-304800" lvl="1" marL="914400" rtl="0" algn="l">
              <a:lnSpc>
                <a:spcPct val="115000"/>
              </a:lnSpc>
              <a:spcBef>
                <a:spcPts val="0"/>
              </a:spcBef>
              <a:spcAft>
                <a:spcPts val="0"/>
              </a:spcAft>
              <a:buClr>
                <a:srgbClr val="2D3D4A"/>
              </a:buClr>
              <a:buSzPts val="1200"/>
              <a:buChar char="○"/>
            </a:pPr>
            <a:r>
              <a:rPr lang="en" sz="1200">
                <a:solidFill>
                  <a:srgbClr val="2D3D4A"/>
                </a:solidFill>
              </a:rPr>
              <a:t>Include negative scenarios, </a:t>
            </a:r>
            <a:r>
              <a:rPr lang="en" sz="1200">
                <a:solidFill>
                  <a:srgbClr val="2D3D4A"/>
                </a:solidFill>
              </a:rPr>
              <a:t>non-functional requirements (e.g mobile-responsive, ADA compliant, acceptable page load time etc) that engineering team </a:t>
            </a:r>
            <a:r>
              <a:rPr lang="en" sz="1200">
                <a:solidFill>
                  <a:srgbClr val="2D3D4A"/>
                </a:solidFill>
              </a:rPr>
              <a:t>needs to incorporate while building this functionality to call the feature as complete</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Don’t forget to </a:t>
            </a:r>
            <a:r>
              <a:rPr b="1" lang="en" sz="1200">
                <a:solidFill>
                  <a:srgbClr val="2D3D4A"/>
                </a:solidFill>
              </a:rPr>
              <a:t>share your assumptions</a:t>
            </a:r>
            <a:r>
              <a:rPr lang="en" sz="1200">
                <a:solidFill>
                  <a:srgbClr val="2D3D4A"/>
                </a:solidFill>
              </a:rPr>
              <a:t> that were used to add specific non-functional requirements</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700"/>
              </a:spcBef>
              <a:spcAft>
                <a:spcPts val="0"/>
              </a:spcAft>
              <a:buNone/>
            </a:pPr>
            <a:r>
              <a:t/>
            </a:r>
            <a:endParaRPr sz="1200">
              <a:solidFill>
                <a:srgbClr val="2D3D4A"/>
              </a:solidFill>
            </a:endParaRPr>
          </a:p>
        </p:txBody>
      </p:sp>
      <p:sp>
        <p:nvSpPr>
          <p:cNvPr id="211" name="Google Shape;211;p40"/>
          <p:cNvSpPr txBox="1"/>
          <p:nvPr/>
        </p:nvSpPr>
        <p:spPr>
          <a:xfrm>
            <a:off x="263500" y="617325"/>
            <a:ext cx="8748000" cy="28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2B3E4"/>
                </a:solidFill>
                <a:latin typeface="Open Sans"/>
                <a:ea typeface="Open Sans"/>
                <a:cs typeface="Open Sans"/>
                <a:sym typeface="Open Sans"/>
              </a:rPr>
              <a:t>Use the information below to understand what is expected and use the next slide to share your answers</a:t>
            </a:r>
            <a:endParaRPr sz="1200">
              <a:solidFill>
                <a:srgbClr val="02B3E4"/>
              </a:solidFill>
              <a:latin typeface="Open Sans"/>
              <a:ea typeface="Open Sans"/>
              <a:cs typeface="Open Sans"/>
              <a:sym typeface="Open Sans"/>
            </a:endParaRPr>
          </a:p>
        </p:txBody>
      </p:sp>
      <p:sp>
        <p:nvSpPr>
          <p:cNvPr id="212" name="Google Shape;212;p40"/>
          <p:cNvSpPr txBox="1"/>
          <p:nvPr/>
        </p:nvSpPr>
        <p:spPr>
          <a:xfrm>
            <a:off x="4788425" y="929250"/>
            <a:ext cx="3970500" cy="3741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700"/>
              </a:spcBef>
              <a:spcAft>
                <a:spcPts val="0"/>
              </a:spcAft>
              <a:buNone/>
            </a:pPr>
            <a:r>
              <a:rPr b="1" lang="en" sz="1200">
                <a:solidFill>
                  <a:schemeClr val="accent4"/>
                </a:solidFill>
                <a:latin typeface="Open Sans"/>
                <a:ea typeface="Open Sans"/>
                <a:cs typeface="Open Sans"/>
                <a:sym typeface="Open Sans"/>
              </a:rPr>
              <a:t>EXAMPLE</a:t>
            </a:r>
            <a:endParaRPr b="1" sz="1200">
              <a:solidFill>
                <a:schemeClr val="accent4"/>
              </a:solidFill>
              <a:latin typeface="Open Sans"/>
              <a:ea typeface="Open Sans"/>
              <a:cs typeface="Open Sans"/>
              <a:sym typeface="Open Sans"/>
            </a:endParaRPr>
          </a:p>
          <a:p>
            <a:pPr indent="0" lvl="0" marL="0" rtl="0" algn="l">
              <a:lnSpc>
                <a:spcPct val="115000"/>
              </a:lnSpc>
              <a:spcBef>
                <a:spcPts val="700"/>
              </a:spcBef>
              <a:spcAft>
                <a:spcPts val="0"/>
              </a:spcAft>
              <a:buNone/>
            </a:pPr>
            <a:r>
              <a:rPr lang="en" sz="1200">
                <a:solidFill>
                  <a:schemeClr val="accent4"/>
                </a:solidFill>
                <a:latin typeface="Open Sans"/>
                <a:ea typeface="Open Sans"/>
                <a:cs typeface="Open Sans"/>
                <a:sym typeface="Open Sans"/>
              </a:rPr>
              <a:t>As a KP patient, I want to find the &lt;product-name&gt;, so that I can access the feature to start exploring</a:t>
            </a:r>
            <a:endParaRPr sz="1200">
              <a:solidFill>
                <a:schemeClr val="accent4"/>
              </a:solidFill>
              <a:latin typeface="Open Sans"/>
              <a:ea typeface="Open Sans"/>
              <a:cs typeface="Open Sans"/>
              <a:sym typeface="Open Sans"/>
            </a:endParaRPr>
          </a:p>
          <a:p>
            <a:pPr indent="0" lvl="0" marL="0" rtl="0" algn="l">
              <a:lnSpc>
                <a:spcPct val="115000"/>
              </a:lnSpc>
              <a:spcBef>
                <a:spcPts val="700"/>
              </a:spcBef>
              <a:spcAft>
                <a:spcPts val="0"/>
              </a:spcAft>
              <a:buNone/>
            </a:pPr>
            <a:r>
              <a:rPr lang="en" sz="1200" u="sng">
                <a:solidFill>
                  <a:schemeClr val="accent4"/>
                </a:solidFill>
                <a:latin typeface="Open Sans"/>
                <a:ea typeface="Open Sans"/>
                <a:cs typeface="Open Sans"/>
                <a:sym typeface="Open Sans"/>
              </a:rPr>
              <a:t>Acceptance Criteria</a:t>
            </a:r>
            <a:endParaRPr sz="1200" u="sng">
              <a:solidFill>
                <a:schemeClr val="accent4"/>
              </a:solidFill>
              <a:latin typeface="Open Sans"/>
              <a:ea typeface="Open Sans"/>
              <a:cs typeface="Open Sans"/>
              <a:sym typeface="Open Sans"/>
            </a:endParaRPr>
          </a:p>
          <a:p>
            <a:pPr indent="-304800" lvl="0" marL="457200" rtl="0" algn="l">
              <a:lnSpc>
                <a:spcPct val="115000"/>
              </a:lnSpc>
              <a:spcBef>
                <a:spcPts val="700"/>
              </a:spcBef>
              <a:spcAft>
                <a:spcPts val="0"/>
              </a:spcAft>
              <a:buClr>
                <a:schemeClr val="accent4"/>
              </a:buClr>
              <a:buSzPts val="1200"/>
              <a:buFont typeface="Cabin"/>
              <a:buChar char="●"/>
            </a:pPr>
            <a:r>
              <a:rPr lang="en" sz="1200">
                <a:solidFill>
                  <a:schemeClr val="accent4"/>
                </a:solidFill>
                <a:latin typeface="Open Sans"/>
                <a:ea typeface="Open Sans"/>
                <a:cs typeface="Open Sans"/>
                <a:sym typeface="Open Sans"/>
              </a:rPr>
              <a:t>A logged in user can find the newly added feature from the dashboard screen above the “Schedule an Appointment” feature</a:t>
            </a:r>
            <a:endParaRPr sz="1200">
              <a:solidFill>
                <a:schemeClr val="accent4"/>
              </a:solidFill>
              <a:latin typeface="Open Sans"/>
              <a:ea typeface="Open Sans"/>
              <a:cs typeface="Open Sans"/>
              <a:sym typeface="Open Sans"/>
            </a:endParaRPr>
          </a:p>
          <a:p>
            <a:pPr indent="-304800" lvl="0" marL="457200" rtl="0" algn="l">
              <a:lnSpc>
                <a:spcPct val="115000"/>
              </a:lnSpc>
              <a:spcBef>
                <a:spcPts val="0"/>
              </a:spcBef>
              <a:spcAft>
                <a:spcPts val="0"/>
              </a:spcAft>
              <a:buClr>
                <a:schemeClr val="accent4"/>
              </a:buClr>
              <a:buSzPts val="1200"/>
              <a:buFont typeface="Cabin"/>
              <a:buChar char="●"/>
            </a:pPr>
            <a:r>
              <a:rPr lang="en" sz="1200">
                <a:solidFill>
                  <a:schemeClr val="accent4"/>
                </a:solidFill>
                <a:latin typeface="Open Sans"/>
                <a:ea typeface="Open Sans"/>
                <a:cs typeface="Open Sans"/>
                <a:sym typeface="Open Sans"/>
              </a:rPr>
              <a:t>The page will continue to be mobile responsive and ADA compliant</a:t>
            </a:r>
            <a:endParaRPr sz="1200">
              <a:solidFill>
                <a:schemeClr val="accent4"/>
              </a:solidFill>
              <a:latin typeface="Open Sans"/>
              <a:ea typeface="Open Sans"/>
              <a:cs typeface="Open Sans"/>
              <a:sym typeface="Open Sans"/>
            </a:endParaRPr>
          </a:p>
          <a:p>
            <a:pPr indent="0" lvl="0" marL="0" rtl="0" algn="l">
              <a:lnSpc>
                <a:spcPct val="115000"/>
              </a:lnSpc>
              <a:spcBef>
                <a:spcPts val="700"/>
              </a:spcBef>
              <a:spcAft>
                <a:spcPts val="0"/>
              </a:spcAft>
              <a:buNone/>
            </a:pPr>
            <a:r>
              <a:rPr lang="en" sz="1200" u="sng">
                <a:solidFill>
                  <a:schemeClr val="accent4"/>
                </a:solidFill>
                <a:latin typeface="Open Sans"/>
                <a:ea typeface="Open Sans"/>
                <a:cs typeface="Open Sans"/>
                <a:sym typeface="Open Sans"/>
              </a:rPr>
              <a:t>Assumptions:</a:t>
            </a:r>
            <a:endParaRPr sz="1200" u="sng">
              <a:solidFill>
                <a:schemeClr val="accent4"/>
              </a:solidFill>
              <a:latin typeface="Open Sans"/>
              <a:ea typeface="Open Sans"/>
              <a:cs typeface="Open Sans"/>
              <a:sym typeface="Open Sans"/>
            </a:endParaRPr>
          </a:p>
          <a:p>
            <a:pPr indent="-304800" lvl="0" marL="457200" rtl="0" algn="l">
              <a:lnSpc>
                <a:spcPct val="115000"/>
              </a:lnSpc>
              <a:spcBef>
                <a:spcPts val="700"/>
              </a:spcBef>
              <a:spcAft>
                <a:spcPts val="0"/>
              </a:spcAft>
              <a:buClr>
                <a:schemeClr val="accent4"/>
              </a:buClr>
              <a:buSzPts val="1200"/>
              <a:buFont typeface="Open Sans"/>
              <a:buChar char="●"/>
            </a:pPr>
            <a:r>
              <a:rPr lang="en" sz="1200">
                <a:solidFill>
                  <a:schemeClr val="accent4"/>
                </a:solidFill>
                <a:latin typeface="Open Sans"/>
                <a:ea typeface="Open Sans"/>
                <a:cs typeface="Open Sans"/>
                <a:sym typeface="Open Sans"/>
              </a:rPr>
              <a:t>Since KP.org is (</a:t>
            </a:r>
            <a:r>
              <a:rPr lang="en" sz="1200">
                <a:solidFill>
                  <a:srgbClr val="0097A7"/>
                </a:solidFill>
                <a:uFill>
                  <a:noFill/>
                </a:uFill>
                <a:latin typeface="Open Sans"/>
                <a:ea typeface="Open Sans"/>
                <a:cs typeface="Open Sans"/>
                <a:sym typeface="Open Sans"/>
                <a:hlinkClick r:id="rId3">
                  <a:extLst>
                    <a:ext uri="{A12FA001-AC4F-418D-AE19-62706E023703}">
                      <ahyp:hlinkClr val="tx"/>
                    </a:ext>
                  </a:extLst>
                </a:hlinkClick>
              </a:rPr>
              <a:t>ADA compliant</a:t>
            </a:r>
            <a:r>
              <a:rPr lang="en" sz="1200">
                <a:solidFill>
                  <a:schemeClr val="accent4"/>
                </a:solidFill>
                <a:latin typeface="Open Sans"/>
                <a:ea typeface="Open Sans"/>
                <a:cs typeface="Open Sans"/>
                <a:sym typeface="Open Sans"/>
              </a:rPr>
              <a:t>)</a:t>
            </a:r>
            <a:r>
              <a:rPr lang="en" sz="1200">
                <a:solidFill>
                  <a:schemeClr val="accent4"/>
                </a:solidFill>
                <a:latin typeface="Open Sans"/>
                <a:ea typeface="Open Sans"/>
                <a:cs typeface="Open Sans"/>
                <a:sym typeface="Open Sans"/>
              </a:rPr>
              <a:t> and mobile responsive, engineering team builds all features to be compatible with these requirement</a:t>
            </a:r>
            <a:endParaRPr sz="1200">
              <a:solidFill>
                <a:schemeClr val="accent4"/>
              </a:solidFill>
              <a:latin typeface="Open Sans"/>
              <a:ea typeface="Open Sans"/>
              <a:cs typeface="Open Sans"/>
              <a:sym typeface="Open Sans"/>
            </a:endParaRPr>
          </a:p>
          <a:p>
            <a:pPr indent="-304800" lvl="0" marL="457200" rtl="0" algn="l">
              <a:lnSpc>
                <a:spcPct val="115000"/>
              </a:lnSpc>
              <a:spcBef>
                <a:spcPts val="0"/>
              </a:spcBef>
              <a:spcAft>
                <a:spcPts val="0"/>
              </a:spcAft>
              <a:buClr>
                <a:schemeClr val="accent4"/>
              </a:buClr>
              <a:buSzPts val="1200"/>
              <a:buFont typeface="Open Sans"/>
              <a:buChar char="●"/>
            </a:pPr>
            <a:r>
              <a:rPr lang="en" sz="1200">
                <a:solidFill>
                  <a:schemeClr val="accent4"/>
                </a:solidFill>
                <a:latin typeface="Open Sans"/>
                <a:ea typeface="Open Sans"/>
                <a:cs typeface="Open Sans"/>
                <a:sym typeface="Open Sans"/>
              </a:rPr>
              <a:t>Product is available in U.S only and the MVP will be launched in English only</a:t>
            </a:r>
            <a:endParaRPr sz="1200">
              <a:solidFill>
                <a:schemeClr val="accent4"/>
              </a:solidFill>
              <a:latin typeface="Open Sans"/>
              <a:ea typeface="Open Sans"/>
              <a:cs typeface="Open Sans"/>
              <a:sym typeface="Open Sans"/>
            </a:endParaRPr>
          </a:p>
        </p:txBody>
      </p:sp>
      <p:pic>
        <p:nvPicPr>
          <p:cNvPr id="213" name="Google Shape;213;p40"/>
          <p:cNvPicPr preferRelativeResize="0"/>
          <p:nvPr/>
        </p:nvPicPr>
        <p:blipFill rotWithShape="1">
          <a:blip r:embed="rId4">
            <a:alphaModFix/>
          </a:blip>
          <a:srcRect b="11824" l="18073" r="14486" t="20988"/>
          <a:stretch/>
        </p:blipFill>
        <p:spPr>
          <a:xfrm>
            <a:off x="2122977" y="4382693"/>
            <a:ext cx="2588100" cy="6445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19" name="Google Shape;219;p41"/>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User Story 1</a:t>
            </a:r>
            <a:endParaRPr sz="2800"/>
          </a:p>
        </p:txBody>
      </p:sp>
      <p:sp>
        <p:nvSpPr>
          <p:cNvPr id="220" name="Google Shape;220;p4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21" name="Google Shape;221;p41"/>
          <p:cNvGraphicFramePr/>
          <p:nvPr/>
        </p:nvGraphicFramePr>
        <p:xfrm>
          <a:off x="287350" y="682675"/>
          <a:ext cx="3000000" cy="3000000"/>
        </p:xfrm>
        <a:graphic>
          <a:graphicData uri="http://schemas.openxmlformats.org/drawingml/2006/table">
            <a:tbl>
              <a:tblPr>
                <a:noFill/>
                <a:tableStyleId>{F42D88E6-C77A-43F1-89F4-C9703BF21FCD}</a:tableStyleId>
              </a:tblPr>
              <a:tblGrid>
                <a:gridCol w="1183450"/>
                <a:gridCol w="7419900"/>
              </a:tblGrid>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User Story</a:t>
                      </a:r>
                      <a:endParaRPr b="1"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As a...</a:t>
                      </a:r>
                      <a:endParaRPr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Design </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Add another slide and include your screenshot or link the prototype here</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49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Acceptance Criteria</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Assumptions</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Limit to 2 bullets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27" name="Google Shape;227;p42"/>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User Story 2</a:t>
            </a:r>
            <a:endParaRPr sz="2800"/>
          </a:p>
        </p:txBody>
      </p:sp>
      <p:sp>
        <p:nvSpPr>
          <p:cNvPr id="228" name="Google Shape;228;p4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229" name="Google Shape;229;p42"/>
          <p:cNvGraphicFramePr/>
          <p:nvPr/>
        </p:nvGraphicFramePr>
        <p:xfrm>
          <a:off x="134950" y="758875"/>
          <a:ext cx="3000000" cy="3000000"/>
        </p:xfrm>
        <a:graphic>
          <a:graphicData uri="http://schemas.openxmlformats.org/drawingml/2006/table">
            <a:tbl>
              <a:tblPr>
                <a:noFill/>
                <a:tableStyleId>{F42D88E6-C77A-43F1-89F4-C9703BF21FCD}</a:tableStyleId>
              </a:tblPr>
              <a:tblGrid>
                <a:gridCol w="1200900"/>
                <a:gridCol w="7402450"/>
              </a:tblGrid>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User Story</a:t>
                      </a:r>
                      <a:endParaRPr b="1"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As a...</a:t>
                      </a:r>
                      <a:endParaRPr sz="1200">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Design </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Add another slide and include your screenshot or link the prototype here</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49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Acceptance Criteria</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Assumptions</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a:t>
                      </a:r>
                      <a:r>
                        <a:rPr lang="en" sz="1200">
                          <a:solidFill>
                            <a:srgbClr val="9E9E9E"/>
                          </a:solidFill>
                          <a:latin typeface="Open Sans"/>
                          <a:ea typeface="Open Sans"/>
                          <a:cs typeface="Open Sans"/>
                          <a:sym typeface="Open Sans"/>
                        </a:rPr>
                        <a:t>mit to 2 bullets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457200" y="1066800"/>
            <a:ext cx="8229600" cy="1390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rgbClr val="FFFFFF"/>
              </a:buClr>
              <a:buFont typeface="Open Sans"/>
              <a:buNone/>
            </a:pPr>
            <a:r>
              <a:rPr lang="en" sz="4200"/>
              <a:t>Decoding API Documentation</a:t>
            </a:r>
            <a:endParaRPr sz="4200"/>
          </a:p>
        </p:txBody>
      </p:sp>
      <p:sp>
        <p:nvSpPr>
          <p:cNvPr id="235" name="Google Shape;235;p43"/>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36" name="Google Shape;236;p43"/>
          <p:cNvSpPr txBox="1"/>
          <p:nvPr>
            <p:ph idx="1" type="body"/>
          </p:nvPr>
        </p:nvSpPr>
        <p:spPr>
          <a:xfrm>
            <a:off x="457200" y="24050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FAFBFC"/>
                </a:solidFill>
              </a:rPr>
              <a:t>As a PM, you will collaborate with the engineering team and provide guidance that </a:t>
            </a:r>
            <a:r>
              <a:rPr lang="en" sz="1200">
                <a:solidFill>
                  <a:srgbClr val="FAFBFC"/>
                </a:solidFill>
              </a:rPr>
              <a:t>heavily</a:t>
            </a:r>
            <a:r>
              <a:rPr lang="en" sz="1200">
                <a:solidFill>
                  <a:srgbClr val="FAFBFC"/>
                </a:solidFill>
              </a:rPr>
              <a:t> influences their </a:t>
            </a:r>
            <a:r>
              <a:rPr lang="en" sz="1200">
                <a:solidFill>
                  <a:srgbClr val="FAFBFC"/>
                </a:solidFill>
              </a:rPr>
              <a:t>development</a:t>
            </a:r>
            <a:r>
              <a:rPr lang="en" sz="1200">
                <a:solidFill>
                  <a:srgbClr val="FAFBFC"/>
                </a:solidFill>
              </a:rPr>
              <a:t> approach. When a product requires an API integration, sometimes PM need to be “technical enough” to understand the following </a:t>
            </a:r>
            <a:r>
              <a:rPr lang="en" sz="1200">
                <a:solidFill>
                  <a:srgbClr val="FAFBFC"/>
                </a:solidFill>
              </a:rPr>
              <a:t> to refine the solution with designer and development team </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idx="1" type="body"/>
          </p:nvPr>
        </p:nvSpPr>
        <p:spPr>
          <a:xfrm>
            <a:off x="381000" y="457050"/>
            <a:ext cx="8229600" cy="403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200">
                <a:solidFill>
                  <a:srgbClr val="02B3E4"/>
                </a:solidFill>
                <a:highlight>
                  <a:srgbClr val="FFFFFF"/>
                </a:highlight>
              </a:rPr>
              <a:t>Choose the question to work on (from the next four slides)  based on the scenario that you've been working on throughout the nanodegree</a:t>
            </a:r>
            <a:endParaRPr sz="1200">
              <a:solidFill>
                <a:srgbClr val="02B3E4"/>
              </a:solidFill>
            </a:endParaRPr>
          </a:p>
        </p:txBody>
      </p:sp>
      <p:sp>
        <p:nvSpPr>
          <p:cNvPr id="242" name="Google Shape;242;p44"/>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43" name="Google Shape;243;p44"/>
          <p:cNvSpPr txBox="1"/>
          <p:nvPr>
            <p:ph type="title"/>
          </p:nvPr>
        </p:nvSpPr>
        <p:spPr>
          <a:xfrm>
            <a:off x="381000" y="38900"/>
            <a:ext cx="8229600" cy="403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Quick </a:t>
            </a:r>
            <a:r>
              <a:rPr lang="en" sz="2800"/>
              <a:t>Review of Course 1 Projects</a:t>
            </a:r>
            <a:endParaRPr sz="2800"/>
          </a:p>
        </p:txBody>
      </p:sp>
      <p:graphicFrame>
        <p:nvGraphicFramePr>
          <p:cNvPr id="244" name="Google Shape;244;p44"/>
          <p:cNvGraphicFramePr/>
          <p:nvPr/>
        </p:nvGraphicFramePr>
        <p:xfrm>
          <a:off x="381000" y="881950"/>
          <a:ext cx="3000000" cy="3000000"/>
        </p:xfrm>
        <a:graphic>
          <a:graphicData uri="http://schemas.openxmlformats.org/drawingml/2006/table">
            <a:tbl>
              <a:tblPr>
                <a:noFill/>
                <a:tableStyleId>{F42D88E6-C77A-43F1-89F4-C9703BF21FCD}</a:tableStyleId>
              </a:tblPr>
              <a:tblGrid>
                <a:gridCol w="1100250"/>
                <a:gridCol w="7129350"/>
              </a:tblGrid>
              <a:tr h="105277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Kaiser Permanente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endParaRPr sz="1100">
                        <a:solidFill>
                          <a:srgbClr val="2D3D4A"/>
                        </a:solidFill>
                        <a:latin typeface="Open Sans"/>
                        <a:ea typeface="Open Sans"/>
                        <a:cs typeface="Open Sans"/>
                        <a:sym typeface="Open Sans"/>
                      </a:endParaRPr>
                    </a:p>
                  </a:txBody>
                  <a:tcPr marT="91425" marB="91425" marR="91425" marL="91425"/>
                </a:tc>
              </a:tr>
              <a:tr h="1409050">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DoorDash</a:t>
                      </a:r>
                      <a:r>
                        <a:rPr lang="en" sz="1100">
                          <a:solidFill>
                            <a:srgbClr val="2D3D4A"/>
                          </a:solidFill>
                          <a:latin typeface="Open Sans"/>
                          <a:ea typeface="Open Sans"/>
                          <a:cs typeface="Open Sans"/>
                          <a:sym typeface="Open Sans"/>
                        </a:rPr>
                        <a:t>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Doordash is looking to automate food delivery using self-driving robots for trips that are less than 2 miles in order to reduce its operating costs and provide more reliable delivery times. The long term goal is that these delivery robots will navigate sidewalks fully autonomously. But initially, there may be times when manual intervention will be required. Your team has been tasked with building a tool for the operations team-- to view the status of deliveries and remotely take control of robots that need intervention (ie: rerouting) </a:t>
                      </a:r>
                      <a:endParaRPr sz="1100">
                        <a:solidFill>
                          <a:srgbClr val="2D3D4A"/>
                        </a:solidFill>
                        <a:latin typeface="Open Sans"/>
                        <a:ea typeface="Open Sans"/>
                        <a:cs typeface="Open Sans"/>
                        <a:sym typeface="Open Sans"/>
                      </a:endParaRPr>
                    </a:p>
                  </a:txBody>
                  <a:tcPr marT="91425" marB="91425" marR="91425" marL="91425"/>
                </a:tc>
              </a:tr>
              <a:tr h="874625">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Amazon Project</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Amazon is the world leader in self-publishing for books.  They would now like to explore entering into another self-publishing media vertical and are considering either self-published videos or self-published music</a:t>
                      </a:r>
                      <a:endParaRPr sz="1100">
                        <a:solidFill>
                          <a:srgbClr val="2D3D4A"/>
                        </a:solidFill>
                        <a:latin typeface="Open Sans"/>
                        <a:ea typeface="Open Sans"/>
                        <a:cs typeface="Open Sans"/>
                        <a:sym typeface="Open Sans"/>
                      </a:endParaRPr>
                    </a:p>
                  </a:txBody>
                  <a:tcPr marT="91425" marB="91425" marR="91425" marL="91425"/>
                </a:tc>
              </a:tr>
              <a:tr h="696500">
                <a:tc>
                  <a:txBody>
                    <a:bodyPr/>
                    <a:lstStyle/>
                    <a:p>
                      <a:pPr indent="0" lvl="0" marL="0" rtl="0" algn="l">
                        <a:lnSpc>
                          <a:spcPct val="115000"/>
                        </a:lnSpc>
                        <a:spcBef>
                          <a:spcPts val="0"/>
                        </a:spcBef>
                        <a:spcAft>
                          <a:spcPts val="0"/>
                        </a:spcAft>
                        <a:buNone/>
                      </a:pPr>
                      <a:r>
                        <a:rPr lang="en" sz="1100">
                          <a:solidFill>
                            <a:srgbClr val="2D3D4A"/>
                          </a:solidFill>
                          <a:latin typeface="Open Sans"/>
                          <a:ea typeface="Open Sans"/>
                          <a:cs typeface="Open Sans"/>
                          <a:sym typeface="Open Sans"/>
                        </a:rPr>
                        <a:t>LinkedIn</a:t>
                      </a:r>
                      <a:endParaRPr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1400"/>
                        </a:spcAft>
                        <a:buNone/>
                      </a:pPr>
                      <a:r>
                        <a:rPr lang="en" sz="1100">
                          <a:solidFill>
                            <a:srgbClr val="2D3D4A"/>
                          </a:solidFill>
                          <a:latin typeface="Open Sans"/>
                          <a:ea typeface="Open Sans"/>
                          <a:cs typeface="Open Sans"/>
                          <a:sym typeface="Open Sans"/>
                        </a:rPr>
                        <a:t> LinkedIn is trying to expand its job market offerings by creating an app that will recommend the best jobs to recent college graduates based on their skills and preferences</a:t>
                      </a:r>
                      <a:endParaRPr sz="1100">
                        <a:solidFill>
                          <a:srgbClr val="2D3D4A"/>
                        </a:solidFill>
                        <a:latin typeface="Open Sans"/>
                        <a:ea typeface="Open Sans"/>
                        <a:cs typeface="Open Sans"/>
                        <a:sym typeface="Open Sans"/>
                      </a:endParaRPr>
                    </a:p>
                  </a:txBody>
                  <a:tcPr marT="91425" marB="91425" marR="91425" marL="91425"/>
                </a:tc>
              </a:tr>
            </a:tbl>
          </a:graphicData>
        </a:graphic>
      </p:graphicFrame>
      <p:pic>
        <p:nvPicPr>
          <p:cNvPr id="245" name="Google Shape;245;p44"/>
          <p:cNvPicPr preferRelativeResize="0"/>
          <p:nvPr/>
        </p:nvPicPr>
        <p:blipFill rotWithShape="1">
          <a:blip r:embed="rId3">
            <a:alphaModFix/>
          </a:blip>
          <a:srcRect b="11824" l="18073" r="14486" t="20988"/>
          <a:stretch/>
        </p:blipFill>
        <p:spPr>
          <a:xfrm>
            <a:off x="6212975" y="4596374"/>
            <a:ext cx="2043801" cy="50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idx="1" type="body"/>
          </p:nvPr>
        </p:nvSpPr>
        <p:spPr>
          <a:xfrm>
            <a:off x="457200" y="685651"/>
            <a:ext cx="82296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Use the information below to understand what is expected and use the (</a:t>
            </a:r>
            <a:r>
              <a:rPr lang="en" sz="1200">
                <a:solidFill>
                  <a:srgbClr val="0097A7"/>
                </a:solidFill>
                <a:uFill>
                  <a:noFill/>
                </a:uFill>
                <a:hlinkClick action="ppaction://hlinksldjump" r:id="rId3">
                  <a:extLst>
                    <a:ext uri="{A12FA001-AC4F-418D-AE19-62706E023703}">
                      <ahyp:hlinkClr val="tx"/>
                    </a:ext>
                  </a:extLst>
                </a:hlinkClick>
              </a:rPr>
              <a:t>solution slide to share your answers)</a:t>
            </a:r>
            <a:endParaRPr>
              <a:solidFill>
                <a:srgbClr val="0097A7"/>
              </a:solidFill>
            </a:endParaRPr>
          </a:p>
        </p:txBody>
      </p:sp>
      <p:sp>
        <p:nvSpPr>
          <p:cNvPr id="251" name="Google Shape;251;p45"/>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52" name="Google Shape;252;p45"/>
          <p:cNvSpPr txBox="1"/>
          <p:nvPr>
            <p:ph type="title"/>
          </p:nvPr>
        </p:nvSpPr>
        <p:spPr>
          <a:xfrm>
            <a:off x="457200" y="762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Kaiser Permanente Project</a:t>
            </a:r>
            <a:endParaRPr sz="2800"/>
          </a:p>
        </p:txBody>
      </p:sp>
      <p:sp>
        <p:nvSpPr>
          <p:cNvPr id="253" name="Google Shape;253;p45"/>
          <p:cNvSpPr txBox="1"/>
          <p:nvPr>
            <p:ph idx="3" type="body"/>
          </p:nvPr>
        </p:nvSpPr>
        <p:spPr>
          <a:xfrm>
            <a:off x="457200" y="1028700"/>
            <a:ext cx="8229600" cy="23520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100"/>
              <a:t>Assumption for exercise-sake</a:t>
            </a:r>
            <a:endParaRPr b="1" sz="1100"/>
          </a:p>
          <a:p>
            <a:pPr indent="0" lvl="0" marL="0" rtl="0" algn="l">
              <a:lnSpc>
                <a:spcPct val="115000"/>
              </a:lnSpc>
              <a:spcBef>
                <a:spcPts val="0"/>
              </a:spcBef>
              <a:spcAft>
                <a:spcPts val="0"/>
              </a:spcAft>
              <a:buNone/>
            </a:pPr>
            <a:r>
              <a:rPr lang="en" sz="1200">
                <a:solidFill>
                  <a:srgbClr val="2D3D4A"/>
                </a:solidFill>
              </a:rPr>
              <a:t>Your MVP solution requires fitness,sleep and calorie information to be provided by the patient. You have identified Validic as a possible integration to deliver the solution to the market faster</a:t>
            </a:r>
            <a:r>
              <a:rPr lang="en" sz="1200"/>
              <a:t> Some of the d</a:t>
            </a:r>
            <a:r>
              <a:rPr lang="en" sz="1200">
                <a:solidFill>
                  <a:srgbClr val="2D3D4A"/>
                </a:solidFill>
              </a:rPr>
              <a:t>ocumentation links</a:t>
            </a:r>
            <a:r>
              <a:rPr lang="en" sz="1200"/>
              <a:t>:</a:t>
            </a:r>
            <a:endParaRPr sz="1200">
              <a:solidFill>
                <a:srgbClr val="2D3D4A"/>
              </a:solidFill>
            </a:endParaRPr>
          </a:p>
          <a:p>
            <a:pPr indent="-304800" lvl="0" marL="457200" rtl="0" algn="l">
              <a:lnSpc>
                <a:spcPct val="115000"/>
              </a:lnSpc>
              <a:spcBef>
                <a:spcPts val="0"/>
              </a:spcBef>
              <a:spcAft>
                <a:spcPts val="0"/>
              </a:spcAft>
              <a:buClr>
                <a:srgbClr val="0097A7"/>
              </a:buClr>
              <a:buSzPts val="1200"/>
              <a:buFont typeface="Open Sans"/>
              <a:buChar char="●"/>
            </a:pPr>
            <a:r>
              <a:rPr lang="en" sz="1200">
                <a:solidFill>
                  <a:srgbClr val="0097A7"/>
                </a:solidFill>
                <a:uFill>
                  <a:noFill/>
                </a:uFill>
                <a:hlinkClick r:id="rId4">
                  <a:extLst>
                    <a:ext uri="{A12FA001-AC4F-418D-AE19-62706E023703}">
                      <ahyp:hlinkClr val="tx"/>
                    </a:ext>
                  </a:extLst>
                </a:hlinkClick>
              </a:rPr>
              <a:t>(Link 1</a:t>
            </a:r>
            <a:r>
              <a:rPr lang="en" sz="1200">
                <a:solidFill>
                  <a:srgbClr val="0097A7"/>
                </a:solidFill>
              </a:rPr>
              <a:t>)</a:t>
            </a:r>
            <a:endParaRPr sz="1200">
              <a:solidFill>
                <a:srgbClr val="0097A7"/>
              </a:solidFill>
            </a:endParaRPr>
          </a:p>
          <a:p>
            <a:pPr indent="-304800" lvl="0" marL="457200" rtl="0" algn="l">
              <a:lnSpc>
                <a:spcPct val="115000"/>
              </a:lnSpc>
              <a:spcBef>
                <a:spcPts val="0"/>
              </a:spcBef>
              <a:spcAft>
                <a:spcPts val="0"/>
              </a:spcAft>
              <a:buClr>
                <a:srgbClr val="0097A7"/>
              </a:buClr>
              <a:buSzPts val="1200"/>
              <a:buChar char="●"/>
            </a:pPr>
            <a:r>
              <a:rPr lang="en" sz="1200">
                <a:solidFill>
                  <a:srgbClr val="0097A7"/>
                </a:solidFill>
              </a:rPr>
              <a:t>(</a:t>
            </a:r>
            <a:r>
              <a:rPr lang="en" sz="1200">
                <a:solidFill>
                  <a:srgbClr val="0097A7"/>
                </a:solidFill>
                <a:uFill>
                  <a:noFill/>
                </a:uFill>
                <a:hlinkClick r:id="rId5">
                  <a:extLst>
                    <a:ext uri="{A12FA001-AC4F-418D-AE19-62706E023703}">
                      <ahyp:hlinkClr val="tx"/>
                    </a:ext>
                  </a:extLst>
                </a:hlinkClick>
              </a:rPr>
              <a:t>Link 2</a:t>
            </a:r>
            <a:r>
              <a:rPr lang="en" sz="1200">
                <a:solidFill>
                  <a:srgbClr val="0097A7"/>
                </a:solidFill>
              </a:rPr>
              <a:t>)</a:t>
            </a:r>
            <a:endParaRPr sz="1200">
              <a:solidFill>
                <a:srgbClr val="0097A7"/>
              </a:solidFill>
            </a:endParaRPr>
          </a:p>
          <a:p>
            <a:pPr indent="-304800" lvl="0" marL="457200" rtl="0" algn="l">
              <a:lnSpc>
                <a:spcPct val="115000"/>
              </a:lnSpc>
              <a:spcBef>
                <a:spcPts val="0"/>
              </a:spcBef>
              <a:spcAft>
                <a:spcPts val="0"/>
              </a:spcAft>
              <a:buClr>
                <a:srgbClr val="0097A7"/>
              </a:buClr>
              <a:buSzPts val="1200"/>
              <a:buChar char="●"/>
            </a:pPr>
            <a:r>
              <a:rPr lang="en" sz="1200">
                <a:solidFill>
                  <a:srgbClr val="0097A7"/>
                </a:solidFill>
              </a:rPr>
              <a:t>(</a:t>
            </a:r>
            <a:r>
              <a:rPr lang="en" sz="1200">
                <a:solidFill>
                  <a:srgbClr val="0097A7"/>
                </a:solidFill>
                <a:uFill>
                  <a:noFill/>
                </a:uFill>
                <a:hlinkClick r:id="rId6">
                  <a:extLst>
                    <a:ext uri="{A12FA001-AC4F-418D-AE19-62706E023703}">
                      <ahyp:hlinkClr val="tx"/>
                    </a:ext>
                  </a:extLst>
                </a:hlinkClick>
              </a:rPr>
              <a:t>Link 3</a:t>
            </a:r>
            <a:r>
              <a:rPr lang="en" sz="1200">
                <a:solidFill>
                  <a:srgbClr val="0097A7"/>
                </a:solidFill>
              </a:rPr>
              <a:t>)</a:t>
            </a:r>
            <a:endParaRPr sz="1200">
              <a:solidFill>
                <a:srgbClr val="0097A7"/>
              </a:solidFill>
            </a:endParaRPr>
          </a:p>
          <a:p>
            <a:pPr indent="-304800" lvl="0" marL="457200" rtl="0" algn="l">
              <a:lnSpc>
                <a:spcPct val="115000"/>
              </a:lnSpc>
              <a:spcBef>
                <a:spcPts val="0"/>
              </a:spcBef>
              <a:spcAft>
                <a:spcPts val="0"/>
              </a:spcAft>
              <a:buClr>
                <a:srgbClr val="0097A7"/>
              </a:buClr>
              <a:buSzPts val="1200"/>
              <a:buChar char="●"/>
            </a:pPr>
            <a:r>
              <a:rPr lang="en" sz="1200">
                <a:solidFill>
                  <a:srgbClr val="0097A7"/>
                </a:solidFill>
              </a:rPr>
              <a:t>(</a:t>
            </a:r>
            <a:r>
              <a:rPr lang="en" sz="1200">
                <a:solidFill>
                  <a:srgbClr val="0097A7"/>
                </a:solidFill>
                <a:uFill>
                  <a:noFill/>
                </a:uFill>
                <a:hlinkClick r:id="rId7">
                  <a:extLst>
                    <a:ext uri="{A12FA001-AC4F-418D-AE19-62706E023703}">
                      <ahyp:hlinkClr val="tx"/>
                    </a:ext>
                  </a:extLst>
                </a:hlinkClick>
              </a:rPr>
              <a:t>Link 4</a:t>
            </a:r>
            <a:r>
              <a:rPr lang="en" sz="1200">
                <a:solidFill>
                  <a:srgbClr val="0097A7"/>
                </a:solidFill>
              </a:rPr>
              <a:t>)</a:t>
            </a:r>
            <a:endParaRPr sz="1200">
              <a:solidFill>
                <a:srgbClr val="0097A7"/>
              </a:solidFill>
            </a:endParaRPr>
          </a:p>
        </p:txBody>
      </p:sp>
      <p:pic>
        <p:nvPicPr>
          <p:cNvPr id="254" name="Google Shape;254;p45"/>
          <p:cNvPicPr preferRelativeResize="0"/>
          <p:nvPr/>
        </p:nvPicPr>
        <p:blipFill rotWithShape="1">
          <a:blip r:embed="rId8">
            <a:alphaModFix/>
          </a:blip>
          <a:srcRect b="11824" l="18073" r="14486" t="20988"/>
          <a:stretch/>
        </p:blipFill>
        <p:spPr>
          <a:xfrm>
            <a:off x="3265977" y="4306493"/>
            <a:ext cx="2588100" cy="6445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idx="1" type="body"/>
          </p:nvPr>
        </p:nvSpPr>
        <p:spPr>
          <a:xfrm>
            <a:off x="381000" y="685651"/>
            <a:ext cx="82296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Use the information below to understand what is expected and use the (</a:t>
            </a:r>
            <a:r>
              <a:rPr lang="en" sz="1200">
                <a:solidFill>
                  <a:srgbClr val="0097A7"/>
                </a:solidFill>
                <a:uFill>
                  <a:noFill/>
                </a:uFill>
                <a:hlinkClick action="ppaction://hlinksldjump" r:id="rId3">
                  <a:extLst>
                    <a:ext uri="{A12FA001-AC4F-418D-AE19-62706E023703}">
                      <ahyp:hlinkClr val="tx"/>
                    </a:ext>
                  </a:extLst>
                </a:hlinkClick>
              </a:rPr>
              <a:t>solution slide to share your answers</a:t>
            </a:r>
            <a:r>
              <a:rPr lang="en" sz="1200">
                <a:solidFill>
                  <a:srgbClr val="0097A7"/>
                </a:solidFill>
              </a:rPr>
              <a:t>)</a:t>
            </a:r>
            <a:endParaRPr sz="1200">
              <a:solidFill>
                <a:srgbClr val="0097A7"/>
              </a:solidFill>
            </a:endParaRPr>
          </a:p>
          <a:p>
            <a:pPr indent="0" lvl="0" marL="0" rtl="0" algn="l">
              <a:lnSpc>
                <a:spcPct val="115000"/>
              </a:lnSpc>
              <a:spcBef>
                <a:spcPts val="0"/>
              </a:spcBef>
              <a:spcAft>
                <a:spcPts val="0"/>
              </a:spcAft>
              <a:buNone/>
            </a:pPr>
            <a:r>
              <a:t/>
            </a:r>
            <a:endParaRPr sz="1200"/>
          </a:p>
        </p:txBody>
      </p:sp>
      <p:sp>
        <p:nvSpPr>
          <p:cNvPr id="260" name="Google Shape;260;p46"/>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61" name="Google Shape;261;p46"/>
          <p:cNvSpPr txBox="1"/>
          <p:nvPr>
            <p:ph type="title"/>
          </p:nvPr>
        </p:nvSpPr>
        <p:spPr>
          <a:xfrm>
            <a:off x="381000" y="762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DoorDash</a:t>
            </a:r>
            <a:r>
              <a:rPr lang="en" sz="2800"/>
              <a:t> Project</a:t>
            </a:r>
            <a:endParaRPr sz="2800"/>
          </a:p>
        </p:txBody>
      </p:sp>
      <p:sp>
        <p:nvSpPr>
          <p:cNvPr id="262" name="Google Shape;262;p46"/>
          <p:cNvSpPr txBox="1"/>
          <p:nvPr>
            <p:ph idx="3" type="body"/>
          </p:nvPr>
        </p:nvSpPr>
        <p:spPr>
          <a:xfrm>
            <a:off x="381000" y="1028700"/>
            <a:ext cx="8229600" cy="28575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2D3D4A"/>
                </a:solidFill>
              </a:rPr>
              <a:t>Your solution requires directions and distance between </a:t>
            </a:r>
            <a:r>
              <a:rPr lang="en" sz="1200"/>
              <a:t>robot</a:t>
            </a:r>
            <a:r>
              <a:rPr lang="en" sz="1200">
                <a:solidFill>
                  <a:srgbClr val="2D3D4A"/>
                </a:solidFill>
              </a:rPr>
              <a:t> and </a:t>
            </a:r>
            <a:r>
              <a:rPr lang="en" sz="1200"/>
              <a:t>destination ( could be restaurant/delivery address)</a:t>
            </a:r>
            <a:r>
              <a:rPr lang="en" sz="1200">
                <a:solidFill>
                  <a:srgbClr val="2D3D4A"/>
                </a:solidFill>
              </a:rPr>
              <a:t>. Your engineering lead shared </a:t>
            </a:r>
            <a:r>
              <a:rPr lang="en" sz="1200">
                <a:solidFill>
                  <a:srgbClr val="0097A7"/>
                </a:solidFill>
                <a:uFill>
                  <a:noFill/>
                </a:uFill>
                <a:hlinkClick r:id="rId4">
                  <a:extLst>
                    <a:ext uri="{A12FA001-AC4F-418D-AE19-62706E023703}">
                      <ahyp:hlinkClr val="tx"/>
                    </a:ext>
                  </a:extLst>
                </a:hlinkClick>
              </a:rPr>
              <a:t>(Google Distance Matrix API</a:t>
            </a:r>
            <a:r>
              <a:rPr lang="en" sz="1200">
                <a:solidFill>
                  <a:srgbClr val="0097A7"/>
                </a:solidFill>
              </a:rPr>
              <a:t>) </a:t>
            </a:r>
            <a:r>
              <a:rPr lang="en" sz="1200">
                <a:solidFill>
                  <a:srgbClr val="2D3D4A"/>
                </a:solidFill>
              </a:rPr>
              <a:t>and</a:t>
            </a:r>
            <a:r>
              <a:rPr lang="en" sz="1200">
                <a:solidFill>
                  <a:srgbClr val="0097A7"/>
                </a:solidFill>
              </a:rPr>
              <a:t> (</a:t>
            </a:r>
            <a:r>
              <a:rPr lang="en" sz="1200">
                <a:solidFill>
                  <a:srgbClr val="0097A7"/>
                </a:solidFill>
                <a:uFill>
                  <a:noFill/>
                </a:uFill>
                <a:hlinkClick r:id="rId5">
                  <a:extLst>
                    <a:ext uri="{A12FA001-AC4F-418D-AE19-62706E023703}">
                      <ahyp:hlinkClr val="tx"/>
                    </a:ext>
                  </a:extLst>
                </a:hlinkClick>
              </a:rPr>
              <a:t>Google Direction API</a:t>
            </a:r>
            <a:r>
              <a:rPr lang="en" sz="1200">
                <a:solidFill>
                  <a:srgbClr val="0097A7"/>
                </a:solidFill>
              </a:rPr>
              <a:t>) </a:t>
            </a:r>
            <a:r>
              <a:rPr lang="en" sz="1200">
                <a:solidFill>
                  <a:srgbClr val="2D3D4A"/>
                </a:solidFill>
              </a:rPr>
              <a:t>as a reference to what information would be available when you leverage </a:t>
            </a:r>
            <a:r>
              <a:rPr lang="en" sz="1200"/>
              <a:t>Doordash</a:t>
            </a:r>
            <a:r>
              <a:rPr lang="en" sz="1200">
                <a:solidFill>
                  <a:srgbClr val="2D3D4A"/>
                </a:solidFill>
              </a:rPr>
              <a:t> API to build. </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Reviewing the documentation, you noticed that </a:t>
            </a:r>
            <a:r>
              <a:rPr lang="en" sz="1200"/>
              <a:t>walking and bicycle </a:t>
            </a:r>
            <a:r>
              <a:rPr lang="en" sz="1200">
                <a:solidFill>
                  <a:srgbClr val="2D3D4A"/>
                </a:solidFill>
              </a:rPr>
              <a:t>information is available via </a:t>
            </a:r>
            <a:r>
              <a:rPr lang="en" sz="1200"/>
              <a:t>the</a:t>
            </a:r>
            <a:r>
              <a:rPr lang="en" sz="1200">
                <a:solidFill>
                  <a:srgbClr val="2D3D4A"/>
                </a:solidFill>
              </a:rPr>
              <a:t> API with rich attributes </a:t>
            </a:r>
            <a:r>
              <a:rPr lang="en" sz="1200"/>
              <a:t>that can be leveraged to help the Operations team in multiple ways</a:t>
            </a:r>
            <a:endParaRPr sz="1200">
              <a:solidFill>
                <a:srgbClr val="2D3D4A"/>
              </a:solidFill>
            </a:endParaRPr>
          </a:p>
          <a:p>
            <a:pPr indent="0" lvl="0" marL="457200" rtl="0" algn="l">
              <a:lnSpc>
                <a:spcPct val="115000"/>
              </a:lnSpc>
              <a:spcBef>
                <a:spcPts val="0"/>
              </a:spcBef>
              <a:spcAft>
                <a:spcPts val="0"/>
              </a:spcAft>
              <a:buNone/>
            </a:pPr>
            <a:r>
              <a:t/>
            </a:r>
            <a:endParaRPr sz="1200">
              <a:solidFill>
                <a:srgbClr val="2D3D4A"/>
              </a:solidFill>
            </a:endParaRPr>
          </a:p>
        </p:txBody>
      </p:sp>
      <p:pic>
        <p:nvPicPr>
          <p:cNvPr id="263" name="Google Shape;263;p46"/>
          <p:cNvPicPr preferRelativeResize="0"/>
          <p:nvPr/>
        </p:nvPicPr>
        <p:blipFill rotWithShape="1">
          <a:blip r:embed="rId6">
            <a:alphaModFix/>
          </a:blip>
          <a:srcRect b="11824" l="18073" r="14486" t="20988"/>
          <a:stretch/>
        </p:blipFill>
        <p:spPr>
          <a:xfrm>
            <a:off x="3265977" y="4306493"/>
            <a:ext cx="2588100" cy="6445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idx="1" type="body"/>
          </p:nvPr>
        </p:nvSpPr>
        <p:spPr>
          <a:xfrm>
            <a:off x="457200" y="838051"/>
            <a:ext cx="82296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Use the information below to understand what is expected and use the (</a:t>
            </a:r>
            <a:r>
              <a:rPr lang="en" sz="1200">
                <a:solidFill>
                  <a:srgbClr val="0097A7"/>
                </a:solidFill>
                <a:uFill>
                  <a:noFill/>
                </a:uFill>
                <a:hlinkClick action="ppaction://hlinksldjump" r:id="rId3">
                  <a:extLst>
                    <a:ext uri="{A12FA001-AC4F-418D-AE19-62706E023703}">
                      <ahyp:hlinkClr val="tx"/>
                    </a:ext>
                  </a:extLst>
                </a:hlinkClick>
              </a:rPr>
              <a:t>solution slide to share your answers)</a:t>
            </a:r>
            <a:endParaRPr>
              <a:solidFill>
                <a:srgbClr val="0097A7"/>
              </a:solidFill>
            </a:endParaRPr>
          </a:p>
          <a:p>
            <a:pPr indent="0" lvl="0" marL="0" rtl="0" algn="l">
              <a:lnSpc>
                <a:spcPct val="115000"/>
              </a:lnSpc>
              <a:spcBef>
                <a:spcPts val="0"/>
              </a:spcBef>
              <a:spcAft>
                <a:spcPts val="0"/>
              </a:spcAft>
              <a:buNone/>
            </a:pPr>
            <a:r>
              <a:t/>
            </a:r>
            <a:endParaRPr sz="1200"/>
          </a:p>
        </p:txBody>
      </p:sp>
      <p:sp>
        <p:nvSpPr>
          <p:cNvPr id="269" name="Google Shape;269;p47"/>
          <p:cNvSpPr txBox="1"/>
          <p:nvPr>
            <p:ph idx="2" type="body"/>
          </p:nvPr>
        </p:nvSpPr>
        <p:spPr>
          <a:xfrm>
            <a:off x="457200" y="48387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70" name="Google Shape;270;p47"/>
          <p:cNvSpPr txBox="1"/>
          <p:nvPr>
            <p:ph type="title"/>
          </p:nvPr>
        </p:nvSpPr>
        <p:spPr>
          <a:xfrm>
            <a:off x="457200" y="2286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LinkedIn Project</a:t>
            </a:r>
            <a:endParaRPr sz="2800"/>
          </a:p>
        </p:txBody>
      </p:sp>
      <p:sp>
        <p:nvSpPr>
          <p:cNvPr id="271" name="Google Shape;271;p47"/>
          <p:cNvSpPr txBox="1"/>
          <p:nvPr>
            <p:ph idx="3" type="body"/>
          </p:nvPr>
        </p:nvSpPr>
        <p:spPr>
          <a:xfrm>
            <a:off x="457200" y="1181100"/>
            <a:ext cx="8229600" cy="28575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Assumption for exercise-sake</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Your solution requires jobs posted on LinkedIn to be recommended. Your engineering lead share </a:t>
            </a:r>
            <a:r>
              <a:rPr lang="en" sz="1200">
                <a:solidFill>
                  <a:srgbClr val="0097A7"/>
                </a:solidFill>
                <a:uFill>
                  <a:noFill/>
                </a:uFill>
                <a:hlinkClick r:id="rId4">
                  <a:extLst>
                    <a:ext uri="{A12FA001-AC4F-418D-AE19-62706E023703}">
                      <ahyp:hlinkClr val="tx"/>
                    </a:ext>
                  </a:extLst>
                </a:hlinkClick>
              </a:rPr>
              <a:t>LinkedIn Job (Lookup API</a:t>
            </a:r>
            <a:r>
              <a:rPr lang="en" sz="1200">
                <a:solidFill>
                  <a:srgbClr val="0097A7"/>
                </a:solidFill>
              </a:rPr>
              <a:t>) </a:t>
            </a:r>
            <a:r>
              <a:rPr lang="en" sz="1200">
                <a:solidFill>
                  <a:srgbClr val="2D3D4A"/>
                </a:solidFill>
              </a:rPr>
              <a:t>and</a:t>
            </a:r>
            <a:r>
              <a:rPr lang="en" sz="1200">
                <a:solidFill>
                  <a:srgbClr val="0097A7"/>
                </a:solidFill>
              </a:rPr>
              <a:t> (</a:t>
            </a:r>
            <a:r>
              <a:rPr lang="en" sz="1200">
                <a:solidFill>
                  <a:srgbClr val="0097A7"/>
                </a:solidFill>
                <a:uFill>
                  <a:noFill/>
                </a:uFill>
                <a:hlinkClick r:id="rId5">
                  <a:extLst>
                    <a:ext uri="{A12FA001-AC4F-418D-AE19-62706E023703}">
                      <ahyp:hlinkClr val="tx"/>
                    </a:ext>
                  </a:extLst>
                </a:hlinkClick>
              </a:rPr>
              <a:t>LinkedIn Match API</a:t>
            </a:r>
            <a:r>
              <a:rPr lang="en" sz="1200">
                <a:solidFill>
                  <a:srgbClr val="0097A7"/>
                </a:solidFill>
              </a:rPr>
              <a:t>) </a:t>
            </a:r>
            <a:r>
              <a:rPr lang="en" sz="1200">
                <a:solidFill>
                  <a:srgbClr val="2D3D4A"/>
                </a:solidFill>
              </a:rPr>
              <a:t>as a reference to determine what attributes are available for you to match for recommendation</a:t>
            </a:r>
            <a:endParaRPr sz="1200">
              <a:solidFill>
                <a:srgbClr val="2D3D4A"/>
              </a:solidFill>
            </a:endParaRPr>
          </a:p>
          <a:p>
            <a:pPr indent="0" lvl="0" marL="0" rtl="0" algn="l">
              <a:lnSpc>
                <a:spcPct val="115000"/>
              </a:lnSpc>
              <a:spcBef>
                <a:spcPts val="700"/>
              </a:spcBef>
              <a:spcAft>
                <a:spcPts val="0"/>
              </a:spcAft>
              <a:buNone/>
            </a:pPr>
            <a:r>
              <a:t/>
            </a:r>
            <a:endParaRPr sz="1200">
              <a:solidFill>
                <a:srgbClr val="2D3D4A"/>
              </a:solidFill>
            </a:endParaRPr>
          </a:p>
        </p:txBody>
      </p:sp>
      <p:pic>
        <p:nvPicPr>
          <p:cNvPr id="272" name="Google Shape;272;p47"/>
          <p:cNvPicPr preferRelativeResize="0"/>
          <p:nvPr/>
        </p:nvPicPr>
        <p:blipFill rotWithShape="1">
          <a:blip r:embed="rId6">
            <a:alphaModFix/>
          </a:blip>
          <a:srcRect b="11824" l="18073" r="14486" t="20988"/>
          <a:stretch/>
        </p:blipFill>
        <p:spPr>
          <a:xfrm>
            <a:off x="2697366" y="3896513"/>
            <a:ext cx="3591690" cy="8945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8"/>
          <p:cNvSpPr txBox="1"/>
          <p:nvPr>
            <p:ph idx="1" type="body"/>
          </p:nvPr>
        </p:nvSpPr>
        <p:spPr>
          <a:xfrm>
            <a:off x="457200" y="838051"/>
            <a:ext cx="82296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Use the information below to understand what is expected and use the (</a:t>
            </a:r>
            <a:r>
              <a:rPr lang="en" sz="1200">
                <a:solidFill>
                  <a:srgbClr val="0097A7"/>
                </a:solidFill>
                <a:uFill>
                  <a:noFill/>
                </a:uFill>
                <a:hlinkClick action="ppaction://hlinksldjump" r:id="rId3">
                  <a:extLst>
                    <a:ext uri="{A12FA001-AC4F-418D-AE19-62706E023703}">
                      <ahyp:hlinkClr val="tx"/>
                    </a:ext>
                  </a:extLst>
                </a:hlinkClick>
              </a:rPr>
              <a:t>solution slide to share your answers)</a:t>
            </a:r>
            <a:endParaRPr>
              <a:solidFill>
                <a:srgbClr val="0097A7"/>
              </a:solidFill>
            </a:endParaRPr>
          </a:p>
          <a:p>
            <a:pPr indent="0" lvl="0" marL="0" rtl="0" algn="l">
              <a:lnSpc>
                <a:spcPct val="115000"/>
              </a:lnSpc>
              <a:spcBef>
                <a:spcPts val="0"/>
              </a:spcBef>
              <a:spcAft>
                <a:spcPts val="0"/>
              </a:spcAft>
              <a:buNone/>
            </a:pPr>
            <a:r>
              <a:t/>
            </a:r>
            <a:endParaRPr sz="1200"/>
          </a:p>
        </p:txBody>
      </p:sp>
      <p:sp>
        <p:nvSpPr>
          <p:cNvPr id="278" name="Google Shape;278;p48"/>
          <p:cNvSpPr txBox="1"/>
          <p:nvPr>
            <p:ph idx="2" type="body"/>
          </p:nvPr>
        </p:nvSpPr>
        <p:spPr>
          <a:xfrm>
            <a:off x="457200" y="48387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79" name="Google Shape;279;p48"/>
          <p:cNvSpPr txBox="1"/>
          <p:nvPr>
            <p:ph type="title"/>
          </p:nvPr>
        </p:nvSpPr>
        <p:spPr>
          <a:xfrm>
            <a:off x="457200" y="2286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Amazon</a:t>
            </a:r>
            <a:r>
              <a:rPr lang="en" sz="2800"/>
              <a:t> Project</a:t>
            </a:r>
            <a:endParaRPr sz="2800"/>
          </a:p>
        </p:txBody>
      </p:sp>
      <p:sp>
        <p:nvSpPr>
          <p:cNvPr id="280" name="Google Shape;280;p48"/>
          <p:cNvSpPr txBox="1"/>
          <p:nvPr>
            <p:ph idx="3" type="body"/>
          </p:nvPr>
        </p:nvSpPr>
        <p:spPr>
          <a:xfrm>
            <a:off x="457200" y="1181100"/>
            <a:ext cx="8229600" cy="28575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Assumption for exercise-sake</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Your solution requires </a:t>
            </a:r>
            <a:r>
              <a:rPr lang="en" sz="1200"/>
              <a:t>media files to be shared on Amazon website once the publishers uploads them successfully</a:t>
            </a:r>
            <a:r>
              <a:rPr lang="en" sz="1200">
                <a:solidFill>
                  <a:srgbClr val="2D3D4A"/>
                </a:solidFill>
              </a:rPr>
              <a:t>. Your engineering lead shared </a:t>
            </a:r>
            <a:r>
              <a:rPr lang="en" sz="1200">
                <a:solidFill>
                  <a:srgbClr val="0097A7"/>
                </a:solidFill>
                <a:uFill>
                  <a:noFill/>
                </a:uFill>
                <a:hlinkClick r:id="rId4">
                  <a:extLst>
                    <a:ext uri="{A12FA001-AC4F-418D-AE19-62706E023703}">
                      <ahyp:hlinkClr val="tx"/>
                    </a:ext>
                  </a:extLst>
                </a:hlinkClick>
              </a:rPr>
              <a:t>(PutObject API documentation</a:t>
            </a:r>
            <a:r>
              <a:rPr lang="en" sz="1200">
                <a:solidFill>
                  <a:srgbClr val="0097A7"/>
                </a:solidFill>
              </a:rPr>
              <a:t>)</a:t>
            </a:r>
            <a:r>
              <a:rPr lang="en" sz="1200">
                <a:solidFill>
                  <a:srgbClr val="0097A7"/>
                </a:solidFill>
              </a:rPr>
              <a:t> </a:t>
            </a:r>
            <a:r>
              <a:rPr lang="en" sz="1200"/>
              <a:t>for your</a:t>
            </a:r>
            <a:r>
              <a:rPr lang="en" sz="1200">
                <a:solidFill>
                  <a:srgbClr val="2D3D4A"/>
                </a:solidFill>
              </a:rPr>
              <a:t> reference</a:t>
            </a:r>
            <a:r>
              <a:rPr lang="en" sz="1200"/>
              <a:t>. Use the information to determine the file upload criteria and other design change you may want to discuss with your designer.</a:t>
            </a:r>
            <a:endParaRPr sz="1200"/>
          </a:p>
          <a:p>
            <a:pPr indent="0" lvl="0" marL="0" rtl="0" algn="l">
              <a:lnSpc>
                <a:spcPct val="115000"/>
              </a:lnSpc>
              <a:spcBef>
                <a:spcPts val="0"/>
              </a:spcBef>
              <a:spcAft>
                <a:spcPts val="0"/>
              </a:spcAft>
              <a:buNone/>
            </a:pPr>
            <a:r>
              <a:rPr lang="en" sz="1200">
                <a:solidFill>
                  <a:srgbClr val="2D3D4A"/>
                </a:solidFill>
              </a:rPr>
              <a:t> </a:t>
            </a:r>
            <a:endParaRPr sz="1200">
              <a:solidFill>
                <a:srgbClr val="2D3D4A"/>
              </a:solidFill>
            </a:endParaRPr>
          </a:p>
          <a:p>
            <a:pPr indent="0" lvl="0" marL="0" rtl="0" algn="l">
              <a:lnSpc>
                <a:spcPct val="115000"/>
              </a:lnSpc>
              <a:spcBef>
                <a:spcPts val="0"/>
              </a:spcBef>
              <a:spcAft>
                <a:spcPts val="0"/>
              </a:spcAft>
              <a:buNone/>
            </a:pPr>
            <a:r>
              <a:rPr lang="en" sz="1200">
                <a:solidFill>
                  <a:srgbClr val="2D3D4A"/>
                </a:solidFill>
              </a:rPr>
              <a:t>For the </a:t>
            </a:r>
            <a:r>
              <a:rPr lang="en" sz="1200"/>
              <a:t>sake of the exercise assume the following:</a:t>
            </a:r>
            <a:endParaRPr sz="1200"/>
          </a:p>
          <a:p>
            <a:pPr indent="-304800" lvl="0" marL="457200" rtl="0" algn="l">
              <a:lnSpc>
                <a:spcPct val="115000"/>
              </a:lnSpc>
              <a:spcBef>
                <a:spcPts val="0"/>
              </a:spcBef>
              <a:spcAft>
                <a:spcPts val="0"/>
              </a:spcAft>
              <a:buSzPts val="1200"/>
              <a:buChar char="•"/>
            </a:pPr>
            <a:r>
              <a:rPr lang="en" sz="1200"/>
              <a:t> Your team has all the necessary infrastructure and permission to use AWS S3 to manage files</a:t>
            </a:r>
            <a:endParaRPr sz="1200"/>
          </a:p>
          <a:p>
            <a:pPr indent="-304800" lvl="0" marL="457200" rtl="0" algn="l">
              <a:lnSpc>
                <a:spcPct val="115000"/>
              </a:lnSpc>
              <a:spcBef>
                <a:spcPts val="0"/>
              </a:spcBef>
              <a:spcAft>
                <a:spcPts val="0"/>
              </a:spcAft>
              <a:buSzPts val="1200"/>
              <a:buChar char="•"/>
            </a:pPr>
            <a:r>
              <a:rPr lang="en" sz="1200"/>
              <a:t>Your scope include allowing publisher to upload a file to create a</a:t>
            </a:r>
            <a:r>
              <a:rPr lang="en" sz="1200">
                <a:solidFill>
                  <a:srgbClr val="0097A7"/>
                </a:solidFill>
              </a:rPr>
              <a:t> (</a:t>
            </a:r>
            <a:r>
              <a:rPr lang="en" sz="1200">
                <a:solidFill>
                  <a:srgbClr val="0097A7"/>
                </a:solidFill>
                <a:uFill>
                  <a:noFill/>
                </a:uFill>
                <a:hlinkClick r:id="rId5">
                  <a:extLst>
                    <a:ext uri="{A12FA001-AC4F-418D-AE19-62706E023703}">
                      <ahyp:hlinkClr val="tx"/>
                    </a:ext>
                  </a:extLst>
                </a:hlinkClick>
              </a:rPr>
              <a:t>teaser</a:t>
            </a:r>
            <a:r>
              <a:rPr lang="en" sz="1200"/>
              <a:t>) that can be shared by the user on social platforms such as Facebook using a unique URL.</a:t>
            </a:r>
            <a:endParaRPr sz="1200"/>
          </a:p>
          <a:p>
            <a:pPr indent="0" lvl="0" marL="0" rtl="0" algn="l">
              <a:lnSpc>
                <a:spcPct val="115000"/>
              </a:lnSpc>
              <a:spcBef>
                <a:spcPts val="700"/>
              </a:spcBef>
              <a:spcAft>
                <a:spcPts val="0"/>
              </a:spcAft>
              <a:buNone/>
            </a:pPr>
            <a:r>
              <a:t/>
            </a:r>
            <a:endParaRPr sz="1200">
              <a:solidFill>
                <a:srgbClr val="2D3D4A"/>
              </a:solidFill>
            </a:endParaRPr>
          </a:p>
        </p:txBody>
      </p:sp>
      <p:pic>
        <p:nvPicPr>
          <p:cNvPr id="281" name="Google Shape;281;p48"/>
          <p:cNvPicPr preferRelativeResize="0"/>
          <p:nvPr/>
        </p:nvPicPr>
        <p:blipFill rotWithShape="1">
          <a:blip r:embed="rId6">
            <a:alphaModFix/>
          </a:blip>
          <a:srcRect b="11824" l="18073" r="14486" t="20988"/>
          <a:stretch/>
        </p:blipFill>
        <p:spPr>
          <a:xfrm>
            <a:off x="2697366" y="3896513"/>
            <a:ext cx="3591690" cy="8945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1"/>
          <p:cNvSpPr txBox="1"/>
          <p:nvPr>
            <p:ph type="title"/>
          </p:nvPr>
        </p:nvSpPr>
        <p:spPr>
          <a:xfrm>
            <a:off x="311700" y="216425"/>
            <a:ext cx="8520600" cy="5727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How to use this Template</a:t>
            </a:r>
            <a:endParaRPr sz="2800"/>
          </a:p>
        </p:txBody>
      </p:sp>
      <p:sp>
        <p:nvSpPr>
          <p:cNvPr id="137" name="Google Shape;137;p31"/>
          <p:cNvSpPr txBox="1"/>
          <p:nvPr>
            <p:ph idx="1" type="body"/>
          </p:nvPr>
        </p:nvSpPr>
        <p:spPr>
          <a:xfrm>
            <a:off x="311700" y="847675"/>
            <a:ext cx="8520600" cy="3190800"/>
          </a:xfrm>
          <a:prstGeom prst="rect">
            <a:avLst/>
          </a:prstGeom>
        </p:spPr>
        <p:txBody>
          <a:bodyPr anchorCtr="0" anchor="t" bIns="34275" lIns="34275" spcFirstLastPara="1" rIns="34275" wrap="square" tIns="3427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2D3D4A"/>
                </a:solidFill>
              </a:rPr>
              <a:t>Make a copy of this Google Slide deck (</a:t>
            </a:r>
            <a:r>
              <a:rPr lang="en" sz="1200">
                <a:solidFill>
                  <a:srgbClr val="0097A7"/>
                </a:solidFill>
                <a:uFill>
                  <a:noFill/>
                </a:uFill>
                <a:hlinkClick r:id="rId3">
                  <a:extLst>
                    <a:ext uri="{A12FA001-AC4F-418D-AE19-62706E023703}">
                      <ahyp:hlinkClr val="tx"/>
                    </a:ext>
                  </a:extLst>
                </a:hlinkClick>
              </a:rPr>
              <a:t>Google Drive Directions</a:t>
            </a:r>
            <a:r>
              <a:rPr lang="en" sz="1200">
                <a:solidFill>
                  <a:srgbClr val="2D3D4A"/>
                </a:solidFill>
              </a:rPr>
              <a:t>).</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We have provided these slides as a guide to ensure that you submit all the required components to successfully complete your project.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When presenting your project, please only think of this as a guide. We encouraged you to use creative freedom when making changes as long as the required information is present.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Don’t forget to delete this and all of the other reference slides before you submit your project.</a:t>
            </a:r>
            <a:endParaRPr sz="1200">
              <a:solidFill>
                <a:srgbClr val="2D3D4A"/>
              </a:solidFill>
            </a:endParaRPr>
          </a:p>
          <a:p>
            <a:pPr indent="0" lvl="0" marL="114300" rtl="0" algn="l">
              <a:lnSpc>
                <a:spcPct val="115000"/>
              </a:lnSpc>
              <a:spcBef>
                <a:spcPts val="700"/>
              </a:spcBef>
              <a:spcAft>
                <a:spcPts val="0"/>
              </a:spcAft>
              <a:buNone/>
            </a:pPr>
            <a:r>
              <a:t/>
            </a:r>
            <a:endParaRPr sz="1200">
              <a:solidFill>
                <a:srgbClr val="000000"/>
              </a:solidFill>
            </a:endParaRPr>
          </a:p>
        </p:txBody>
      </p:sp>
      <p:pic>
        <p:nvPicPr>
          <p:cNvPr id="138" name="Google Shape;138;p31"/>
          <p:cNvPicPr preferRelativeResize="0"/>
          <p:nvPr/>
        </p:nvPicPr>
        <p:blipFill rotWithShape="1">
          <a:blip r:embed="rId4">
            <a:alphaModFix/>
          </a:blip>
          <a:srcRect b="11824" l="18073" r="14486" t="20988"/>
          <a:stretch/>
        </p:blipFill>
        <p:spPr>
          <a:xfrm>
            <a:off x="3265977" y="4306493"/>
            <a:ext cx="2588100" cy="6445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287" name="Google Shape;287;p49"/>
          <p:cNvSpPr txBox="1"/>
          <p:nvPr>
            <p:ph type="title"/>
          </p:nvPr>
        </p:nvSpPr>
        <p:spPr>
          <a:xfrm>
            <a:off x="304800" y="762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&lt; Insert Name&gt;Project </a:t>
            </a:r>
            <a:endParaRPr sz="2800"/>
          </a:p>
        </p:txBody>
      </p:sp>
      <p:graphicFrame>
        <p:nvGraphicFramePr>
          <p:cNvPr id="288" name="Google Shape;288;p49"/>
          <p:cNvGraphicFramePr/>
          <p:nvPr/>
        </p:nvGraphicFramePr>
        <p:xfrm>
          <a:off x="152400" y="625600"/>
          <a:ext cx="3000000" cy="3000000"/>
        </p:xfrm>
        <a:graphic>
          <a:graphicData uri="http://schemas.openxmlformats.org/drawingml/2006/table">
            <a:tbl>
              <a:tblPr>
                <a:noFill/>
                <a:tableStyleId>{F42D88E6-C77A-43F1-89F4-C9703BF21FCD}</a:tableStyleId>
              </a:tblPr>
              <a:tblGrid>
                <a:gridCol w="2264800"/>
                <a:gridCol w="6492050"/>
              </a:tblGrid>
              <a:tr h="1744675">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Based on the API documentation how would you update your solution and design?</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upto 2 changes that you will explore</a:t>
                      </a:r>
                      <a:endParaRPr sz="1200">
                        <a:solidFill>
                          <a:srgbClr val="9E9E9E"/>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21613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upto 2 questions that you would as a PM clarify with the engineering team to ensure your design exploration is effective and you are continuing to understand the effort and complexity involved to build your feature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sz="4200"/>
              <a:t>Re-prioritize Sprint Backlog</a:t>
            </a:r>
            <a:endParaRPr sz="4200"/>
          </a:p>
        </p:txBody>
      </p:sp>
      <p:sp>
        <p:nvSpPr>
          <p:cNvPr id="294" name="Google Shape;294;p50"/>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95" name="Google Shape;295;p50"/>
          <p:cNvSpPr txBox="1"/>
          <p:nvPr>
            <p:ph idx="1" type="body"/>
          </p:nvPr>
        </p:nvSpPr>
        <p:spPr>
          <a:xfrm>
            <a:off x="457200" y="26426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As a PM, unexpected issues and new feature requests will </a:t>
            </a:r>
            <a:r>
              <a:rPr lang="en" sz="1200"/>
              <a:t>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idx="1" type="body"/>
          </p:nvPr>
        </p:nvSpPr>
        <p:spPr>
          <a:xfrm>
            <a:off x="459552" y="761851"/>
            <a:ext cx="84717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Use the below table to understand what is expected in this exercise and utilize the next slide to share your answers</a:t>
            </a:r>
            <a:endParaRPr sz="1200">
              <a:solidFill>
                <a:srgbClr val="02B3E4"/>
              </a:solidFill>
            </a:endParaRPr>
          </a:p>
        </p:txBody>
      </p:sp>
      <p:sp>
        <p:nvSpPr>
          <p:cNvPr id="301" name="Google Shape;301;p51"/>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302" name="Google Shape;302;p51"/>
          <p:cNvSpPr txBox="1"/>
          <p:nvPr>
            <p:ph idx="3" type="body"/>
          </p:nvPr>
        </p:nvSpPr>
        <p:spPr>
          <a:xfrm>
            <a:off x="459552" y="1104900"/>
            <a:ext cx="8471700" cy="3451500"/>
          </a:xfrm>
          <a:prstGeom prst="rect">
            <a:avLst/>
          </a:prstGeom>
        </p:spPr>
        <p:txBody>
          <a:bodyPr anchorCtr="0" anchor="ctr"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Sprint Progress and Issue Priority Order</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 You are 3 days into the 2 week sprint and issue has been reported from production in the last 5 days</a:t>
            </a:r>
            <a:r>
              <a:rPr b="1" lang="en" sz="1200"/>
              <a:t>. </a:t>
            </a:r>
            <a:r>
              <a:rPr lang="en" sz="1200"/>
              <a:t>The i</a:t>
            </a:r>
            <a:r>
              <a:rPr lang="en" sz="1200">
                <a:solidFill>
                  <a:srgbClr val="2D3D4A"/>
                </a:solidFill>
              </a:rPr>
              <a:t>ssue </a:t>
            </a:r>
            <a:r>
              <a:rPr lang="en" sz="1200"/>
              <a:t>p</a:t>
            </a:r>
            <a:r>
              <a:rPr lang="en" sz="1200">
                <a:solidFill>
                  <a:srgbClr val="2D3D4A"/>
                </a:solidFill>
              </a:rPr>
              <a:t>riority order used </a:t>
            </a:r>
            <a:r>
              <a:rPr lang="en" sz="1200"/>
              <a:t>across all development team is</a:t>
            </a:r>
            <a:endParaRPr sz="1200">
              <a:solidFill>
                <a:srgbClr val="2D3D4A"/>
              </a:solidFill>
            </a:endParaRPr>
          </a:p>
          <a:p>
            <a:pPr indent="-304800" lvl="0" marL="457200" rtl="0" algn="l">
              <a:lnSpc>
                <a:spcPct val="115000"/>
              </a:lnSpc>
              <a:spcBef>
                <a:spcPts val="0"/>
              </a:spcBef>
              <a:spcAft>
                <a:spcPts val="0"/>
              </a:spcAft>
              <a:buClr>
                <a:srgbClr val="2D3D4A"/>
              </a:buClr>
              <a:buSzPts val="1200"/>
              <a:buAutoNum type="arabicPeriod"/>
            </a:pPr>
            <a:r>
              <a:rPr lang="en" sz="1200">
                <a:solidFill>
                  <a:srgbClr val="2D3D4A"/>
                </a:solidFill>
              </a:rPr>
              <a:t>Critical </a:t>
            </a:r>
            <a:endParaRPr sz="1200"/>
          </a:p>
          <a:p>
            <a:pPr indent="-304800" lvl="0" marL="457200" rtl="0" algn="l">
              <a:lnSpc>
                <a:spcPct val="115000"/>
              </a:lnSpc>
              <a:spcBef>
                <a:spcPts val="0"/>
              </a:spcBef>
              <a:spcAft>
                <a:spcPts val="0"/>
              </a:spcAft>
              <a:buClr>
                <a:srgbClr val="2D3D4A"/>
              </a:buClr>
              <a:buSzPts val="1200"/>
              <a:buAutoNum type="arabicPeriod"/>
            </a:pPr>
            <a:r>
              <a:rPr lang="en" sz="1200">
                <a:solidFill>
                  <a:srgbClr val="2D3D4A"/>
                </a:solidFill>
              </a:rPr>
              <a:t>High </a:t>
            </a:r>
            <a:endParaRPr sz="1200"/>
          </a:p>
          <a:p>
            <a:pPr indent="-304800" lvl="0" marL="457200" rtl="0" algn="l">
              <a:lnSpc>
                <a:spcPct val="115000"/>
              </a:lnSpc>
              <a:spcBef>
                <a:spcPts val="0"/>
              </a:spcBef>
              <a:spcAft>
                <a:spcPts val="0"/>
              </a:spcAft>
              <a:buClr>
                <a:srgbClr val="2D3D4A"/>
              </a:buClr>
              <a:buSzPts val="1200"/>
              <a:buAutoNum type="arabicPeriod"/>
            </a:pPr>
            <a:r>
              <a:rPr lang="en" sz="1200">
                <a:solidFill>
                  <a:srgbClr val="2D3D4A"/>
                </a:solidFill>
              </a:rPr>
              <a:t>Normal</a:t>
            </a:r>
            <a:endParaRPr sz="1200">
              <a:solidFill>
                <a:srgbClr val="2D3D4A"/>
              </a:solidFill>
            </a:endParaRPr>
          </a:p>
          <a:p>
            <a:pPr indent="-304800" lvl="0" marL="457200" rtl="0" algn="l">
              <a:lnSpc>
                <a:spcPct val="115000"/>
              </a:lnSpc>
              <a:spcBef>
                <a:spcPts val="0"/>
              </a:spcBef>
              <a:spcAft>
                <a:spcPts val="0"/>
              </a:spcAft>
              <a:buClr>
                <a:srgbClr val="2D3D4A"/>
              </a:buClr>
              <a:buSzPts val="1200"/>
              <a:buAutoNum type="arabicPeriod"/>
            </a:pPr>
            <a:r>
              <a:rPr lang="en" sz="1200">
                <a:solidFill>
                  <a:srgbClr val="2D3D4A"/>
                </a:solidFill>
              </a:rPr>
              <a:t>Low</a:t>
            </a:r>
            <a:endParaRPr sz="1200">
              <a:solidFill>
                <a:srgbClr val="2D3D4A"/>
              </a:solidFill>
            </a:endParaRPr>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solidFill>
                  <a:srgbClr val="2D3D4A"/>
                </a:solidFill>
              </a:rPr>
              <a:t>Issue Details</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Your customer service team filed a ticket as ‘bug’ [Priority = 1] that has been added to your product backlog. </a:t>
            </a:r>
            <a:endParaRPr sz="1200">
              <a:solidFill>
                <a:srgbClr val="2D3D4A"/>
              </a:solidFill>
            </a:endParaRPr>
          </a:p>
          <a:p>
            <a:pPr indent="0" lvl="0" marL="0" rtl="0" algn="l">
              <a:lnSpc>
                <a:spcPct val="115000"/>
              </a:lnSpc>
              <a:spcBef>
                <a:spcPts val="0"/>
              </a:spcBef>
              <a:spcAft>
                <a:spcPts val="0"/>
              </a:spcAft>
              <a:buNone/>
            </a:pPr>
            <a:r>
              <a:rPr lang="en" sz="1200">
                <a:solidFill>
                  <a:srgbClr val="2D3D4A"/>
                </a:solidFill>
              </a:rPr>
              <a:t>Users are complaining that the landing page upon logging is too slow to load.</a:t>
            </a:r>
            <a:endParaRPr sz="1200">
              <a:solidFill>
                <a:srgbClr val="2D3D4A"/>
              </a:solidFill>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t>Additional Details</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QA has confirmed that the reported issue is happening on production (taking 38% more time to load) </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Page load time is one of the key page performance metrics that you track apart from unique visitor (daily, monthly) ,bounce rate, peak response and landing page conversions</a:t>
            </a:r>
            <a:endParaRPr sz="1200">
              <a:solidFill>
                <a:srgbClr val="2D3D4A"/>
              </a:solidFill>
            </a:endParaRPr>
          </a:p>
        </p:txBody>
      </p:sp>
      <p:sp>
        <p:nvSpPr>
          <p:cNvPr id="303" name="Google Shape;303;p51"/>
          <p:cNvSpPr txBox="1"/>
          <p:nvPr/>
        </p:nvSpPr>
        <p:spPr>
          <a:xfrm>
            <a:off x="377225" y="76200"/>
            <a:ext cx="81660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Issue 1: Landing Page loading too slow</a:t>
            </a:r>
            <a:endParaRPr sz="2800">
              <a:solidFill>
                <a:srgbClr val="2D3D4A"/>
              </a:solidFill>
              <a:latin typeface="Open Sans"/>
              <a:ea typeface="Open Sans"/>
              <a:cs typeface="Open Sans"/>
              <a:sym typeface="Open Sans"/>
            </a:endParaRPr>
          </a:p>
        </p:txBody>
      </p:sp>
      <p:pic>
        <p:nvPicPr>
          <p:cNvPr id="304" name="Google Shape;304;p51"/>
          <p:cNvPicPr preferRelativeResize="0"/>
          <p:nvPr/>
        </p:nvPicPr>
        <p:blipFill rotWithShape="1">
          <a:blip r:embed="rId3">
            <a:alphaModFix/>
          </a:blip>
          <a:srcRect b="11824" l="18073" r="14486" t="20988"/>
          <a:stretch/>
        </p:blipFill>
        <p:spPr>
          <a:xfrm>
            <a:off x="3189777" y="4535093"/>
            <a:ext cx="2588100" cy="6445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152400" y="76200"/>
            <a:ext cx="8229600" cy="47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Issue 1: Landing Page loading too slow</a:t>
            </a:r>
            <a:endParaRPr sz="2800"/>
          </a:p>
        </p:txBody>
      </p:sp>
      <p:sp>
        <p:nvSpPr>
          <p:cNvPr id="310" name="Google Shape;310;p5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311" name="Google Shape;311;p5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312" name="Google Shape;312;p52"/>
          <p:cNvGraphicFramePr/>
          <p:nvPr/>
        </p:nvGraphicFramePr>
        <p:xfrm>
          <a:off x="105650" y="564275"/>
          <a:ext cx="3000000" cy="3000000"/>
        </p:xfrm>
        <a:graphic>
          <a:graphicData uri="http://schemas.openxmlformats.org/drawingml/2006/table">
            <a:tbl>
              <a:tblPr>
                <a:noFill/>
                <a:tableStyleId>{F42D88E6-C77A-43F1-89F4-C9703BF21FCD}</a:tableStyleId>
              </a:tblPr>
              <a:tblGrid>
                <a:gridCol w="1405875"/>
                <a:gridCol w="7504575"/>
              </a:tblGrid>
              <a:tr h="13674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issue</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Limit to 3 bullets and list the various inputs or steps you took to analyze issues</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Identify issue priority and support rationale in 1 sentence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r h="16582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a:t>
                      </a:r>
                      <a:r>
                        <a:rPr lang="en" sz="1200">
                          <a:solidFill>
                            <a:srgbClr val="2D3D4A"/>
                          </a:solidFill>
                          <a:latin typeface="Open Sans"/>
                          <a:ea typeface="Open Sans"/>
                          <a:cs typeface="Open Sans"/>
                          <a:sym typeface="Open Sans"/>
                        </a:rPr>
                        <a:t>using JIRA (ticketing tool), communication channel (Slack)</a:t>
                      </a:r>
                      <a:r>
                        <a:rPr lang="en" sz="1200">
                          <a:solidFill>
                            <a:srgbClr val="2D3D4A"/>
                          </a:solidFill>
                          <a:latin typeface="Open Sans"/>
                          <a:ea typeface="Open Sans"/>
                          <a:cs typeface="Open Sans"/>
                          <a:sym typeface="Open Sans"/>
                        </a:rPr>
                        <a:t> </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L</a:t>
                      </a:r>
                      <a:r>
                        <a:rPr lang="en" sz="1200">
                          <a:solidFill>
                            <a:srgbClr val="9E9E9E"/>
                          </a:solidFill>
                          <a:latin typeface="Open Sans"/>
                          <a:ea typeface="Open Sans"/>
                          <a:cs typeface="Open Sans"/>
                          <a:sym typeface="Open Sans"/>
                        </a:rPr>
                        <a:t>ist upto 3 activities that you would carry out as a PM to raise the visibility based on the priority you decided in the previous step. </a:t>
                      </a:r>
                      <a:r>
                        <a:rPr i="1" lang="en" sz="1200">
                          <a:solidFill>
                            <a:srgbClr val="9E9E9E"/>
                          </a:solidFill>
                          <a:latin typeface="Open Sans"/>
                          <a:ea typeface="Open Sans"/>
                          <a:cs typeface="Open Sans"/>
                          <a:sym typeface="Open Sans"/>
                        </a:rPr>
                        <a:t>For e.g. Update issue priority to “...” </a:t>
                      </a:r>
                      <a:endParaRPr i="1"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i="1" sz="1200">
                        <a:solidFill>
                          <a:srgbClr val="2D3D4A"/>
                        </a:solidFill>
                        <a:latin typeface="Open Sans"/>
                        <a:ea typeface="Open Sans"/>
                        <a:cs typeface="Open Sans"/>
                        <a:sym typeface="Open Sans"/>
                      </a:endParaRPr>
                    </a:p>
                  </a:txBody>
                  <a:tcPr marT="91425" marB="91425" marR="91425" marL="91425"/>
                </a:tc>
              </a:tr>
              <a:tr h="12487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Would you take </a:t>
                      </a:r>
                      <a:r>
                        <a:rPr b="1" lang="en" sz="1200">
                          <a:solidFill>
                            <a:srgbClr val="2D3D4A"/>
                          </a:solidFill>
                          <a:latin typeface="Open Sans"/>
                          <a:ea typeface="Open Sans"/>
                          <a:cs typeface="Open Sans"/>
                          <a:sym typeface="Open Sans"/>
                        </a:rPr>
                        <a:t>additional steps ?</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Limit to 2 bullets to share the additional steps </a:t>
                      </a:r>
                      <a:r>
                        <a:rPr lang="en" sz="1200">
                          <a:solidFill>
                            <a:srgbClr val="9E9E9E"/>
                          </a:solidFill>
                          <a:latin typeface="Open Sans"/>
                          <a:ea typeface="Open Sans"/>
                          <a:cs typeface="Open Sans"/>
                          <a:sym typeface="Open Sans"/>
                        </a:rPr>
                        <a:t>you would carry out as a PM would carry out as a PM to ensure that such events do not happen in the future.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Would you raise the visibility of the identified corrective measures as well ? If so, how and with whom?</a:t>
                      </a:r>
                      <a:endParaRPr sz="1200">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3"/>
          <p:cNvSpPr txBox="1"/>
          <p:nvPr>
            <p:ph idx="1" type="body"/>
          </p:nvPr>
        </p:nvSpPr>
        <p:spPr>
          <a:xfrm>
            <a:off x="381000" y="761851"/>
            <a:ext cx="82296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Use the information below to understand what is expected</a:t>
            </a:r>
            <a:r>
              <a:rPr lang="en" sz="1200"/>
              <a:t> in </a:t>
            </a:r>
            <a:r>
              <a:rPr lang="en" sz="1200"/>
              <a:t>and </a:t>
            </a:r>
            <a:r>
              <a:rPr lang="en" sz="1200"/>
              <a:t>use</a:t>
            </a:r>
            <a:r>
              <a:rPr lang="en" sz="1200"/>
              <a:t> the next slide to share your answers</a:t>
            </a:r>
            <a:endParaRPr sz="1200">
              <a:solidFill>
                <a:srgbClr val="02B3E4"/>
              </a:solidFill>
            </a:endParaRPr>
          </a:p>
        </p:txBody>
      </p:sp>
      <p:sp>
        <p:nvSpPr>
          <p:cNvPr id="318" name="Google Shape;318;p53"/>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319" name="Google Shape;319;p53"/>
          <p:cNvSpPr txBox="1"/>
          <p:nvPr>
            <p:ph idx="3" type="body"/>
          </p:nvPr>
        </p:nvSpPr>
        <p:spPr>
          <a:xfrm>
            <a:off x="352225" y="1164350"/>
            <a:ext cx="8537700" cy="322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Sprint Progress and Issue Priority Order</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 You are 3 days into the 2 week sprint and issue has been reported from production in the last 5 days.</a:t>
            </a:r>
            <a:r>
              <a:rPr lang="en" sz="1200"/>
              <a:t>The issue priority order used across all development team is</a:t>
            </a:r>
            <a:endParaRPr sz="1200"/>
          </a:p>
          <a:p>
            <a:pPr indent="-304800" lvl="0" marL="457200" rtl="0" algn="l">
              <a:lnSpc>
                <a:spcPct val="115000"/>
              </a:lnSpc>
              <a:spcBef>
                <a:spcPts val="0"/>
              </a:spcBef>
              <a:spcAft>
                <a:spcPts val="0"/>
              </a:spcAft>
              <a:buSzPts val="1200"/>
              <a:buAutoNum type="arabicPeriod"/>
            </a:pPr>
            <a:r>
              <a:rPr lang="en" sz="1200"/>
              <a:t>Critical </a:t>
            </a:r>
            <a:endParaRPr sz="1200"/>
          </a:p>
          <a:p>
            <a:pPr indent="-304800" lvl="0" marL="457200" rtl="0" algn="l">
              <a:lnSpc>
                <a:spcPct val="115000"/>
              </a:lnSpc>
              <a:spcBef>
                <a:spcPts val="0"/>
              </a:spcBef>
              <a:spcAft>
                <a:spcPts val="0"/>
              </a:spcAft>
              <a:buSzPts val="1200"/>
              <a:buAutoNum type="arabicPeriod"/>
            </a:pPr>
            <a:r>
              <a:rPr lang="en" sz="1200"/>
              <a:t>High </a:t>
            </a:r>
            <a:endParaRPr sz="1200"/>
          </a:p>
          <a:p>
            <a:pPr indent="-304800" lvl="0" marL="457200" rtl="0" algn="l">
              <a:lnSpc>
                <a:spcPct val="115000"/>
              </a:lnSpc>
              <a:spcBef>
                <a:spcPts val="0"/>
              </a:spcBef>
              <a:spcAft>
                <a:spcPts val="0"/>
              </a:spcAft>
              <a:buSzPts val="1200"/>
              <a:buAutoNum type="arabicPeriod"/>
            </a:pPr>
            <a:r>
              <a:rPr lang="en" sz="1200"/>
              <a:t>Normal</a:t>
            </a:r>
            <a:endParaRPr sz="1200"/>
          </a:p>
          <a:p>
            <a:pPr indent="-304800" lvl="0" marL="457200" rtl="0" algn="l">
              <a:lnSpc>
                <a:spcPct val="115000"/>
              </a:lnSpc>
              <a:spcBef>
                <a:spcPts val="0"/>
              </a:spcBef>
              <a:spcAft>
                <a:spcPts val="0"/>
              </a:spcAft>
              <a:buSzPts val="1200"/>
              <a:buAutoNum type="arabicPeriod"/>
            </a:pPr>
            <a:r>
              <a:rPr lang="en" sz="1200"/>
              <a:t>Low</a:t>
            </a:r>
            <a:endParaRPr sz="1200"/>
          </a:p>
          <a:p>
            <a:pPr indent="0" lvl="0" marL="4572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solidFill>
                  <a:srgbClr val="2D3D4A"/>
                </a:solidFill>
              </a:rPr>
              <a:t>Issue Details</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Your customer service team filed a bug [Priority = 2, and without a screenshot] that has been added to the product backlog. The Profile Settings page updated in the last release looks weird (fields are misaligned) in the Android app </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b="1" lang="en" sz="1200"/>
              <a:t>Additional Details</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QA has confirmed that the reported issue is happening on production and added a screenshot to the ticket</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Data analytics team informed you in the past that % of total users accessing this page on a daily basis</a:t>
            </a:r>
            <a:r>
              <a:rPr lang="en" sz="1200"/>
              <a:t> is</a:t>
            </a:r>
            <a:r>
              <a:rPr lang="en" sz="1200">
                <a:solidFill>
                  <a:srgbClr val="2D3D4A"/>
                </a:solidFill>
              </a:rPr>
              <a:t> 2% </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p:txBody>
      </p:sp>
      <p:sp>
        <p:nvSpPr>
          <p:cNvPr id="320" name="Google Shape;320;p53"/>
          <p:cNvSpPr txBox="1"/>
          <p:nvPr/>
        </p:nvSpPr>
        <p:spPr>
          <a:xfrm>
            <a:off x="301025" y="76200"/>
            <a:ext cx="8287800" cy="6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Issue 2: Misaligned fields in Profile Settings</a:t>
            </a:r>
            <a:endParaRPr sz="2800">
              <a:solidFill>
                <a:srgbClr val="2D3D4A"/>
              </a:solidFill>
              <a:latin typeface="Open Sans"/>
              <a:ea typeface="Open Sans"/>
              <a:cs typeface="Open Sans"/>
              <a:sym typeface="Open Sans"/>
            </a:endParaRPr>
          </a:p>
        </p:txBody>
      </p:sp>
      <p:pic>
        <p:nvPicPr>
          <p:cNvPr id="321" name="Google Shape;321;p53"/>
          <p:cNvPicPr preferRelativeResize="0"/>
          <p:nvPr/>
        </p:nvPicPr>
        <p:blipFill rotWithShape="1">
          <a:blip r:embed="rId3">
            <a:alphaModFix/>
          </a:blip>
          <a:srcRect b="11824" l="18073" r="14486" t="20988"/>
          <a:stretch/>
        </p:blipFill>
        <p:spPr>
          <a:xfrm>
            <a:off x="3265977" y="4382693"/>
            <a:ext cx="2588100" cy="6445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327" name="Google Shape;327;p5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28" name="Google Shape;328;p54"/>
          <p:cNvSpPr txBox="1"/>
          <p:nvPr/>
        </p:nvSpPr>
        <p:spPr>
          <a:xfrm>
            <a:off x="-3775" y="76200"/>
            <a:ext cx="82878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Issue 2: Misaligned fields in Profile Settings</a:t>
            </a:r>
            <a:endParaRPr sz="2800">
              <a:solidFill>
                <a:srgbClr val="2D3D4A"/>
              </a:solidFill>
              <a:latin typeface="Open Sans"/>
              <a:ea typeface="Open Sans"/>
              <a:cs typeface="Open Sans"/>
              <a:sym typeface="Open Sans"/>
            </a:endParaRPr>
          </a:p>
        </p:txBody>
      </p:sp>
      <p:graphicFrame>
        <p:nvGraphicFramePr>
          <p:cNvPr id="329" name="Google Shape;329;p54"/>
          <p:cNvGraphicFramePr/>
          <p:nvPr/>
        </p:nvGraphicFramePr>
        <p:xfrm>
          <a:off x="105650" y="666750"/>
          <a:ext cx="3000000" cy="3000000"/>
        </p:xfrm>
        <a:graphic>
          <a:graphicData uri="http://schemas.openxmlformats.org/drawingml/2006/table">
            <a:tbl>
              <a:tblPr>
                <a:noFill/>
                <a:tableStyleId>{F42D88E6-C77A-43F1-89F4-C9703BF21FCD}</a:tableStyleId>
              </a:tblPr>
              <a:tblGrid>
                <a:gridCol w="1339350"/>
                <a:gridCol w="7571100"/>
              </a:tblGrid>
              <a:tr h="17012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issue</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Limit to 3 bullets and list the various inputs or steps you took to analyze issues</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Identify issue priority and support rationale in 1 sentence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r h="22469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use ticketing tool (JIRA), and  communication channel (Slack)</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List upto 3 activities that you would carry out as a PM to based on the priority you decided in the previous step</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idx="1" type="body"/>
          </p:nvPr>
        </p:nvSpPr>
        <p:spPr>
          <a:xfrm>
            <a:off x="228600" y="609451"/>
            <a:ext cx="82296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Use the information below to understand what is expected and use the next slide to share your answers</a:t>
            </a:r>
            <a:endParaRPr/>
          </a:p>
        </p:txBody>
      </p:sp>
      <p:sp>
        <p:nvSpPr>
          <p:cNvPr id="335" name="Google Shape;335;p55"/>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336" name="Google Shape;336;p55"/>
          <p:cNvSpPr txBox="1"/>
          <p:nvPr>
            <p:ph type="title"/>
          </p:nvPr>
        </p:nvSpPr>
        <p:spPr>
          <a:xfrm>
            <a:off x="228600" y="0"/>
            <a:ext cx="8229600" cy="457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Email from </a:t>
            </a:r>
            <a:r>
              <a:rPr lang="en" sz="2800"/>
              <a:t>Customer Service Manager </a:t>
            </a:r>
            <a:endParaRPr sz="2800"/>
          </a:p>
        </p:txBody>
      </p:sp>
      <p:sp>
        <p:nvSpPr>
          <p:cNvPr id="337" name="Google Shape;337;p55"/>
          <p:cNvSpPr txBox="1"/>
          <p:nvPr>
            <p:ph idx="3" type="body"/>
          </p:nvPr>
        </p:nvSpPr>
        <p:spPr>
          <a:xfrm>
            <a:off x="199575" y="919050"/>
            <a:ext cx="8567400" cy="34554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Sprint Progress </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 You are 3 days into the 2 week sprint and issue has been reported from production in the last 5 days</a:t>
            </a:r>
            <a:endParaRPr sz="1200">
              <a:solidFill>
                <a:srgbClr val="2D3D4A"/>
              </a:solidFill>
            </a:endParaRPr>
          </a:p>
          <a:p>
            <a:pPr indent="0" lvl="0" marL="0" rtl="0" algn="l">
              <a:lnSpc>
                <a:spcPct val="115000"/>
              </a:lnSpc>
              <a:spcBef>
                <a:spcPts val="0"/>
              </a:spcBef>
              <a:spcAft>
                <a:spcPts val="0"/>
              </a:spcAft>
              <a:buNone/>
            </a:pPr>
            <a:r>
              <a:t/>
            </a:r>
            <a:endParaRPr b="1" sz="1200">
              <a:solidFill>
                <a:srgbClr val="2D3D4A"/>
              </a:solidFill>
            </a:endParaRPr>
          </a:p>
          <a:p>
            <a:pPr indent="0" lvl="0" marL="0" rtl="0" algn="l">
              <a:lnSpc>
                <a:spcPct val="115000"/>
              </a:lnSpc>
              <a:spcBef>
                <a:spcPts val="0"/>
              </a:spcBef>
              <a:spcAft>
                <a:spcPts val="0"/>
              </a:spcAft>
              <a:buNone/>
            </a:pPr>
            <a:r>
              <a:rPr b="1" lang="en" sz="1200">
                <a:solidFill>
                  <a:srgbClr val="2D3D4A"/>
                </a:solidFill>
              </a:rPr>
              <a:t>Email Thread</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Our internal tool’s “send email with reset password link” is not working. We are able to trigger the email (containing the link to reset password), however users are complaining that they are not receiving the email from us. We noticed that the email is being received by users after 12 hours of being triggered from our internal tool. This is frustrating them and has increased the incoming call volume.  Can you look into why the  email (containing the link reset password) is being delivered so late ASAP?</a:t>
            </a:r>
            <a:endParaRPr sz="1200">
              <a:solidFill>
                <a:srgbClr val="2D3D4A"/>
              </a:solidFill>
            </a:endParaRPr>
          </a:p>
          <a:p>
            <a:pPr indent="0" lvl="0" marL="0" rtl="0" algn="l">
              <a:lnSpc>
                <a:spcPct val="115000"/>
              </a:lnSpc>
              <a:spcBef>
                <a:spcPts val="0"/>
              </a:spcBef>
              <a:spcAft>
                <a:spcPts val="0"/>
              </a:spcAft>
              <a:buNone/>
            </a:pPr>
            <a:r>
              <a:t/>
            </a:r>
            <a:endParaRPr b="1" sz="1200">
              <a:solidFill>
                <a:srgbClr val="2D3D4A"/>
              </a:solidFill>
            </a:endParaRPr>
          </a:p>
          <a:p>
            <a:pPr indent="0" lvl="0" marL="0" rtl="0" algn="l">
              <a:lnSpc>
                <a:spcPct val="115000"/>
              </a:lnSpc>
              <a:spcBef>
                <a:spcPts val="0"/>
              </a:spcBef>
              <a:spcAft>
                <a:spcPts val="0"/>
              </a:spcAft>
              <a:buNone/>
            </a:pPr>
            <a:r>
              <a:rPr b="1" lang="en" sz="1200"/>
              <a:t>Additional Details</a:t>
            </a:r>
            <a:r>
              <a:rPr b="1" lang="en" sz="1200">
                <a:solidFill>
                  <a:srgbClr val="2D3D4A"/>
                </a:solidFill>
              </a:rPr>
              <a:t> </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20% of users that are unable to log due to incorrect password reach out to customer service team, where they trigger the email with the link to reset password using internal tool. </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From previous engineering discussions, you </a:t>
            </a:r>
            <a:r>
              <a:rPr lang="en" sz="1200">
                <a:solidFill>
                  <a:srgbClr val="2D3D4A"/>
                </a:solidFill>
              </a:rPr>
              <a:t>believe </a:t>
            </a:r>
            <a:r>
              <a:rPr lang="en" sz="1200">
                <a:solidFill>
                  <a:srgbClr val="2D3D4A"/>
                </a:solidFill>
              </a:rPr>
              <a:t>the same email with link to reset password is triggered when a user requests a password reset email from the product directly.</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On an average, 7% of daily total users that are unable to log into the product request this email,</a:t>
            </a:r>
            <a:endParaRPr b="1" sz="1200">
              <a:solidFill>
                <a:srgbClr val="2D3D4A"/>
              </a:solidFill>
            </a:endParaRPr>
          </a:p>
        </p:txBody>
      </p:sp>
      <p:pic>
        <p:nvPicPr>
          <p:cNvPr id="338" name="Google Shape;338;p55"/>
          <p:cNvPicPr preferRelativeResize="0"/>
          <p:nvPr/>
        </p:nvPicPr>
        <p:blipFill rotWithShape="1">
          <a:blip r:embed="rId3">
            <a:alphaModFix/>
          </a:blip>
          <a:srcRect b="11824" l="18073" r="14486" t="20988"/>
          <a:stretch/>
        </p:blipFill>
        <p:spPr>
          <a:xfrm>
            <a:off x="3189777" y="4382693"/>
            <a:ext cx="2588100" cy="6445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344" name="Google Shape;344;p5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345" name="Google Shape;345;p56"/>
          <p:cNvGraphicFramePr/>
          <p:nvPr/>
        </p:nvGraphicFramePr>
        <p:xfrm>
          <a:off x="146200" y="559750"/>
          <a:ext cx="3000000" cy="3000000"/>
        </p:xfrm>
        <a:graphic>
          <a:graphicData uri="http://schemas.openxmlformats.org/drawingml/2006/table">
            <a:tbl>
              <a:tblPr>
                <a:noFill/>
                <a:tableStyleId>{F42D88E6-C77A-43F1-89F4-C9703BF21FCD}</a:tableStyleId>
              </a:tblPr>
              <a:tblGrid>
                <a:gridCol w="1815625"/>
                <a:gridCol w="7120950"/>
              </a:tblGrid>
              <a:tr h="13292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Determine impact and criticality to prioritize the issue</a:t>
                      </a:r>
                      <a:r>
                        <a:rPr b="1" lang="en" sz="1200">
                          <a:solidFill>
                            <a:srgbClr val="2D3D4A"/>
                          </a:solidFill>
                          <a:latin typeface="Open Sans"/>
                          <a:ea typeface="Open Sans"/>
                          <a:cs typeface="Open Sans"/>
                          <a:sym typeface="Open Sans"/>
                        </a:rPr>
                        <a:t>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(1 - Critical; 2 - High; 3 - Normal; 4 - Low)</a:t>
                      </a:r>
                      <a:endParaRPr b="1"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Limit to 3 bullets and list the various inputs or steps you took to analyze issues</a:t>
                      </a:r>
                      <a:endParaRPr sz="1200">
                        <a:solidFill>
                          <a:srgbClr val="9E9E9E"/>
                        </a:solidFill>
                        <a:latin typeface="Open Sans"/>
                        <a:ea typeface="Open Sans"/>
                        <a:cs typeface="Open Sans"/>
                        <a:sym typeface="Open Sans"/>
                      </a:endParaRPr>
                    </a:p>
                    <a:p>
                      <a:pPr indent="-304800" lvl="0" marL="457200" rtl="0" algn="l">
                        <a:lnSpc>
                          <a:spcPct val="115000"/>
                        </a:lnSpc>
                        <a:spcBef>
                          <a:spcPts val="0"/>
                        </a:spcBef>
                        <a:spcAft>
                          <a:spcPts val="0"/>
                        </a:spcAft>
                        <a:buClr>
                          <a:srgbClr val="9E9E9E"/>
                        </a:buClr>
                        <a:buSzPts val="1200"/>
                        <a:buFont typeface="Open Sans"/>
                        <a:buChar char="●"/>
                      </a:pPr>
                      <a:r>
                        <a:rPr lang="en" sz="1200">
                          <a:solidFill>
                            <a:srgbClr val="9E9E9E"/>
                          </a:solidFill>
                          <a:latin typeface="Open Sans"/>
                          <a:ea typeface="Open Sans"/>
                          <a:cs typeface="Open Sans"/>
                          <a:sym typeface="Open Sans"/>
                        </a:rPr>
                        <a:t>Identify issue priority and support rationale in 1 sentence</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 </a:t>
                      </a:r>
                      <a:endParaRPr sz="1200">
                        <a:solidFill>
                          <a:srgbClr val="2D3D4A"/>
                        </a:solidFill>
                        <a:latin typeface="Open Sans"/>
                        <a:ea typeface="Open Sans"/>
                        <a:cs typeface="Open Sans"/>
                        <a:sym typeface="Open Sans"/>
                      </a:endParaRPr>
                    </a:p>
                    <a:p>
                      <a:pPr indent="0" lvl="0" marL="0" rtl="0" algn="l">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292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Next Steps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You would carry out typically </a:t>
                      </a:r>
                      <a:r>
                        <a:rPr lang="en" sz="1200">
                          <a:solidFill>
                            <a:srgbClr val="2D3D4A"/>
                          </a:solidFill>
                          <a:latin typeface="Open Sans"/>
                          <a:ea typeface="Open Sans"/>
                          <a:cs typeface="Open Sans"/>
                          <a:sym typeface="Open Sans"/>
                        </a:rPr>
                        <a:t>using JIRA (ticketing tool), communication channel (Slack)</a:t>
                      </a:r>
                      <a:r>
                        <a:rPr lang="en" sz="1200">
                          <a:solidFill>
                            <a:srgbClr val="2D3D4A"/>
                          </a:solidFill>
                          <a:latin typeface="Open Sans"/>
                          <a:ea typeface="Open Sans"/>
                          <a:cs typeface="Open Sans"/>
                          <a:sym typeface="Open Sans"/>
                        </a:rPr>
                        <a: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List upto 3 activities that you would carry out as a PM to raise the visibility based on the priority you decided in the previous step</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9660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Sample Email Response</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Share </a:t>
                      </a:r>
                      <a:r>
                        <a:rPr lang="en" sz="1200">
                          <a:solidFill>
                            <a:srgbClr val="9E9E9E"/>
                          </a:solidFill>
                          <a:latin typeface="Open Sans"/>
                          <a:ea typeface="Open Sans"/>
                          <a:cs typeface="Open Sans"/>
                          <a:sym typeface="Open Sans"/>
                        </a:rPr>
                        <a:t>your email response</a:t>
                      </a:r>
                      <a:r>
                        <a:rPr lang="en" sz="1200">
                          <a:solidFill>
                            <a:srgbClr val="9E9E9E"/>
                          </a:solidFill>
                          <a:latin typeface="Open Sans"/>
                          <a:ea typeface="Open Sans"/>
                          <a:cs typeface="Open Sans"/>
                          <a:sym typeface="Open Sans"/>
                        </a:rPr>
                        <a:t> conveying the assessment and the next steps taken</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💡Keep your response focused and succinct (upto 6 lines)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346" name="Google Shape;346;p56"/>
          <p:cNvSpPr txBox="1"/>
          <p:nvPr/>
        </p:nvSpPr>
        <p:spPr>
          <a:xfrm>
            <a:off x="76200" y="0"/>
            <a:ext cx="9046800" cy="59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2800">
                <a:solidFill>
                  <a:srgbClr val="2D3D4A"/>
                </a:solidFill>
                <a:latin typeface="Open Sans"/>
                <a:ea typeface="Open Sans"/>
                <a:cs typeface="Open Sans"/>
                <a:sym typeface="Open Sans"/>
              </a:rPr>
              <a:t>Respond to Customer Service Manager’s Email </a:t>
            </a:r>
            <a:endParaRPr sz="2800">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7"/>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FFFFFF"/>
              </a:buClr>
              <a:buFont typeface="Open Sans"/>
              <a:buNone/>
            </a:pPr>
            <a:r>
              <a:rPr lang="en"/>
              <a:t>Handle Potentially Difficult Situations</a:t>
            </a:r>
            <a:endParaRPr sz="500"/>
          </a:p>
        </p:txBody>
      </p:sp>
      <p:sp>
        <p:nvSpPr>
          <p:cNvPr id="352" name="Google Shape;352;p57"/>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53" name="Google Shape;353;p57"/>
          <p:cNvSpPr txBox="1"/>
          <p:nvPr>
            <p:ph idx="1" type="body"/>
          </p:nvPr>
        </p:nvSpPr>
        <p:spPr>
          <a:xfrm>
            <a:off x="457200" y="2633663"/>
            <a:ext cx="8229600" cy="13908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idx="1" type="body"/>
          </p:nvPr>
        </p:nvSpPr>
        <p:spPr>
          <a:xfrm>
            <a:off x="228600" y="533251"/>
            <a:ext cx="82296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t>Use the information below to understand what is expected and use the next slide to share your answers</a:t>
            </a:r>
            <a:endParaRPr/>
          </a:p>
        </p:txBody>
      </p:sp>
      <p:sp>
        <p:nvSpPr>
          <p:cNvPr id="359" name="Google Shape;359;p58"/>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360" name="Google Shape;360;p58"/>
          <p:cNvSpPr txBox="1"/>
          <p:nvPr>
            <p:ph idx="3" type="body"/>
          </p:nvPr>
        </p:nvSpPr>
        <p:spPr>
          <a:xfrm>
            <a:off x="199575" y="766650"/>
            <a:ext cx="8567400" cy="34554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t/>
            </a:r>
            <a:endParaRPr b="1" sz="1200">
              <a:solidFill>
                <a:srgbClr val="2D3D4A"/>
              </a:solidFill>
            </a:endParaRPr>
          </a:p>
          <a:p>
            <a:pPr indent="0" lvl="0" marL="0" rtl="0" algn="l">
              <a:lnSpc>
                <a:spcPct val="115000"/>
              </a:lnSpc>
              <a:spcBef>
                <a:spcPts val="0"/>
              </a:spcBef>
              <a:spcAft>
                <a:spcPts val="0"/>
              </a:spcAft>
              <a:buNone/>
            </a:pPr>
            <a:r>
              <a:rPr b="1" lang="en" sz="1200">
                <a:solidFill>
                  <a:srgbClr val="2D3D4A"/>
                </a:solidFill>
              </a:rPr>
              <a:t>Sprint Progress </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 You are 7 days into the 2 week sprint</a:t>
            </a:r>
            <a:endParaRPr sz="1200">
              <a:solidFill>
                <a:srgbClr val="2D3D4A"/>
              </a:solidFill>
            </a:endParaRPr>
          </a:p>
          <a:p>
            <a:pPr indent="0" lvl="0" marL="0" rtl="0" algn="l">
              <a:lnSpc>
                <a:spcPct val="115000"/>
              </a:lnSpc>
              <a:spcBef>
                <a:spcPts val="0"/>
              </a:spcBef>
              <a:spcAft>
                <a:spcPts val="0"/>
              </a:spcAft>
              <a:buNone/>
            </a:pPr>
            <a:r>
              <a:t/>
            </a:r>
            <a:endParaRPr b="1" sz="1200">
              <a:solidFill>
                <a:srgbClr val="2D3D4A"/>
              </a:solidFill>
            </a:endParaRPr>
          </a:p>
          <a:p>
            <a:pPr indent="0" lvl="0" marL="0" rtl="0" algn="l">
              <a:lnSpc>
                <a:spcPct val="115000"/>
              </a:lnSpc>
              <a:spcBef>
                <a:spcPts val="0"/>
              </a:spcBef>
              <a:spcAft>
                <a:spcPts val="0"/>
              </a:spcAft>
              <a:buNone/>
            </a:pPr>
            <a:r>
              <a:rPr b="1" lang="en" sz="1200">
                <a:solidFill>
                  <a:srgbClr val="2D3D4A"/>
                </a:solidFill>
              </a:rPr>
              <a:t>Request Details</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Your startup CEO or division GM is excited about your product’s future potential (for exercise sake, assume it is the product feature you have chosen to build for the project) and wants to demo it to their stakeholders in 2 days. </a:t>
            </a:r>
            <a:endParaRPr sz="1200">
              <a:solidFill>
                <a:srgbClr val="2D3D4A"/>
              </a:solidFill>
            </a:endParaRPr>
          </a:p>
          <a:p>
            <a:pPr indent="0" lvl="0" marL="0" rtl="0" algn="l">
              <a:lnSpc>
                <a:spcPct val="115000"/>
              </a:lnSpc>
              <a:spcBef>
                <a:spcPts val="0"/>
              </a:spcBef>
              <a:spcAft>
                <a:spcPts val="0"/>
              </a:spcAft>
              <a:buNone/>
            </a:pPr>
            <a:r>
              <a:rPr lang="en" sz="1200">
                <a:solidFill>
                  <a:srgbClr val="2D3D4A"/>
                </a:solidFill>
              </a:rPr>
              <a:t>You have received an email asking for test account and QA environment details to login and demo during their meeting. </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b="1" lang="en" sz="1200"/>
              <a:t>Additional Details</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The product feature is 65% functionality complete and not fully stable yet since it is still being tested</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Your development team is deploying changes to the QA environment frequently to verify the completed tickets and bug fixes</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The typical procedure involves having a staging environment where fully tested,stable and functional features are deployed </a:t>
            </a:r>
            <a:endParaRPr sz="1200">
              <a:solidFill>
                <a:srgbClr val="2D3D4A"/>
              </a:solidFill>
            </a:endParaRPr>
          </a:p>
          <a:p>
            <a:pPr indent="0" lvl="0" marL="0" rtl="0" algn="l">
              <a:lnSpc>
                <a:spcPct val="115000"/>
              </a:lnSpc>
              <a:spcBef>
                <a:spcPts val="0"/>
              </a:spcBef>
              <a:spcAft>
                <a:spcPts val="0"/>
              </a:spcAft>
              <a:buNone/>
            </a:pPr>
            <a:r>
              <a:t/>
            </a:r>
            <a:endParaRPr b="1" sz="1200">
              <a:solidFill>
                <a:srgbClr val="2D3D4A"/>
              </a:solidFill>
            </a:endParaRPr>
          </a:p>
          <a:p>
            <a:pPr indent="0" lvl="0" marL="0" rtl="0" algn="l">
              <a:lnSpc>
                <a:spcPct val="115000"/>
              </a:lnSpc>
              <a:spcBef>
                <a:spcPts val="0"/>
              </a:spcBef>
              <a:spcAft>
                <a:spcPts val="0"/>
              </a:spcAft>
              <a:buNone/>
            </a:pPr>
            <a:r>
              <a:t/>
            </a:r>
            <a:endParaRPr b="1" sz="1200">
              <a:solidFill>
                <a:srgbClr val="2D3D4A"/>
              </a:solidFill>
            </a:endParaRPr>
          </a:p>
        </p:txBody>
      </p:sp>
      <p:sp>
        <p:nvSpPr>
          <p:cNvPr id="361" name="Google Shape;361;p58"/>
          <p:cNvSpPr txBox="1"/>
          <p:nvPr>
            <p:ph type="title"/>
          </p:nvPr>
        </p:nvSpPr>
        <p:spPr>
          <a:xfrm>
            <a:off x="381000" y="0"/>
            <a:ext cx="8229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A request from CEO or GM via email</a:t>
            </a:r>
            <a:endParaRPr sz="2800"/>
          </a:p>
        </p:txBody>
      </p:sp>
      <p:pic>
        <p:nvPicPr>
          <p:cNvPr id="362" name="Google Shape;362;p58"/>
          <p:cNvPicPr preferRelativeResize="0"/>
          <p:nvPr/>
        </p:nvPicPr>
        <p:blipFill rotWithShape="1">
          <a:blip r:embed="rId3">
            <a:alphaModFix/>
          </a:blip>
          <a:srcRect b="11824" l="18073" r="14486" t="20988"/>
          <a:stretch/>
        </p:blipFill>
        <p:spPr>
          <a:xfrm>
            <a:off x="3265977" y="4306493"/>
            <a:ext cx="2588100" cy="6445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2"/>
          <p:cNvSpPr txBox="1"/>
          <p:nvPr>
            <p:ph type="title"/>
          </p:nvPr>
        </p:nvSpPr>
        <p:spPr>
          <a:xfrm>
            <a:off x="457200" y="1295400"/>
            <a:ext cx="8229600" cy="13908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4200"/>
              <a:t>Getting Started</a:t>
            </a:r>
            <a:endParaRPr sz="4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68" name="Google Shape;368;p59"/>
          <p:cNvSpPr txBox="1"/>
          <p:nvPr>
            <p:ph type="title"/>
          </p:nvPr>
        </p:nvSpPr>
        <p:spPr>
          <a:xfrm>
            <a:off x="4572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Respond to </a:t>
            </a:r>
            <a:r>
              <a:rPr lang="en" sz="2800"/>
              <a:t>CEO or GM’s request via email</a:t>
            </a:r>
            <a:endParaRPr sz="2800"/>
          </a:p>
        </p:txBody>
      </p:sp>
      <p:sp>
        <p:nvSpPr>
          <p:cNvPr id="369" name="Google Shape;369;p59"/>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370" name="Google Shape;370;p59"/>
          <p:cNvGraphicFramePr/>
          <p:nvPr/>
        </p:nvGraphicFramePr>
        <p:xfrm>
          <a:off x="390075" y="671400"/>
          <a:ext cx="3000000" cy="3000000"/>
        </p:xfrm>
        <a:graphic>
          <a:graphicData uri="http://schemas.openxmlformats.org/drawingml/2006/table">
            <a:tbl>
              <a:tblPr>
                <a:noFill/>
                <a:tableStyleId>{F42D88E6-C77A-43F1-89F4-C9703BF21FCD}</a:tableStyleId>
              </a:tblPr>
              <a:tblGrid>
                <a:gridCol w="1847750"/>
                <a:gridCol w="6602300"/>
              </a:tblGrid>
              <a:tr h="16951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Assessment and result</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Limit to 3 bullets and list the various inputs or steps you took to assess the request and determine the next steps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2384675">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Sample Email Response</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Share your e</a:t>
                      </a:r>
                      <a:r>
                        <a:rPr lang="en" sz="1200">
                          <a:solidFill>
                            <a:srgbClr val="9E9E9E"/>
                          </a:solidFill>
                          <a:latin typeface="Open Sans"/>
                          <a:ea typeface="Open Sans"/>
                          <a:cs typeface="Open Sans"/>
                          <a:sym typeface="Open Sans"/>
                        </a:rPr>
                        <a:t>mail respons</a:t>
                      </a:r>
                      <a:r>
                        <a:rPr lang="en" sz="1200">
                          <a:solidFill>
                            <a:srgbClr val="9E9E9E"/>
                          </a:solidFill>
                          <a:latin typeface="Open Sans"/>
                          <a:ea typeface="Open Sans"/>
                          <a:cs typeface="Open Sans"/>
                          <a:sym typeface="Open Sans"/>
                        </a:rPr>
                        <a:t>e that details out what the GM/CEO can use to demo along with any other details that you think will help</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💡Keep your response focused and succinct (upto 6 lines)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0"/>
          <p:cNvSpPr txBox="1"/>
          <p:nvPr>
            <p:ph idx="1" type="body"/>
          </p:nvPr>
        </p:nvSpPr>
        <p:spPr>
          <a:xfrm>
            <a:off x="228600" y="533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Font typeface="Open Sans"/>
              <a:buNone/>
            </a:pPr>
            <a:r>
              <a:rPr lang="en" sz="1400"/>
              <a:t> </a:t>
            </a:r>
            <a:r>
              <a:rPr lang="en" sz="1200"/>
              <a:t>Use the information below to understand what is expected and use the next slide to share your answers</a:t>
            </a:r>
            <a:endParaRPr/>
          </a:p>
          <a:p>
            <a:pPr indent="0" lvl="0" marL="0" marR="0" rtl="0" algn="l">
              <a:lnSpc>
                <a:spcPct val="100000"/>
              </a:lnSpc>
              <a:spcBef>
                <a:spcPts val="0"/>
              </a:spcBef>
              <a:spcAft>
                <a:spcPts val="0"/>
              </a:spcAft>
              <a:buClr>
                <a:srgbClr val="02B3E4"/>
              </a:buClr>
              <a:buFont typeface="Open Sans"/>
              <a:buNone/>
            </a:pPr>
            <a:r>
              <a:rPr lang="en" sz="1400"/>
              <a:t> </a:t>
            </a:r>
            <a:endParaRPr sz="1200"/>
          </a:p>
        </p:txBody>
      </p:sp>
      <p:sp>
        <p:nvSpPr>
          <p:cNvPr id="376" name="Google Shape;376;p60"/>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77" name="Google Shape;377;p60"/>
          <p:cNvSpPr txBox="1"/>
          <p:nvPr>
            <p:ph type="title"/>
          </p:nvPr>
        </p:nvSpPr>
        <p:spPr>
          <a:xfrm>
            <a:off x="217725" y="0"/>
            <a:ext cx="8859300" cy="46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solidFill>
                  <a:srgbClr val="2D3D4A"/>
                </a:solidFill>
              </a:rPr>
              <a:t>Step-in and guide the s</a:t>
            </a:r>
            <a:r>
              <a:rPr lang="en" sz="2800">
                <a:solidFill>
                  <a:srgbClr val="2D3D4A"/>
                </a:solidFill>
              </a:rPr>
              <a:t>crum team at </a:t>
            </a:r>
            <a:r>
              <a:rPr lang="en" sz="2800">
                <a:solidFill>
                  <a:srgbClr val="2D3D4A"/>
                </a:solidFill>
              </a:rPr>
              <a:t>stand up</a:t>
            </a:r>
            <a:endParaRPr sz="2800">
              <a:solidFill>
                <a:srgbClr val="2D3D4A"/>
              </a:solidFill>
            </a:endParaRPr>
          </a:p>
        </p:txBody>
      </p:sp>
      <p:sp>
        <p:nvSpPr>
          <p:cNvPr id="378" name="Google Shape;378;p60"/>
          <p:cNvSpPr txBox="1"/>
          <p:nvPr>
            <p:ph idx="3" type="body"/>
          </p:nvPr>
        </p:nvSpPr>
        <p:spPr>
          <a:xfrm>
            <a:off x="304800" y="919050"/>
            <a:ext cx="8676000" cy="3655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100">
                <a:solidFill>
                  <a:srgbClr val="2D3D4A"/>
                </a:solidFill>
              </a:rPr>
              <a:t>Sprint Progress</a:t>
            </a:r>
            <a:endParaRPr b="1" sz="1100">
              <a:solidFill>
                <a:srgbClr val="2D3D4A"/>
              </a:solidFill>
            </a:endParaRPr>
          </a:p>
          <a:p>
            <a:pPr indent="0" lvl="0" marL="0" rtl="0" algn="l">
              <a:lnSpc>
                <a:spcPct val="115000"/>
              </a:lnSpc>
              <a:spcBef>
                <a:spcPts val="0"/>
              </a:spcBef>
              <a:spcAft>
                <a:spcPts val="0"/>
              </a:spcAft>
              <a:buNone/>
            </a:pPr>
            <a:r>
              <a:rPr lang="en" sz="1100">
                <a:solidFill>
                  <a:srgbClr val="2D3D4A"/>
                </a:solidFill>
              </a:rPr>
              <a:t>You have 3 more days for the sprint to end</a:t>
            </a:r>
            <a:endParaRPr sz="1100">
              <a:solidFill>
                <a:srgbClr val="2D3D4A"/>
              </a:solidFill>
            </a:endParaRPr>
          </a:p>
          <a:p>
            <a:pPr indent="0" lvl="0" marL="0" rtl="0" algn="l">
              <a:lnSpc>
                <a:spcPct val="115000"/>
              </a:lnSpc>
              <a:spcBef>
                <a:spcPts val="0"/>
              </a:spcBef>
              <a:spcAft>
                <a:spcPts val="0"/>
              </a:spcAft>
              <a:buNone/>
            </a:pPr>
            <a:r>
              <a:t/>
            </a:r>
            <a:endParaRPr sz="1100">
              <a:solidFill>
                <a:srgbClr val="2D3D4A"/>
              </a:solidFill>
            </a:endParaRPr>
          </a:p>
          <a:p>
            <a:pPr indent="0" lvl="0" marL="0" rtl="0" algn="l">
              <a:lnSpc>
                <a:spcPct val="115000"/>
              </a:lnSpc>
              <a:spcBef>
                <a:spcPts val="0"/>
              </a:spcBef>
              <a:spcAft>
                <a:spcPts val="0"/>
              </a:spcAft>
              <a:buNone/>
            </a:pPr>
            <a:r>
              <a:rPr b="1" lang="en" sz="1100">
                <a:solidFill>
                  <a:srgbClr val="2D3D4A"/>
                </a:solidFill>
              </a:rPr>
              <a:t>Assumption for exercise-sake</a:t>
            </a:r>
            <a:endParaRPr b="1" sz="1100">
              <a:solidFill>
                <a:srgbClr val="2D3D4A"/>
              </a:solidFill>
            </a:endParaRPr>
          </a:p>
          <a:p>
            <a:pPr indent="0" lvl="0" marL="0" rtl="0" algn="l">
              <a:lnSpc>
                <a:spcPct val="115000"/>
              </a:lnSpc>
              <a:spcBef>
                <a:spcPts val="0"/>
              </a:spcBef>
              <a:spcAft>
                <a:spcPts val="0"/>
              </a:spcAft>
              <a:buNone/>
            </a:pPr>
            <a:r>
              <a:rPr lang="en" sz="1100">
                <a:solidFill>
                  <a:srgbClr val="2D3D4A"/>
                </a:solidFill>
              </a:rPr>
              <a:t>User stories being referred here are related to the product feature (project you are working on)</a:t>
            </a:r>
            <a:r>
              <a:rPr lang="en" sz="1100"/>
              <a:t>. The tickets are </a:t>
            </a:r>
            <a:r>
              <a:rPr lang="en" sz="1100">
                <a:solidFill>
                  <a:srgbClr val="2D3D4A"/>
                </a:solidFill>
              </a:rPr>
              <a:t>costed and targeted to be completed by the end of this sprint to go live with the product feature</a:t>
            </a:r>
            <a:endParaRPr sz="1100">
              <a:solidFill>
                <a:srgbClr val="2D3D4A"/>
              </a:solidFill>
            </a:endParaRPr>
          </a:p>
          <a:p>
            <a:pPr indent="0" lvl="0" marL="0" rtl="0" algn="l">
              <a:lnSpc>
                <a:spcPct val="115000"/>
              </a:lnSpc>
              <a:spcBef>
                <a:spcPts val="0"/>
              </a:spcBef>
              <a:spcAft>
                <a:spcPts val="0"/>
              </a:spcAft>
              <a:buNone/>
            </a:pPr>
            <a:r>
              <a:t/>
            </a:r>
            <a:endParaRPr b="1" sz="1100">
              <a:solidFill>
                <a:srgbClr val="2D3D4A"/>
              </a:solidFill>
            </a:endParaRPr>
          </a:p>
          <a:p>
            <a:pPr indent="0" lvl="0" marL="0" rtl="0" algn="l">
              <a:lnSpc>
                <a:spcPct val="115000"/>
              </a:lnSpc>
              <a:spcBef>
                <a:spcPts val="0"/>
              </a:spcBef>
              <a:spcAft>
                <a:spcPts val="0"/>
              </a:spcAft>
              <a:buNone/>
            </a:pPr>
            <a:r>
              <a:rPr b="1" lang="en" sz="1100">
                <a:solidFill>
                  <a:srgbClr val="2D3D4A"/>
                </a:solidFill>
              </a:rPr>
              <a:t>Situation</a:t>
            </a:r>
            <a:r>
              <a:rPr b="1" lang="en" sz="1100">
                <a:solidFill>
                  <a:srgbClr val="2D3D4A"/>
                </a:solidFill>
              </a:rPr>
              <a:t> Details</a:t>
            </a:r>
            <a:endParaRPr b="1" sz="1100">
              <a:solidFill>
                <a:srgbClr val="2D3D4A"/>
              </a:solidFill>
            </a:endParaRPr>
          </a:p>
          <a:p>
            <a:pPr indent="0" lvl="0" marL="0" rtl="0" algn="l">
              <a:lnSpc>
                <a:spcPct val="115000"/>
              </a:lnSpc>
              <a:spcBef>
                <a:spcPts val="0"/>
              </a:spcBef>
              <a:spcAft>
                <a:spcPts val="0"/>
              </a:spcAft>
              <a:buNone/>
            </a:pPr>
            <a:r>
              <a:rPr lang="en" sz="1100"/>
              <a:t>You are stepping in as Scrum master for the stand up today. Your back-end engineer just finished sharing their update (</a:t>
            </a:r>
            <a:r>
              <a:rPr i="1" lang="en" sz="1100"/>
              <a:t>pick up the analytics ticket, and there are no blockers</a:t>
            </a:r>
            <a:r>
              <a:rPr lang="en" sz="1100"/>
              <a:t>). Your QA team member is next in line to share their update. </a:t>
            </a:r>
            <a:r>
              <a:rPr lang="en" sz="1100">
                <a:solidFill>
                  <a:srgbClr val="2D3D4A"/>
                </a:solidFill>
              </a:rPr>
              <a:t>In</a:t>
            </a:r>
            <a:r>
              <a:rPr lang="en" sz="1100">
                <a:solidFill>
                  <a:srgbClr val="2D3D4A"/>
                </a:solidFill>
              </a:rPr>
              <a:t> JIRA</a:t>
            </a:r>
            <a:r>
              <a:rPr lang="en" sz="1100"/>
              <a:t> (</a:t>
            </a:r>
            <a:r>
              <a:rPr lang="en" sz="1100">
                <a:solidFill>
                  <a:srgbClr val="2D3D4A"/>
                </a:solidFill>
              </a:rPr>
              <a:t>ticket tracking tool)</a:t>
            </a:r>
            <a:r>
              <a:rPr lang="en" sz="1100"/>
              <a:t> you notice the following:</a:t>
            </a:r>
            <a:endParaRPr sz="1100">
              <a:solidFill>
                <a:srgbClr val="2D3D4A"/>
              </a:solidFill>
            </a:endParaRPr>
          </a:p>
          <a:p>
            <a:pPr indent="-298450" lvl="0" marL="457200" rtl="0" algn="l">
              <a:lnSpc>
                <a:spcPct val="115000"/>
              </a:lnSpc>
              <a:spcBef>
                <a:spcPts val="0"/>
              </a:spcBef>
              <a:spcAft>
                <a:spcPts val="0"/>
              </a:spcAft>
              <a:buSzPts val="1100"/>
              <a:buChar char="●"/>
            </a:pPr>
            <a:r>
              <a:rPr lang="en" sz="1100"/>
              <a:t>A </a:t>
            </a:r>
            <a:r>
              <a:rPr lang="en" sz="1100">
                <a:solidFill>
                  <a:srgbClr val="2D3D4A"/>
                </a:solidFill>
              </a:rPr>
              <a:t>user story that needs t</a:t>
            </a:r>
            <a:r>
              <a:rPr lang="en" sz="1100">
                <a:solidFill>
                  <a:srgbClr val="2D3D4A"/>
                </a:solidFill>
              </a:rPr>
              <a:t>o be </a:t>
            </a:r>
            <a:r>
              <a:rPr lang="en" sz="1100"/>
              <a:t>marked as completed(‘done’)</a:t>
            </a:r>
            <a:r>
              <a:rPr lang="en" sz="1100">
                <a:solidFill>
                  <a:srgbClr val="2D3D4A"/>
                </a:solidFill>
              </a:rPr>
              <a:t> </a:t>
            </a:r>
            <a:r>
              <a:rPr lang="en" sz="1100">
                <a:solidFill>
                  <a:srgbClr val="2D3D4A"/>
                </a:solidFill>
              </a:rPr>
              <a:t>has two back-end tickets  in </a:t>
            </a:r>
            <a:r>
              <a:rPr lang="en" sz="1100"/>
              <a:t>“Code Review” status,which is </a:t>
            </a:r>
            <a:r>
              <a:rPr lang="en" sz="1100">
                <a:solidFill>
                  <a:srgbClr val="2D3D4A"/>
                </a:solidFill>
              </a:rPr>
              <a:t>assigned to </a:t>
            </a:r>
            <a:r>
              <a:rPr lang="en" sz="1100"/>
              <a:t>the back-end</a:t>
            </a:r>
            <a:r>
              <a:rPr lang="en" sz="1100">
                <a:solidFill>
                  <a:srgbClr val="2D3D4A"/>
                </a:solidFill>
              </a:rPr>
              <a:t> engineer that just shared their update. You </a:t>
            </a:r>
            <a:r>
              <a:rPr lang="en" sz="1100"/>
              <a:t>know</a:t>
            </a:r>
            <a:r>
              <a:rPr lang="en" sz="1100">
                <a:solidFill>
                  <a:srgbClr val="2D3D4A"/>
                </a:solidFill>
              </a:rPr>
              <a:t> from at</a:t>
            </a:r>
            <a:r>
              <a:rPr lang="en" sz="1100"/>
              <a:t>tending </a:t>
            </a:r>
            <a:r>
              <a:rPr lang="en" sz="1100">
                <a:solidFill>
                  <a:srgbClr val="2D3D4A"/>
                </a:solidFill>
              </a:rPr>
              <a:t>previous standups that these two tickets have been</a:t>
            </a:r>
            <a:r>
              <a:rPr lang="en" sz="1100"/>
              <a:t> </a:t>
            </a:r>
            <a:r>
              <a:rPr lang="en" sz="1100">
                <a:solidFill>
                  <a:srgbClr val="2D3D4A"/>
                </a:solidFill>
              </a:rPr>
              <a:t>in </a:t>
            </a:r>
            <a:r>
              <a:rPr lang="en" sz="1100"/>
              <a:t> ‘Code Review’ status </a:t>
            </a:r>
            <a:r>
              <a:rPr lang="en" sz="1100">
                <a:solidFill>
                  <a:srgbClr val="2D3D4A"/>
                </a:solidFill>
              </a:rPr>
              <a:t>for </a:t>
            </a:r>
            <a:r>
              <a:rPr lang="en" sz="1100"/>
              <a:t>2</a:t>
            </a:r>
            <a:r>
              <a:rPr lang="en" sz="1100">
                <a:solidFill>
                  <a:srgbClr val="2D3D4A"/>
                </a:solidFill>
              </a:rPr>
              <a:t> days now</a:t>
            </a:r>
            <a:endParaRPr sz="1100">
              <a:solidFill>
                <a:srgbClr val="2D3D4A"/>
              </a:solidFill>
            </a:endParaRPr>
          </a:p>
          <a:p>
            <a:pPr indent="-298450" lvl="1" marL="914400" rtl="0" algn="l">
              <a:lnSpc>
                <a:spcPct val="115000"/>
              </a:lnSpc>
              <a:spcBef>
                <a:spcPts val="0"/>
              </a:spcBef>
              <a:spcAft>
                <a:spcPts val="0"/>
              </a:spcAft>
              <a:buClr>
                <a:srgbClr val="2D3D4A"/>
              </a:buClr>
              <a:buSzPts val="1100"/>
              <a:buChar char="○"/>
            </a:pPr>
            <a:r>
              <a:rPr lang="en" sz="1100">
                <a:solidFill>
                  <a:srgbClr val="2D3D4A"/>
                </a:solidFill>
              </a:rPr>
              <a:t>The back-end tickets are blocking two front-end tickets (which are i</a:t>
            </a:r>
            <a:r>
              <a:rPr lang="en" sz="1100"/>
              <a:t>n</a:t>
            </a:r>
            <a:r>
              <a:rPr lang="en" sz="1100">
                <a:solidFill>
                  <a:srgbClr val="2D3D4A"/>
                </a:solidFill>
              </a:rPr>
              <a:t> </a:t>
            </a:r>
            <a:r>
              <a:rPr lang="en" sz="1100"/>
              <a:t>‘Ready to Test’ status</a:t>
            </a:r>
            <a:r>
              <a:rPr lang="en" sz="1100">
                <a:solidFill>
                  <a:srgbClr val="2D3D4A"/>
                </a:solidFill>
              </a:rPr>
              <a:t>’) from being </a:t>
            </a:r>
            <a:r>
              <a:rPr lang="en" sz="1100"/>
              <a:t>verified</a:t>
            </a:r>
            <a:r>
              <a:rPr lang="en" sz="1100">
                <a:solidFill>
                  <a:srgbClr val="2D3D4A"/>
                </a:solidFill>
              </a:rPr>
              <a:t> by QA </a:t>
            </a:r>
            <a:endParaRPr sz="1100">
              <a:solidFill>
                <a:srgbClr val="2D3D4A"/>
              </a:solidFill>
            </a:endParaRPr>
          </a:p>
          <a:p>
            <a:pPr indent="-298450" lvl="0" marL="457200" rtl="0" algn="l">
              <a:lnSpc>
                <a:spcPct val="115000"/>
              </a:lnSpc>
              <a:spcBef>
                <a:spcPts val="0"/>
              </a:spcBef>
              <a:spcAft>
                <a:spcPts val="0"/>
              </a:spcAft>
              <a:buClr>
                <a:srgbClr val="2D3D4A"/>
              </a:buClr>
              <a:buSzPts val="1100"/>
              <a:buChar char="●"/>
            </a:pPr>
            <a:r>
              <a:rPr lang="en" sz="1100"/>
              <a:t>Also, t</a:t>
            </a:r>
            <a:r>
              <a:rPr lang="en" sz="1100">
                <a:solidFill>
                  <a:srgbClr val="2D3D4A"/>
                </a:solidFill>
              </a:rPr>
              <a:t>here is one another ticket covering analytics requirements</a:t>
            </a:r>
            <a:r>
              <a:rPr lang="en" sz="1100">
                <a:solidFill>
                  <a:srgbClr val="2D3D4A"/>
                </a:solidFill>
              </a:rPr>
              <a:t> (story points =3), </a:t>
            </a:r>
            <a:r>
              <a:rPr lang="en" sz="1100"/>
              <a:t>for which </a:t>
            </a:r>
            <a:r>
              <a:rPr lang="en" sz="1100">
                <a:solidFill>
                  <a:srgbClr val="2D3D4A"/>
                </a:solidFill>
              </a:rPr>
              <a:t>development has not yet started. T</a:t>
            </a:r>
            <a:r>
              <a:rPr lang="en" sz="1100"/>
              <a:t>his is currently ‘must-have’ for the launch</a:t>
            </a:r>
            <a:r>
              <a:rPr lang="en" sz="1100">
                <a:solidFill>
                  <a:srgbClr val="2D3D4A"/>
                </a:solidFill>
              </a:rPr>
              <a:t> </a:t>
            </a:r>
            <a:r>
              <a:rPr lang="en" sz="1100"/>
              <a:t>and is</a:t>
            </a:r>
            <a:r>
              <a:rPr lang="en" sz="1100">
                <a:solidFill>
                  <a:srgbClr val="2D3D4A"/>
                </a:solidFill>
              </a:rPr>
              <a:t> expected to be completed in th</a:t>
            </a:r>
            <a:r>
              <a:rPr lang="en" sz="1100"/>
              <a:t>is</a:t>
            </a:r>
            <a:r>
              <a:rPr lang="en" sz="1100">
                <a:solidFill>
                  <a:srgbClr val="2D3D4A"/>
                </a:solidFill>
              </a:rPr>
              <a:t> sprint</a:t>
            </a:r>
            <a:r>
              <a:rPr lang="en" sz="1100"/>
              <a:t>. The ticket cannot</a:t>
            </a:r>
            <a:r>
              <a:rPr lang="en" sz="1100"/>
              <a:t> be completed (marked as done) by end of this sprint if it is not picked up for development by the end of today, The ticket</a:t>
            </a:r>
            <a:r>
              <a:rPr lang="en" sz="1100">
                <a:solidFill>
                  <a:srgbClr val="2D3D4A"/>
                </a:solidFill>
              </a:rPr>
              <a:t> has 5 tracking requirements</a:t>
            </a:r>
            <a:r>
              <a:rPr lang="en" sz="1100"/>
              <a:t> as of now and you believe it is ok to have</a:t>
            </a:r>
            <a:r>
              <a:rPr lang="en" sz="1100">
                <a:solidFill>
                  <a:srgbClr val="2D3D4A"/>
                </a:solidFill>
              </a:rPr>
              <a:t> 2</a:t>
            </a:r>
            <a:r>
              <a:rPr lang="en" sz="1100"/>
              <a:t> out of these </a:t>
            </a:r>
            <a:r>
              <a:rPr lang="en" sz="1100">
                <a:solidFill>
                  <a:srgbClr val="2D3D4A"/>
                </a:solidFill>
              </a:rPr>
              <a:t>5 be downgraded to ‘nice-to</a:t>
            </a:r>
            <a:r>
              <a:rPr lang="en" sz="1100"/>
              <a:t>-</a:t>
            </a:r>
            <a:r>
              <a:rPr lang="en" sz="1100">
                <a:solidFill>
                  <a:srgbClr val="2D3D4A"/>
                </a:solidFill>
              </a:rPr>
              <a:t>have’ if needed to de-risk for the launch</a:t>
            </a:r>
            <a:endParaRPr sz="1100">
              <a:solidFill>
                <a:srgbClr val="2D3D4A"/>
              </a:solidFill>
            </a:endParaRPr>
          </a:p>
        </p:txBody>
      </p:sp>
      <p:sp>
        <p:nvSpPr>
          <p:cNvPr id="379" name="Google Shape;379;p60"/>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pic>
        <p:nvPicPr>
          <p:cNvPr id="380" name="Google Shape;380;p60"/>
          <p:cNvPicPr preferRelativeResize="0"/>
          <p:nvPr/>
        </p:nvPicPr>
        <p:blipFill rotWithShape="1">
          <a:blip r:embed="rId3">
            <a:alphaModFix/>
          </a:blip>
          <a:srcRect b="11824" l="18073" r="14486" t="20988"/>
          <a:stretch/>
        </p:blipFill>
        <p:spPr>
          <a:xfrm>
            <a:off x="3265977" y="4535093"/>
            <a:ext cx="2588100" cy="644579"/>
          </a:xfrm>
          <a:prstGeom prst="rect">
            <a:avLst/>
          </a:prstGeom>
          <a:noFill/>
          <a:ln>
            <a:noFill/>
          </a:ln>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86" name="Google Shape;386;p61"/>
          <p:cNvSpPr txBox="1"/>
          <p:nvPr>
            <p:ph type="title"/>
          </p:nvPr>
        </p:nvSpPr>
        <p:spPr>
          <a:xfrm>
            <a:off x="172350" y="76200"/>
            <a:ext cx="8835300" cy="59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2D3D4A"/>
              </a:buClr>
              <a:buFont typeface="Open Sans"/>
              <a:buNone/>
            </a:pPr>
            <a:r>
              <a:rPr lang="en" sz="2800"/>
              <a:t>Step-in and guide the scrum team at stand up</a:t>
            </a:r>
            <a:endParaRPr sz="2800"/>
          </a:p>
        </p:txBody>
      </p:sp>
      <p:sp>
        <p:nvSpPr>
          <p:cNvPr id="387" name="Google Shape;387;p6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388" name="Google Shape;388;p61"/>
          <p:cNvGraphicFramePr/>
          <p:nvPr/>
        </p:nvGraphicFramePr>
        <p:xfrm>
          <a:off x="237675" y="671400"/>
          <a:ext cx="3000000" cy="3000000"/>
        </p:xfrm>
        <a:graphic>
          <a:graphicData uri="http://schemas.openxmlformats.org/drawingml/2006/table">
            <a:tbl>
              <a:tblPr>
                <a:noFill/>
                <a:tableStyleId>{F42D88E6-C77A-43F1-89F4-C9703BF21FCD}</a:tableStyleId>
              </a:tblPr>
              <a:tblGrid>
                <a:gridCol w="1917700"/>
                <a:gridCol w="6852275"/>
              </a:tblGrid>
              <a:tr h="4042050">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Video Response</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70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Share the link to your video here </a:t>
                      </a:r>
                      <a:r>
                        <a:rPr lang="en" sz="1200">
                          <a:solidFill>
                            <a:srgbClr val="0097A7"/>
                          </a:solidFill>
                          <a:latin typeface="Open Sans"/>
                          <a:ea typeface="Open Sans"/>
                          <a:cs typeface="Open Sans"/>
                          <a:sym typeface="Open Sans"/>
                        </a:rPr>
                        <a:t>&lt;insert link&gt;</a:t>
                      </a:r>
                      <a:endParaRPr sz="1200">
                        <a:solidFill>
                          <a:srgbClr val="0097A7"/>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Focus on recording the list of </a:t>
                      </a:r>
                      <a:r>
                        <a:rPr b="1" lang="en" sz="1200">
                          <a:solidFill>
                            <a:srgbClr val="9E9E9E"/>
                          </a:solidFill>
                          <a:latin typeface="Open Sans"/>
                          <a:ea typeface="Open Sans"/>
                          <a:cs typeface="Open Sans"/>
                          <a:sym typeface="Open Sans"/>
                        </a:rPr>
                        <a:t>all </a:t>
                      </a:r>
                      <a:r>
                        <a:rPr lang="en" sz="1200">
                          <a:solidFill>
                            <a:srgbClr val="9E9E9E"/>
                          </a:solidFill>
                          <a:latin typeface="Open Sans"/>
                          <a:ea typeface="Open Sans"/>
                          <a:cs typeface="Open Sans"/>
                          <a:sym typeface="Open Sans"/>
                        </a:rPr>
                        <a:t>questions and discussion details</a:t>
                      </a:r>
                      <a:r>
                        <a:rPr b="1" lang="en" sz="1200">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you plan to share with the the back-end engineer if you were present in the standup meeting</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 Pay attention to your tone and focus on the purpose of intervention</a:t>
                      </a:r>
                      <a:r>
                        <a:rPr b="1" lang="en" sz="1200">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.Keep it focused and succinct( &lt; 2minutes)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2"/>
          <p:cNvSpPr txBox="1"/>
          <p:nvPr>
            <p:ph idx="1" type="body"/>
          </p:nvPr>
        </p:nvSpPr>
        <p:spPr>
          <a:xfrm>
            <a:off x="228600" y="533251"/>
            <a:ext cx="8229600" cy="30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200"/>
              <a:t>Use the information below to understand what is expected and use the next slide to share your answers</a:t>
            </a:r>
            <a:endParaRPr/>
          </a:p>
        </p:txBody>
      </p:sp>
      <p:sp>
        <p:nvSpPr>
          <p:cNvPr id="394" name="Google Shape;394;p6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95" name="Google Shape;395;p62"/>
          <p:cNvSpPr txBox="1"/>
          <p:nvPr>
            <p:ph type="title"/>
          </p:nvPr>
        </p:nvSpPr>
        <p:spPr>
          <a:xfrm>
            <a:off x="228600" y="76200"/>
            <a:ext cx="8844900" cy="45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How would you handle r</a:t>
            </a:r>
            <a:r>
              <a:rPr lang="en" sz="2800"/>
              <a:t>esource constraints?</a:t>
            </a:r>
            <a:endParaRPr sz="2800"/>
          </a:p>
        </p:txBody>
      </p:sp>
      <p:sp>
        <p:nvSpPr>
          <p:cNvPr id="396" name="Google Shape;396;p62"/>
          <p:cNvSpPr txBox="1"/>
          <p:nvPr>
            <p:ph idx="3" type="body"/>
          </p:nvPr>
        </p:nvSpPr>
        <p:spPr>
          <a:xfrm>
            <a:off x="253400" y="754025"/>
            <a:ext cx="8229600" cy="3713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200">
                <a:solidFill>
                  <a:srgbClr val="2D3D4A"/>
                </a:solidFill>
              </a:rPr>
              <a:t>Sprint Progress</a:t>
            </a:r>
            <a:endParaRPr b="1" sz="1200">
              <a:solidFill>
                <a:srgbClr val="2D3D4A"/>
              </a:solidFill>
            </a:endParaRPr>
          </a:p>
          <a:p>
            <a:pPr indent="0" lvl="0" marL="0" rtl="0" algn="l">
              <a:lnSpc>
                <a:spcPct val="115000"/>
              </a:lnSpc>
              <a:spcBef>
                <a:spcPts val="0"/>
              </a:spcBef>
              <a:spcAft>
                <a:spcPts val="0"/>
              </a:spcAft>
              <a:buNone/>
            </a:pPr>
            <a:r>
              <a:rPr lang="en" sz="1200">
                <a:solidFill>
                  <a:srgbClr val="2D3D4A"/>
                </a:solidFill>
              </a:rPr>
              <a:t>There are 6 more days for the sprint to end</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b="1" lang="en" sz="1200"/>
              <a:t>Assumption for exercise-sake</a:t>
            </a:r>
            <a:endParaRPr b="1" sz="1200"/>
          </a:p>
          <a:p>
            <a:pPr indent="0" lvl="0" marL="0" rtl="0" algn="l">
              <a:lnSpc>
                <a:spcPct val="115000"/>
              </a:lnSpc>
              <a:spcBef>
                <a:spcPts val="0"/>
              </a:spcBef>
              <a:spcAft>
                <a:spcPts val="0"/>
              </a:spcAft>
              <a:buNone/>
            </a:pPr>
            <a:r>
              <a:rPr lang="en" sz="1200"/>
              <a:t>User stories being referred here are related to the product feature (project you are working on). Based on the test strategy that had been discussed, tickets were added by QA team to this sprint and targeted to be completed by the end of this sprint to go live with the product feature</a:t>
            </a:r>
            <a:endParaRPr sz="1200"/>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b="1" lang="en" sz="1200">
                <a:solidFill>
                  <a:srgbClr val="2D3D4A"/>
                </a:solidFill>
              </a:rPr>
              <a:t>Situation Details</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Your project has a shared QA team member that you are working with for the first-time in the company. The Head of QA informed you that your QA team member is handling 2 other major projects with other PMs simultaneously and is out on sick leave for the next 3 days</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When the QA team member returns, tickets related to automated testing (to cover 30% of this sprint’s scope) will be still pending along with manual verification and regression for the user stories that have been completed by then</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You know a product feature that is not fully tested is unstable and prone to issues. You believe this is a potential risk affecting the product launch if not addressed immediately.</a:t>
            </a:r>
            <a:endParaRPr sz="1200">
              <a:solidFill>
                <a:srgbClr val="2D3D4A"/>
              </a:solidFill>
            </a:endParaRPr>
          </a:p>
          <a:p>
            <a:pPr indent="0" lvl="0" marL="457200" rtl="0" algn="l">
              <a:lnSpc>
                <a:spcPct val="115000"/>
              </a:lnSpc>
              <a:spcBef>
                <a:spcPts val="0"/>
              </a:spcBef>
              <a:spcAft>
                <a:spcPts val="0"/>
              </a:spcAft>
              <a:buNone/>
            </a:pPr>
            <a:r>
              <a:rPr lang="en" sz="1200">
                <a:solidFill>
                  <a:srgbClr val="2D3D4A"/>
                </a:solidFill>
              </a:rPr>
              <a:t>💡</a:t>
            </a:r>
            <a:r>
              <a:rPr lang="en" sz="1200">
                <a:solidFill>
                  <a:srgbClr val="2D3D4A"/>
                </a:solidFill>
              </a:rPr>
              <a:t>As a PM, you need to sometimes step up and wear multiple hats to launch your product. </a:t>
            </a:r>
            <a:endParaRPr sz="1200">
              <a:solidFill>
                <a:srgbClr val="2D3D4A"/>
              </a:solidFill>
            </a:endParaRPr>
          </a:p>
        </p:txBody>
      </p:sp>
      <p:sp>
        <p:nvSpPr>
          <p:cNvPr id="397" name="Google Shape;397;p6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pic>
        <p:nvPicPr>
          <p:cNvPr id="398" name="Google Shape;398;p62"/>
          <p:cNvPicPr preferRelativeResize="0"/>
          <p:nvPr/>
        </p:nvPicPr>
        <p:blipFill rotWithShape="1">
          <a:blip r:embed="rId3">
            <a:alphaModFix/>
          </a:blip>
          <a:srcRect b="11824" l="18073" r="14486" t="20988"/>
          <a:stretch/>
        </p:blipFill>
        <p:spPr>
          <a:xfrm>
            <a:off x="3265977" y="4535093"/>
            <a:ext cx="2588100" cy="644579"/>
          </a:xfrm>
          <a:prstGeom prst="rect">
            <a:avLst/>
          </a:prstGeom>
          <a:noFill/>
          <a:ln>
            <a:noFill/>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404" name="Google Shape;404;p63"/>
          <p:cNvSpPr txBox="1"/>
          <p:nvPr>
            <p:ph type="title"/>
          </p:nvPr>
        </p:nvSpPr>
        <p:spPr>
          <a:xfrm>
            <a:off x="228600" y="76200"/>
            <a:ext cx="8229600" cy="45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Handling Resource Constraints</a:t>
            </a:r>
            <a:endParaRPr sz="2800"/>
          </a:p>
        </p:txBody>
      </p:sp>
      <p:sp>
        <p:nvSpPr>
          <p:cNvPr id="405" name="Google Shape;405;p6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406" name="Google Shape;406;p63"/>
          <p:cNvGraphicFramePr/>
          <p:nvPr/>
        </p:nvGraphicFramePr>
        <p:xfrm>
          <a:off x="245200" y="595200"/>
          <a:ext cx="3000000" cy="3000000"/>
        </p:xfrm>
        <a:graphic>
          <a:graphicData uri="http://schemas.openxmlformats.org/drawingml/2006/table">
            <a:tbl>
              <a:tblPr>
                <a:noFill/>
                <a:tableStyleId>{F42D88E6-C77A-43F1-89F4-C9703BF21FCD}</a:tableStyleId>
              </a:tblPr>
              <a:tblGrid>
                <a:gridCol w="2520975"/>
                <a:gridCol w="6226350"/>
              </a:tblGrid>
              <a:tr h="1017800">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List 2- 3 activities that you would carry out as a PM to unblock the scrum team immediately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1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 </a:t>
                      </a:r>
                      <a:endParaRPr sz="1200">
                        <a:solidFill>
                          <a:srgbClr val="2D3D4A"/>
                        </a:solidFill>
                        <a:latin typeface="Open Sans"/>
                        <a:ea typeface="Open Sans"/>
                        <a:cs typeface="Open Sans"/>
                        <a:sym typeface="Open Sans"/>
                      </a:endParaRPr>
                    </a:p>
                  </a:txBody>
                  <a:tcPr marT="91425" marB="91425" marR="91425" marL="91425"/>
                </a:tc>
              </a:tr>
              <a:tr h="1124775">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Limit to 4 bullets to share at a high-level how would you coordinate/negotiate with other PMs.Keep in mind their projects might be at risk too</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933250">
                <a:tc rowSpan="2">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Since there is a potential risk, it is important to raise visibility amongst appropriate stakeholders</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a:t>
                      </a:r>
                      <a:r>
                        <a:rPr lang="en" sz="1200">
                          <a:solidFill>
                            <a:srgbClr val="9E9E9E"/>
                          </a:solidFill>
                          <a:latin typeface="Open Sans"/>
                          <a:ea typeface="Open Sans"/>
                          <a:cs typeface="Open Sans"/>
                          <a:sym typeface="Open Sans"/>
                        </a:rPr>
                        <a:t>Identify </a:t>
                      </a:r>
                      <a:r>
                        <a:rPr lang="en" sz="1200">
                          <a:solidFill>
                            <a:srgbClr val="9E9E9E"/>
                          </a:solidFill>
                          <a:latin typeface="Open Sans"/>
                          <a:ea typeface="Open Sans"/>
                          <a:cs typeface="Open Sans"/>
                          <a:sym typeface="Open Sans"/>
                        </a:rPr>
                        <a:t>the stakeholders that you would raise the visibility</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9E9E9E"/>
                        </a:solidFill>
                        <a:latin typeface="Open Sans"/>
                        <a:ea typeface="Open Sans"/>
                        <a:cs typeface="Open Sans"/>
                        <a:sym typeface="Open Sans"/>
                      </a:endParaRPr>
                    </a:p>
                  </a:txBody>
                  <a:tcPr marT="91425" marB="91425" marR="91425" marL="91425"/>
                </a:tc>
              </a:tr>
              <a:tr h="1358175">
                <a:tc vMerge="1"/>
                <a:tc>
                  <a:txBody>
                    <a:bodyPr/>
                    <a:lstStyle/>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How w</a:t>
                      </a:r>
                      <a:r>
                        <a:rPr lang="en" sz="1200">
                          <a:solidFill>
                            <a:srgbClr val="9E9E9E"/>
                          </a:solidFill>
                          <a:latin typeface="Open Sans"/>
                          <a:ea typeface="Open Sans"/>
                          <a:cs typeface="Open Sans"/>
                          <a:sym typeface="Open Sans"/>
                        </a:rPr>
                        <a:t>ould your communication differ based on whether you were able to negotiate (or) not negotiate shared QA team member’s time upon return with other PMs successfully? Limit to 2 bullets to point out the differences.</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idx="1" type="body"/>
          </p:nvPr>
        </p:nvSpPr>
        <p:spPr>
          <a:xfrm>
            <a:off x="228600" y="609451"/>
            <a:ext cx="8229600" cy="30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200"/>
              <a:t>Use the information below to understand what is expected and use the next slide to share your answers</a:t>
            </a:r>
            <a:endParaRPr/>
          </a:p>
        </p:txBody>
      </p:sp>
      <p:sp>
        <p:nvSpPr>
          <p:cNvPr id="412" name="Google Shape;412;p6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413" name="Google Shape;413;p64"/>
          <p:cNvSpPr txBox="1"/>
          <p:nvPr>
            <p:ph type="title"/>
          </p:nvPr>
        </p:nvSpPr>
        <p:spPr>
          <a:xfrm>
            <a:off x="207700" y="76200"/>
            <a:ext cx="8250600" cy="488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Feedback from stakeholder in public forum</a:t>
            </a:r>
            <a:endParaRPr sz="2800"/>
          </a:p>
        </p:txBody>
      </p:sp>
      <p:sp>
        <p:nvSpPr>
          <p:cNvPr id="414" name="Google Shape;414;p64"/>
          <p:cNvSpPr txBox="1"/>
          <p:nvPr>
            <p:ph idx="3" type="body"/>
          </p:nvPr>
        </p:nvSpPr>
        <p:spPr>
          <a:xfrm>
            <a:off x="228600" y="876300"/>
            <a:ext cx="8229600" cy="3248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1200"/>
              <a:t>Sprint Progress </a:t>
            </a:r>
            <a:endParaRPr b="1" sz="1200"/>
          </a:p>
          <a:p>
            <a:pPr indent="0" lvl="0" marL="0" rtl="0" algn="l">
              <a:lnSpc>
                <a:spcPct val="115000"/>
              </a:lnSpc>
              <a:spcBef>
                <a:spcPts val="0"/>
              </a:spcBef>
              <a:spcAft>
                <a:spcPts val="0"/>
              </a:spcAft>
              <a:buNone/>
            </a:pPr>
            <a:r>
              <a:rPr lang="en" sz="1200"/>
              <a:t> You are 2 days away from the sprint ending</a:t>
            </a:r>
            <a:endParaRPr sz="1200"/>
          </a:p>
          <a:p>
            <a:pPr indent="0" lvl="0" marL="0" rtl="0" algn="l">
              <a:lnSpc>
                <a:spcPct val="115000"/>
              </a:lnSpc>
              <a:spcBef>
                <a:spcPts val="0"/>
              </a:spcBef>
              <a:spcAft>
                <a:spcPts val="0"/>
              </a:spcAft>
              <a:buNone/>
            </a:pPr>
            <a:r>
              <a:t/>
            </a:r>
            <a:endParaRPr b="1" sz="1200">
              <a:solidFill>
                <a:srgbClr val="2D3D4A"/>
              </a:solidFill>
            </a:endParaRPr>
          </a:p>
          <a:p>
            <a:pPr indent="0" lvl="0" marL="0" rtl="0" algn="l">
              <a:lnSpc>
                <a:spcPct val="115000"/>
              </a:lnSpc>
              <a:spcBef>
                <a:spcPts val="0"/>
              </a:spcBef>
              <a:spcAft>
                <a:spcPts val="0"/>
              </a:spcAft>
              <a:buNone/>
            </a:pPr>
            <a:r>
              <a:rPr b="1" lang="en" sz="1200">
                <a:solidFill>
                  <a:srgbClr val="2D3D4A"/>
                </a:solidFill>
              </a:rPr>
              <a:t>Situation Details </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You are con</a:t>
            </a:r>
            <a:r>
              <a:rPr lang="en" sz="1200"/>
              <a:t>ducting </a:t>
            </a:r>
            <a:r>
              <a:rPr lang="en" sz="1200">
                <a:solidFill>
                  <a:srgbClr val="2D3D4A"/>
                </a:solidFill>
              </a:rPr>
              <a:t>the </a:t>
            </a:r>
            <a:r>
              <a:rPr lang="en" sz="1200"/>
              <a:t>product</a:t>
            </a:r>
            <a:r>
              <a:rPr lang="en" sz="1200">
                <a:solidFill>
                  <a:srgbClr val="2D3D4A"/>
                </a:solidFill>
              </a:rPr>
              <a:t> sign-off meeting with  cross-functional stakeholders and </a:t>
            </a:r>
            <a:r>
              <a:rPr lang="en" sz="1200"/>
              <a:t>scrum team</a:t>
            </a:r>
            <a:r>
              <a:rPr lang="en" sz="1200">
                <a:solidFill>
                  <a:srgbClr val="2D3D4A"/>
                </a:solidFill>
              </a:rPr>
              <a:t> (10+ people) and </a:t>
            </a:r>
            <a:r>
              <a:rPr lang="en" sz="1200"/>
              <a:t>t</a:t>
            </a:r>
            <a:r>
              <a:rPr lang="en" sz="1200">
                <a:solidFill>
                  <a:srgbClr val="2D3D4A"/>
                </a:solidFill>
              </a:rPr>
              <a:t>he product</a:t>
            </a:r>
            <a:r>
              <a:rPr lang="en" sz="1200">
                <a:solidFill>
                  <a:srgbClr val="2D3D4A"/>
                </a:solidFill>
              </a:rPr>
              <a:t> being tested is expected to go live at the end of this sprint.</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One of the cross-functional stakeholders shared the feedback below </a:t>
            </a:r>
            <a:r>
              <a:rPr lang="en" sz="1200"/>
              <a:t>at</a:t>
            </a:r>
            <a:r>
              <a:rPr lang="en" sz="1200">
                <a:solidFill>
                  <a:srgbClr val="2D3D4A"/>
                </a:solidFill>
              </a:rPr>
              <a:t> the meeting </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b="1" lang="en" sz="1200">
                <a:solidFill>
                  <a:srgbClr val="2D3D4A"/>
                </a:solidFill>
              </a:rPr>
              <a:t>Feedback</a:t>
            </a:r>
            <a:r>
              <a:rPr lang="en" sz="1200">
                <a:solidFill>
                  <a:srgbClr val="2D3D4A"/>
                </a:solidFill>
              </a:rPr>
              <a:t> </a:t>
            </a:r>
            <a:endParaRPr sz="1200">
              <a:solidFill>
                <a:srgbClr val="2D3D4A"/>
              </a:solidFill>
            </a:endParaRPr>
          </a:p>
          <a:p>
            <a:pPr indent="0" lvl="0" marL="0" rtl="0" algn="l">
              <a:lnSpc>
                <a:spcPct val="115000"/>
              </a:lnSpc>
              <a:spcBef>
                <a:spcPts val="0"/>
              </a:spcBef>
              <a:spcAft>
                <a:spcPts val="0"/>
              </a:spcAft>
              <a:buNone/>
            </a:pPr>
            <a:r>
              <a:rPr lang="en" sz="1200">
                <a:solidFill>
                  <a:srgbClr val="2D3D4A"/>
                </a:solidFill>
              </a:rPr>
              <a:t>I don’t think </a:t>
            </a:r>
            <a:r>
              <a:rPr lang="en" sz="1200">
                <a:solidFill>
                  <a:srgbClr val="2D3D4A"/>
                </a:solidFill>
              </a:rPr>
              <a:t>th</a:t>
            </a:r>
            <a:r>
              <a:rPr lang="en" sz="1200"/>
              <a:t>e product </a:t>
            </a:r>
            <a:r>
              <a:rPr lang="en" sz="1200">
                <a:solidFill>
                  <a:srgbClr val="2D3D4A"/>
                </a:solidFill>
              </a:rPr>
              <a:t> </a:t>
            </a:r>
            <a:r>
              <a:rPr lang="en" sz="1200"/>
              <a:t>we just tested is good enough </a:t>
            </a:r>
            <a:r>
              <a:rPr lang="en" sz="1200">
                <a:solidFill>
                  <a:srgbClr val="2D3D4A"/>
                </a:solidFill>
              </a:rPr>
              <a:t>to </a:t>
            </a:r>
            <a:r>
              <a:rPr lang="en" sz="1200"/>
              <a:t>go</a:t>
            </a:r>
            <a:r>
              <a:rPr lang="en" sz="1200">
                <a:solidFill>
                  <a:srgbClr val="2D3D4A"/>
                </a:solidFill>
              </a:rPr>
              <a:t> live. It needs to send daily push notification reminding </a:t>
            </a:r>
            <a:r>
              <a:rPr lang="en" sz="1200"/>
              <a:t>users</a:t>
            </a:r>
            <a:r>
              <a:rPr lang="en" sz="1200">
                <a:solidFill>
                  <a:srgbClr val="2D3D4A"/>
                </a:solidFill>
              </a:rPr>
              <a:t> to open and use the product feature being launched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t>Assumption for exercise-sake</a:t>
            </a:r>
            <a:endParaRPr b="1" sz="1200"/>
          </a:p>
          <a:p>
            <a:pPr indent="0" lvl="0" marL="0" rtl="0" algn="l">
              <a:lnSpc>
                <a:spcPct val="115000"/>
              </a:lnSpc>
              <a:spcBef>
                <a:spcPts val="0"/>
              </a:spcBef>
              <a:spcAft>
                <a:spcPts val="0"/>
              </a:spcAft>
              <a:buNone/>
            </a:pPr>
            <a:r>
              <a:rPr lang="en" sz="1200"/>
              <a:t> (</a:t>
            </a:r>
            <a:r>
              <a:rPr lang="en" sz="1200">
                <a:solidFill>
                  <a:srgbClr val="0097A7"/>
                </a:solidFill>
                <a:uFill>
                  <a:noFill/>
                </a:uFill>
                <a:hlinkClick r:id="rId3">
                  <a:extLst>
                    <a:ext uri="{A12FA001-AC4F-418D-AE19-62706E023703}">
                      <ahyp:hlinkClr val="tx"/>
                    </a:ext>
                  </a:extLst>
                </a:hlinkClick>
              </a:rPr>
              <a:t>Notification</a:t>
            </a:r>
            <a:r>
              <a:rPr lang="en" sz="1200"/>
              <a:t>) feature (of any sort) is not in the MVP scope. Your goal is to  understand the user-journey within the product better after the launch to define the trigger and other details to introduce later</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solidFill>
                <a:srgbClr val="2D3D4A"/>
              </a:solidFill>
            </a:endParaRPr>
          </a:p>
          <a:p>
            <a:pPr indent="0" lvl="0" marL="0" marR="0" rtl="0" algn="l">
              <a:lnSpc>
                <a:spcPct val="115000"/>
              </a:lnSpc>
              <a:spcBef>
                <a:spcPts val="700"/>
              </a:spcBef>
              <a:spcAft>
                <a:spcPts val="0"/>
              </a:spcAft>
              <a:buNone/>
            </a:pPr>
            <a:r>
              <a:t/>
            </a:r>
            <a:endParaRPr sz="1200">
              <a:solidFill>
                <a:srgbClr val="2D3D4A"/>
              </a:solidFill>
            </a:endParaRPr>
          </a:p>
        </p:txBody>
      </p:sp>
      <p:sp>
        <p:nvSpPr>
          <p:cNvPr id="415" name="Google Shape;415;p6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pic>
        <p:nvPicPr>
          <p:cNvPr id="416" name="Google Shape;416;p64"/>
          <p:cNvPicPr preferRelativeResize="0"/>
          <p:nvPr/>
        </p:nvPicPr>
        <p:blipFill rotWithShape="1">
          <a:blip r:embed="rId4">
            <a:alphaModFix/>
          </a:blip>
          <a:srcRect b="11824" l="18073" r="14486" t="20988"/>
          <a:stretch/>
        </p:blipFill>
        <p:spPr>
          <a:xfrm>
            <a:off x="3265977" y="4230293"/>
            <a:ext cx="2588100" cy="644579"/>
          </a:xfrm>
          <a:prstGeom prst="rect">
            <a:avLst/>
          </a:prstGeom>
          <a:noFill/>
          <a:ln>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422" name="Google Shape;422;p65"/>
          <p:cNvSpPr txBox="1"/>
          <p:nvPr>
            <p:ph type="title"/>
          </p:nvPr>
        </p:nvSpPr>
        <p:spPr>
          <a:xfrm>
            <a:off x="145150" y="76200"/>
            <a:ext cx="8735700" cy="47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Font typeface="Open Sans"/>
              <a:buNone/>
            </a:pPr>
            <a:r>
              <a:rPr lang="en" sz="2800"/>
              <a:t>How would you handle stakeholder feedback?</a:t>
            </a:r>
            <a:endParaRPr sz="2800"/>
          </a:p>
        </p:txBody>
      </p:sp>
      <p:sp>
        <p:nvSpPr>
          <p:cNvPr id="423" name="Google Shape;423;p6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graphicFrame>
        <p:nvGraphicFramePr>
          <p:cNvPr id="424" name="Google Shape;424;p65"/>
          <p:cNvGraphicFramePr/>
          <p:nvPr/>
        </p:nvGraphicFramePr>
        <p:xfrm>
          <a:off x="161475" y="595200"/>
          <a:ext cx="3000000" cy="3000000"/>
        </p:xfrm>
        <a:graphic>
          <a:graphicData uri="http://schemas.openxmlformats.org/drawingml/2006/table">
            <a:tbl>
              <a:tblPr>
                <a:noFill/>
                <a:tableStyleId>{F42D88E6-C77A-43F1-89F4-C9703BF21FCD}</a:tableStyleId>
              </a:tblPr>
              <a:tblGrid>
                <a:gridCol w="1910200"/>
                <a:gridCol w="6825500"/>
              </a:tblGrid>
              <a:tr h="1729550">
                <a:tc>
                  <a:txBody>
                    <a:bodyPr/>
                    <a:lstStyle/>
                    <a:p>
                      <a:pPr indent="0" lvl="0" marL="0" rtl="0" algn="l">
                        <a:lnSpc>
                          <a:spcPct val="115000"/>
                        </a:lnSpc>
                        <a:spcBef>
                          <a:spcPts val="0"/>
                        </a:spcBef>
                        <a:spcAft>
                          <a:spcPts val="0"/>
                        </a:spcAft>
                        <a:buNone/>
                      </a:pPr>
                      <a:r>
                        <a:rPr b="1" lang="en" sz="1200">
                          <a:solidFill>
                            <a:srgbClr val="2D3D4A"/>
                          </a:solidFill>
                          <a:latin typeface="Open Sans"/>
                          <a:ea typeface="Open Sans"/>
                          <a:cs typeface="Open Sans"/>
                          <a:sym typeface="Open Sans"/>
                        </a:rPr>
                        <a:t>Feedback Assessment</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help text before you submit</a:t>
                      </a:r>
                      <a:r>
                        <a:rPr lang="en" sz="1200">
                          <a:solidFill>
                            <a:srgbClr val="9E9E9E"/>
                          </a:solidFill>
                          <a:latin typeface="Open Sans"/>
                          <a:ea typeface="Open Sans"/>
                          <a:cs typeface="Open Sans"/>
                          <a:sym typeface="Open Sans"/>
                        </a:rPr>
                        <a:t>] Limit to 3 bullets to list the questions you would ask the stakeholder to understand their feedback better</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r h="2425050">
                <a:tc>
                  <a:txBody>
                    <a:bodyPr/>
                    <a:lstStyle/>
                    <a:p>
                      <a:pPr indent="0" lvl="0" marL="0" rtl="0" algn="l">
                        <a:lnSpc>
                          <a:spcPct val="115000"/>
                        </a:lnSpc>
                        <a:spcBef>
                          <a:spcPts val="700"/>
                        </a:spcBef>
                        <a:spcAft>
                          <a:spcPts val="0"/>
                        </a:spcAft>
                        <a:buNone/>
                      </a:pPr>
                      <a:r>
                        <a:rPr b="1" lang="en" sz="1200">
                          <a:solidFill>
                            <a:srgbClr val="2D3D4A"/>
                          </a:solidFill>
                          <a:latin typeface="Open Sans"/>
                          <a:ea typeface="Open Sans"/>
                          <a:cs typeface="Open Sans"/>
                          <a:sym typeface="Open Sans"/>
                        </a:rPr>
                        <a:t>Video Response </a:t>
                      </a:r>
                      <a:endParaRPr b="1" sz="1200">
                        <a:solidFill>
                          <a:srgbClr val="2D3D4A"/>
                        </a:solidFill>
                        <a:latin typeface="Open Sans"/>
                        <a:ea typeface="Open Sans"/>
                        <a:cs typeface="Open Sans"/>
                        <a:sym typeface="Open Sans"/>
                      </a:endParaRPr>
                    </a:p>
                    <a:p>
                      <a:pPr indent="0" lvl="0" marL="114300" rtl="0" algn="l">
                        <a:lnSpc>
                          <a:spcPct val="115000"/>
                        </a:lnSpc>
                        <a:spcBef>
                          <a:spcPts val="700"/>
                        </a:spcBef>
                        <a:spcAft>
                          <a:spcPts val="0"/>
                        </a:spcAft>
                        <a:buNone/>
                      </a:pPr>
                      <a:r>
                        <a:t/>
                      </a:r>
                      <a:endParaRPr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200">
                        <a:solidFill>
                          <a:srgbClr val="2D3D4A"/>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Share the link to your video here </a:t>
                      </a:r>
                      <a:r>
                        <a:rPr lang="en" sz="1200">
                          <a:solidFill>
                            <a:srgbClr val="0097A7"/>
                          </a:solidFill>
                          <a:latin typeface="Open Sans"/>
                          <a:ea typeface="Open Sans"/>
                          <a:cs typeface="Open Sans"/>
                          <a:sym typeface="Open Sans"/>
                        </a:rPr>
                        <a:t>(insert link)</a:t>
                      </a:r>
                      <a:endParaRPr sz="1200">
                        <a:solidFill>
                          <a:srgbClr val="0097A7"/>
                        </a:solidFill>
                        <a:latin typeface="Open Sans"/>
                        <a:ea typeface="Open Sans"/>
                        <a:cs typeface="Open Sans"/>
                        <a:sym typeface="Open Sans"/>
                      </a:endParaRPr>
                    </a:p>
                    <a:p>
                      <a:pPr indent="0" lvl="0" marL="0" rtl="0" algn="l">
                        <a:lnSpc>
                          <a:spcPct val="115000"/>
                        </a:lnSpc>
                        <a:spcBef>
                          <a:spcPts val="700"/>
                        </a:spcBef>
                        <a:spcAft>
                          <a:spcPts val="0"/>
                        </a:spcAft>
                        <a:buNone/>
                      </a:pPr>
                      <a:r>
                        <a:rPr lang="en" sz="1200">
                          <a:solidFill>
                            <a:srgbClr val="9E9E9E"/>
                          </a:solidFill>
                          <a:latin typeface="Open Sans"/>
                          <a:ea typeface="Open Sans"/>
                          <a:cs typeface="Open Sans"/>
                          <a:sym typeface="Open Sans"/>
                        </a:rPr>
                        <a:t>[</a:t>
                      </a:r>
                      <a:r>
                        <a:rPr b="1" lang="en" sz="1200">
                          <a:solidFill>
                            <a:srgbClr val="9E9E9E"/>
                          </a:solidFill>
                          <a:latin typeface="Open Sans"/>
                          <a:ea typeface="Open Sans"/>
                          <a:cs typeface="Open Sans"/>
                          <a:sym typeface="Open Sans"/>
                        </a:rPr>
                        <a:t>Remove below help text before you submit</a:t>
                      </a:r>
                      <a:r>
                        <a:rPr lang="en" sz="1200">
                          <a:solidFill>
                            <a:srgbClr val="9E9E9E"/>
                          </a:solidFill>
                          <a:latin typeface="Open Sans"/>
                          <a:ea typeface="Open Sans"/>
                          <a:cs typeface="Open Sans"/>
                          <a:sym typeface="Open Sans"/>
                        </a:rPr>
                        <a:t>]</a:t>
                      </a:r>
                      <a:r>
                        <a:rPr lang="en" sz="1200">
                          <a:solidFill>
                            <a:srgbClr val="0000FF"/>
                          </a:solidFill>
                          <a:latin typeface="Open Sans"/>
                          <a:ea typeface="Open Sans"/>
                          <a:cs typeface="Open Sans"/>
                          <a:sym typeface="Open Sans"/>
                        </a:rPr>
                        <a:t> </a:t>
                      </a:r>
                      <a:r>
                        <a:rPr lang="en" sz="1200">
                          <a:solidFill>
                            <a:srgbClr val="9E9E9E"/>
                          </a:solidFill>
                          <a:latin typeface="Open Sans"/>
                          <a:ea typeface="Open Sans"/>
                          <a:cs typeface="Open Sans"/>
                          <a:sym typeface="Open Sans"/>
                        </a:rPr>
                        <a:t>Record your final response to the </a:t>
                      </a:r>
                      <a:r>
                        <a:rPr lang="en" sz="1200">
                          <a:solidFill>
                            <a:srgbClr val="9E9E9E"/>
                          </a:solidFill>
                          <a:latin typeface="Open Sans"/>
                          <a:ea typeface="Open Sans"/>
                          <a:cs typeface="Open Sans"/>
                          <a:sym typeface="Open Sans"/>
                        </a:rPr>
                        <a:t>stakeholder </a:t>
                      </a:r>
                      <a:r>
                        <a:rPr i="1" lang="en" sz="1200">
                          <a:solidFill>
                            <a:srgbClr val="9E9E9E"/>
                          </a:solidFill>
                          <a:latin typeface="Open Sans"/>
                          <a:ea typeface="Open Sans"/>
                          <a:cs typeface="Open Sans"/>
                          <a:sym typeface="Open Sans"/>
                        </a:rPr>
                        <a:t>( whether you agree or disagree with their suggestion that notification feature is a launch blocker) </a:t>
                      </a:r>
                      <a:endParaRPr sz="1200">
                        <a:solidFill>
                          <a:srgbClr val="9E9E9E"/>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9E9E9E"/>
                          </a:solidFill>
                          <a:latin typeface="Open Sans"/>
                          <a:ea typeface="Open Sans"/>
                          <a:cs typeface="Open Sans"/>
                          <a:sym typeface="Open Sans"/>
                        </a:rPr>
                        <a:t>💡Keep your response focused and succinct( &lt; 2minutes)</a:t>
                      </a:r>
                      <a:endParaRPr sz="1200">
                        <a:solidFill>
                          <a:srgbClr val="9E9E9E"/>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200">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3"/>
          <p:cNvSpPr txBox="1"/>
          <p:nvPr>
            <p:ph idx="1" type="body"/>
          </p:nvPr>
        </p:nvSpPr>
        <p:spPr>
          <a:xfrm>
            <a:off x="304800" y="761851"/>
            <a:ext cx="8229600" cy="3096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02B3E4"/>
                </a:solidFill>
              </a:rPr>
              <a:t>Now that you have gone through the course material,  let’s resume working on the project. </a:t>
            </a:r>
            <a:endParaRPr sz="1200">
              <a:solidFill>
                <a:srgbClr val="02B3E4"/>
              </a:solidFill>
            </a:endParaRPr>
          </a:p>
        </p:txBody>
      </p:sp>
      <p:sp>
        <p:nvSpPr>
          <p:cNvPr id="149" name="Google Shape;149;p33"/>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269775" y="152400"/>
            <a:ext cx="8718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Your company and team for the project</a:t>
            </a:r>
            <a:endParaRPr sz="2800"/>
          </a:p>
        </p:txBody>
      </p:sp>
      <p:sp>
        <p:nvSpPr>
          <p:cNvPr id="151" name="Google Shape;151;p33"/>
          <p:cNvSpPr txBox="1"/>
          <p:nvPr>
            <p:ph idx="3" type="body"/>
          </p:nvPr>
        </p:nvSpPr>
        <p:spPr>
          <a:xfrm>
            <a:off x="228600" y="1257300"/>
            <a:ext cx="3836400" cy="25437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2D3D4A"/>
                </a:solidFill>
              </a:rPr>
              <a:t>Your project’s MVP scope has been translated into a PRD and is now ready to move into development phase.</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lang="en" sz="1200">
                <a:solidFill>
                  <a:srgbClr val="2D3D4A"/>
                </a:solidFill>
              </a:rPr>
              <a:t>Your development team has adopted Agile Scrum methodology principle to manage their development cycle. </a:t>
            </a:r>
            <a:endParaRPr sz="1200">
              <a:solidFill>
                <a:srgbClr val="2D3D4A"/>
              </a:solidFill>
            </a:endParaRPr>
          </a:p>
          <a:p>
            <a:pPr indent="0" lvl="0" marL="0" rtl="0" algn="l">
              <a:lnSpc>
                <a:spcPct val="115000"/>
              </a:lnSpc>
              <a:spcBef>
                <a:spcPts val="0"/>
              </a:spcBef>
              <a:spcAft>
                <a:spcPts val="0"/>
              </a:spcAft>
              <a:buNone/>
            </a:pPr>
            <a:r>
              <a:t/>
            </a:r>
            <a:endParaRPr sz="1200">
              <a:solidFill>
                <a:srgbClr val="2D3D4A"/>
              </a:solidFill>
            </a:endParaRPr>
          </a:p>
          <a:p>
            <a:pPr indent="0" lvl="0" marL="0" rtl="0" algn="l">
              <a:lnSpc>
                <a:spcPct val="115000"/>
              </a:lnSpc>
              <a:spcBef>
                <a:spcPts val="0"/>
              </a:spcBef>
              <a:spcAft>
                <a:spcPts val="0"/>
              </a:spcAft>
              <a:buNone/>
            </a:pPr>
            <a:r>
              <a:rPr lang="en" sz="1200">
                <a:solidFill>
                  <a:srgbClr val="2D3D4A"/>
                </a:solidFill>
              </a:rPr>
              <a:t>Each sprint runs for 2 weeks followed by a release to production environment.</a:t>
            </a:r>
            <a:endParaRPr sz="1200">
              <a:solidFill>
                <a:srgbClr val="2D3D4A"/>
              </a:solidFill>
            </a:endParaRPr>
          </a:p>
        </p:txBody>
      </p:sp>
      <p:sp>
        <p:nvSpPr>
          <p:cNvPr id="152" name="Google Shape;152;p33"/>
          <p:cNvSpPr txBox="1"/>
          <p:nvPr>
            <p:ph idx="3" type="body"/>
          </p:nvPr>
        </p:nvSpPr>
        <p:spPr>
          <a:xfrm>
            <a:off x="6553200" y="1269500"/>
            <a:ext cx="2459700" cy="2589000"/>
          </a:xfrm>
          <a:prstGeom prst="rect">
            <a:avLst/>
          </a:prstGeom>
          <a:ln cap="flat" cmpd="sng" w="9525">
            <a:solidFill>
              <a:srgbClr val="9CBDD8"/>
            </a:solidFill>
            <a:prstDash val="dot"/>
            <a:round/>
            <a:headEnd len="sm" w="sm" type="none"/>
            <a:tailEnd len="sm" w="sm" type="none"/>
          </a:ln>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t>All</a:t>
            </a:r>
            <a:r>
              <a:rPr b="1" lang="en" sz="1200">
                <a:solidFill>
                  <a:srgbClr val="2D3D4A"/>
                </a:solidFill>
              </a:rPr>
              <a:t> Teams</a:t>
            </a:r>
            <a:endParaRPr b="1"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Customer Service</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Data Analytics</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t>Engineering (includes QA)</a:t>
            </a:r>
            <a:endParaRPr sz="1200"/>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Legal and Compliance</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Finance &amp; Accounting</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Operations </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Marketing (includes  Product Marketing)</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Product </a:t>
            </a:r>
            <a:r>
              <a:rPr lang="en" sz="1200"/>
              <a:t>Management</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t>Product </a:t>
            </a:r>
            <a:r>
              <a:rPr lang="en" sz="1200">
                <a:solidFill>
                  <a:srgbClr val="2D3D4A"/>
                </a:solidFill>
              </a:rPr>
              <a:t>Design </a:t>
            </a:r>
            <a:endParaRPr sz="1200"/>
          </a:p>
        </p:txBody>
      </p:sp>
      <p:sp>
        <p:nvSpPr>
          <p:cNvPr id="153" name="Google Shape;153;p33"/>
          <p:cNvSpPr txBox="1"/>
          <p:nvPr>
            <p:ph idx="3" type="body"/>
          </p:nvPr>
        </p:nvSpPr>
        <p:spPr>
          <a:xfrm>
            <a:off x="4114800" y="1269500"/>
            <a:ext cx="2317500" cy="2589000"/>
          </a:xfrm>
          <a:prstGeom prst="rect">
            <a:avLst/>
          </a:prstGeom>
          <a:ln cap="flat" cmpd="sng" w="9525">
            <a:solidFill>
              <a:srgbClr val="9CBDD8"/>
            </a:solidFill>
            <a:prstDash val="dot"/>
            <a:round/>
            <a:headEnd len="sm" w="sm" type="none"/>
            <a:tailEnd len="sm" w="sm" type="none"/>
          </a:ln>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Scrum</a:t>
            </a:r>
            <a:r>
              <a:rPr b="1" lang="en" sz="1200"/>
              <a:t>/</a:t>
            </a:r>
            <a:r>
              <a:rPr b="1" lang="en" sz="1200">
                <a:solidFill>
                  <a:srgbClr val="2D3D4A"/>
                </a:solidFill>
              </a:rPr>
              <a:t>Development Team </a:t>
            </a:r>
            <a:endParaRPr b="1"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One Engineering Lead</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One Shared DevOps</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Four Engineers</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One Shared QA </a:t>
            </a:r>
            <a:endParaRPr sz="1200">
              <a:solidFill>
                <a:srgbClr val="2D3D4A"/>
              </a:solidFill>
            </a:endParaRPr>
          </a:p>
          <a:p>
            <a:pPr indent="0" lvl="0" marL="0" rtl="0" algn="l">
              <a:lnSpc>
                <a:spcPct val="115000"/>
              </a:lnSpc>
              <a:spcBef>
                <a:spcPts val="0"/>
              </a:spcBef>
              <a:spcAft>
                <a:spcPts val="0"/>
              </a:spcAft>
              <a:buNone/>
            </a:pPr>
            <a:r>
              <a:rPr lang="en" sz="1200"/>
              <a:t>Scrum master (rotational in nature)</a:t>
            </a:r>
            <a:endParaRPr sz="1200"/>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Product Designer</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Shared Data Analyst</a:t>
            </a:r>
            <a:endParaRPr sz="1200">
              <a:solidFill>
                <a:srgbClr val="2D3D4A"/>
              </a:solidFill>
            </a:endParaRPr>
          </a:p>
          <a:p>
            <a:pPr indent="0" lvl="0" marL="0" marR="0" rtl="0" algn="l">
              <a:lnSpc>
                <a:spcPct val="115000"/>
              </a:lnSpc>
              <a:spcBef>
                <a:spcPts val="0"/>
              </a:spcBef>
              <a:spcAft>
                <a:spcPts val="0"/>
              </a:spcAft>
              <a:buNone/>
            </a:pPr>
            <a:r>
              <a:t/>
            </a:r>
            <a:endParaRPr sz="1200"/>
          </a:p>
        </p:txBody>
      </p:sp>
      <p:pic>
        <p:nvPicPr>
          <p:cNvPr id="154" name="Google Shape;154;p33"/>
          <p:cNvPicPr preferRelativeResize="0"/>
          <p:nvPr/>
        </p:nvPicPr>
        <p:blipFill rotWithShape="1">
          <a:blip r:embed="rId3">
            <a:alphaModFix/>
          </a:blip>
          <a:srcRect b="11824" l="18073" r="14486" t="20988"/>
          <a:stretch/>
        </p:blipFill>
        <p:spPr>
          <a:xfrm>
            <a:off x="3037377" y="4154093"/>
            <a:ext cx="2588100" cy="6445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457200" y="12192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Font typeface="Open Sans"/>
              <a:buNone/>
            </a:pPr>
            <a:r>
              <a:rPr lang="en" sz="4200"/>
              <a:t>Create Project Blueprint</a:t>
            </a:r>
            <a:endParaRPr sz="4200"/>
          </a:p>
        </p:txBody>
      </p:sp>
      <p:sp>
        <p:nvSpPr>
          <p:cNvPr id="160" name="Google Shape;160;p34"/>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1" name="Google Shape;161;p34"/>
          <p:cNvSpPr txBox="1"/>
          <p:nvPr>
            <p:ph idx="1" type="body"/>
          </p:nvPr>
        </p:nvSpPr>
        <p:spPr>
          <a:xfrm>
            <a:off x="457200" y="2557475"/>
            <a:ext cx="8421900" cy="7680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432200" y="76200"/>
            <a:ext cx="85482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Create a coordination activities map</a:t>
            </a:r>
            <a:endParaRPr sz="2800"/>
          </a:p>
        </p:txBody>
      </p:sp>
      <p:sp>
        <p:nvSpPr>
          <p:cNvPr id="167" name="Google Shape;167;p35"/>
          <p:cNvSpPr txBox="1"/>
          <p:nvPr>
            <p:ph idx="3" type="body"/>
          </p:nvPr>
        </p:nvSpPr>
        <p:spPr>
          <a:xfrm>
            <a:off x="457200" y="1231225"/>
            <a:ext cx="8457000" cy="1629000"/>
          </a:xfrm>
          <a:prstGeom prst="rect">
            <a:avLst/>
          </a:prstGeom>
        </p:spPr>
        <p:txBody>
          <a:bodyPr anchorCtr="0" anchor="t" bIns="34275" lIns="34275" spcFirstLastPara="1" rIns="34275" wrap="square" tIns="34275">
            <a:noAutofit/>
          </a:bodyPr>
          <a:lstStyle/>
          <a:p>
            <a:pPr indent="-304800" lvl="0" marL="457200" rtl="0" algn="l">
              <a:lnSpc>
                <a:spcPct val="115000"/>
              </a:lnSpc>
              <a:spcBef>
                <a:spcPts val="0"/>
              </a:spcBef>
              <a:spcAft>
                <a:spcPts val="0"/>
              </a:spcAft>
              <a:buSzPts val="1200"/>
              <a:buChar char="●"/>
            </a:pPr>
            <a:r>
              <a:rPr lang="en" sz="1200"/>
              <a:t>Make a copy</a:t>
            </a:r>
            <a:r>
              <a:rPr lang="en" sz="1200">
                <a:solidFill>
                  <a:srgbClr val="2D3D4A"/>
                </a:solidFill>
              </a:rPr>
              <a:t> of th</a:t>
            </a:r>
            <a:r>
              <a:rPr lang="en" sz="1200"/>
              <a:t>e</a:t>
            </a:r>
            <a:r>
              <a:rPr lang="en" sz="1200">
                <a:solidFill>
                  <a:srgbClr val="2D3D4A"/>
                </a:solidFill>
              </a:rPr>
              <a:t> (</a:t>
            </a:r>
            <a:r>
              <a:rPr lang="en" sz="1200">
                <a:solidFill>
                  <a:srgbClr val="0097A7"/>
                </a:solidFill>
                <a:uFill>
                  <a:noFill/>
                </a:uFill>
                <a:hlinkClick r:id="rId3">
                  <a:extLst>
                    <a:ext uri="{A12FA001-AC4F-418D-AE19-62706E023703}">
                      <ahyp:hlinkClr val="tx"/>
                    </a:ext>
                  </a:extLst>
                </a:hlinkClick>
              </a:rPr>
              <a:t>Coordination Activities Map</a:t>
            </a:r>
            <a:r>
              <a:rPr b="1" lang="en" sz="1200"/>
              <a:t>)</a:t>
            </a:r>
            <a:r>
              <a:rPr b="1" lang="en" sz="1200">
                <a:solidFill>
                  <a:srgbClr val="2D3D4A"/>
                </a:solidFill>
              </a:rPr>
              <a:t> </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b="1" lang="en" sz="1200">
                <a:solidFill>
                  <a:srgbClr val="2D3D4A"/>
                </a:solidFill>
              </a:rPr>
              <a:t>How to update the table? </a:t>
            </a:r>
            <a:r>
              <a:rPr lang="en" sz="1200">
                <a:solidFill>
                  <a:srgbClr val="2D3D4A"/>
                </a:solidFill>
              </a:rPr>
              <a:t>Based on what you learned in the course and keeping in mind your project, define the various coordination activities that you either need to own or assign to another member</a:t>
            </a:r>
            <a:endParaRPr sz="1200"/>
          </a:p>
          <a:p>
            <a:pPr indent="0" lvl="0" marL="457200" rtl="0" algn="l">
              <a:lnSpc>
                <a:spcPct val="115000"/>
              </a:lnSpc>
              <a:spcBef>
                <a:spcPts val="0"/>
              </a:spcBef>
              <a:spcAft>
                <a:spcPts val="0"/>
              </a:spcAft>
              <a:buNone/>
            </a:pPr>
            <a:r>
              <a:rPr lang="en" sz="1200"/>
              <a:t>💡</a:t>
            </a:r>
            <a:r>
              <a:rPr lang="en" sz="1200">
                <a:solidFill>
                  <a:srgbClr val="2D3D4A"/>
                </a:solidFill>
              </a:rPr>
              <a:t>Think of this document as a single source of reference for everyone involved in the product launch to some degree to </a:t>
            </a:r>
            <a:r>
              <a:rPr lang="en" sz="1200"/>
              <a:t>understand</a:t>
            </a:r>
            <a:r>
              <a:rPr lang="en" sz="1200">
                <a:solidFill>
                  <a:srgbClr val="2D3D4A"/>
                </a:solidFill>
              </a:rPr>
              <a:t> their roles and tasks</a:t>
            </a:r>
            <a:endParaRPr sz="1200">
              <a:solidFill>
                <a:srgbClr val="2D3D4A"/>
              </a:solidFill>
            </a:endParaRPr>
          </a:p>
        </p:txBody>
      </p:sp>
      <p:sp>
        <p:nvSpPr>
          <p:cNvPr id="168" name="Google Shape;168;p35"/>
          <p:cNvSpPr/>
          <p:nvPr/>
        </p:nvSpPr>
        <p:spPr>
          <a:xfrm>
            <a:off x="415150" y="664800"/>
            <a:ext cx="8612100" cy="515400"/>
          </a:xfrm>
          <a:prstGeom prst="rect">
            <a:avLst/>
          </a:prstGeom>
          <a:solidFill>
            <a:srgbClr val="FAFBF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2B3E4"/>
                </a:solidFill>
                <a:latin typeface="Open Sans"/>
                <a:ea typeface="Open Sans"/>
                <a:cs typeface="Open Sans"/>
                <a:sym typeface="Open Sans"/>
              </a:rPr>
              <a:t>As a PM, you set everyone in the organization for success by involving them early and keeping them engaged to ensure each involved stakeholder can plan and manage their work efficiently</a:t>
            </a:r>
            <a:endParaRPr sz="1200">
              <a:solidFill>
                <a:srgbClr val="02B3E4"/>
              </a:solidFill>
              <a:latin typeface="Open Sans"/>
              <a:ea typeface="Open Sans"/>
              <a:cs typeface="Open Sans"/>
              <a:sym typeface="Open Sans"/>
            </a:endParaRPr>
          </a:p>
        </p:txBody>
      </p:sp>
      <p:pic>
        <p:nvPicPr>
          <p:cNvPr id="169" name="Google Shape;169;p35"/>
          <p:cNvPicPr preferRelativeResize="0"/>
          <p:nvPr/>
        </p:nvPicPr>
        <p:blipFill rotWithShape="1">
          <a:blip r:embed="rId4">
            <a:alphaModFix/>
          </a:blip>
          <a:srcRect b="11824" l="18073" r="14486" t="20988"/>
          <a:stretch/>
        </p:blipFill>
        <p:spPr>
          <a:xfrm>
            <a:off x="3265977" y="4077893"/>
            <a:ext cx="2588100" cy="6445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5" name="Google Shape;175;p3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7D97AD"/>
              </a:buClr>
              <a:buFont typeface="Open Sans"/>
              <a:buNone/>
            </a:pPr>
            <a:fld id="{00000000-1234-1234-1234-123412341234}" type="slidenum">
              <a:rPr lang="en"/>
              <a:t>‹#›</a:t>
            </a:fld>
            <a:endParaRPr>
              <a:solidFill>
                <a:srgbClr val="929292"/>
              </a:solidFill>
            </a:endParaRPr>
          </a:p>
        </p:txBody>
      </p:sp>
      <p:sp>
        <p:nvSpPr>
          <p:cNvPr id="176" name="Google Shape;176;p36"/>
          <p:cNvSpPr txBox="1"/>
          <p:nvPr>
            <p:ph idx="1" type="body"/>
          </p:nvPr>
        </p:nvSpPr>
        <p:spPr>
          <a:xfrm>
            <a:off x="475050" y="631275"/>
            <a:ext cx="8440800" cy="283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1200">
                <a:highlight>
                  <a:srgbClr val="FFFFFF"/>
                </a:highlight>
                <a:latin typeface="Open Sans Light"/>
                <a:ea typeface="Open Sans Light"/>
                <a:cs typeface="Open Sans Light"/>
                <a:sym typeface="Open Sans Light"/>
              </a:rPr>
              <a:t>Share </a:t>
            </a:r>
            <a:r>
              <a:rPr lang="en" sz="1200">
                <a:solidFill>
                  <a:srgbClr val="02B3E4"/>
                </a:solidFill>
                <a:highlight>
                  <a:srgbClr val="FFFFFF"/>
                </a:highlight>
                <a:latin typeface="Open Sans Light"/>
                <a:ea typeface="Open Sans Light"/>
                <a:cs typeface="Open Sans Light"/>
                <a:sym typeface="Open Sans Light"/>
              </a:rPr>
              <a:t>your project-speci</a:t>
            </a:r>
            <a:r>
              <a:rPr lang="en" sz="1200">
                <a:highlight>
                  <a:srgbClr val="FFFFFF"/>
                </a:highlight>
                <a:latin typeface="Open Sans Light"/>
                <a:ea typeface="Open Sans Light"/>
                <a:cs typeface="Open Sans Light"/>
                <a:sym typeface="Open Sans Light"/>
              </a:rPr>
              <a:t>fic coordination activities map here (</a:t>
            </a:r>
            <a:r>
              <a:rPr lang="en" sz="1200">
                <a:solidFill>
                  <a:srgbClr val="0097A7"/>
                </a:solidFill>
                <a:highlight>
                  <a:srgbClr val="FFFFFF"/>
                </a:highlight>
                <a:latin typeface="Open Sans Light"/>
                <a:ea typeface="Open Sans Light"/>
                <a:cs typeface="Open Sans Light"/>
                <a:sym typeface="Open Sans Light"/>
              </a:rPr>
              <a:t>Insert Link here). </a:t>
            </a:r>
            <a:r>
              <a:rPr lang="en" sz="1200">
                <a:highlight>
                  <a:srgbClr val="FFFFFF"/>
                </a:highlight>
                <a:latin typeface="Open Sans Light"/>
                <a:ea typeface="Open Sans Light"/>
                <a:cs typeface="Open Sans Light"/>
                <a:sym typeface="Open Sans Light"/>
              </a:rPr>
              <a:t>You can also s</a:t>
            </a:r>
            <a:r>
              <a:rPr lang="en" sz="1200">
                <a:solidFill>
                  <a:srgbClr val="02B3E4"/>
                </a:solidFill>
                <a:highlight>
                  <a:srgbClr val="FFFFFF"/>
                </a:highlight>
                <a:latin typeface="Open Sans Light"/>
                <a:ea typeface="Open Sans Light"/>
                <a:cs typeface="Open Sans Light"/>
                <a:sym typeface="Open Sans Light"/>
              </a:rPr>
              <a:t>hare a screenshot</a:t>
            </a:r>
            <a:r>
              <a:rPr lang="en" sz="1200">
                <a:highlight>
                  <a:srgbClr val="FFFFFF"/>
                </a:highlight>
                <a:latin typeface="Open Sans Light"/>
                <a:ea typeface="Open Sans Light"/>
                <a:cs typeface="Open Sans Light"/>
                <a:sym typeface="Open Sans Light"/>
              </a:rPr>
              <a:t> below.</a:t>
            </a:r>
            <a:endParaRPr sz="1200">
              <a:solidFill>
                <a:srgbClr val="02B3E4"/>
              </a:solidFill>
            </a:endParaRPr>
          </a:p>
        </p:txBody>
      </p:sp>
      <p:sp>
        <p:nvSpPr>
          <p:cNvPr id="177" name="Google Shape;177;p36"/>
          <p:cNvSpPr txBox="1"/>
          <p:nvPr>
            <p:ph type="title"/>
          </p:nvPr>
        </p:nvSpPr>
        <p:spPr>
          <a:xfrm>
            <a:off x="457200" y="76200"/>
            <a:ext cx="8229600" cy="4788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Create a coordination activities map</a:t>
            </a:r>
            <a:endParaRPr sz="2800"/>
          </a:p>
        </p:txBody>
      </p:sp>
      <p:pic>
        <p:nvPicPr>
          <p:cNvPr id="178" name="Google Shape;178;p36"/>
          <p:cNvPicPr preferRelativeResize="0"/>
          <p:nvPr/>
        </p:nvPicPr>
        <p:blipFill>
          <a:blip r:embed="rId3">
            <a:alphaModFix/>
          </a:blip>
          <a:stretch>
            <a:fillRect/>
          </a:stretch>
        </p:blipFill>
        <p:spPr>
          <a:xfrm>
            <a:off x="455825" y="1050650"/>
            <a:ext cx="8154774" cy="3635625"/>
          </a:xfrm>
          <a:prstGeom prst="rect">
            <a:avLst/>
          </a:prstGeom>
          <a:noFill/>
          <a:ln cap="flat" cmpd="sng" w="9525">
            <a:solidFill>
              <a:srgbClr val="D9D9D9"/>
            </a:solidFill>
            <a:prstDash val="solid"/>
            <a:round/>
            <a:headEnd len="sm" w="sm" type="none"/>
            <a:tailEnd len="sm" w="sm" type="none"/>
          </a:ln>
        </p:spPr>
      </p:pic>
      <p:sp>
        <p:nvSpPr>
          <p:cNvPr id="179" name="Google Shape;179;p36"/>
          <p:cNvSpPr/>
          <p:nvPr/>
        </p:nvSpPr>
        <p:spPr>
          <a:xfrm rot="824233">
            <a:off x="1412981" y="2517513"/>
            <a:ext cx="6608434" cy="623567"/>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500"/>
              <a:t>SAMPLE</a:t>
            </a:r>
            <a:endParaRPr sz="4500"/>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5334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Font typeface="Open Sans"/>
              <a:buNone/>
            </a:pPr>
            <a:r>
              <a:rPr lang="en" sz="4200"/>
              <a:t> Plan for Sprint Meeting</a:t>
            </a:r>
            <a:endParaRPr sz="4200"/>
          </a:p>
        </p:txBody>
      </p:sp>
      <p:sp>
        <p:nvSpPr>
          <p:cNvPr id="185" name="Google Shape;185;p37"/>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86" name="Google Shape;186;p37"/>
          <p:cNvSpPr txBox="1"/>
          <p:nvPr/>
        </p:nvSpPr>
        <p:spPr>
          <a:xfrm>
            <a:off x="685800" y="2644075"/>
            <a:ext cx="7916700" cy="719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Open Sans"/>
                <a:ea typeface="Open Sans"/>
                <a:cs typeface="Open Sans"/>
                <a:sym typeface="Open Sans"/>
              </a:rPr>
              <a:t>As a PM, it is important to stay ahead of your scrum team and be prepared for every upcoming sprint by having a target goal defined with </a:t>
            </a:r>
            <a:r>
              <a:rPr lang="en" sz="1200">
                <a:solidFill>
                  <a:srgbClr val="FFFFFF"/>
                </a:solidFill>
                <a:latin typeface="Open Sans"/>
                <a:ea typeface="Open Sans"/>
                <a:cs typeface="Open Sans"/>
                <a:sym typeface="Open Sans"/>
              </a:rPr>
              <a:t>prioritized</a:t>
            </a:r>
            <a:r>
              <a:rPr lang="en" sz="1200">
                <a:solidFill>
                  <a:srgbClr val="FFFFFF"/>
                </a:solidFill>
                <a:latin typeface="Open Sans"/>
                <a:ea typeface="Open Sans"/>
                <a:cs typeface="Open Sans"/>
                <a:sym typeface="Open Sans"/>
              </a:rPr>
              <a:t> backlog for team to start costing and breaking down the tasks</a:t>
            </a:r>
            <a:endParaRPr sz="1200">
              <a:latin typeface="Open Sans"/>
              <a:ea typeface="Open Sans"/>
              <a:cs typeface="Open Sans"/>
              <a:sym typeface="Open Sans"/>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idx="2" type="body"/>
          </p:nvPr>
        </p:nvSpPr>
        <p:spPr>
          <a:xfrm>
            <a:off x="457200" y="4914900"/>
            <a:ext cx="3957600" cy="1143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t/>
            </a:r>
            <a:endParaRPr/>
          </a:p>
        </p:txBody>
      </p:sp>
      <p:sp>
        <p:nvSpPr>
          <p:cNvPr id="192" name="Google Shape;192;p38"/>
          <p:cNvSpPr txBox="1"/>
          <p:nvPr>
            <p:ph type="title"/>
          </p:nvPr>
        </p:nvSpPr>
        <p:spPr>
          <a:xfrm>
            <a:off x="381000" y="76200"/>
            <a:ext cx="8229600" cy="5952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sz="2800"/>
              <a:t>Sprint Planning Meeting Preparation</a:t>
            </a:r>
            <a:endParaRPr sz="2800"/>
          </a:p>
        </p:txBody>
      </p:sp>
      <p:sp>
        <p:nvSpPr>
          <p:cNvPr id="193" name="Google Shape;193;p38"/>
          <p:cNvSpPr txBox="1"/>
          <p:nvPr>
            <p:ph idx="3" type="body"/>
          </p:nvPr>
        </p:nvSpPr>
        <p:spPr>
          <a:xfrm>
            <a:off x="460675" y="1104950"/>
            <a:ext cx="3905700" cy="3380400"/>
          </a:xfrm>
          <a:prstGeom prst="rect">
            <a:avLst/>
          </a:prstGeom>
        </p:spPr>
        <p:txBody>
          <a:bodyPr anchorCtr="0" anchor="t" bIns="34275" lIns="34275" spcFirstLastPara="1" rIns="34275" wrap="square" tIns="34275">
            <a:noAutofit/>
          </a:bodyPr>
          <a:lstStyle/>
          <a:p>
            <a:pPr indent="0" lvl="0" marL="0" rtl="0" algn="l">
              <a:lnSpc>
                <a:spcPct val="115000"/>
              </a:lnSpc>
              <a:spcBef>
                <a:spcPts val="0"/>
              </a:spcBef>
              <a:spcAft>
                <a:spcPts val="0"/>
              </a:spcAft>
              <a:buNone/>
            </a:pPr>
            <a:r>
              <a:rPr b="1" lang="en" sz="1200">
                <a:solidFill>
                  <a:srgbClr val="2D3D4A"/>
                </a:solidFill>
              </a:rPr>
              <a:t>Assum</a:t>
            </a:r>
            <a:r>
              <a:rPr b="1" lang="en" sz="1200"/>
              <a:t>ption for exercise-sake</a:t>
            </a:r>
            <a:endParaRPr b="1" sz="1200"/>
          </a:p>
          <a:p>
            <a:pPr indent="-304800" lvl="0" marL="457200" rtl="0" algn="l">
              <a:lnSpc>
                <a:spcPct val="115000"/>
              </a:lnSpc>
              <a:spcBef>
                <a:spcPts val="0"/>
              </a:spcBef>
              <a:spcAft>
                <a:spcPts val="0"/>
              </a:spcAft>
              <a:buSzPts val="1200"/>
              <a:buChar char="●"/>
            </a:pPr>
            <a:r>
              <a:rPr lang="en" sz="1200"/>
              <a:t>E</a:t>
            </a:r>
            <a:r>
              <a:rPr lang="en" sz="1200">
                <a:solidFill>
                  <a:srgbClr val="2D3D4A"/>
                </a:solidFill>
              </a:rPr>
              <a:t>ngineering design scoping and review was completed in the last sprint. Your development team is expecting to kickoff feature implementation in the upcoming sprint</a:t>
            </a:r>
            <a:endParaRPr sz="1200"/>
          </a:p>
          <a:p>
            <a:pPr indent="-304800" lvl="0" marL="457200" rtl="0" algn="l">
              <a:lnSpc>
                <a:spcPct val="115000"/>
              </a:lnSpc>
              <a:spcBef>
                <a:spcPts val="0"/>
              </a:spcBef>
              <a:spcAft>
                <a:spcPts val="0"/>
              </a:spcAft>
              <a:buSzPts val="1200"/>
              <a:buChar char="●"/>
            </a:pPr>
            <a:r>
              <a:rPr lang="en" sz="1200">
                <a:solidFill>
                  <a:srgbClr val="2D3D4A"/>
                </a:solidFill>
              </a:rPr>
              <a:t>100% of the sprint capacity can be utilized to build your product since there are no critical issues or pending feature request that you are aware of, to be prioritized for the upcoming sprint</a:t>
            </a:r>
            <a:endParaRPr sz="1200">
              <a:solidFill>
                <a:srgbClr val="2D3D4A"/>
              </a:solidFill>
            </a:endParaRPr>
          </a:p>
          <a:p>
            <a:pPr indent="0" lvl="0" marL="0" rtl="0" algn="l">
              <a:lnSpc>
                <a:spcPct val="115000"/>
              </a:lnSpc>
              <a:spcBef>
                <a:spcPts val="0"/>
              </a:spcBef>
              <a:spcAft>
                <a:spcPts val="0"/>
              </a:spcAft>
              <a:buNone/>
            </a:pPr>
            <a:r>
              <a:t/>
            </a:r>
            <a:endParaRPr b="1" sz="1200">
              <a:solidFill>
                <a:srgbClr val="2D3D4A"/>
              </a:solidFill>
            </a:endParaRPr>
          </a:p>
        </p:txBody>
      </p:sp>
      <p:sp>
        <p:nvSpPr>
          <p:cNvPr id="194" name="Google Shape;194;p38"/>
          <p:cNvSpPr txBox="1"/>
          <p:nvPr/>
        </p:nvSpPr>
        <p:spPr>
          <a:xfrm>
            <a:off x="381000" y="693525"/>
            <a:ext cx="8229600" cy="25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2B3E4"/>
                </a:solidFill>
                <a:latin typeface="Open Sans"/>
                <a:ea typeface="Open Sans"/>
                <a:cs typeface="Open Sans"/>
                <a:sym typeface="Open Sans"/>
              </a:rPr>
              <a:t>Use the information below to understand what is expected and use the next slide to share your answers</a:t>
            </a:r>
            <a:endParaRPr/>
          </a:p>
        </p:txBody>
      </p:sp>
      <p:sp>
        <p:nvSpPr>
          <p:cNvPr id="195" name="Google Shape;195;p38"/>
          <p:cNvSpPr txBox="1"/>
          <p:nvPr/>
        </p:nvSpPr>
        <p:spPr>
          <a:xfrm>
            <a:off x="4366375" y="1070500"/>
            <a:ext cx="4625100" cy="39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4"/>
                </a:solidFill>
                <a:latin typeface="Open Sans"/>
                <a:ea typeface="Open Sans"/>
                <a:cs typeface="Open Sans"/>
                <a:sym typeface="Open Sans"/>
              </a:rPr>
              <a:t>Example</a:t>
            </a:r>
            <a:endParaRPr b="1" sz="1200">
              <a:solidFill>
                <a:schemeClr val="accent4"/>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u="sng">
                <a:solidFill>
                  <a:schemeClr val="accent4"/>
                </a:solidFill>
                <a:latin typeface="Open Sans"/>
                <a:ea typeface="Open Sans"/>
                <a:cs typeface="Open Sans"/>
                <a:sym typeface="Open Sans"/>
              </a:rPr>
              <a:t>Sprint Goal </a:t>
            </a:r>
            <a:endParaRPr sz="1200" u="sng">
              <a:solidFill>
                <a:schemeClr val="accent4"/>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chemeClr val="accent4"/>
                </a:solidFill>
                <a:latin typeface="Open Sans"/>
                <a:ea typeface="Open Sans"/>
                <a:cs typeface="Open Sans"/>
                <a:sym typeface="Open Sans"/>
              </a:rPr>
              <a:t>Enable the KP patient to access the new feature to view information and understand its offering, and be able to link a fitness tracking app</a:t>
            </a:r>
            <a:endParaRPr sz="1200">
              <a:solidFill>
                <a:schemeClr val="accent4"/>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u="sng">
                <a:solidFill>
                  <a:schemeClr val="accent4"/>
                </a:solidFill>
                <a:latin typeface="Open Sans"/>
                <a:ea typeface="Open Sans"/>
                <a:cs typeface="Open Sans"/>
                <a:sym typeface="Open Sans"/>
              </a:rPr>
              <a:t>User Story </a:t>
            </a:r>
            <a:endParaRPr sz="1200" u="sng">
              <a:solidFill>
                <a:schemeClr val="accent4"/>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a:solidFill>
                  <a:srgbClr val="2D3D4A"/>
                </a:solidFill>
                <a:latin typeface="Open Sans"/>
                <a:ea typeface="Open Sans"/>
                <a:cs typeface="Open Sans"/>
                <a:sym typeface="Open Sans"/>
              </a:rPr>
              <a:t>User Story Format  As a &lt; type of user&gt; , I want to &lt; achieve the goal&gt; , so that I can &lt; gain this benefit (or) for this reason&gt;</a:t>
            </a:r>
            <a:endParaRPr sz="1200" u="sng">
              <a:solidFill>
                <a:schemeClr val="accent4"/>
              </a:solidFill>
              <a:latin typeface="Open Sans"/>
              <a:ea typeface="Open Sans"/>
              <a:cs typeface="Open Sans"/>
              <a:sym typeface="Open Sans"/>
            </a:endParaRPr>
          </a:p>
          <a:p>
            <a:pPr indent="-304800" lvl="0" marL="457200" rtl="0" algn="l">
              <a:lnSpc>
                <a:spcPct val="115000"/>
              </a:lnSpc>
              <a:spcBef>
                <a:spcPts val="0"/>
              </a:spcBef>
              <a:spcAft>
                <a:spcPts val="0"/>
              </a:spcAft>
              <a:buClr>
                <a:schemeClr val="accent4"/>
              </a:buClr>
              <a:buSzPts val="1200"/>
              <a:buFont typeface="Open Sans"/>
              <a:buAutoNum type="arabicPeriod"/>
            </a:pPr>
            <a:r>
              <a:rPr lang="en" sz="1200">
                <a:solidFill>
                  <a:schemeClr val="accent4"/>
                </a:solidFill>
                <a:latin typeface="Open Sans"/>
                <a:ea typeface="Open Sans"/>
                <a:cs typeface="Open Sans"/>
                <a:sym typeface="Open Sans"/>
              </a:rPr>
              <a:t>As a Kaiser Permanente patient, I want to know the fitness apps I can link so that I can connect my favorite tracking app</a:t>
            </a:r>
            <a:endParaRPr sz="1200">
              <a:solidFill>
                <a:schemeClr val="accent4"/>
              </a:solidFill>
              <a:latin typeface="Open Sans"/>
              <a:ea typeface="Open Sans"/>
              <a:cs typeface="Open Sans"/>
              <a:sym typeface="Open Sans"/>
            </a:endParaRPr>
          </a:p>
          <a:p>
            <a:pPr indent="-304800" lvl="0" marL="457200" rtl="0" algn="l">
              <a:lnSpc>
                <a:spcPct val="115000"/>
              </a:lnSpc>
              <a:spcBef>
                <a:spcPts val="0"/>
              </a:spcBef>
              <a:spcAft>
                <a:spcPts val="0"/>
              </a:spcAft>
              <a:buClr>
                <a:schemeClr val="accent4"/>
              </a:buClr>
              <a:buSzPts val="1200"/>
              <a:buFont typeface="Open Sans"/>
              <a:buAutoNum type="arabicPeriod"/>
            </a:pPr>
            <a:r>
              <a:t/>
            </a:r>
            <a:endParaRPr sz="1200">
              <a:solidFill>
                <a:schemeClr val="accent4"/>
              </a:solidFill>
              <a:latin typeface="Open Sans"/>
              <a:ea typeface="Open Sans"/>
              <a:cs typeface="Open Sans"/>
              <a:sym typeface="Open Sans"/>
            </a:endParaRPr>
          </a:p>
          <a:p>
            <a:pPr indent="0" lvl="0" marL="0" rtl="0" algn="l">
              <a:lnSpc>
                <a:spcPct val="115000"/>
              </a:lnSpc>
              <a:spcBef>
                <a:spcPts val="0"/>
              </a:spcBef>
              <a:spcAft>
                <a:spcPts val="0"/>
              </a:spcAft>
              <a:buNone/>
            </a:pPr>
            <a:r>
              <a:rPr lang="en" sz="1200" u="sng">
                <a:solidFill>
                  <a:schemeClr val="accent4"/>
                </a:solidFill>
                <a:latin typeface="Open Sans"/>
                <a:ea typeface="Open Sans"/>
                <a:cs typeface="Open Sans"/>
                <a:sym typeface="Open Sans"/>
              </a:rPr>
              <a:t>Prioritization logic</a:t>
            </a:r>
            <a:endParaRPr sz="1200" u="sng">
              <a:solidFill>
                <a:schemeClr val="accent4"/>
              </a:solidFill>
              <a:latin typeface="Open Sans"/>
              <a:ea typeface="Open Sans"/>
              <a:cs typeface="Open Sans"/>
              <a:sym typeface="Open Sans"/>
            </a:endParaRPr>
          </a:p>
          <a:p>
            <a:pPr indent="-304800" lvl="0" marL="457200" rtl="0" algn="l">
              <a:lnSpc>
                <a:spcPct val="115000"/>
              </a:lnSpc>
              <a:spcBef>
                <a:spcPts val="700"/>
              </a:spcBef>
              <a:spcAft>
                <a:spcPts val="0"/>
              </a:spcAft>
              <a:buClr>
                <a:schemeClr val="accent4"/>
              </a:buClr>
              <a:buSzPts val="1200"/>
              <a:buFont typeface="Open Sans"/>
              <a:buChar char="●"/>
            </a:pPr>
            <a:r>
              <a:rPr lang="en" sz="1200">
                <a:solidFill>
                  <a:schemeClr val="accent4"/>
                </a:solidFill>
                <a:latin typeface="Open Sans"/>
                <a:ea typeface="Open Sans"/>
                <a:cs typeface="Open Sans"/>
                <a:sym typeface="Open Sans"/>
              </a:rPr>
              <a:t>Have a fully functional deliverable at the end of this sprint, where the feature can be accessed to start testing from the first sprint onwards </a:t>
            </a:r>
            <a:endParaRPr sz="1200">
              <a:solidFill>
                <a:schemeClr val="accent4"/>
              </a:solidFill>
              <a:latin typeface="Open Sans"/>
              <a:ea typeface="Open Sans"/>
              <a:cs typeface="Open Sans"/>
              <a:sym typeface="Open Sans"/>
            </a:endParaRPr>
          </a:p>
          <a:p>
            <a:pPr indent="-304800" lvl="0" marL="457200" rtl="0" algn="l">
              <a:lnSpc>
                <a:spcPct val="115000"/>
              </a:lnSpc>
              <a:spcBef>
                <a:spcPts val="0"/>
              </a:spcBef>
              <a:spcAft>
                <a:spcPts val="0"/>
              </a:spcAft>
              <a:buClr>
                <a:schemeClr val="accent4"/>
              </a:buClr>
              <a:buSzPts val="1200"/>
              <a:buFont typeface="Open Sans"/>
              <a:buChar char="●"/>
            </a:pPr>
            <a:r>
              <a:rPr lang="en" sz="1200">
                <a:solidFill>
                  <a:schemeClr val="accent4"/>
                </a:solidFill>
                <a:latin typeface="Open Sans"/>
                <a:ea typeface="Open Sans"/>
                <a:cs typeface="Open Sans"/>
                <a:sym typeface="Open Sans"/>
              </a:rPr>
              <a:t>Prioritized riskier work that involves API integration ahead since it may require multiple sprints</a:t>
            </a:r>
            <a:endParaRPr sz="1200">
              <a:solidFill>
                <a:schemeClr val="accent4"/>
              </a:solidFill>
              <a:latin typeface="Open Sans"/>
              <a:ea typeface="Open Sans"/>
              <a:cs typeface="Open Sans"/>
              <a:sym typeface="Open Sans"/>
            </a:endParaRPr>
          </a:p>
        </p:txBody>
      </p:sp>
      <p:pic>
        <p:nvPicPr>
          <p:cNvPr id="196" name="Google Shape;196;p38"/>
          <p:cNvPicPr preferRelativeResize="0"/>
          <p:nvPr/>
        </p:nvPicPr>
        <p:blipFill rotWithShape="1">
          <a:blip r:embed="rId3">
            <a:alphaModFix/>
          </a:blip>
          <a:srcRect b="11824" l="18073" r="14486" t="20988"/>
          <a:stretch/>
        </p:blipFill>
        <p:spPr>
          <a:xfrm>
            <a:off x="1141952" y="4072593"/>
            <a:ext cx="2588100" cy="6445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