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5D11-8EAA-4708-A28A-8DA2E6FE7B0B}" type="datetimeFigureOut">
              <a:rPr lang="pl-PL" smtClean="0"/>
              <a:t>17.11.2019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DD90-A023-4796-9E5C-5D78DAB48B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5D11-8EAA-4708-A28A-8DA2E6FE7B0B}" type="datetimeFigureOut">
              <a:rPr lang="pl-PL" smtClean="0"/>
              <a:t>17.11.2019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DD90-A023-4796-9E5C-5D78DAB48B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5D11-8EAA-4708-A28A-8DA2E6FE7B0B}" type="datetimeFigureOut">
              <a:rPr lang="pl-PL" smtClean="0"/>
              <a:t>17.11.2019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DD90-A023-4796-9E5C-5D78DAB48B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5D11-8EAA-4708-A28A-8DA2E6FE7B0B}" type="datetimeFigureOut">
              <a:rPr lang="pl-PL" smtClean="0"/>
              <a:t>17.11.2019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DD90-A023-4796-9E5C-5D78DAB48B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5D11-8EAA-4708-A28A-8DA2E6FE7B0B}" type="datetimeFigureOut">
              <a:rPr lang="pl-PL" smtClean="0"/>
              <a:t>17.11.2019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DD90-A023-4796-9E5C-5D78DAB48B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5D11-8EAA-4708-A28A-8DA2E6FE7B0B}" type="datetimeFigureOut">
              <a:rPr lang="pl-PL" smtClean="0"/>
              <a:t>17.11.2019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DD90-A023-4796-9E5C-5D78DAB48B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5D11-8EAA-4708-A28A-8DA2E6FE7B0B}" type="datetimeFigureOut">
              <a:rPr lang="pl-PL" smtClean="0"/>
              <a:t>17.11.2019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DD90-A023-4796-9E5C-5D78DAB48B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5D11-8EAA-4708-A28A-8DA2E6FE7B0B}" type="datetimeFigureOut">
              <a:rPr lang="pl-PL" smtClean="0"/>
              <a:t>17.11.2019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DD90-A023-4796-9E5C-5D78DAB48B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5D11-8EAA-4708-A28A-8DA2E6FE7B0B}" type="datetimeFigureOut">
              <a:rPr lang="pl-PL" smtClean="0"/>
              <a:t>17.11.2019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DD90-A023-4796-9E5C-5D78DAB48B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5D11-8EAA-4708-A28A-8DA2E6FE7B0B}" type="datetimeFigureOut">
              <a:rPr lang="pl-PL" smtClean="0"/>
              <a:t>17.11.2019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DD90-A023-4796-9E5C-5D78DAB48B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5D11-8EAA-4708-A28A-8DA2E6FE7B0B}" type="datetimeFigureOut">
              <a:rPr lang="pl-PL" smtClean="0"/>
              <a:t>17.11.2019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DD90-A023-4796-9E5C-5D78DAB48BB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85D11-8EAA-4708-A28A-8DA2E6FE7B0B}" type="datetimeFigureOut">
              <a:rPr lang="pl-PL" smtClean="0"/>
              <a:t>17.11.2019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DD90-A023-4796-9E5C-5D78DAB48BBE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467544" y="332656"/>
            <a:ext cx="8280920" cy="6120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899592" y="620688"/>
            <a:ext cx="7416824" cy="55446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403648" y="980728"/>
            <a:ext cx="6408712" cy="47525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1835696" y="1340768"/>
            <a:ext cx="5544616" cy="4032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2267744" y="1628800"/>
            <a:ext cx="4680520" cy="34563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7199784" y="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</a:rPr>
              <a:t>Widać 100% (jej :D)</a:t>
            </a:r>
            <a:endParaRPr lang="pl-PL" dirty="0">
              <a:latin typeface="Dosis" pitchFamily="50" charset="-18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5868144" y="2606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</a:rPr>
              <a:t>Widać 95% (tak, damy radę :D)</a:t>
            </a:r>
            <a:endParaRPr lang="pl-PL" dirty="0">
              <a:latin typeface="Dosis" pitchFamily="50" charset="-18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364088" y="6206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</a:rPr>
              <a:t>Widać 85% (może być problem…)</a:t>
            </a:r>
            <a:endParaRPr lang="pl-PL" dirty="0">
              <a:latin typeface="Dosis" pitchFamily="50" charset="-18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635896" y="9807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</a:rPr>
              <a:t>Widać 55% (Panie, na tym się nie da pracować)</a:t>
            </a:r>
            <a:endParaRPr lang="pl-PL" dirty="0">
              <a:latin typeface="Dosis" pitchFamily="50" charset="-18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5364088" y="13407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</a:rPr>
              <a:t>Widać 48% (</a:t>
            </a:r>
            <a:r>
              <a:rPr lang="pl-PL" dirty="0" err="1" smtClean="0">
                <a:latin typeface="Dosis" pitchFamily="50" charset="-18"/>
              </a:rPr>
              <a:t>Mordor</a:t>
            </a:r>
            <a:r>
              <a:rPr lang="pl-PL" dirty="0" smtClean="0">
                <a:latin typeface="Dosis" pitchFamily="50" charset="-18"/>
              </a:rPr>
              <a:t>)</a:t>
            </a:r>
            <a:endParaRPr lang="pl-PL" dirty="0">
              <a:latin typeface="Dosis" pitchFamily="50" charset="-18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4788024" y="162880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</a:rPr>
              <a:t>Widać, po prostu widać</a:t>
            </a:r>
            <a:endParaRPr lang="pl-PL" dirty="0">
              <a:latin typeface="Dosis" pitchFamily="50" charset="-18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419872" y="306896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 smtClean="0">
                <a:latin typeface="Dosis" pitchFamily="50" charset="-18"/>
              </a:rPr>
              <a:t>Czy_Widać_Table</a:t>
            </a:r>
            <a:endParaRPr lang="pl-PL" sz="2800" dirty="0">
              <a:latin typeface="Dosis" pitchFamily="50" charset="-1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187624" y="260648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>
                <a:latin typeface="Dosis" pitchFamily="50" charset="-18"/>
              </a:rPr>
              <a:t>DESZYFROWANIE</a:t>
            </a:r>
            <a:endParaRPr lang="pl-PL" sz="4000" dirty="0">
              <a:latin typeface="Dosis" pitchFamily="50" charset="-18"/>
            </a:endParaRPr>
          </a:p>
        </p:txBody>
      </p:sp>
      <p:sp>
        <p:nvSpPr>
          <p:cNvPr id="21506" name="AutoShape 2" descr="c\equiv m^{e}{\pmod  {n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1508" name="AutoShape 4" descr="c\equiv m^{e}{\pmod  {n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4427984" y="90872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</a:rPr>
              <a:t>(Na przykładzie p = 2, q = 7)</a:t>
            </a:r>
            <a:endParaRPr lang="pl-PL" dirty="0">
              <a:latin typeface="Dosis" pitchFamily="50" charset="-18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539552" y="148478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</a:rPr>
              <a:t>Klucz prywatny: (11 , 14)</a:t>
            </a:r>
          </a:p>
          <a:p>
            <a:r>
              <a:rPr lang="pl-PL" dirty="0" smtClean="0">
                <a:latin typeface="Dosis" pitchFamily="50" charset="-18"/>
              </a:rPr>
              <a:t>Wiadomość:   „D”</a:t>
            </a:r>
            <a:endParaRPr lang="pl-PL" dirty="0">
              <a:latin typeface="Dosis" pitchFamily="50" charset="-18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3284984"/>
            <a:ext cx="6731560" cy="386333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1520" y="260648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>
                <a:latin typeface="Dosis" pitchFamily="50" charset="-18"/>
              </a:rPr>
              <a:t>Własności</a:t>
            </a:r>
            <a:endParaRPr lang="pl-PL" sz="4000" dirty="0">
              <a:latin typeface="Dosis" pitchFamily="50" charset="-18"/>
            </a:endParaRPr>
          </a:p>
        </p:txBody>
      </p:sp>
      <p:sp>
        <p:nvSpPr>
          <p:cNvPr id="21506" name="AutoShape 2" descr="c\equiv m^{e}{\pmod  {n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1508" name="AutoShape 4" descr="c\equiv m^{e}{\pmod  {n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 l="15758" t="51547" r="23730" b="33886"/>
          <a:stretch>
            <a:fillRect/>
          </a:stretch>
        </p:blipFill>
        <p:spPr bwMode="auto">
          <a:xfrm>
            <a:off x="179512" y="1052736"/>
            <a:ext cx="850802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pole tekstowe 15"/>
          <p:cNvSpPr txBox="1"/>
          <p:nvPr/>
        </p:nvSpPr>
        <p:spPr>
          <a:xfrm>
            <a:off x="539552" y="249289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  <a:latin typeface="Dosis" pitchFamily="50" charset="-18"/>
              </a:rPr>
              <a:t>!!  Ze względów bezpieczeństwa nie powinno się stosować więcej niż 2 zagnieżdżone szyfrowania ze względu na ataki oparte na chińskim twierdzeniu o resztach.</a:t>
            </a:r>
            <a:endParaRPr lang="pl-PL" dirty="0">
              <a:solidFill>
                <a:srgbClr val="FF0000"/>
              </a:solidFill>
              <a:latin typeface="Dosis" pitchFamily="50" charset="-1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83568" y="332656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>
                <a:latin typeface="Dosis" pitchFamily="50" charset="-18"/>
              </a:rPr>
              <a:t>Ciekawostki</a:t>
            </a:r>
            <a:endParaRPr lang="pl-PL" sz="4000" dirty="0">
              <a:latin typeface="Dosis" pitchFamily="50" charset="-18"/>
            </a:endParaRPr>
          </a:p>
        </p:txBody>
      </p:sp>
      <p:sp>
        <p:nvSpPr>
          <p:cNvPr id="21506" name="AutoShape 2" descr="c\equiv m^{e}{\pmod  {n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1508" name="AutoShape 4" descr="c\equiv m^{e}{\pmod  {n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11560" y="148478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</a:rPr>
              <a:t>Dotychczas największym kluczem RSA, jaki rozłożono na czynniki pierwsze, jest klucz 768-bitowy</a:t>
            </a:r>
            <a:endParaRPr lang="pl-PL" dirty="0">
              <a:solidFill>
                <a:srgbClr val="FF0000"/>
              </a:solidFill>
              <a:latin typeface="Dosis" pitchFamily="50" charset="-1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555776" y="2852936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>
                <a:latin typeface="Dosis" pitchFamily="50" charset="-18"/>
              </a:rPr>
              <a:t>Dziękuję za uwagę!</a:t>
            </a:r>
            <a:endParaRPr lang="pl-PL" sz="4000" dirty="0">
              <a:latin typeface="Dosis" pitchFamily="50" charset="-18"/>
            </a:endParaRPr>
          </a:p>
        </p:txBody>
      </p:sp>
      <p:sp>
        <p:nvSpPr>
          <p:cNvPr id="21506" name="AutoShape 2" descr="c\equiv m^{e}{\pmod  {n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1508" name="AutoShape 4" descr="c\equiv m^{e}{\pmod  {n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7200" dirty="0" smtClean="0">
                <a:latin typeface="Dosis" pitchFamily="50" charset="-18"/>
              </a:rPr>
              <a:t>RSA</a:t>
            </a:r>
            <a:endParaRPr lang="pl-PL" sz="7200" dirty="0">
              <a:latin typeface="Dosis" pitchFamily="50" charset="-18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Dosis" pitchFamily="50" charset="-18"/>
              </a:rPr>
              <a:t>Prezentacja (chyba)</a:t>
            </a:r>
            <a:endParaRPr lang="pl-PL" dirty="0">
              <a:latin typeface="Dosis" pitchFamily="50" charset="-1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575048"/>
          </a:xfrm>
        </p:spPr>
        <p:txBody>
          <a:bodyPr>
            <a:noAutofit/>
          </a:bodyPr>
          <a:lstStyle/>
          <a:p>
            <a:r>
              <a:rPr lang="pl-PL" sz="4800" dirty="0" smtClean="0">
                <a:latin typeface="Dosis" pitchFamily="50" charset="-18"/>
              </a:rPr>
              <a:t>RSA -&gt;    |</a:t>
            </a:r>
            <a:br>
              <a:rPr lang="pl-PL" sz="4800" dirty="0" smtClean="0">
                <a:latin typeface="Dosis" pitchFamily="50" charset="-18"/>
              </a:rPr>
            </a:br>
            <a:r>
              <a:rPr lang="pl-PL" sz="4800" dirty="0">
                <a:latin typeface="Dosis" pitchFamily="50" charset="-18"/>
              </a:rPr>
              <a:t> </a:t>
            </a:r>
            <a:r>
              <a:rPr lang="pl-PL" sz="4800" dirty="0" smtClean="0">
                <a:latin typeface="Dosis" pitchFamily="50" charset="-18"/>
              </a:rPr>
              <a:t>                 \/</a:t>
            </a:r>
            <a:endParaRPr lang="pl-PL" sz="4800" dirty="0">
              <a:latin typeface="Dosis" pitchFamily="50" charset="-18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1835696" y="2060848"/>
            <a:ext cx="5679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 smtClean="0">
                <a:latin typeface="Dosis" pitchFamily="50" charset="-18"/>
              </a:rPr>
              <a:t>Algorytm </a:t>
            </a:r>
            <a:r>
              <a:rPr lang="pl-PL" sz="2800" b="1" dirty="0" err="1" smtClean="0">
                <a:latin typeface="Dosis" pitchFamily="50" charset="-18"/>
              </a:rPr>
              <a:t>Rivesta-Shamira-Adlemana</a:t>
            </a:r>
            <a:endParaRPr lang="pl-PL" sz="2800" dirty="0">
              <a:latin typeface="Dosis" pitchFamily="50" charset="-18"/>
            </a:endParaRPr>
          </a:p>
        </p:txBody>
      </p:sp>
      <p:pic>
        <p:nvPicPr>
          <p:cNvPr id="1028" name="Picture 4" descr="Znalezione obrazy dla zapytania ascii meme"/>
          <p:cNvPicPr>
            <a:picLocks noChangeAspect="1" noChangeArrowheads="1"/>
          </p:cNvPicPr>
          <p:nvPr/>
        </p:nvPicPr>
        <p:blipFill>
          <a:blip r:embed="rId2" cstate="print"/>
          <a:srcRect b="3247"/>
          <a:stretch>
            <a:fillRect/>
          </a:stretch>
        </p:blipFill>
        <p:spPr bwMode="auto">
          <a:xfrm>
            <a:off x="5076056" y="3789040"/>
            <a:ext cx="2016224" cy="2500102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6156176" y="9087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  <a:sym typeface="Wingdings" pitchFamily="2" charset="2"/>
              </a:rPr>
              <a:t> //To są strzałki</a:t>
            </a:r>
            <a:endParaRPr lang="pl-PL" dirty="0">
              <a:latin typeface="Dosis" pitchFamily="50" charset="-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Dosis" pitchFamily="50" charset="-18"/>
              </a:rPr>
              <a:t>¿ RSA jakie jest, każdy widzi.?</a:t>
            </a:r>
            <a:endParaRPr lang="pl-PL" dirty="0">
              <a:latin typeface="Dosis" pitchFamily="50" charset="-18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r>
              <a:rPr lang="pl-PL" dirty="0" smtClean="0">
                <a:latin typeface="Dosis" pitchFamily="50" charset="-18"/>
              </a:rPr>
              <a:t>Jest to jeden z pierwszych i obecnie najpopularniejszych asymetrycznych algorytmów kryptograficznych z kluczem publicznym, zaprojektowany w 1977 przez Rona </a:t>
            </a:r>
            <a:r>
              <a:rPr lang="pl-PL" dirty="0" err="1" smtClean="0">
                <a:latin typeface="Dosis" pitchFamily="50" charset="-18"/>
              </a:rPr>
              <a:t>Rivesta</a:t>
            </a:r>
            <a:r>
              <a:rPr lang="pl-PL" dirty="0" smtClean="0">
                <a:latin typeface="Dosis" pitchFamily="50" charset="-18"/>
              </a:rPr>
              <a:t>, </a:t>
            </a:r>
            <a:r>
              <a:rPr lang="pl-PL" dirty="0" err="1" smtClean="0">
                <a:latin typeface="Dosis" pitchFamily="50" charset="-18"/>
              </a:rPr>
              <a:t>Adiego</a:t>
            </a:r>
            <a:r>
              <a:rPr lang="pl-PL" dirty="0" smtClean="0">
                <a:latin typeface="Dosis" pitchFamily="50" charset="-18"/>
              </a:rPr>
              <a:t> </a:t>
            </a:r>
            <a:r>
              <a:rPr lang="pl-PL" dirty="0" err="1" smtClean="0">
                <a:latin typeface="Dosis" pitchFamily="50" charset="-18"/>
              </a:rPr>
              <a:t>Shamira</a:t>
            </a:r>
            <a:r>
              <a:rPr lang="pl-PL" dirty="0" smtClean="0">
                <a:latin typeface="Dosis" pitchFamily="50" charset="-18"/>
              </a:rPr>
              <a:t> oraz Leonarda </a:t>
            </a:r>
            <a:r>
              <a:rPr lang="pl-PL" dirty="0" err="1" smtClean="0">
                <a:latin typeface="Dosis" pitchFamily="50" charset="-18"/>
              </a:rPr>
              <a:t>Adlemana</a:t>
            </a:r>
            <a:endParaRPr lang="pl-PL" dirty="0">
              <a:latin typeface="Dosis" pitchFamily="50" charset="-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Znalezione obrazy dla zapytania ascii me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04664"/>
            <a:ext cx="6120680" cy="61206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55576" y="476672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Dosis" pitchFamily="50" charset="-18"/>
              </a:rPr>
              <a:t>Opis algorytmu, (czyli czym to się je)</a:t>
            </a:r>
          </a:p>
          <a:p>
            <a:r>
              <a:rPr lang="pl-PL" sz="2400" dirty="0">
                <a:latin typeface="Dosis" pitchFamily="50" charset="-18"/>
              </a:rPr>
              <a:t>	</a:t>
            </a:r>
            <a:r>
              <a:rPr lang="pl-PL" sz="2400" dirty="0" smtClean="0">
                <a:latin typeface="Dosis" pitchFamily="50" charset="-18"/>
              </a:rPr>
              <a:t>			</a:t>
            </a:r>
            <a:r>
              <a:rPr lang="pl-PL" sz="1600" dirty="0" err="1" smtClean="0">
                <a:latin typeface="Dosis" pitchFamily="50" charset="-18"/>
              </a:rPr>
              <a:t>edit</a:t>
            </a:r>
            <a:r>
              <a:rPr lang="pl-PL" sz="1600" dirty="0" smtClean="0">
                <a:latin typeface="Dosis" pitchFamily="50" charset="-18"/>
              </a:rPr>
              <a:t>:</a:t>
            </a:r>
            <a:r>
              <a:rPr lang="pl-PL" sz="2400" dirty="0" smtClean="0">
                <a:latin typeface="Dosis" pitchFamily="50" charset="-18"/>
              </a:rPr>
              <a:t> </a:t>
            </a:r>
            <a:r>
              <a:rPr lang="pl-PL" sz="1600" dirty="0" smtClean="0">
                <a:latin typeface="Dosis" pitchFamily="50" charset="-18"/>
              </a:rPr>
              <a:t>(proszę nie mówić, że łyżeczką)</a:t>
            </a:r>
          </a:p>
          <a:p>
            <a:r>
              <a:rPr lang="pl-PL" sz="1600" dirty="0">
                <a:latin typeface="Dosis" pitchFamily="50" charset="-18"/>
              </a:rPr>
              <a:t>	</a:t>
            </a:r>
            <a:r>
              <a:rPr lang="pl-PL" sz="1600" dirty="0" smtClean="0">
                <a:latin typeface="Dosis" pitchFamily="50" charset="-18"/>
              </a:rPr>
              <a:t>				edit2: (tak naprawdę widelcem)</a:t>
            </a:r>
          </a:p>
          <a:p>
            <a:r>
              <a:rPr lang="pl-PL" sz="1400" dirty="0" smtClean="0">
                <a:latin typeface="Dosis" pitchFamily="50" charset="-18"/>
              </a:rPr>
              <a:t>E-dit3: (Tak serio </a:t>
            </a:r>
            <a:r>
              <a:rPr lang="pl-PL" sz="1400" dirty="0" err="1" smtClean="0">
                <a:latin typeface="Dosis" pitchFamily="50" charset="-18"/>
              </a:rPr>
              <a:t>serio</a:t>
            </a:r>
            <a:r>
              <a:rPr lang="pl-PL" sz="1400" dirty="0" smtClean="0">
                <a:latin typeface="Dosis" pitchFamily="50" charset="-18"/>
              </a:rPr>
              <a:t> to </a:t>
            </a:r>
            <a:r>
              <a:rPr lang="pl-PL" sz="1400" dirty="0" err="1" smtClean="0">
                <a:latin typeface="Dosis" pitchFamily="50" charset="-18"/>
              </a:rPr>
              <a:t>łyżdelec</a:t>
            </a:r>
            <a:r>
              <a:rPr lang="pl-PL" sz="1400" dirty="0" smtClean="0">
                <a:latin typeface="Dosis" pitchFamily="50" charset="-18"/>
              </a:rPr>
              <a:t>)</a:t>
            </a:r>
            <a:endParaRPr lang="pl-PL" sz="1400" dirty="0">
              <a:latin typeface="Dosis" pitchFamily="50" charset="-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55576" y="476672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Dosis" pitchFamily="50" charset="-18"/>
              </a:rPr>
              <a:t>Opis algorytmu</a:t>
            </a:r>
            <a:endParaRPr lang="pl-PL" dirty="0">
              <a:latin typeface="Dosis" pitchFamily="50" charset="-18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755576" y="1340768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pl-PL" sz="2000" dirty="0" smtClean="0">
                <a:latin typeface="Dosis" pitchFamily="50" charset="-18"/>
              </a:rPr>
              <a:t>Wybieramy losowo dwie </a:t>
            </a:r>
            <a:r>
              <a:rPr lang="pl-PL" sz="2000" u="sng" dirty="0" smtClean="0">
                <a:latin typeface="Dosis" pitchFamily="50" charset="-18"/>
              </a:rPr>
              <a:t>DUŻE</a:t>
            </a:r>
            <a:r>
              <a:rPr lang="pl-PL" sz="2000" dirty="0" smtClean="0">
                <a:latin typeface="Dosis" pitchFamily="50" charset="-18"/>
              </a:rPr>
              <a:t> liczby pierwsze p , q</a:t>
            </a:r>
          </a:p>
          <a:p>
            <a:pPr marL="3657600" lvl="7" indent="-457200"/>
            <a:r>
              <a:rPr lang="pl-PL" sz="2000" dirty="0">
                <a:latin typeface="Dosis" pitchFamily="50" charset="-18"/>
              </a:rPr>
              <a:t>n</a:t>
            </a:r>
            <a:r>
              <a:rPr lang="pl-PL" sz="2000" dirty="0" smtClean="0">
                <a:latin typeface="Dosis" pitchFamily="50" charset="-18"/>
              </a:rPr>
              <a:t>p.  </a:t>
            </a:r>
            <a:r>
              <a:rPr lang="pl-PL" sz="2000" dirty="0">
                <a:latin typeface="Dosis" pitchFamily="50" charset="-18"/>
              </a:rPr>
              <a:t>p</a:t>
            </a:r>
            <a:r>
              <a:rPr lang="pl-PL" sz="2000" dirty="0" smtClean="0">
                <a:latin typeface="Dosis" pitchFamily="50" charset="-18"/>
              </a:rPr>
              <a:t> = 2, q = 3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187624" y="227687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</a:rPr>
              <a:t>Dwa)     Obliczamy N = p * q;</a:t>
            </a:r>
            <a:endParaRPr lang="pl-PL" dirty="0">
              <a:latin typeface="Dosis" pitchFamily="50" charset="-18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39552" y="285293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</a:rPr>
              <a:t>ᶔ)      Obliczamy wartość funkcji Eulera:         </a:t>
            </a:r>
            <a:r>
              <a:rPr lang="el-GR" dirty="0" smtClean="0">
                <a:latin typeface="Dosis" pitchFamily="50" charset="-18"/>
              </a:rPr>
              <a:t>φ</a:t>
            </a:r>
            <a:r>
              <a:rPr lang="pl-PL" dirty="0" smtClean="0">
                <a:latin typeface="Dosis" pitchFamily="50" charset="-18"/>
              </a:rPr>
              <a:t>(N) = (p – 1)(q – 1) </a:t>
            </a:r>
            <a:endParaRPr lang="pl-PL" dirty="0">
              <a:latin typeface="Dosis" pitchFamily="50" charset="-18"/>
            </a:endParaRPr>
          </a:p>
        </p:txBody>
      </p:sp>
      <p:sp>
        <p:nvSpPr>
          <p:cNvPr id="18434" name="AutoShape 2" descr="\varphi (n)=(p-1)(q-1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8436" name="AutoShape 4" descr="\varphi (n)=(p-1)(q-1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331640" y="357301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</a:rPr>
              <a:t>4. Wybieramy liczbę e:          1 &lt; e &lt; </a:t>
            </a:r>
            <a:r>
              <a:rPr lang="el-GR" dirty="0" smtClean="0">
                <a:latin typeface="Dosis" pitchFamily="50" charset="-18"/>
              </a:rPr>
              <a:t>φ</a:t>
            </a:r>
            <a:r>
              <a:rPr lang="pl-PL" dirty="0" smtClean="0">
                <a:latin typeface="Dosis" pitchFamily="50" charset="-18"/>
              </a:rPr>
              <a:t>(N)</a:t>
            </a:r>
          </a:p>
          <a:p>
            <a:r>
              <a:rPr lang="pl-PL" dirty="0">
                <a:latin typeface="Dosis" pitchFamily="50" charset="-18"/>
              </a:rPr>
              <a:t>	</a:t>
            </a:r>
            <a:r>
              <a:rPr lang="pl-PL" dirty="0" smtClean="0">
                <a:latin typeface="Dosis" pitchFamily="50" charset="-18"/>
              </a:rPr>
              <a:t>	           NWD(e,</a:t>
            </a:r>
            <a:r>
              <a:rPr lang="el-GR" dirty="0" smtClean="0">
                <a:latin typeface="Dosis" pitchFamily="50" charset="-18"/>
              </a:rPr>
              <a:t> φ</a:t>
            </a:r>
            <a:r>
              <a:rPr lang="pl-PL" dirty="0" smtClean="0">
                <a:latin typeface="Dosis" pitchFamily="50" charset="-18"/>
              </a:rPr>
              <a:t>(N)) = 1</a:t>
            </a:r>
            <a:endParaRPr lang="pl-PL" dirty="0">
              <a:latin typeface="Dosis" pitchFamily="50" charset="-18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356992"/>
            <a:ext cx="297686" cy="106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le tekstowe 10"/>
          <p:cNvSpPr txBox="1"/>
          <p:nvPr/>
        </p:nvSpPr>
        <p:spPr>
          <a:xfrm>
            <a:off x="611560" y="465313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</a:rPr>
              <a:t>5}     </a:t>
            </a:r>
            <a:r>
              <a:rPr lang="pl-PL" dirty="0" smtClean="0">
                <a:solidFill>
                  <a:srgbClr val="FF0000"/>
                </a:solidFill>
                <a:latin typeface="Dosis" pitchFamily="50" charset="-18"/>
              </a:rPr>
              <a:t>Klucz publiczny </a:t>
            </a:r>
            <a:r>
              <a:rPr lang="pl-PL" dirty="0" smtClean="0">
                <a:latin typeface="Dosis" pitchFamily="50" charset="-18"/>
              </a:rPr>
              <a:t>= (e, N)</a:t>
            </a:r>
            <a:endParaRPr lang="pl-PL" dirty="0">
              <a:latin typeface="Dosis" pitchFamily="50" charset="-18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971600" y="537321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</a:rPr>
              <a:t>6. Wybieramy liczbę d         taką, że       (</a:t>
            </a:r>
            <a:r>
              <a:rPr lang="pl-PL" dirty="0" err="1" smtClean="0">
                <a:latin typeface="Dosis" pitchFamily="50" charset="-18"/>
              </a:rPr>
              <a:t>d*e</a:t>
            </a:r>
            <a:r>
              <a:rPr lang="pl-PL" dirty="0" smtClean="0">
                <a:latin typeface="Dosis" pitchFamily="50" charset="-18"/>
              </a:rPr>
              <a:t>) </a:t>
            </a:r>
            <a:r>
              <a:rPr lang="pl-PL" dirty="0" err="1" smtClean="0">
                <a:latin typeface="Dosis" pitchFamily="50" charset="-18"/>
              </a:rPr>
              <a:t>mod</a:t>
            </a:r>
            <a:r>
              <a:rPr lang="pl-PL" dirty="0" smtClean="0">
                <a:latin typeface="Dosis" pitchFamily="50" charset="-18"/>
              </a:rPr>
              <a:t>(</a:t>
            </a:r>
            <a:r>
              <a:rPr lang="el-GR" dirty="0" smtClean="0">
                <a:latin typeface="Dosis" pitchFamily="50" charset="-18"/>
              </a:rPr>
              <a:t>φ</a:t>
            </a:r>
            <a:r>
              <a:rPr lang="pl-PL" dirty="0" smtClean="0">
                <a:latin typeface="Dosis" pitchFamily="50" charset="-18"/>
              </a:rPr>
              <a:t>(N)) = 1</a:t>
            </a:r>
            <a:endParaRPr lang="pl-PL" dirty="0">
              <a:latin typeface="Dosis" pitchFamily="50" charset="-18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683568" y="6021288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Runeicity Decorative" pitchFamily="2" charset="0"/>
                <a:ea typeface="Runeicity Decorative" pitchFamily="2" charset="0"/>
              </a:rPr>
              <a:t>SEVEN   </a:t>
            </a:r>
            <a:r>
              <a:rPr lang="pl-PL" dirty="0" smtClean="0">
                <a:solidFill>
                  <a:srgbClr val="FF0000"/>
                </a:solidFill>
                <a:latin typeface="Dosis" pitchFamily="50" charset="-18"/>
                <a:ea typeface="Runeicity Decorative" pitchFamily="2" charset="0"/>
              </a:rPr>
              <a:t>Klucz prywatny</a:t>
            </a:r>
            <a:r>
              <a:rPr lang="pl-PL" dirty="0" smtClean="0">
                <a:latin typeface="Dosis" pitchFamily="50" charset="-18"/>
                <a:ea typeface="Runeicity Decorative" pitchFamily="2" charset="0"/>
              </a:rPr>
              <a:t>   -&gt;    (d , N)</a:t>
            </a:r>
            <a:endParaRPr lang="pl-PL" b="1" dirty="0">
              <a:latin typeface="Runeicity Decorative" pitchFamily="2" charset="0"/>
              <a:ea typeface="Runeicity Decorative" pitchFamily="2" charset="0"/>
            </a:endParaRPr>
          </a:p>
        </p:txBody>
      </p:sp>
      <p:pic>
        <p:nvPicPr>
          <p:cNvPr id="18440" name="Picture 8" descr="Znalezione obrazy dla zapytania ascii me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5467762"/>
            <a:ext cx="2086744" cy="1390238"/>
          </a:xfrm>
          <a:prstGeom prst="rect">
            <a:avLst/>
          </a:prstGeom>
          <a:noFill/>
        </p:spPr>
      </p:pic>
      <p:sp>
        <p:nvSpPr>
          <p:cNvPr id="16" name="pole tekstowe 15"/>
          <p:cNvSpPr txBox="1"/>
          <p:nvPr/>
        </p:nvSpPr>
        <p:spPr>
          <a:xfrm>
            <a:off x="7380312" y="285293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osis" pitchFamily="50" charset="-18"/>
              </a:rPr>
              <a:t>„O cholera to funkcja Eulera”</a:t>
            </a:r>
          </a:p>
          <a:p>
            <a:r>
              <a:rPr lang="pl-PL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Dosis" pitchFamily="50" charset="-18"/>
              </a:rPr>
              <a:t>~ Wiadomo kto</a:t>
            </a:r>
            <a:endParaRPr lang="pl-PL" sz="1200" dirty="0">
              <a:solidFill>
                <a:schemeClr val="tx1">
                  <a:lumMod val="95000"/>
                  <a:lumOff val="5000"/>
                </a:schemeClr>
              </a:solidFill>
              <a:latin typeface="Dosis" pitchFamily="50" charset="-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83568" y="260648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 smtClean="0">
                <a:latin typeface="Dosis" pitchFamily="50" charset="-18"/>
              </a:rPr>
              <a:t>Example</a:t>
            </a:r>
            <a:r>
              <a:rPr lang="pl-PL" sz="3200" dirty="0" smtClean="0">
                <a:latin typeface="Dosis" pitchFamily="50" charset="-18"/>
              </a:rPr>
              <a:t>:</a:t>
            </a:r>
            <a:endParaRPr lang="pl-PL" sz="3200" dirty="0">
              <a:latin typeface="Dosis" pitchFamily="50" charset="-18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144000" cy="563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Łącznik prosty 4"/>
          <p:cNvCxnSpPr/>
          <p:nvPr/>
        </p:nvCxnSpPr>
        <p:spPr>
          <a:xfrm>
            <a:off x="467544" y="2348880"/>
            <a:ext cx="5688632" cy="216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187624" y="260648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>
                <a:latin typeface="Dosis" pitchFamily="50" charset="-18"/>
              </a:rPr>
              <a:t>SZYFROWANIE</a:t>
            </a:r>
            <a:endParaRPr lang="pl-PL" sz="4000" dirty="0">
              <a:latin typeface="Dosis" pitchFamily="50" charset="-18"/>
            </a:endParaRPr>
          </a:p>
        </p:txBody>
      </p:sp>
      <p:sp>
        <p:nvSpPr>
          <p:cNvPr id="21506" name="AutoShape 2" descr="c\equiv m^{e}{\pmod  {n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1508" name="AutoShape 4" descr="c\equiv m^{e}{\pmod  {n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4427984" y="90872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</a:rPr>
              <a:t>(Na przykładzie p = 2, q = 7)</a:t>
            </a:r>
            <a:endParaRPr lang="pl-PL" dirty="0">
              <a:latin typeface="Dosis" pitchFamily="50" charset="-18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539552" y="148478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Dosis" pitchFamily="50" charset="-18"/>
              </a:rPr>
              <a:t>Klucz publiczny: (5 , 14)</a:t>
            </a:r>
          </a:p>
          <a:p>
            <a:r>
              <a:rPr lang="pl-PL" dirty="0" smtClean="0">
                <a:latin typeface="Dosis" pitchFamily="50" charset="-18"/>
              </a:rPr>
              <a:t>Wiadomość:   „B”</a:t>
            </a:r>
            <a:endParaRPr lang="pl-PL" dirty="0">
              <a:latin typeface="Dosis" pitchFamily="50" charset="-18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3140968"/>
            <a:ext cx="6720097" cy="443215"/>
          </a:xfrm>
          <a:prstGeom prst="rect">
            <a:avLst/>
          </a:prstGeom>
          <a:noFill/>
        </p:spPr>
      </p:pic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316</Words>
  <Application>Microsoft Office PowerPoint</Application>
  <PresentationFormat>Pokaz na ekranie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Slajd 1</vt:lpstr>
      <vt:lpstr>RSA</vt:lpstr>
      <vt:lpstr>RSA -&gt;    |                   \/</vt:lpstr>
      <vt:lpstr>¿ RSA jakie jest, każdy widzi.?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Michał Wieczorek</dc:creator>
  <cp:lastModifiedBy>Michał Wieczorek</cp:lastModifiedBy>
  <cp:revision>38</cp:revision>
  <dcterms:created xsi:type="dcterms:W3CDTF">2019-11-17T20:54:51Z</dcterms:created>
  <dcterms:modified xsi:type="dcterms:W3CDTF">2019-11-17T22:10:36Z</dcterms:modified>
</cp:coreProperties>
</file>