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5.xml" ContentType="application/vnd.openxmlformats-officedocument.drawingml.chart+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01"/>
  </p:notesMasterIdLst>
  <p:sldIdLst>
    <p:sldId id="256" r:id="rId5"/>
    <p:sldId id="257" r:id="rId6"/>
    <p:sldId id="258" r:id="rId7"/>
    <p:sldId id="259" r:id="rId8"/>
    <p:sldId id="261" r:id="rId9"/>
    <p:sldId id="262" r:id="rId10"/>
    <p:sldId id="260"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 id="280" r:id="rId26"/>
    <p:sldId id="281"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56" r:id="rId49"/>
    <p:sldId id="305" r:id="rId50"/>
    <p:sldId id="306" r:id="rId51"/>
    <p:sldId id="307" r:id="rId52"/>
    <p:sldId id="308" r:id="rId53"/>
    <p:sldId id="310" r:id="rId54"/>
    <p:sldId id="313" r:id="rId55"/>
    <p:sldId id="315" r:id="rId56"/>
    <p:sldId id="309" r:id="rId57"/>
    <p:sldId id="318" r:id="rId58"/>
    <p:sldId id="319" r:id="rId59"/>
    <p:sldId id="320" r:id="rId60"/>
    <p:sldId id="321" r:id="rId61"/>
    <p:sldId id="322" r:id="rId62"/>
    <p:sldId id="323" r:id="rId63"/>
    <p:sldId id="324" r:id="rId64"/>
    <p:sldId id="325" r:id="rId65"/>
    <p:sldId id="326" r:id="rId66"/>
    <p:sldId id="357" r:id="rId67"/>
    <p:sldId id="358" r:id="rId68"/>
    <p:sldId id="359" r:id="rId69"/>
    <p:sldId id="330" r:id="rId70"/>
    <p:sldId id="331" r:id="rId71"/>
    <p:sldId id="332" r:id="rId72"/>
    <p:sldId id="333" r:id="rId73"/>
    <p:sldId id="334" r:id="rId74"/>
    <p:sldId id="360" r:id="rId75"/>
    <p:sldId id="361" r:id="rId76"/>
    <p:sldId id="337" r:id="rId77"/>
    <p:sldId id="338" r:id="rId78"/>
    <p:sldId id="339" r:id="rId79"/>
    <p:sldId id="340" r:id="rId80"/>
    <p:sldId id="341" r:id="rId81"/>
    <p:sldId id="342" r:id="rId82"/>
    <p:sldId id="343" r:id="rId83"/>
    <p:sldId id="344" r:id="rId84"/>
    <p:sldId id="363" r:id="rId85"/>
    <p:sldId id="345" r:id="rId86"/>
    <p:sldId id="335" r:id="rId87"/>
    <p:sldId id="346" r:id="rId88"/>
    <p:sldId id="347" r:id="rId89"/>
    <p:sldId id="348" r:id="rId90"/>
    <p:sldId id="349" r:id="rId91"/>
    <p:sldId id="350" r:id="rId92"/>
    <p:sldId id="351" r:id="rId93"/>
    <p:sldId id="352" r:id="rId94"/>
    <p:sldId id="353" r:id="rId95"/>
    <p:sldId id="354" r:id="rId96"/>
    <p:sldId id="355" r:id="rId97"/>
    <p:sldId id="365" r:id="rId98"/>
    <p:sldId id="366" r:id="rId99"/>
    <p:sldId id="364" r:id="rId10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1" autoAdjust="0"/>
    <p:restoredTop sz="78323" autoAdjust="0"/>
  </p:normalViewPr>
  <p:slideViewPr>
    <p:cSldViewPr snapToGrid="0">
      <p:cViewPr varScale="1">
        <p:scale>
          <a:sx n="58" d="100"/>
          <a:sy n="58" d="100"/>
        </p:scale>
        <p:origin x="34" y="101"/>
      </p:cViewPr>
      <p:guideLst/>
    </p:cSldViewPr>
  </p:slideViewPr>
  <p:notesTextViewPr>
    <p:cViewPr>
      <p:scale>
        <a:sx n="1" d="1"/>
        <a:sy n="1" d="1"/>
      </p:scale>
      <p:origin x="0" y="0"/>
    </p:cViewPr>
  </p:notesTextViewPr>
  <p:sorterViewPr>
    <p:cViewPr>
      <p:scale>
        <a:sx n="100" d="100"/>
        <a:sy n="100" d="100"/>
      </p:scale>
      <p:origin x="0" y="-4032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title>
      <c:tx>
        <c:rich>
          <a:bodyPr rot="0"/>
          <a:lstStyle/>
          <a:p>
            <a:pPr>
              <a:defRPr sz="2128" b="1" strike="noStrike" spc="-1">
                <a:solidFill>
                  <a:srgbClr val="595959"/>
                </a:solidFill>
                <a:uFill>
                  <a:solidFill>
                    <a:srgbClr val="FFFFFF"/>
                  </a:solidFill>
                </a:uFill>
                <a:latin typeface="Calibri"/>
              </a:defRPr>
            </a:pPr>
            <a:r>
              <a:rPr lang="he-IL" sz="2128" b="1" strike="noStrike" spc="-1">
                <a:solidFill>
                  <a:srgbClr val="595959"/>
                </a:solidFill>
                <a:uFill>
                  <a:solidFill>
                    <a:srgbClr val="FFFFFF"/>
                  </a:solidFill>
                </a:uFill>
                <a:latin typeface="Calibri"/>
              </a:rPr>
              <a:t>קניות לשנה נוכחית</a:t>
            </a:r>
          </a:p>
        </c:rich>
      </c:tx>
      <c:layout/>
      <c:overlay val="0"/>
    </c:title>
    <c:autoTitleDeleted val="0"/>
    <c:plotArea>
      <c:layout/>
      <c:pieChart>
        <c:varyColors val="1"/>
        <c:ser>
          <c:idx val="0"/>
          <c:order val="0"/>
          <c:tx>
            <c:strRef>
              <c:f>label 0</c:f>
              <c:strCache>
                <c:ptCount val="1"/>
                <c:pt idx="0">
                  <c:v>קניות לשנה נוכחית</c:v>
                </c:pt>
              </c:strCache>
            </c:strRef>
          </c:tx>
          <c:spPr>
            <a:solidFill>
              <a:srgbClr val="5B9BD5"/>
            </a:solidFill>
            <a:ln>
              <a:noFill/>
            </a:ln>
          </c:spPr>
          <c:dPt>
            <c:idx val="0"/>
            <c:bubble3D val="0"/>
            <c:spPr>
              <a:ln>
                <a:noFill/>
              </a:ln>
            </c:spPr>
            <c:extLst>
              <c:ext xmlns:c16="http://schemas.microsoft.com/office/drawing/2014/chart" uri="{C3380CC4-5D6E-409C-BE32-E72D297353CC}">
                <c16:uniqueId val="{00000001-8332-44C4-8171-9C6BE3BBDCE1}"/>
              </c:ext>
            </c:extLst>
          </c:dPt>
          <c:dPt>
            <c:idx val="1"/>
            <c:bubble3D val="0"/>
            <c:spPr>
              <a:ln>
                <a:noFill/>
              </a:ln>
            </c:spPr>
            <c:extLst>
              <c:ext xmlns:c16="http://schemas.microsoft.com/office/drawing/2014/chart" uri="{C3380CC4-5D6E-409C-BE32-E72D297353CC}">
                <c16:uniqueId val="{00000003-8332-44C4-8171-9C6BE3BBDCE1}"/>
              </c:ext>
            </c:extLst>
          </c:dPt>
          <c:dPt>
            <c:idx val="2"/>
            <c:bubble3D val="0"/>
            <c:spPr>
              <a:ln>
                <a:noFill/>
              </a:ln>
            </c:spPr>
            <c:extLst>
              <c:ext xmlns:c16="http://schemas.microsoft.com/office/drawing/2014/chart" uri="{C3380CC4-5D6E-409C-BE32-E72D297353CC}">
                <c16:uniqueId val="{00000005-8332-44C4-8171-9C6BE3BBDCE1}"/>
              </c:ext>
            </c:extLst>
          </c:dPt>
          <c:dPt>
            <c:idx val="3"/>
            <c:bubble3D val="0"/>
            <c:spPr>
              <a:ln>
                <a:noFill/>
              </a:ln>
            </c:spPr>
            <c:extLst>
              <c:ext xmlns:c16="http://schemas.microsoft.com/office/drawing/2014/chart" uri="{C3380CC4-5D6E-409C-BE32-E72D297353CC}">
                <c16:uniqueId val="{00000007-8332-44C4-8171-9C6BE3BBDCE1}"/>
              </c:ext>
            </c:extLst>
          </c:dPt>
          <c:dLbls>
            <c:spPr>
              <a:noFill/>
              <a:ln>
                <a:noFill/>
              </a:ln>
              <a:effectLst/>
            </c:spPr>
            <c:dLblPos val="inEnd"/>
            <c:showLegendKey val="0"/>
            <c:showVal val="0"/>
            <c:showCatName val="1"/>
            <c:showSerName val="0"/>
            <c:showPercent val="1"/>
            <c:showBubbleSize val="1"/>
            <c:showLeaderLines val="0"/>
            <c:extLst>
              <c:ext xmlns:c15="http://schemas.microsoft.com/office/drawing/2012/chart" uri="{CE6537A1-D6FC-4f65-9D91-7224C49458BB}">
                <c15:layout/>
              </c:ext>
            </c:extLst>
          </c:dLbls>
          <c:cat>
            <c:strRef>
              <c:f>categories</c:f>
              <c:strCache>
                <c:ptCount val="4"/>
                <c:pt idx="0">
                  <c:v>אתרוגים</c:v>
                </c:pt>
                <c:pt idx="1">
                  <c:v>לולבים</c:v>
                </c:pt>
                <c:pt idx="2">
                  <c:v>הדסים</c:v>
                </c:pt>
                <c:pt idx="3">
                  <c:v>ערבות</c:v>
                </c:pt>
              </c:strCache>
            </c:strRef>
          </c:cat>
          <c:val>
            <c:numRef>
              <c:f>0</c:f>
              <c:numCache>
                <c:formatCode>General</c:formatCode>
                <c:ptCount val="4"/>
                <c:pt idx="0">
                  <c:v>100</c:v>
                </c:pt>
                <c:pt idx="1">
                  <c:v>150</c:v>
                </c:pt>
                <c:pt idx="2">
                  <c:v>400</c:v>
                </c:pt>
                <c:pt idx="3">
                  <c:v>600</c:v>
                </c:pt>
              </c:numCache>
            </c:numRef>
          </c:val>
          <c:extLst>
            <c:ext xmlns:c16="http://schemas.microsoft.com/office/drawing/2014/chart" uri="{C3380CC4-5D6E-409C-BE32-E72D297353CC}">
              <c16:uniqueId val="{00000008-8332-44C4-8171-9C6BE3BBDCE1}"/>
            </c:ext>
          </c:extLst>
        </c:ser>
        <c:dLbls>
          <c:showLegendKey val="0"/>
          <c:showVal val="0"/>
          <c:showCatName val="0"/>
          <c:showSerName val="0"/>
          <c:showPercent val="0"/>
          <c:showBubbleSize val="0"/>
          <c:showLeaderLines val="0"/>
        </c:dLbls>
        <c:firstSliceAng val="0"/>
      </c:pieChart>
      <c:spPr>
        <a:noFill/>
        <a:ln>
          <a:noFill/>
        </a:ln>
      </c:spPr>
    </c:plotArea>
    <c:legend>
      <c:legendPos val="b"/>
      <c:layout/>
      <c:overlay val="0"/>
      <c:spPr>
        <a:noFill/>
        <a:ln>
          <a:noFill/>
        </a:ln>
      </c:sp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title>
      <c:tx>
        <c:rich>
          <a:bodyPr rot="0"/>
          <a:lstStyle/>
          <a:p>
            <a:pPr>
              <a:defRPr sz="2128" b="0" strike="noStrike" spc="49">
                <a:solidFill>
                  <a:srgbClr val="595959"/>
                </a:solidFill>
                <a:uFill>
                  <a:solidFill>
                    <a:srgbClr val="FFFFFF"/>
                  </a:solidFill>
                </a:uFill>
                <a:latin typeface="Calibri Light"/>
              </a:defRPr>
            </a:pPr>
            <a:r>
              <a:rPr lang="en-US" sz="2128" b="0" strike="noStrike" spc="49">
                <a:solidFill>
                  <a:srgbClr val="595959"/>
                </a:solidFill>
                <a:uFill>
                  <a:solidFill>
                    <a:srgbClr val="FFFFFF"/>
                  </a:solidFill>
                </a:uFill>
                <a:latin typeface="Calibri Light"/>
              </a:rPr>
              <a:t>Chart Title</a:t>
            </a:r>
          </a:p>
        </c:rich>
      </c:tx>
      <c:layout/>
      <c:overlay val="0"/>
    </c:title>
    <c:autoTitleDeleted val="0"/>
    <c:plotArea>
      <c:layout/>
      <c:barChart>
        <c:barDir val="col"/>
        <c:grouping val="clustered"/>
        <c:varyColors val="0"/>
        <c:ser>
          <c:idx val="0"/>
          <c:order val="0"/>
          <c:tx>
            <c:strRef>
              <c:f>label 0</c:f>
              <c:strCache>
                <c:ptCount val="1"/>
                <c:pt idx="0">
                  <c:v>שנה נוכחית</c:v>
                </c:pt>
              </c:strCache>
            </c:strRef>
          </c:tx>
          <c:spPr>
            <a:solidFill>
              <a:srgbClr val="5B9BD5">
                <a:alpha val="70000"/>
              </a:srgbClr>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אתרוגים</c:v>
                </c:pt>
                <c:pt idx="1">
                  <c:v>לולבים</c:v>
                </c:pt>
                <c:pt idx="2">
                  <c:v>הדסים</c:v>
                </c:pt>
                <c:pt idx="3">
                  <c:v>ערבות</c:v>
                </c:pt>
              </c:strCache>
            </c:strRef>
          </c:cat>
          <c:val>
            <c:numRef>
              <c:f>0</c:f>
              <c:numCache>
                <c:formatCode>General</c:formatCode>
                <c:ptCount val="4"/>
                <c:pt idx="0">
                  <c:v>50</c:v>
                </c:pt>
                <c:pt idx="1">
                  <c:v>120</c:v>
                </c:pt>
                <c:pt idx="2">
                  <c:v>500</c:v>
                </c:pt>
                <c:pt idx="3">
                  <c:v>300</c:v>
                </c:pt>
              </c:numCache>
            </c:numRef>
          </c:val>
          <c:extLst>
            <c:ext xmlns:c16="http://schemas.microsoft.com/office/drawing/2014/chart" uri="{C3380CC4-5D6E-409C-BE32-E72D297353CC}">
              <c16:uniqueId val="{00000000-6EA0-4F1B-A9EB-A0346181EFD6}"/>
            </c:ext>
          </c:extLst>
        </c:ser>
        <c:ser>
          <c:idx val="1"/>
          <c:order val="1"/>
          <c:tx>
            <c:strRef>
              <c:f>label 1</c:f>
              <c:strCache>
                <c:ptCount val="1"/>
                <c:pt idx="0">
                  <c:v>שנה שעברה</c:v>
                </c:pt>
              </c:strCache>
            </c:strRef>
          </c:tx>
          <c:spPr>
            <a:solidFill>
              <a:srgbClr val="ED7D31">
                <a:alpha val="70000"/>
              </a:srgbClr>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אתרוגים</c:v>
                </c:pt>
                <c:pt idx="1">
                  <c:v>לולבים</c:v>
                </c:pt>
                <c:pt idx="2">
                  <c:v>הדסים</c:v>
                </c:pt>
                <c:pt idx="3">
                  <c:v>ערבות</c:v>
                </c:pt>
              </c:strCache>
            </c:strRef>
          </c:cat>
          <c:val>
            <c:numRef>
              <c:f>1</c:f>
              <c:numCache>
                <c:formatCode>General</c:formatCode>
                <c:ptCount val="4"/>
                <c:pt idx="0">
                  <c:v>100</c:v>
                </c:pt>
                <c:pt idx="1">
                  <c:v>150</c:v>
                </c:pt>
                <c:pt idx="2">
                  <c:v>400</c:v>
                </c:pt>
                <c:pt idx="3">
                  <c:v>500</c:v>
                </c:pt>
              </c:numCache>
            </c:numRef>
          </c:val>
          <c:extLst>
            <c:ext xmlns:c16="http://schemas.microsoft.com/office/drawing/2014/chart" uri="{C3380CC4-5D6E-409C-BE32-E72D297353CC}">
              <c16:uniqueId val="{00000001-6EA0-4F1B-A9EB-A0346181EFD6}"/>
            </c:ext>
          </c:extLst>
        </c:ser>
        <c:dLbls>
          <c:showLegendKey val="0"/>
          <c:showVal val="0"/>
          <c:showCatName val="0"/>
          <c:showSerName val="0"/>
          <c:showPercent val="0"/>
          <c:showBubbleSize val="0"/>
        </c:dLbls>
        <c:gapWidth val="80"/>
        <c:overlap val="25"/>
        <c:axId val="2587329"/>
        <c:axId val="17720559"/>
      </c:barChart>
      <c:catAx>
        <c:axId val="2587329"/>
        <c:scaling>
          <c:orientation val="minMax"/>
        </c:scaling>
        <c:delete val="0"/>
        <c:axPos val="b"/>
        <c:numFmt formatCode="General" sourceLinked="1"/>
        <c:majorTickMark val="none"/>
        <c:minorTickMark val="none"/>
        <c:tickLblPos val="nextTo"/>
        <c:spPr>
          <a:ln w="15840">
            <a:solidFill>
              <a:srgbClr val="BFBFBF"/>
            </a:solidFill>
            <a:round/>
          </a:ln>
        </c:spPr>
        <c:txPr>
          <a:bodyPr/>
          <a:lstStyle/>
          <a:p>
            <a:pPr>
              <a:defRPr sz="1197" b="0" strike="noStrike" spc="18">
                <a:solidFill>
                  <a:srgbClr val="595959"/>
                </a:solidFill>
                <a:uFill>
                  <a:solidFill>
                    <a:srgbClr val="FFFFFF"/>
                  </a:solidFill>
                </a:uFill>
                <a:latin typeface="Calibri"/>
              </a:defRPr>
            </a:pPr>
            <a:endParaRPr lang="he-IL"/>
          </a:p>
        </c:txPr>
        <c:crossAx val="17720559"/>
        <c:crosses val="autoZero"/>
        <c:auto val="1"/>
        <c:lblAlgn val="ctr"/>
        <c:lblOffset val="100"/>
        <c:noMultiLvlLbl val="1"/>
      </c:catAx>
      <c:valAx>
        <c:axId val="17720559"/>
        <c:scaling>
          <c:orientation val="minMax"/>
        </c:scaling>
        <c:delete val="0"/>
        <c:axPos val="l"/>
        <c:majorGridlines>
          <c:spPr>
            <a:ln w="9360">
              <a:solidFill>
                <a:srgbClr val="F2F2F2"/>
              </a:solidFill>
              <a:round/>
            </a:ln>
          </c:spPr>
        </c:majorGridlines>
        <c:numFmt formatCode="General" sourceLinked="0"/>
        <c:majorTickMark val="none"/>
        <c:minorTickMark val="none"/>
        <c:tickLblPos val="nextTo"/>
        <c:spPr>
          <a:ln w="6480">
            <a:noFill/>
          </a:ln>
        </c:spPr>
        <c:txPr>
          <a:bodyPr/>
          <a:lstStyle/>
          <a:p>
            <a:pPr>
              <a:defRPr sz="1197" b="0" strike="noStrike" spc="18">
                <a:solidFill>
                  <a:srgbClr val="595959"/>
                </a:solidFill>
                <a:uFill>
                  <a:solidFill>
                    <a:srgbClr val="FFFFFF"/>
                  </a:solidFill>
                </a:uFill>
                <a:latin typeface="Calibri"/>
              </a:defRPr>
            </a:pPr>
            <a:endParaRPr lang="he-IL"/>
          </a:p>
        </c:txPr>
        <c:crossAx val="2587329"/>
        <c:crosses val="autoZero"/>
        <c:crossBetween val="midCat"/>
      </c:valAx>
      <c:spPr>
        <a:noFill/>
        <a:ln>
          <a:noFill/>
        </a:ln>
      </c:spPr>
    </c:plotArea>
    <c:legend>
      <c:legendPos val="b"/>
      <c:layout/>
      <c:overlay val="0"/>
      <c:spPr>
        <a:noFill/>
        <a:ln>
          <a:noFill/>
        </a:ln>
      </c:spPr>
    </c:legend>
    <c:plotVisOnly val="1"/>
    <c:dispBlanksAs val="gap"/>
    <c:showDLblsOverMax val="1"/>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autoTitleDeleted val="1"/>
    <c:plotArea>
      <c:layout>
        <c:manualLayout>
          <c:layoutTarget val="inner"/>
          <c:xMode val="edge"/>
          <c:yMode val="edge"/>
          <c:x val="0.119045804435638"/>
          <c:y val="7.7255222312988703E-2"/>
          <c:w val="0.85892843533267305"/>
          <c:h val="0.72820632512545203"/>
        </c:manualLayout>
      </c:layout>
      <c:barChart>
        <c:barDir val="col"/>
        <c:grouping val="clustered"/>
        <c:varyColors val="0"/>
        <c:ser>
          <c:idx val="0"/>
          <c:order val="0"/>
          <c:tx>
            <c:strRef>
              <c:f>label 0</c:f>
              <c:strCache>
                <c:ptCount val="1"/>
                <c:pt idx="0">
                  <c:v>מספר מוצרים לשנה</c:v>
                </c:pt>
              </c:strCache>
            </c:strRef>
          </c:tx>
          <c:spPr>
            <a:solidFill>
              <a:srgbClr val="5B9BD5">
                <a:alpha val="70000"/>
              </a:srgbClr>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2014</c:v>
                </c:pt>
                <c:pt idx="1">
                  <c:v>2015</c:v>
                </c:pt>
                <c:pt idx="2">
                  <c:v>2016</c:v>
                </c:pt>
                <c:pt idx="3">
                  <c:v>2017</c:v>
                </c:pt>
                <c:pt idx="4">
                  <c:v>2018</c:v>
                </c:pt>
              </c:strCache>
            </c:strRef>
          </c:cat>
          <c:val>
            <c:numRef>
              <c:f>0</c:f>
              <c:numCache>
                <c:formatCode>General</c:formatCode>
                <c:ptCount val="5"/>
                <c:pt idx="0">
                  <c:v>600</c:v>
                </c:pt>
                <c:pt idx="1">
                  <c:v>320</c:v>
                </c:pt>
                <c:pt idx="2">
                  <c:v>800</c:v>
                </c:pt>
                <c:pt idx="3">
                  <c:v>1500</c:v>
                </c:pt>
                <c:pt idx="4">
                  <c:v>1400</c:v>
                </c:pt>
              </c:numCache>
            </c:numRef>
          </c:val>
          <c:extLst>
            <c:ext xmlns:c16="http://schemas.microsoft.com/office/drawing/2014/chart" uri="{C3380CC4-5D6E-409C-BE32-E72D297353CC}">
              <c16:uniqueId val="{00000000-D867-4B25-AF1F-CDC59FE8A1E9}"/>
            </c:ext>
          </c:extLst>
        </c:ser>
        <c:dLbls>
          <c:showLegendKey val="0"/>
          <c:showVal val="0"/>
          <c:showCatName val="0"/>
          <c:showSerName val="0"/>
          <c:showPercent val="0"/>
          <c:showBubbleSize val="0"/>
        </c:dLbls>
        <c:gapWidth val="80"/>
        <c:overlap val="25"/>
        <c:axId val="14096481"/>
        <c:axId val="69071220"/>
      </c:barChart>
      <c:catAx>
        <c:axId val="14096481"/>
        <c:scaling>
          <c:orientation val="minMax"/>
        </c:scaling>
        <c:delete val="0"/>
        <c:axPos val="b"/>
        <c:numFmt formatCode="General" sourceLinked="1"/>
        <c:majorTickMark val="none"/>
        <c:minorTickMark val="none"/>
        <c:tickLblPos val="nextTo"/>
        <c:spPr>
          <a:ln w="15840">
            <a:solidFill>
              <a:srgbClr val="BFBFBF"/>
            </a:solidFill>
            <a:round/>
          </a:ln>
        </c:spPr>
        <c:txPr>
          <a:bodyPr/>
          <a:lstStyle/>
          <a:p>
            <a:pPr>
              <a:defRPr sz="1197" b="0" strike="noStrike" spc="18">
                <a:solidFill>
                  <a:srgbClr val="595959"/>
                </a:solidFill>
                <a:uFill>
                  <a:solidFill>
                    <a:srgbClr val="FFFFFF"/>
                  </a:solidFill>
                </a:uFill>
                <a:latin typeface="Calibri"/>
              </a:defRPr>
            </a:pPr>
            <a:endParaRPr lang="he-IL"/>
          </a:p>
        </c:txPr>
        <c:crossAx val="69071220"/>
        <c:crosses val="autoZero"/>
        <c:auto val="1"/>
        <c:lblAlgn val="ctr"/>
        <c:lblOffset val="100"/>
        <c:noMultiLvlLbl val="1"/>
      </c:catAx>
      <c:valAx>
        <c:axId val="69071220"/>
        <c:scaling>
          <c:orientation val="minMax"/>
        </c:scaling>
        <c:delete val="0"/>
        <c:axPos val="l"/>
        <c:majorGridlines>
          <c:spPr>
            <a:ln w="9360">
              <a:solidFill>
                <a:srgbClr val="F2F2F2"/>
              </a:solidFill>
              <a:round/>
            </a:ln>
          </c:spPr>
        </c:majorGridlines>
        <c:numFmt formatCode="General" sourceLinked="0"/>
        <c:majorTickMark val="none"/>
        <c:minorTickMark val="none"/>
        <c:tickLblPos val="nextTo"/>
        <c:spPr>
          <a:ln w="6480">
            <a:noFill/>
          </a:ln>
        </c:spPr>
        <c:txPr>
          <a:bodyPr/>
          <a:lstStyle/>
          <a:p>
            <a:pPr>
              <a:defRPr sz="1197" b="0" strike="noStrike" spc="18">
                <a:solidFill>
                  <a:srgbClr val="595959"/>
                </a:solidFill>
                <a:uFill>
                  <a:solidFill>
                    <a:srgbClr val="FFFFFF"/>
                  </a:solidFill>
                </a:uFill>
                <a:latin typeface="Calibri"/>
              </a:defRPr>
            </a:pPr>
            <a:endParaRPr lang="he-IL"/>
          </a:p>
        </c:txPr>
        <c:crossAx val="14096481"/>
        <c:crosses val="autoZero"/>
        <c:crossBetween val="midCat"/>
      </c:valAx>
      <c:spPr>
        <a:noFill/>
        <a:ln>
          <a:noFill/>
        </a:ln>
      </c:spPr>
    </c:plotArea>
    <c:legend>
      <c:legendPos val="b"/>
      <c:layout/>
      <c:overlay val="0"/>
      <c:spPr>
        <a:noFill/>
        <a:ln>
          <a:noFill/>
        </a:ln>
      </c:spPr>
    </c:legend>
    <c:plotVisOnly val="1"/>
    <c:dispBlanksAs val="gap"/>
    <c:showDLblsOverMax val="1"/>
  </c:chart>
  <c:spPr>
    <a:no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autoTitleDeleted val="1"/>
    <c:plotArea>
      <c:layout/>
      <c:lineChart>
        <c:grouping val="standard"/>
        <c:varyColors val="1"/>
        <c:ser>
          <c:idx val="0"/>
          <c:order val="0"/>
          <c:tx>
            <c:strRef>
              <c:f>label 0</c:f>
              <c:strCache>
                <c:ptCount val="1"/>
                <c:pt idx="0">
                  <c:v>מוצרים</c:v>
                </c:pt>
              </c:strCache>
            </c:strRef>
          </c:tx>
          <c:spPr>
            <a:ln w="28440">
              <a:solidFill>
                <a:srgbClr val="5B9BD5"/>
              </a:solidFill>
              <a:round/>
            </a:ln>
          </c:spPr>
          <c:marker>
            <c:symbol val="none"/>
          </c:marker>
          <c:dLbls>
            <c:spPr>
              <a:noFill/>
              <a:ln>
                <a:noFill/>
              </a:ln>
              <a:effectLst/>
            </c:spPr>
            <c:dLblPos val="t"/>
            <c:showLegendKey val="0"/>
            <c:showVal val="1"/>
            <c:showCatName val="0"/>
            <c:showSerName val="0"/>
            <c:showPercent val="0"/>
            <c:showBubbleSize val="1"/>
            <c:showLeaderLines val="0"/>
            <c:extLst>
              <c:ext xmlns:c15="http://schemas.microsoft.com/office/drawing/2012/chart" uri="{CE6537A1-D6FC-4f65-9D91-7224C49458BB}">
                <c15:layout/>
                <c15:showLeaderLines val="0"/>
              </c:ext>
            </c:extLst>
          </c:dLbls>
          <c:cat>
            <c:strRef>
              <c:f>categories</c:f>
              <c:strCache>
                <c:ptCount val="5"/>
                <c:pt idx="0">
                  <c:v>2014</c:v>
                </c:pt>
                <c:pt idx="1">
                  <c:v>2015</c:v>
                </c:pt>
                <c:pt idx="2">
                  <c:v>2016</c:v>
                </c:pt>
                <c:pt idx="3">
                  <c:v>2017</c:v>
                </c:pt>
                <c:pt idx="4">
                  <c:v>2018</c:v>
                </c:pt>
              </c:strCache>
            </c:strRef>
          </c:cat>
          <c:val>
            <c:numRef>
              <c:f>0</c:f>
              <c:numCache>
                <c:formatCode>General</c:formatCode>
                <c:ptCount val="5"/>
                <c:pt idx="0">
                  <c:v>600</c:v>
                </c:pt>
                <c:pt idx="1">
                  <c:v>320</c:v>
                </c:pt>
                <c:pt idx="2">
                  <c:v>800</c:v>
                </c:pt>
                <c:pt idx="3">
                  <c:v>1500</c:v>
                </c:pt>
                <c:pt idx="4">
                  <c:v>1400</c:v>
                </c:pt>
              </c:numCache>
            </c:numRef>
          </c:val>
          <c:smooth val="0"/>
          <c:extLst>
            <c:ext xmlns:c16="http://schemas.microsoft.com/office/drawing/2014/chart" uri="{C3380CC4-5D6E-409C-BE32-E72D297353CC}">
              <c16:uniqueId val="{00000000-658B-44A1-BFFC-46599D0AC187}"/>
            </c:ext>
          </c:extLst>
        </c:ser>
        <c:dLbls>
          <c:showLegendKey val="0"/>
          <c:showVal val="0"/>
          <c:showCatName val="0"/>
          <c:showSerName val="0"/>
          <c:showPercent val="0"/>
          <c:showBubbleSize val="0"/>
        </c:dLbls>
        <c:hiLowLines>
          <c:spPr>
            <a:ln>
              <a:noFill/>
            </a:ln>
          </c:spPr>
        </c:hiLowLines>
        <c:smooth val="0"/>
        <c:axId val="64424855"/>
        <c:axId val="58430916"/>
      </c:lineChart>
      <c:catAx>
        <c:axId val="64424855"/>
        <c:scaling>
          <c:orientation val="minMax"/>
        </c:scaling>
        <c:delete val="0"/>
        <c:axPos val="b"/>
        <c:numFmt formatCode="General" sourceLinked="1"/>
        <c:majorTickMark val="out"/>
        <c:minorTickMark val="none"/>
        <c:tickLblPos val="nextTo"/>
        <c:spPr>
          <a:ln w="9360">
            <a:solidFill>
              <a:srgbClr val="D9D9D9"/>
            </a:solidFill>
            <a:round/>
          </a:ln>
        </c:spPr>
        <c:txPr>
          <a:bodyPr/>
          <a:lstStyle/>
          <a:p>
            <a:pPr>
              <a:defRPr sz="1197" b="0" strike="noStrike" spc="-1">
                <a:solidFill>
                  <a:srgbClr val="595959"/>
                </a:solidFill>
                <a:uFill>
                  <a:solidFill>
                    <a:srgbClr val="FFFFFF"/>
                  </a:solidFill>
                </a:uFill>
                <a:latin typeface="Calibri"/>
              </a:defRPr>
            </a:pPr>
            <a:endParaRPr lang="he-IL"/>
          </a:p>
        </c:txPr>
        <c:crossAx val="58430916"/>
        <c:crosses val="autoZero"/>
        <c:auto val="1"/>
        <c:lblAlgn val="ctr"/>
        <c:lblOffset val="100"/>
        <c:noMultiLvlLbl val="1"/>
      </c:catAx>
      <c:valAx>
        <c:axId val="58430916"/>
        <c:scaling>
          <c:orientation val="minMax"/>
        </c:scaling>
        <c:delete val="1"/>
        <c:axPos val="l"/>
        <c:majorGridlines>
          <c:spPr>
            <a:ln w="9360">
              <a:solidFill>
                <a:srgbClr val="D9D9D9"/>
              </a:solidFill>
              <a:round/>
            </a:ln>
          </c:spPr>
        </c:majorGridlines>
        <c:numFmt formatCode="General" sourceLinked="0"/>
        <c:majorTickMark val="out"/>
        <c:minorTickMark val="none"/>
        <c:tickLblPos val="nextTo"/>
        <c:crossAx val="64424855"/>
        <c:crosses val="autoZero"/>
        <c:crossBetween val="midCat"/>
      </c:valAx>
      <c:spPr>
        <a:noFill/>
        <a:ln>
          <a:noFill/>
        </a:ln>
      </c:spPr>
    </c:plotArea>
    <c:legend>
      <c:legendPos val="b"/>
      <c:layout/>
      <c:overlay val="0"/>
      <c:spPr>
        <a:noFill/>
        <a:ln>
          <a:noFill/>
        </a:ln>
      </c:spPr>
    </c:legend>
    <c:plotVisOnly val="1"/>
    <c:dispBlanksAs val="gap"/>
    <c:showDLblsOverMax val="1"/>
  </c:chart>
  <c:spPr>
    <a:noFill/>
    <a:ln>
      <a:noFill/>
    </a:ln>
  </c:sp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autoTitleDeleted val="1"/>
    <c:view3D>
      <c:rotX val="80"/>
      <c:rotY val="0"/>
      <c:rAngAx val="0"/>
      <c:perspective val="20"/>
    </c:view3D>
    <c:floor>
      <c:thickness val="0"/>
      <c:spPr>
        <a:noFill/>
        <a:ln w="6480">
          <a:solidFill>
            <a:srgbClr val="8B8B8B"/>
          </a:solidFill>
          <a:round/>
        </a:ln>
      </c:spPr>
    </c:floor>
    <c:sideWall>
      <c:thickness val="0"/>
    </c:sideWall>
    <c:backWall>
      <c:thickness val="0"/>
      <c:spPr>
        <a:noFill/>
        <a:ln w="6480">
          <a:solidFill>
            <a:srgbClr val="8B8B8B"/>
          </a:solidFill>
          <a:round/>
        </a:ln>
      </c:spPr>
    </c:backWall>
    <c:plotArea>
      <c:layout>
        <c:manualLayout>
          <c:layoutTarget val="inner"/>
          <c:xMode val="edge"/>
          <c:yMode val="edge"/>
          <c:x val="6.7543626539108906E-2"/>
          <c:y val="0.154663832048897"/>
          <c:w val="0.67517051997519695"/>
          <c:h val="0.70621844273186296"/>
        </c:manualLayout>
      </c:layout>
      <c:bar3DChart>
        <c:barDir val="col"/>
        <c:grouping val="standard"/>
        <c:varyColors val="0"/>
        <c:ser>
          <c:idx val="0"/>
          <c:order val="0"/>
          <c:tx>
            <c:strRef>
              <c:f>label 0</c:f>
              <c:strCache>
                <c:ptCount val="1"/>
                <c:pt idx="0">
                  <c:v>אתרוגים</c:v>
                </c:pt>
              </c:strCache>
            </c:strRef>
          </c:tx>
          <c:spPr>
            <a:solidFill>
              <a:srgbClr val="5B9BD5"/>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layout/>
                <c15:showLeaderLines val="0"/>
              </c:ext>
            </c:extLst>
          </c:dLbls>
          <c:cat>
            <c:strRef>
              <c:f>categories</c:f>
              <c:strCache>
                <c:ptCount val="4"/>
                <c:pt idx="0">
                  <c:v>בני ברק</c:v>
                </c:pt>
                <c:pt idx="1">
                  <c:v>פתח תקוה</c:v>
                </c:pt>
                <c:pt idx="2">
                  <c:v>נתיבות</c:v>
                </c:pt>
                <c:pt idx="3">
                  <c:v>אלעד</c:v>
                </c:pt>
              </c:strCache>
            </c:strRef>
          </c:cat>
          <c:val>
            <c:numRef>
              <c:f>0</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37B-4E4B-85B5-1E8BB1C726C2}"/>
            </c:ext>
          </c:extLst>
        </c:ser>
        <c:ser>
          <c:idx val="1"/>
          <c:order val="1"/>
          <c:tx>
            <c:strRef>
              <c:f>label 1</c:f>
              <c:strCache>
                <c:ptCount val="1"/>
                <c:pt idx="0">
                  <c:v>לולבים</c:v>
                </c:pt>
              </c:strCache>
            </c:strRef>
          </c:tx>
          <c:spPr>
            <a:solidFill>
              <a:srgbClr val="ED7D31"/>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layout/>
                <c15:showLeaderLines val="0"/>
              </c:ext>
            </c:extLst>
          </c:dLbls>
          <c:cat>
            <c:strRef>
              <c:f>categories</c:f>
              <c:strCache>
                <c:ptCount val="4"/>
                <c:pt idx="0">
                  <c:v>בני ברק</c:v>
                </c:pt>
                <c:pt idx="1">
                  <c:v>פתח תקוה</c:v>
                </c:pt>
                <c:pt idx="2">
                  <c:v>נתיבות</c:v>
                </c:pt>
                <c:pt idx="3">
                  <c:v>אלעד</c:v>
                </c:pt>
              </c:strCache>
            </c:strRef>
          </c:cat>
          <c:val>
            <c:numRef>
              <c:f>1</c:f>
              <c:numCache>
                <c:formatCode>General</c:formatCode>
                <c:ptCount val="4"/>
                <c:pt idx="0">
                  <c:v>2.4</c:v>
                </c:pt>
                <c:pt idx="1">
                  <c:v>8</c:v>
                </c:pt>
                <c:pt idx="2">
                  <c:v>1.8</c:v>
                </c:pt>
                <c:pt idx="3">
                  <c:v>2.8</c:v>
                </c:pt>
              </c:numCache>
            </c:numRef>
          </c:val>
          <c:extLst>
            <c:ext xmlns:c16="http://schemas.microsoft.com/office/drawing/2014/chart" uri="{C3380CC4-5D6E-409C-BE32-E72D297353CC}">
              <c16:uniqueId val="{00000001-B37B-4E4B-85B5-1E8BB1C726C2}"/>
            </c:ext>
          </c:extLst>
        </c:ser>
        <c:ser>
          <c:idx val="2"/>
          <c:order val="2"/>
          <c:tx>
            <c:strRef>
              <c:f>label 2</c:f>
              <c:strCache>
                <c:ptCount val="1"/>
                <c:pt idx="0">
                  <c:v>הדסים</c:v>
                </c:pt>
              </c:strCache>
            </c:strRef>
          </c:tx>
          <c:spPr>
            <a:solidFill>
              <a:srgbClr val="A5A5A5"/>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layout/>
                <c15:showLeaderLines val="0"/>
              </c:ext>
            </c:extLst>
          </c:dLbls>
          <c:cat>
            <c:strRef>
              <c:f>categories</c:f>
              <c:strCache>
                <c:ptCount val="4"/>
                <c:pt idx="0">
                  <c:v>בני ברק</c:v>
                </c:pt>
                <c:pt idx="1">
                  <c:v>פתח תקוה</c:v>
                </c:pt>
                <c:pt idx="2">
                  <c:v>נתיבות</c:v>
                </c:pt>
                <c:pt idx="3">
                  <c:v>אלעד</c:v>
                </c:pt>
              </c:strCache>
            </c:strRef>
          </c:cat>
          <c:val>
            <c:numRef>
              <c:f>2</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37B-4E4B-85B5-1E8BB1C726C2}"/>
            </c:ext>
          </c:extLst>
        </c:ser>
        <c:ser>
          <c:idx val="3"/>
          <c:order val="3"/>
          <c:tx>
            <c:strRef>
              <c:f>label 3</c:f>
              <c:strCache>
                <c:ptCount val="1"/>
                <c:pt idx="0">
                  <c:v>ערבות</c:v>
                </c:pt>
              </c:strCache>
            </c:strRef>
          </c:tx>
          <c:spPr>
            <a:solidFill>
              <a:srgbClr val="70AD47"/>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layout/>
                <c15:showLeaderLines val="0"/>
              </c:ext>
            </c:extLst>
          </c:dLbls>
          <c:cat>
            <c:strRef>
              <c:f>categories</c:f>
              <c:strCache>
                <c:ptCount val="4"/>
                <c:pt idx="0">
                  <c:v>בני ברק</c:v>
                </c:pt>
                <c:pt idx="1">
                  <c:v>פתח תקוה</c:v>
                </c:pt>
                <c:pt idx="2">
                  <c:v>נתיבות</c:v>
                </c:pt>
                <c:pt idx="3">
                  <c:v>אלעד</c:v>
                </c:pt>
              </c:strCache>
            </c:strRef>
          </c:cat>
          <c:val>
            <c:numRef>
              <c:f>3</c:f>
              <c:numCache>
                <c:formatCode>General</c:formatCode>
                <c:ptCount val="4"/>
                <c:pt idx="0">
                  <c:v>5</c:v>
                </c:pt>
              </c:numCache>
            </c:numRef>
          </c:val>
          <c:extLst>
            <c:ext xmlns:c16="http://schemas.microsoft.com/office/drawing/2014/chart" uri="{C3380CC4-5D6E-409C-BE32-E72D297353CC}">
              <c16:uniqueId val="{00000003-B37B-4E4B-85B5-1E8BB1C726C2}"/>
            </c:ext>
          </c:extLst>
        </c:ser>
        <c:dLbls>
          <c:showLegendKey val="0"/>
          <c:showVal val="0"/>
          <c:showCatName val="0"/>
          <c:showSerName val="0"/>
          <c:showPercent val="0"/>
          <c:showBubbleSize val="0"/>
        </c:dLbls>
        <c:gapWidth val="150"/>
        <c:shape val="box"/>
        <c:axId val="26773707"/>
        <c:axId val="35352212"/>
        <c:axId val="20113744"/>
      </c:bar3DChart>
      <c:catAx>
        <c:axId val="26773707"/>
        <c:scaling>
          <c:orientation val="minMax"/>
        </c:scaling>
        <c:delete val="0"/>
        <c:axPos val="b"/>
        <c:numFmt formatCode="General" sourceLinked="1"/>
        <c:majorTickMark val="out"/>
        <c:minorTickMark val="none"/>
        <c:tickLblPos val="nextTo"/>
        <c:spPr>
          <a:ln w="6480">
            <a:solidFill>
              <a:srgbClr val="8B8B8B"/>
            </a:solidFill>
            <a:round/>
          </a:ln>
        </c:spPr>
        <c:txPr>
          <a:bodyPr/>
          <a:lstStyle/>
          <a:p>
            <a:pPr>
              <a:defRPr sz="1800" b="0" strike="noStrike" spc="-1">
                <a:solidFill>
                  <a:srgbClr val="000000"/>
                </a:solidFill>
                <a:uFill>
                  <a:solidFill>
                    <a:srgbClr val="FFFFFF"/>
                  </a:solidFill>
                </a:uFill>
                <a:latin typeface="Calibri"/>
              </a:defRPr>
            </a:pPr>
            <a:endParaRPr lang="he-IL"/>
          </a:p>
        </c:txPr>
        <c:crossAx val="35352212"/>
        <c:crosses val="autoZero"/>
        <c:auto val="1"/>
        <c:lblAlgn val="ctr"/>
        <c:lblOffset val="100"/>
        <c:noMultiLvlLbl val="1"/>
      </c:catAx>
      <c:valAx>
        <c:axId val="35352212"/>
        <c:scaling>
          <c:orientation val="minMax"/>
        </c:scaling>
        <c:delete val="0"/>
        <c:axPos val="l"/>
        <c:majorGridlines>
          <c:spPr>
            <a:ln w="6480">
              <a:solidFill>
                <a:srgbClr val="8B8B8B"/>
              </a:solidFill>
              <a:round/>
            </a:ln>
          </c:spPr>
        </c:majorGridlines>
        <c:numFmt formatCode="General" sourceLinked="0"/>
        <c:majorTickMark val="out"/>
        <c:minorTickMark val="none"/>
        <c:tickLblPos val="nextTo"/>
        <c:spPr>
          <a:ln w="6480">
            <a:solidFill>
              <a:srgbClr val="8B8B8B"/>
            </a:solidFill>
            <a:round/>
          </a:ln>
        </c:spPr>
        <c:txPr>
          <a:bodyPr/>
          <a:lstStyle/>
          <a:p>
            <a:pPr>
              <a:defRPr sz="1800" b="0" strike="noStrike" spc="-1">
                <a:solidFill>
                  <a:srgbClr val="000000"/>
                </a:solidFill>
                <a:uFill>
                  <a:solidFill>
                    <a:srgbClr val="FFFFFF"/>
                  </a:solidFill>
                </a:uFill>
                <a:latin typeface="Calibri"/>
              </a:defRPr>
            </a:pPr>
            <a:endParaRPr lang="he-IL"/>
          </a:p>
        </c:txPr>
        <c:crossAx val="26773707"/>
        <c:crosses val="autoZero"/>
        <c:crossBetween val="midCat"/>
      </c:valAx>
      <c:catAx>
        <c:axId val="20113744"/>
        <c:scaling>
          <c:orientation val="minMax"/>
        </c:scaling>
        <c:delete val="0"/>
        <c:axPos val="b"/>
        <c:numFmt formatCode="General" sourceLinked="1"/>
        <c:majorTickMark val="out"/>
        <c:minorTickMark val="none"/>
        <c:tickLblPos val="nextTo"/>
        <c:spPr>
          <a:ln w="6480">
            <a:solidFill>
              <a:srgbClr val="8B8B8B"/>
            </a:solidFill>
            <a:round/>
          </a:ln>
        </c:spPr>
        <c:txPr>
          <a:bodyPr/>
          <a:lstStyle/>
          <a:p>
            <a:pPr>
              <a:defRPr sz="1800" b="0" strike="noStrike" spc="-1">
                <a:solidFill>
                  <a:srgbClr val="000000"/>
                </a:solidFill>
                <a:uFill>
                  <a:solidFill>
                    <a:srgbClr val="FFFFFF"/>
                  </a:solidFill>
                </a:uFill>
                <a:latin typeface="Calibri"/>
              </a:defRPr>
            </a:pPr>
            <a:endParaRPr lang="he-IL"/>
          </a:p>
        </c:txPr>
        <c:crossAx val="35352212"/>
        <c:crosses val="autoZero"/>
        <c:auto val="1"/>
        <c:lblAlgn val="ctr"/>
        <c:lblOffset val="100"/>
        <c:noMultiLvlLbl val="1"/>
      </c:catAx>
      <c:spPr>
        <a:noFill/>
        <a:ln w="6480">
          <a:solidFill>
            <a:srgbClr val="8B8B8B"/>
          </a:solidFill>
          <a:round/>
        </a:ln>
      </c:spPr>
    </c:plotArea>
    <c:legend>
      <c:legendPos val="r"/>
      <c:layout/>
      <c:overlay val="0"/>
      <c:spPr>
        <a:noFill/>
        <a:ln>
          <a:noFill/>
        </a:ln>
      </c:spPr>
    </c:legend>
    <c:plotVisOnly val="1"/>
    <c:dispBlanksAs val="gap"/>
    <c:showDLblsOverMax val="1"/>
  </c:chart>
  <c:spPr>
    <a:no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57"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58"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59"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60" name="PlaceHolder 5"/>
          <p:cNvSpPr>
            <a:spLocks noGrp="1"/>
          </p:cNvSpPr>
          <p:nvPr>
            <p:ph type="sldNum"/>
          </p:nvPr>
        </p:nvSpPr>
        <p:spPr>
          <a:xfrm>
            <a:off x="4278960" y="10157400"/>
            <a:ext cx="3280680" cy="534240"/>
          </a:xfrm>
          <a:prstGeom prst="rect">
            <a:avLst/>
          </a:prstGeom>
        </p:spPr>
        <p:txBody>
          <a:bodyPr lIns="0" tIns="0" rIns="0" bIns="0" anchor="b"/>
          <a:lstStyle/>
          <a:p>
            <a:pPr algn="r"/>
            <a:fld id="{BFF3B195-FF2A-47B9-9C54-00EBFE854C27}"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יצירת קשר יהיה בfooter  לאורך כל האתר עם עיצוב של לינק</a:t>
            </a:r>
          </a:p>
          <a:p>
            <a:endParaRPr lang="en-US" sz="2000" b="0" strike="noStrike" spc="-1">
              <a:solidFill>
                <a:srgbClr val="000000"/>
              </a:solidFill>
              <a:uFill>
                <a:solidFill>
                  <a:srgbClr val="FFFFFF"/>
                </a:solidFill>
              </a:uFill>
              <a:latin typeface="Arial"/>
            </a:endParaRPr>
          </a:p>
        </p:txBody>
      </p:sp>
      <p:sp>
        <p:nvSpPr>
          <p:cNvPr id="1336" name="TextShape 2"/>
          <p:cNvSpPr txBox="1"/>
          <p:nvPr/>
        </p:nvSpPr>
        <p:spPr>
          <a:xfrm>
            <a:off x="1440" y="8685360"/>
            <a:ext cx="2971440" cy="458280"/>
          </a:xfrm>
          <a:prstGeom prst="rect">
            <a:avLst/>
          </a:prstGeom>
          <a:noFill/>
          <a:ln>
            <a:noFill/>
          </a:ln>
        </p:spPr>
        <p:txBody>
          <a:bodyPr anchor="b"/>
          <a:lstStyle/>
          <a:p>
            <a:pPr rtl="1">
              <a:lnSpc>
                <a:spcPct val="100000"/>
              </a:lnSpc>
            </a:pPr>
            <a:fld id="{A7754B1F-00EC-48B5-B0B1-245864DAF10B}" type="slidenum">
              <a:rPr lang="en-US" sz="1200" b="0" strike="noStrike" spc="-1">
                <a:solidFill>
                  <a:srgbClr val="000000"/>
                </a:solidFill>
                <a:uFill>
                  <a:solidFill>
                    <a:srgbClr val="FFFFFF"/>
                  </a:solidFill>
                </a:uFill>
                <a:latin typeface="+mn-lt"/>
                <a:ea typeface="+mn-ea"/>
              </a:rPr>
              <a:t>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 הזמנה חדשה לאחר לחיצה על סיים הזמנה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בלחיצה על אשור נשלח התראה למנהל על הזמנה חדשה</a:t>
            </a:r>
          </a:p>
        </p:txBody>
      </p:sp>
      <p:sp>
        <p:nvSpPr>
          <p:cNvPr id="1356" name="TextShape 2"/>
          <p:cNvSpPr txBox="1"/>
          <p:nvPr/>
        </p:nvSpPr>
        <p:spPr>
          <a:xfrm>
            <a:off x="1440" y="8685360"/>
            <a:ext cx="2971440" cy="458280"/>
          </a:xfrm>
          <a:prstGeom prst="rect">
            <a:avLst/>
          </a:prstGeom>
          <a:noFill/>
          <a:ln>
            <a:noFill/>
          </a:ln>
        </p:spPr>
        <p:txBody>
          <a:bodyPr anchor="b"/>
          <a:lstStyle/>
          <a:p>
            <a:pPr rtl="1">
              <a:lnSpc>
                <a:spcPct val="100000"/>
              </a:lnSpc>
            </a:pPr>
            <a:fld id="{21767119-F65A-46D5-9D52-D65474B70959}" type="slidenum">
              <a:rPr lang="en-US" sz="1200" b="0" strike="noStrike" spc="-1">
                <a:solidFill>
                  <a:srgbClr val="000000"/>
                </a:solidFill>
                <a:uFill>
                  <a:solidFill>
                    <a:srgbClr val="FFFFFF"/>
                  </a:solidFill>
                </a:uFill>
                <a:latin typeface="+mn-lt"/>
                <a:ea typeface="+mn-ea"/>
              </a:rPr>
              <a:t>10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ניהול חשבון</a:t>
            </a:r>
          </a:p>
        </p:txBody>
      </p:sp>
      <p:sp>
        <p:nvSpPr>
          <p:cNvPr id="1358" name="TextShape 2"/>
          <p:cNvSpPr txBox="1"/>
          <p:nvPr/>
        </p:nvSpPr>
        <p:spPr>
          <a:xfrm>
            <a:off x="1440" y="8685360"/>
            <a:ext cx="2971440" cy="458280"/>
          </a:xfrm>
          <a:prstGeom prst="rect">
            <a:avLst/>
          </a:prstGeom>
          <a:noFill/>
          <a:ln>
            <a:noFill/>
          </a:ln>
        </p:spPr>
        <p:txBody>
          <a:bodyPr anchor="b"/>
          <a:lstStyle/>
          <a:p>
            <a:pPr rtl="1">
              <a:lnSpc>
                <a:spcPct val="100000"/>
              </a:lnSpc>
            </a:pPr>
            <a:fld id="{9ED7FD67-7AC6-4CBD-8FF1-D4B3A43F536E}" type="slidenum">
              <a:rPr lang="en-US" sz="1200" b="0" strike="noStrike" spc="-1">
                <a:solidFill>
                  <a:srgbClr val="000000"/>
                </a:solidFill>
                <a:uFill>
                  <a:solidFill>
                    <a:srgbClr val="FFFFFF"/>
                  </a:solidFill>
                </a:uFill>
                <a:latin typeface="+mn-lt"/>
                <a:ea typeface="+mn-ea"/>
              </a:rPr>
              <a:t>11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הזמנות</a:t>
            </a:r>
          </a:p>
          <a:p>
            <a:endParaRPr lang="en-US" sz="20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Arial"/>
              </a:rPr>
              <a:t>האם לאפשר מחיקת הזמנה?</a:t>
            </a:r>
            <a:endParaRPr lang="en-US" sz="20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Arial"/>
              </a:rPr>
              <a:t>(אפשרות מחק הזמנה זה רק להזמנות שעוד לא סופקו-אם כן איך לבדוק זאת?)</a:t>
            </a:r>
            <a:endParaRPr lang="en-US" sz="2000" b="0" strike="noStrike" spc="-1">
              <a:solidFill>
                <a:srgbClr val="000000"/>
              </a:solidFill>
              <a:uFill>
                <a:solidFill>
                  <a:srgbClr val="FFFFFF"/>
                </a:solidFill>
              </a:uFill>
              <a:latin typeface="Arial"/>
            </a:endParaRPr>
          </a:p>
        </p:txBody>
      </p:sp>
      <p:sp>
        <p:nvSpPr>
          <p:cNvPr id="1360" name="TextShape 2"/>
          <p:cNvSpPr txBox="1"/>
          <p:nvPr/>
        </p:nvSpPr>
        <p:spPr>
          <a:xfrm>
            <a:off x="1440" y="8685360"/>
            <a:ext cx="2971440" cy="458280"/>
          </a:xfrm>
          <a:prstGeom prst="rect">
            <a:avLst/>
          </a:prstGeom>
          <a:noFill/>
          <a:ln>
            <a:noFill/>
          </a:ln>
        </p:spPr>
        <p:txBody>
          <a:bodyPr anchor="b"/>
          <a:lstStyle/>
          <a:p>
            <a:pPr rtl="1">
              <a:lnSpc>
                <a:spcPct val="100000"/>
              </a:lnSpc>
            </a:pPr>
            <a:fld id="{98276DCF-BEE1-42B8-83FF-CE9547E14DE5}" type="slidenum">
              <a:rPr lang="en-US" sz="1200" b="0" strike="noStrike" spc="-1">
                <a:solidFill>
                  <a:srgbClr val="000000"/>
                </a:solidFill>
                <a:uFill>
                  <a:solidFill>
                    <a:srgbClr val="FFFFFF"/>
                  </a:solidFill>
                </a:uFill>
                <a:latin typeface="+mn-lt"/>
                <a:ea typeface="+mn-ea"/>
              </a:rPr>
              <a:t>12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הזמנות &gt; צפייה בזמנה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362" name="TextShape 2"/>
          <p:cNvSpPr txBox="1"/>
          <p:nvPr/>
        </p:nvSpPr>
        <p:spPr>
          <a:xfrm>
            <a:off x="1440" y="8685360"/>
            <a:ext cx="2971440" cy="458280"/>
          </a:xfrm>
          <a:prstGeom prst="rect">
            <a:avLst/>
          </a:prstGeom>
          <a:noFill/>
          <a:ln>
            <a:noFill/>
          </a:ln>
        </p:spPr>
        <p:txBody>
          <a:bodyPr anchor="b"/>
          <a:lstStyle/>
          <a:p>
            <a:pPr rtl="1">
              <a:lnSpc>
                <a:spcPct val="100000"/>
              </a:lnSpc>
            </a:pPr>
            <a:fld id="{0C9B78C7-7494-4424-A576-5E99955168D1}" type="slidenum">
              <a:rPr lang="en-US" sz="1200" b="0" strike="noStrike" spc="-1">
                <a:solidFill>
                  <a:srgbClr val="000000"/>
                </a:solidFill>
                <a:uFill>
                  <a:solidFill>
                    <a:srgbClr val="FFFFFF"/>
                  </a:solidFill>
                </a:uFill>
                <a:latin typeface="+mn-lt"/>
                <a:ea typeface="+mn-ea"/>
              </a:rPr>
              <a:t>13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תעודות משלוח</a:t>
            </a:r>
          </a:p>
        </p:txBody>
      </p:sp>
      <p:sp>
        <p:nvSpPr>
          <p:cNvPr id="1364" name="TextShape 2"/>
          <p:cNvSpPr txBox="1"/>
          <p:nvPr/>
        </p:nvSpPr>
        <p:spPr>
          <a:xfrm>
            <a:off x="1440" y="8685360"/>
            <a:ext cx="2971440" cy="458280"/>
          </a:xfrm>
          <a:prstGeom prst="rect">
            <a:avLst/>
          </a:prstGeom>
          <a:noFill/>
          <a:ln>
            <a:noFill/>
          </a:ln>
        </p:spPr>
        <p:txBody>
          <a:bodyPr anchor="b"/>
          <a:lstStyle/>
          <a:p>
            <a:pPr rtl="1">
              <a:lnSpc>
                <a:spcPct val="100000"/>
              </a:lnSpc>
            </a:pPr>
            <a:fld id="{77E5CD0F-7395-4103-8B47-DDCA6E5EB6F6}" type="slidenum">
              <a:rPr lang="en-US" sz="1200" b="0" strike="noStrike" spc="-1">
                <a:solidFill>
                  <a:srgbClr val="000000"/>
                </a:solidFill>
                <a:uFill>
                  <a:solidFill>
                    <a:srgbClr val="FFFFFF"/>
                  </a:solidFill>
                </a:uFill>
                <a:latin typeface="+mn-lt"/>
                <a:ea typeface="+mn-ea"/>
              </a:rPr>
              <a:t>14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תעודות משלוח &gt; צפייה בתעודת משלוח</a:t>
            </a:r>
          </a:p>
        </p:txBody>
      </p:sp>
      <p:sp>
        <p:nvSpPr>
          <p:cNvPr id="1366" name="TextShape 2"/>
          <p:cNvSpPr txBox="1"/>
          <p:nvPr/>
        </p:nvSpPr>
        <p:spPr>
          <a:xfrm>
            <a:off x="1440" y="8685360"/>
            <a:ext cx="2971440" cy="458280"/>
          </a:xfrm>
          <a:prstGeom prst="rect">
            <a:avLst/>
          </a:prstGeom>
          <a:noFill/>
          <a:ln>
            <a:noFill/>
          </a:ln>
        </p:spPr>
        <p:txBody>
          <a:bodyPr anchor="b"/>
          <a:lstStyle/>
          <a:p>
            <a:pPr rtl="1">
              <a:lnSpc>
                <a:spcPct val="100000"/>
              </a:lnSpc>
            </a:pPr>
            <a:fld id="{F6D89686-5F0B-47C3-BE16-9B730D8B1056}" type="slidenum">
              <a:rPr lang="en-US" sz="1200" b="0" strike="noStrike" spc="-1">
                <a:solidFill>
                  <a:srgbClr val="000000"/>
                </a:solidFill>
                <a:uFill>
                  <a:solidFill>
                    <a:srgbClr val="FFFFFF"/>
                  </a:solidFill>
                </a:uFill>
                <a:latin typeface="+mn-lt"/>
                <a:ea typeface="+mn-ea"/>
              </a:rPr>
              <a:t>15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ניהול חסרים</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(ניהול חסרים =ההזמנות - תעודות המשלוח) </a:t>
            </a:r>
            <a:endParaRPr lang="en-US" sz="2000" b="0" strike="noStrike" spc="-1">
              <a:solidFill>
                <a:srgbClr val="000000"/>
              </a:solidFill>
              <a:uFill>
                <a:solidFill>
                  <a:srgbClr val="FFFFFF"/>
                </a:solidFill>
              </a:uFill>
              <a:latin typeface="Arial"/>
            </a:endParaRPr>
          </a:p>
        </p:txBody>
      </p:sp>
      <p:sp>
        <p:nvSpPr>
          <p:cNvPr id="1368" name="TextShape 2"/>
          <p:cNvSpPr txBox="1"/>
          <p:nvPr/>
        </p:nvSpPr>
        <p:spPr>
          <a:xfrm>
            <a:off x="1440" y="8685360"/>
            <a:ext cx="2971440" cy="458280"/>
          </a:xfrm>
          <a:prstGeom prst="rect">
            <a:avLst/>
          </a:prstGeom>
          <a:noFill/>
          <a:ln>
            <a:noFill/>
          </a:ln>
        </p:spPr>
        <p:txBody>
          <a:bodyPr anchor="b"/>
          <a:lstStyle/>
          <a:p>
            <a:pPr rtl="1">
              <a:lnSpc>
                <a:spcPct val="100000"/>
              </a:lnSpc>
            </a:pPr>
            <a:fld id="{EFC79D13-DE50-40D9-AD7E-A8AE1964CF97}" type="slidenum">
              <a:rPr lang="en-US" sz="1200" b="0" strike="noStrike" spc="-1">
                <a:solidFill>
                  <a:srgbClr val="000000"/>
                </a:solidFill>
                <a:uFill>
                  <a:solidFill>
                    <a:srgbClr val="FFFFFF"/>
                  </a:solidFill>
                </a:uFill>
                <a:latin typeface="+mn-lt"/>
                <a:ea typeface="+mn-ea"/>
              </a:rPr>
              <a:t>16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a:t>
            </a:r>
            <a:r>
              <a:rPr lang="en-US" sz="1200" b="0" strike="noStrike" spc="-1">
                <a:solidFill>
                  <a:srgbClr val="000000"/>
                </a:solidFill>
                <a:uFill>
                  <a:solidFill>
                    <a:srgbClr val="FFFFFF"/>
                  </a:solidFill>
                </a:uFill>
                <a:latin typeface="Arial"/>
              </a:rPr>
              <a:t>דוחות &gt; סטטיסטיקה ותרשימים</a:t>
            </a:r>
            <a:endParaRPr lang="en-US" sz="2000" b="0" strike="noStrike" spc="-1">
              <a:solidFill>
                <a:srgbClr val="000000"/>
              </a:solidFill>
              <a:uFill>
                <a:solidFill>
                  <a:srgbClr val="FFFFFF"/>
                </a:solidFill>
              </a:uFill>
              <a:latin typeface="Arial"/>
            </a:endParaRPr>
          </a:p>
          <a:p>
            <a:pPr algn="r" rtl="1">
              <a:lnSpc>
                <a:spcPct val="100000"/>
              </a:lnSpc>
            </a:pPr>
            <a:r>
              <a:rPr lang="en-US" sz="2000" b="1" strike="noStrike" spc="-1">
                <a:solidFill>
                  <a:srgbClr val="000000"/>
                </a:solidFill>
                <a:uFill>
                  <a:solidFill>
                    <a:srgbClr val="FFFFFF"/>
                  </a:solidFill>
                </a:uFill>
                <a:latin typeface="Arial"/>
              </a:rPr>
              <a:t>להוסיף עוד דברים מעניינים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370" name="TextShape 2"/>
          <p:cNvSpPr txBox="1"/>
          <p:nvPr/>
        </p:nvSpPr>
        <p:spPr>
          <a:xfrm>
            <a:off x="1440" y="8685360"/>
            <a:ext cx="2971440" cy="458280"/>
          </a:xfrm>
          <a:prstGeom prst="rect">
            <a:avLst/>
          </a:prstGeom>
          <a:noFill/>
          <a:ln>
            <a:noFill/>
          </a:ln>
        </p:spPr>
        <p:txBody>
          <a:bodyPr anchor="b"/>
          <a:lstStyle/>
          <a:p>
            <a:pPr rtl="1">
              <a:lnSpc>
                <a:spcPct val="100000"/>
              </a:lnSpc>
            </a:pPr>
            <a:fld id="{A9E4B114-6251-4963-B6ED-39FB6BFED391}" type="slidenum">
              <a:rPr lang="en-US" sz="1200" b="0" strike="noStrike" spc="-1">
                <a:solidFill>
                  <a:srgbClr val="000000"/>
                </a:solidFill>
                <a:uFill>
                  <a:solidFill>
                    <a:srgbClr val="FFFFFF"/>
                  </a:solidFill>
                </a:uFill>
                <a:latin typeface="+mn-lt"/>
                <a:ea typeface="+mn-ea"/>
              </a:rPr>
              <a:t>17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a:t>
            </a:r>
            <a:r>
              <a:rPr lang="en-US" sz="1200" b="0" strike="noStrike" spc="-1">
                <a:solidFill>
                  <a:srgbClr val="000000"/>
                </a:solidFill>
                <a:uFill>
                  <a:solidFill>
                    <a:srgbClr val="FFFFFF"/>
                  </a:solidFill>
                </a:uFill>
                <a:latin typeface="Arial"/>
              </a:rPr>
              <a:t>דוחות &gt; סטטיסטיקה ותרשימים</a:t>
            </a:r>
            <a:endParaRPr lang="en-US" sz="2000" b="0" strike="noStrike" spc="-1">
              <a:solidFill>
                <a:srgbClr val="000000"/>
              </a:solidFill>
              <a:uFill>
                <a:solidFill>
                  <a:srgbClr val="FFFFFF"/>
                </a:solidFill>
              </a:uFill>
              <a:latin typeface="Arial"/>
            </a:endParaRPr>
          </a:p>
        </p:txBody>
      </p:sp>
      <p:sp>
        <p:nvSpPr>
          <p:cNvPr id="1372" name="TextShape 2"/>
          <p:cNvSpPr txBox="1"/>
          <p:nvPr/>
        </p:nvSpPr>
        <p:spPr>
          <a:xfrm>
            <a:off x="1440" y="8685360"/>
            <a:ext cx="2971440" cy="458280"/>
          </a:xfrm>
          <a:prstGeom prst="rect">
            <a:avLst/>
          </a:prstGeom>
          <a:noFill/>
          <a:ln>
            <a:noFill/>
          </a:ln>
        </p:spPr>
        <p:txBody>
          <a:bodyPr anchor="b"/>
          <a:lstStyle/>
          <a:p>
            <a:pPr rtl="1">
              <a:lnSpc>
                <a:spcPct val="100000"/>
              </a:lnSpc>
            </a:pPr>
            <a:fld id="{CB5416DE-843B-4C24-974F-0DA8BB2B5EE0}" type="slidenum">
              <a:rPr lang="en-US" sz="1200" b="0" strike="noStrike" spc="-1">
                <a:solidFill>
                  <a:srgbClr val="000000"/>
                </a:solidFill>
                <a:uFill>
                  <a:solidFill>
                    <a:srgbClr val="FFFFFF"/>
                  </a:solidFill>
                </a:uFill>
                <a:latin typeface="+mn-lt"/>
                <a:ea typeface="+mn-ea"/>
              </a:rPr>
              <a:t>18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74" name="TextShape 2"/>
          <p:cNvSpPr txBox="1"/>
          <p:nvPr/>
        </p:nvSpPr>
        <p:spPr>
          <a:xfrm>
            <a:off x="1440" y="8685360"/>
            <a:ext cx="2971440" cy="458280"/>
          </a:xfrm>
          <a:prstGeom prst="rect">
            <a:avLst/>
          </a:prstGeom>
          <a:noFill/>
          <a:ln>
            <a:noFill/>
          </a:ln>
        </p:spPr>
        <p:txBody>
          <a:bodyPr anchor="b"/>
          <a:lstStyle/>
          <a:p>
            <a:pPr rtl="1">
              <a:lnSpc>
                <a:spcPct val="100000"/>
              </a:lnSpc>
            </a:pPr>
            <a:fld id="{1478D45C-32C8-4783-9C1C-C98D5995F16D}" type="slidenum">
              <a:rPr lang="en-US" sz="1200" b="0" strike="noStrike" spc="-1">
                <a:solidFill>
                  <a:srgbClr val="000000"/>
                </a:solidFill>
                <a:uFill>
                  <a:solidFill>
                    <a:srgbClr val="FFFFFF"/>
                  </a:solidFill>
                </a:uFill>
                <a:latin typeface="+mn-lt"/>
                <a:ea typeface="+mn-ea"/>
              </a:rPr>
              <a:t>19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38" name="TextShape 2"/>
          <p:cNvSpPr txBox="1"/>
          <p:nvPr/>
        </p:nvSpPr>
        <p:spPr>
          <a:xfrm>
            <a:off x="1440" y="8685360"/>
            <a:ext cx="2971440" cy="458280"/>
          </a:xfrm>
          <a:prstGeom prst="rect">
            <a:avLst/>
          </a:prstGeom>
          <a:noFill/>
          <a:ln>
            <a:noFill/>
          </a:ln>
        </p:spPr>
        <p:txBody>
          <a:bodyPr anchor="b"/>
          <a:lstStyle/>
          <a:p>
            <a:pPr rtl="1">
              <a:lnSpc>
                <a:spcPct val="100000"/>
              </a:lnSpc>
            </a:pPr>
            <a:fld id="{538792B5-52A8-40B2-801B-8AD9F121D258}" type="slidenum">
              <a:rPr lang="en-US" sz="1200" b="0" strike="noStrike" spc="-1">
                <a:solidFill>
                  <a:srgbClr val="000000"/>
                </a:solidFill>
                <a:uFill>
                  <a:solidFill>
                    <a:srgbClr val="FFFFFF"/>
                  </a:solidFill>
                </a:uFill>
                <a:latin typeface="+mn-lt"/>
                <a:ea typeface="+mn-ea"/>
              </a:rPr>
              <a:t>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עובדים – הכנסת נתונים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מחיקת טבלאות יומן עובד מיד בתחילת שנה חדשה</a:t>
            </a:r>
          </a:p>
        </p:txBody>
      </p:sp>
      <p:sp>
        <p:nvSpPr>
          <p:cNvPr id="1380" name="TextShape 2"/>
          <p:cNvSpPr txBox="1"/>
          <p:nvPr/>
        </p:nvSpPr>
        <p:spPr>
          <a:xfrm>
            <a:off x="1440" y="8685360"/>
            <a:ext cx="2971440" cy="458280"/>
          </a:xfrm>
          <a:prstGeom prst="rect">
            <a:avLst/>
          </a:prstGeom>
          <a:noFill/>
          <a:ln>
            <a:noFill/>
          </a:ln>
        </p:spPr>
        <p:txBody>
          <a:bodyPr anchor="b"/>
          <a:lstStyle/>
          <a:p>
            <a:pPr rtl="1">
              <a:lnSpc>
                <a:spcPct val="100000"/>
              </a:lnSpc>
            </a:pPr>
            <a:fld id="{6922F7D3-4AAE-43B2-859C-92F1149EE50D}" type="slidenum">
              <a:rPr lang="en-US" sz="1200" b="0" strike="noStrike" spc="-1">
                <a:solidFill>
                  <a:srgbClr val="000000"/>
                </a:solidFill>
                <a:uFill>
                  <a:solidFill>
                    <a:srgbClr val="FFFFFF"/>
                  </a:solidFill>
                </a:uFill>
                <a:latin typeface="+mn-lt"/>
                <a:ea typeface="+mn-ea"/>
              </a:rPr>
              <a:t>20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a:t>
            </a:r>
            <a:r>
              <a:rPr lang="en-US" sz="1200" b="0" strike="noStrike" spc="-1">
                <a:solidFill>
                  <a:srgbClr val="000000"/>
                </a:solidFill>
                <a:uFill>
                  <a:solidFill>
                    <a:srgbClr val="FFFFFF"/>
                  </a:solidFill>
                </a:uFill>
                <a:latin typeface="Arial"/>
              </a:rPr>
              <a:t>עובדים &gt; יומן עבודה</a:t>
            </a:r>
            <a:endParaRPr lang="en-US" sz="2000" b="0" strike="noStrike" spc="-1">
              <a:solidFill>
                <a:srgbClr val="000000"/>
              </a:solidFill>
              <a:uFill>
                <a:solidFill>
                  <a:srgbClr val="FFFFFF"/>
                </a:solidFill>
              </a:uFill>
              <a:latin typeface="Arial"/>
            </a:endParaRPr>
          </a:p>
        </p:txBody>
      </p:sp>
      <p:sp>
        <p:nvSpPr>
          <p:cNvPr id="1382" name="TextShape 2"/>
          <p:cNvSpPr txBox="1"/>
          <p:nvPr/>
        </p:nvSpPr>
        <p:spPr>
          <a:xfrm>
            <a:off x="1440" y="8685360"/>
            <a:ext cx="2971440" cy="458280"/>
          </a:xfrm>
          <a:prstGeom prst="rect">
            <a:avLst/>
          </a:prstGeom>
          <a:noFill/>
          <a:ln>
            <a:noFill/>
          </a:ln>
        </p:spPr>
        <p:txBody>
          <a:bodyPr anchor="b"/>
          <a:lstStyle/>
          <a:p>
            <a:pPr rtl="1">
              <a:lnSpc>
                <a:spcPct val="100000"/>
              </a:lnSpc>
            </a:pPr>
            <a:fld id="{FABCB12B-618F-4A1A-8F8E-7E875AFCAF97}" type="slidenum">
              <a:rPr lang="en-US" sz="1200" b="0" strike="noStrike" spc="-1">
                <a:solidFill>
                  <a:srgbClr val="000000"/>
                </a:solidFill>
                <a:uFill>
                  <a:solidFill>
                    <a:srgbClr val="FFFFFF"/>
                  </a:solidFill>
                </a:uFill>
                <a:latin typeface="+mn-lt"/>
                <a:ea typeface="+mn-ea"/>
              </a:rPr>
              <a:t>21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עובדים – החלף סיסמא</a:t>
            </a:r>
          </a:p>
        </p:txBody>
      </p:sp>
      <p:sp>
        <p:nvSpPr>
          <p:cNvPr id="1384" name="TextShape 2"/>
          <p:cNvSpPr txBox="1"/>
          <p:nvPr/>
        </p:nvSpPr>
        <p:spPr>
          <a:xfrm>
            <a:off x="1440" y="8685360"/>
            <a:ext cx="2971440" cy="458280"/>
          </a:xfrm>
          <a:prstGeom prst="rect">
            <a:avLst/>
          </a:prstGeom>
          <a:noFill/>
          <a:ln>
            <a:noFill/>
          </a:ln>
        </p:spPr>
        <p:txBody>
          <a:bodyPr anchor="b"/>
          <a:lstStyle/>
          <a:p>
            <a:pPr rtl="1">
              <a:lnSpc>
                <a:spcPct val="100000"/>
              </a:lnSpc>
            </a:pPr>
            <a:fld id="{143A1C29-0F1E-43C7-A34D-9302452BC062}" type="slidenum">
              <a:rPr lang="en-US" sz="1200" b="0" strike="noStrike" spc="-1">
                <a:solidFill>
                  <a:srgbClr val="000000"/>
                </a:solidFill>
                <a:uFill>
                  <a:solidFill>
                    <a:srgbClr val="FFFFFF"/>
                  </a:solidFill>
                </a:uFill>
                <a:latin typeface="+mn-lt"/>
                <a:ea typeface="+mn-ea"/>
              </a:rPr>
              <a:t>22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86" name="TextShape 2"/>
          <p:cNvSpPr txBox="1"/>
          <p:nvPr/>
        </p:nvSpPr>
        <p:spPr>
          <a:xfrm>
            <a:off x="1440" y="8685360"/>
            <a:ext cx="2971440" cy="458280"/>
          </a:xfrm>
          <a:prstGeom prst="rect">
            <a:avLst/>
          </a:prstGeom>
          <a:noFill/>
          <a:ln>
            <a:noFill/>
          </a:ln>
        </p:spPr>
        <p:txBody>
          <a:bodyPr anchor="b"/>
          <a:lstStyle/>
          <a:p>
            <a:pPr rtl="1">
              <a:lnSpc>
                <a:spcPct val="100000"/>
              </a:lnSpc>
            </a:pPr>
            <a:fld id="{FC081565-F013-4FA4-955E-6440F10B28EA}" type="slidenum">
              <a:rPr lang="en-US" sz="1200" b="0" strike="noStrike" spc="-1">
                <a:solidFill>
                  <a:srgbClr val="000000"/>
                </a:solidFill>
                <a:uFill>
                  <a:solidFill>
                    <a:srgbClr val="FFFFFF"/>
                  </a:solidFill>
                </a:uFill>
                <a:latin typeface="+mn-lt"/>
                <a:ea typeface="+mn-ea"/>
              </a:rPr>
              <a:t>23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a:t>
            </a:r>
          </a:p>
          <a:p>
            <a:endParaRPr lang="en-US" sz="2000" b="0" strike="noStrike" spc="-1">
              <a:solidFill>
                <a:srgbClr val="000000"/>
              </a:solidFill>
              <a:uFill>
                <a:solidFill>
                  <a:srgbClr val="FFFFFF"/>
                </a:solidFill>
              </a:uFill>
              <a:latin typeface="Arial"/>
            </a:endParaRPr>
          </a:p>
        </p:txBody>
      </p:sp>
      <p:sp>
        <p:nvSpPr>
          <p:cNvPr id="1392" name="TextShape 2"/>
          <p:cNvSpPr txBox="1"/>
          <p:nvPr/>
        </p:nvSpPr>
        <p:spPr>
          <a:xfrm>
            <a:off x="1440" y="8685360"/>
            <a:ext cx="2971440" cy="458280"/>
          </a:xfrm>
          <a:prstGeom prst="rect">
            <a:avLst/>
          </a:prstGeom>
          <a:noFill/>
          <a:ln>
            <a:noFill/>
          </a:ln>
        </p:spPr>
        <p:txBody>
          <a:bodyPr anchor="b"/>
          <a:lstStyle/>
          <a:p>
            <a:pPr rtl="1">
              <a:lnSpc>
                <a:spcPct val="100000"/>
              </a:lnSpc>
            </a:pPr>
            <a:fld id="{42C1C543-E8BF-46C6-91DE-5CEA306D526E}" type="slidenum">
              <a:rPr lang="en-US" sz="1200" b="0" strike="noStrike" spc="-1">
                <a:solidFill>
                  <a:srgbClr val="000000"/>
                </a:solidFill>
                <a:uFill>
                  <a:solidFill>
                    <a:srgbClr val="FFFFFF"/>
                  </a:solidFill>
                </a:uFill>
                <a:latin typeface="+mn-lt"/>
                <a:ea typeface="+mn-ea"/>
              </a:rPr>
              <a:t>24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94" name="TextShape 2"/>
          <p:cNvSpPr txBox="1"/>
          <p:nvPr/>
        </p:nvSpPr>
        <p:spPr>
          <a:xfrm>
            <a:off x="1440" y="8685360"/>
            <a:ext cx="2971440" cy="458280"/>
          </a:xfrm>
          <a:prstGeom prst="rect">
            <a:avLst/>
          </a:prstGeom>
          <a:noFill/>
          <a:ln>
            <a:noFill/>
          </a:ln>
        </p:spPr>
        <p:txBody>
          <a:bodyPr anchor="b"/>
          <a:lstStyle/>
          <a:p>
            <a:pPr rtl="1">
              <a:lnSpc>
                <a:spcPct val="100000"/>
              </a:lnSpc>
            </a:pPr>
            <a:fld id="{C9E8BD0D-9A42-4A8A-ABEC-0905B2296B01}" type="slidenum">
              <a:rPr lang="en-US" sz="1200" b="0" strike="noStrike" spc="-1">
                <a:solidFill>
                  <a:srgbClr val="000000"/>
                </a:solidFill>
                <a:uFill>
                  <a:solidFill>
                    <a:srgbClr val="FFFFFF"/>
                  </a:solidFill>
                </a:uFill>
                <a:latin typeface="+mn-lt"/>
                <a:ea typeface="+mn-ea"/>
              </a:rPr>
              <a:t>25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85800" y="4400640"/>
            <a:ext cx="5486040" cy="3600000"/>
          </a:xfrm>
          <a:prstGeom prst="rect">
            <a:avLst/>
          </a:prstGeom>
        </p:spPr>
        <p:txBody>
          <a:bodyPr/>
          <a:lstStyle/>
          <a:p>
            <a:r>
              <a:rPr lang="he-IL" sz="2000" b="0" strike="noStrike" spc="-1" dirty="0" smtClean="0">
                <a:solidFill>
                  <a:srgbClr val="000000"/>
                </a:solidFill>
                <a:uFill>
                  <a:solidFill>
                    <a:srgbClr val="FFFFFF"/>
                  </a:solidFill>
                </a:uFill>
                <a:latin typeface="Arial"/>
              </a:rPr>
              <a:t>ניווט יהיה</a:t>
            </a:r>
            <a:r>
              <a:rPr lang="he-IL" sz="2000" b="0" strike="noStrike" spc="-1" baseline="0" dirty="0" smtClean="0">
                <a:solidFill>
                  <a:srgbClr val="000000"/>
                </a:solidFill>
                <a:uFill>
                  <a:solidFill>
                    <a:srgbClr val="FFFFFF"/>
                  </a:solidFill>
                </a:uFill>
                <a:latin typeface="Arial"/>
              </a:rPr>
              <a:t> לא עי </a:t>
            </a:r>
            <a:r>
              <a:rPr lang="he-IL" sz="2000" b="0" strike="noStrike" spc="-1" baseline="0" dirty="0" err="1" smtClean="0">
                <a:solidFill>
                  <a:srgbClr val="000000"/>
                </a:solidFill>
                <a:uFill>
                  <a:solidFill>
                    <a:srgbClr val="FFFFFF"/>
                  </a:solidFill>
                </a:uFill>
                <a:latin typeface="Arial"/>
              </a:rPr>
              <a:t>קומפוננטות</a:t>
            </a:r>
            <a:r>
              <a:rPr lang="he-IL" sz="2000" b="0" strike="noStrike" spc="-1" baseline="0" dirty="0" smtClean="0">
                <a:solidFill>
                  <a:srgbClr val="000000"/>
                </a:solidFill>
                <a:uFill>
                  <a:solidFill>
                    <a:srgbClr val="FFFFFF"/>
                  </a:solidFill>
                </a:uFill>
                <a:latin typeface="Arial"/>
              </a:rPr>
              <a:t> אלא עי </a:t>
            </a:r>
            <a:r>
              <a:rPr lang="en-US" sz="2000" b="0" strike="noStrike" spc="-1" baseline="0" dirty="0" smtClean="0">
                <a:solidFill>
                  <a:srgbClr val="000000"/>
                </a:solidFill>
                <a:uFill>
                  <a:solidFill>
                    <a:srgbClr val="FFFFFF"/>
                  </a:solidFill>
                </a:uFill>
                <a:latin typeface="Arial"/>
              </a:rPr>
              <a:t>list</a:t>
            </a:r>
          </a:p>
          <a:p>
            <a:endParaRPr lang="en-US" sz="2000" b="0" strike="noStrike" spc="-1" dirty="0">
              <a:solidFill>
                <a:srgbClr val="000000"/>
              </a:solidFill>
              <a:uFill>
                <a:solidFill>
                  <a:srgbClr val="FFFFFF"/>
                </a:solidFill>
              </a:uFill>
              <a:latin typeface="Arial"/>
            </a:endParaRPr>
          </a:p>
        </p:txBody>
      </p:sp>
      <p:sp>
        <p:nvSpPr>
          <p:cNvPr id="1396" name="TextShape 2"/>
          <p:cNvSpPr txBox="1"/>
          <p:nvPr/>
        </p:nvSpPr>
        <p:spPr>
          <a:xfrm>
            <a:off x="1440" y="8685360"/>
            <a:ext cx="2971440" cy="458280"/>
          </a:xfrm>
          <a:prstGeom prst="rect">
            <a:avLst/>
          </a:prstGeom>
          <a:noFill/>
          <a:ln>
            <a:noFill/>
          </a:ln>
        </p:spPr>
        <p:txBody>
          <a:bodyPr anchor="b"/>
          <a:lstStyle/>
          <a:p>
            <a:pPr rtl="1">
              <a:lnSpc>
                <a:spcPct val="100000"/>
              </a:lnSpc>
            </a:pPr>
            <a:fld id="{A5BAAEA9-C9FC-41B3-95F8-6CB7BA4AFD3B}" type="slidenum">
              <a:rPr lang="en-US" sz="1200" b="0" strike="noStrike" spc="-1">
                <a:solidFill>
                  <a:srgbClr val="000000"/>
                </a:solidFill>
                <a:uFill>
                  <a:solidFill>
                    <a:srgbClr val="FFFFFF"/>
                  </a:solidFill>
                </a:uFill>
                <a:latin typeface="+mn-lt"/>
                <a:ea typeface="+mn-ea"/>
              </a:rPr>
              <a:t>26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98" name="TextShape 2"/>
          <p:cNvSpPr txBox="1"/>
          <p:nvPr/>
        </p:nvSpPr>
        <p:spPr>
          <a:xfrm>
            <a:off x="1440" y="8685360"/>
            <a:ext cx="2971440" cy="458280"/>
          </a:xfrm>
          <a:prstGeom prst="rect">
            <a:avLst/>
          </a:prstGeom>
          <a:noFill/>
          <a:ln>
            <a:noFill/>
          </a:ln>
        </p:spPr>
        <p:txBody>
          <a:bodyPr anchor="b"/>
          <a:lstStyle/>
          <a:p>
            <a:pPr rtl="1">
              <a:lnSpc>
                <a:spcPct val="100000"/>
              </a:lnSpc>
            </a:pPr>
            <a:fld id="{0141034D-AEDD-4019-B08A-7607A750BF73}" type="slidenum">
              <a:rPr lang="en-US" sz="1200" b="0" strike="noStrike" spc="-1">
                <a:solidFill>
                  <a:srgbClr val="000000"/>
                </a:solidFill>
                <a:uFill>
                  <a:solidFill>
                    <a:srgbClr val="FFFFFF"/>
                  </a:solidFill>
                </a:uFill>
                <a:latin typeface="+mn-lt"/>
                <a:ea typeface="+mn-ea"/>
              </a:rPr>
              <a:t>27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גג</a:t>
            </a:r>
          </a:p>
        </p:txBody>
      </p:sp>
      <p:sp>
        <p:nvSpPr>
          <p:cNvPr id="1400" name="TextShape 2"/>
          <p:cNvSpPr txBox="1"/>
          <p:nvPr/>
        </p:nvSpPr>
        <p:spPr>
          <a:xfrm>
            <a:off x="1440" y="8685360"/>
            <a:ext cx="2971440" cy="458280"/>
          </a:xfrm>
          <a:prstGeom prst="rect">
            <a:avLst/>
          </a:prstGeom>
          <a:noFill/>
          <a:ln>
            <a:noFill/>
          </a:ln>
        </p:spPr>
        <p:txBody>
          <a:bodyPr anchor="b"/>
          <a:lstStyle/>
          <a:p>
            <a:pPr rtl="1">
              <a:lnSpc>
                <a:spcPct val="100000"/>
              </a:lnSpc>
            </a:pPr>
            <a:fld id="{3AAE7EF5-96FD-47C5-8A14-3505E7EEE293}" type="slidenum">
              <a:rPr lang="en-US" sz="1200" b="0" strike="noStrike" spc="-1">
                <a:solidFill>
                  <a:srgbClr val="000000"/>
                </a:solidFill>
                <a:uFill>
                  <a:solidFill>
                    <a:srgbClr val="FFFFFF"/>
                  </a:solidFill>
                </a:uFill>
                <a:latin typeface="+mn-lt"/>
                <a:ea typeface="+mn-ea"/>
              </a:rPr>
              <a:t>28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גג</a:t>
            </a:r>
          </a:p>
        </p:txBody>
      </p:sp>
      <p:sp>
        <p:nvSpPr>
          <p:cNvPr id="1402" name="TextShape 2"/>
          <p:cNvSpPr txBox="1"/>
          <p:nvPr/>
        </p:nvSpPr>
        <p:spPr>
          <a:xfrm>
            <a:off x="1440" y="8685360"/>
            <a:ext cx="2971440" cy="458280"/>
          </a:xfrm>
          <a:prstGeom prst="rect">
            <a:avLst/>
          </a:prstGeom>
          <a:noFill/>
          <a:ln>
            <a:noFill/>
          </a:ln>
        </p:spPr>
        <p:txBody>
          <a:bodyPr anchor="b"/>
          <a:lstStyle/>
          <a:p>
            <a:pPr rtl="1">
              <a:lnSpc>
                <a:spcPct val="100000"/>
              </a:lnSpc>
            </a:pPr>
            <a:fld id="{40CCBD2D-30A5-49CC-8D6E-EB030118180B}" type="slidenum">
              <a:rPr lang="en-US" sz="1200" b="0" strike="noStrike" spc="-1">
                <a:solidFill>
                  <a:srgbClr val="000000"/>
                </a:solidFill>
                <a:uFill>
                  <a:solidFill>
                    <a:srgbClr val="FFFFFF"/>
                  </a:solidFill>
                </a:uFill>
                <a:latin typeface="+mn-lt"/>
                <a:ea typeface="+mn-ea"/>
              </a:rPr>
              <a:t>29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40" name="TextShape 2"/>
          <p:cNvSpPr txBox="1"/>
          <p:nvPr/>
        </p:nvSpPr>
        <p:spPr>
          <a:xfrm>
            <a:off x="1440" y="8685360"/>
            <a:ext cx="2971440" cy="458280"/>
          </a:xfrm>
          <a:prstGeom prst="rect">
            <a:avLst/>
          </a:prstGeom>
          <a:noFill/>
          <a:ln>
            <a:noFill/>
          </a:ln>
        </p:spPr>
        <p:txBody>
          <a:bodyPr anchor="b"/>
          <a:lstStyle/>
          <a:p>
            <a:pPr rtl="1">
              <a:lnSpc>
                <a:spcPct val="100000"/>
              </a:lnSpc>
            </a:pPr>
            <a:fld id="{C21242B9-D274-4775-9C77-7772E92421C8}" type="slidenum">
              <a:rPr lang="en-US" sz="1200" b="0" strike="noStrike" spc="-1">
                <a:solidFill>
                  <a:srgbClr val="000000"/>
                </a:solidFill>
                <a:uFill>
                  <a:solidFill>
                    <a:srgbClr val="FFFFFF"/>
                  </a:solidFill>
                </a:uFill>
                <a:latin typeface="+mn-lt"/>
                <a:ea typeface="+mn-ea"/>
              </a:rPr>
              <a:t>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04" name="TextShape 2"/>
          <p:cNvSpPr txBox="1"/>
          <p:nvPr/>
        </p:nvSpPr>
        <p:spPr>
          <a:xfrm>
            <a:off x="1440" y="8685360"/>
            <a:ext cx="2971440" cy="458280"/>
          </a:xfrm>
          <a:prstGeom prst="rect">
            <a:avLst/>
          </a:prstGeom>
          <a:noFill/>
          <a:ln>
            <a:noFill/>
          </a:ln>
        </p:spPr>
        <p:txBody>
          <a:bodyPr anchor="b"/>
          <a:lstStyle/>
          <a:p>
            <a:pPr rtl="1">
              <a:lnSpc>
                <a:spcPct val="100000"/>
              </a:lnSpc>
            </a:pPr>
            <a:fld id="{B1685714-8A9E-4941-8431-4261F749E626}" type="slidenum">
              <a:rPr lang="en-US" sz="1200" b="0" strike="noStrike" spc="-1">
                <a:solidFill>
                  <a:srgbClr val="000000"/>
                </a:solidFill>
                <a:uFill>
                  <a:solidFill>
                    <a:srgbClr val="FFFFFF"/>
                  </a:solidFill>
                </a:uFill>
                <a:latin typeface="+mn-lt"/>
                <a:ea typeface="+mn-ea"/>
              </a:rPr>
              <a:t>30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דוגמא לכמה הודעות שונות עם אפשרות מחיקה</a:t>
            </a:r>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הודעות חדשות שלא נקראו (ז"א שלא לחצו עליהם פעם אחת לצפיה) יהיו בכתב מודגש.</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06" name="TextShape 2"/>
          <p:cNvSpPr txBox="1"/>
          <p:nvPr/>
        </p:nvSpPr>
        <p:spPr>
          <a:xfrm>
            <a:off x="1440" y="8685360"/>
            <a:ext cx="2971440" cy="458280"/>
          </a:xfrm>
          <a:prstGeom prst="rect">
            <a:avLst/>
          </a:prstGeom>
          <a:noFill/>
          <a:ln>
            <a:noFill/>
          </a:ln>
        </p:spPr>
        <p:txBody>
          <a:bodyPr anchor="b"/>
          <a:lstStyle/>
          <a:p>
            <a:pPr rtl="1">
              <a:lnSpc>
                <a:spcPct val="100000"/>
              </a:lnSpc>
            </a:pPr>
            <a:fld id="{289CE45E-27EA-4738-97D8-086F73CF65BB}" type="slidenum">
              <a:rPr lang="en-US" sz="1200" b="0" strike="noStrike" spc="-1">
                <a:solidFill>
                  <a:srgbClr val="000000"/>
                </a:solidFill>
                <a:uFill>
                  <a:solidFill>
                    <a:srgbClr val="FFFFFF"/>
                  </a:solidFill>
                </a:uFill>
                <a:latin typeface="+mn-lt"/>
                <a:ea typeface="+mn-ea"/>
              </a:rPr>
              <a:t>31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הזמנות -&gt; צפיה בהזמנה עם קוד ההזמנה</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08" name="TextShape 2"/>
          <p:cNvSpPr txBox="1"/>
          <p:nvPr/>
        </p:nvSpPr>
        <p:spPr>
          <a:xfrm>
            <a:off x="1440" y="8685360"/>
            <a:ext cx="2971440" cy="458280"/>
          </a:xfrm>
          <a:prstGeom prst="rect">
            <a:avLst/>
          </a:prstGeom>
          <a:noFill/>
          <a:ln>
            <a:noFill/>
          </a:ln>
        </p:spPr>
        <p:txBody>
          <a:bodyPr anchor="b"/>
          <a:lstStyle/>
          <a:p>
            <a:pPr rtl="1">
              <a:lnSpc>
                <a:spcPct val="100000"/>
              </a:lnSpc>
            </a:pPr>
            <a:fld id="{0C82C0CD-5215-4357-ABF0-8B12F811FA05}" type="slidenum">
              <a:rPr lang="en-US" sz="1200" b="0" strike="noStrike" spc="-1">
                <a:solidFill>
                  <a:srgbClr val="000000"/>
                </a:solidFill>
                <a:uFill>
                  <a:solidFill>
                    <a:srgbClr val="FFFFFF"/>
                  </a:solidFill>
                </a:uFill>
                <a:latin typeface="+mn-lt"/>
                <a:ea typeface="+mn-ea"/>
              </a:rPr>
              <a:t>32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לקוחות -&gt; צפיה בכרטיס לקוח</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0" name="TextShape 2"/>
          <p:cNvSpPr txBox="1"/>
          <p:nvPr/>
        </p:nvSpPr>
        <p:spPr>
          <a:xfrm>
            <a:off x="1440" y="8685360"/>
            <a:ext cx="2971440" cy="458280"/>
          </a:xfrm>
          <a:prstGeom prst="rect">
            <a:avLst/>
          </a:prstGeom>
          <a:noFill/>
          <a:ln>
            <a:noFill/>
          </a:ln>
        </p:spPr>
        <p:txBody>
          <a:bodyPr anchor="b"/>
          <a:lstStyle/>
          <a:p>
            <a:pPr rtl="1">
              <a:lnSpc>
                <a:spcPct val="100000"/>
              </a:lnSpc>
            </a:pPr>
            <a:fld id="{0180E6D3-FA88-4395-9050-881A74A16718}" type="slidenum">
              <a:rPr lang="en-US" sz="1200" b="0" strike="noStrike" spc="-1">
                <a:solidFill>
                  <a:srgbClr val="000000"/>
                </a:solidFill>
                <a:uFill>
                  <a:solidFill>
                    <a:srgbClr val="FFFFFF"/>
                  </a:solidFill>
                </a:uFill>
                <a:latin typeface="+mn-lt"/>
                <a:ea typeface="+mn-ea"/>
              </a:rPr>
              <a:t>33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הזמנות -&gt; צפיה בהזמנה עם קוד ההזמנה</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2" name="TextShape 2"/>
          <p:cNvSpPr txBox="1"/>
          <p:nvPr/>
        </p:nvSpPr>
        <p:spPr>
          <a:xfrm>
            <a:off x="1440" y="8685360"/>
            <a:ext cx="2971440" cy="458280"/>
          </a:xfrm>
          <a:prstGeom prst="rect">
            <a:avLst/>
          </a:prstGeom>
          <a:noFill/>
          <a:ln>
            <a:noFill/>
          </a:ln>
        </p:spPr>
        <p:txBody>
          <a:bodyPr anchor="b"/>
          <a:lstStyle/>
          <a:p>
            <a:pPr rtl="1">
              <a:lnSpc>
                <a:spcPct val="100000"/>
              </a:lnSpc>
            </a:pPr>
            <a:fld id="{E0A6ADEC-495E-4C36-8361-6D41FE927822}" type="slidenum">
              <a:rPr lang="en-US" sz="1200" b="0" strike="noStrike" spc="-1">
                <a:solidFill>
                  <a:srgbClr val="000000"/>
                </a:solidFill>
                <a:uFill>
                  <a:solidFill>
                    <a:srgbClr val="FFFFFF"/>
                  </a:solidFill>
                </a:uFill>
                <a:latin typeface="+mn-lt"/>
                <a:ea typeface="+mn-ea"/>
              </a:rPr>
              <a:t>34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מלאי</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4" name="TextShape 2"/>
          <p:cNvSpPr txBox="1"/>
          <p:nvPr/>
        </p:nvSpPr>
        <p:spPr>
          <a:xfrm>
            <a:off x="1440" y="8685360"/>
            <a:ext cx="2971440" cy="458280"/>
          </a:xfrm>
          <a:prstGeom prst="rect">
            <a:avLst/>
          </a:prstGeom>
          <a:noFill/>
          <a:ln>
            <a:noFill/>
          </a:ln>
        </p:spPr>
        <p:txBody>
          <a:bodyPr anchor="b"/>
          <a:lstStyle/>
          <a:p>
            <a:pPr rtl="1">
              <a:lnSpc>
                <a:spcPct val="100000"/>
              </a:lnSpc>
            </a:pPr>
            <a:fld id="{B4F06F6C-315A-47E6-AD23-AD6822279397}" type="slidenum">
              <a:rPr lang="en-US" sz="1200" b="0" strike="noStrike" spc="-1">
                <a:solidFill>
                  <a:srgbClr val="000000"/>
                </a:solidFill>
                <a:uFill>
                  <a:solidFill>
                    <a:srgbClr val="FFFFFF"/>
                  </a:solidFill>
                </a:uFill>
                <a:latin typeface="+mn-lt"/>
                <a:ea typeface="+mn-ea"/>
              </a:rPr>
              <a:t>35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מלאי</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6" name="TextShape 2"/>
          <p:cNvSpPr txBox="1"/>
          <p:nvPr/>
        </p:nvSpPr>
        <p:spPr>
          <a:xfrm>
            <a:off x="1440" y="8685360"/>
            <a:ext cx="2971440" cy="458280"/>
          </a:xfrm>
          <a:prstGeom prst="rect">
            <a:avLst/>
          </a:prstGeom>
          <a:noFill/>
          <a:ln>
            <a:noFill/>
          </a:ln>
        </p:spPr>
        <p:txBody>
          <a:bodyPr anchor="b"/>
          <a:lstStyle/>
          <a:p>
            <a:pPr rtl="1">
              <a:lnSpc>
                <a:spcPct val="100000"/>
              </a:lnSpc>
            </a:pPr>
            <a:fld id="{94EED737-1A4B-4C2D-9566-F1CE2191B3D3}" type="slidenum">
              <a:rPr lang="en-US" sz="1200" b="0" strike="noStrike" spc="-1">
                <a:solidFill>
                  <a:srgbClr val="000000"/>
                </a:solidFill>
                <a:uFill>
                  <a:solidFill>
                    <a:srgbClr val="FFFFFF"/>
                  </a:solidFill>
                </a:uFill>
                <a:latin typeface="+mn-lt"/>
                <a:ea typeface="+mn-ea"/>
              </a:rPr>
              <a:t>36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מלאי</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8" name="TextShape 2"/>
          <p:cNvSpPr txBox="1"/>
          <p:nvPr/>
        </p:nvSpPr>
        <p:spPr>
          <a:xfrm>
            <a:off x="1440" y="8685360"/>
            <a:ext cx="2971440" cy="458280"/>
          </a:xfrm>
          <a:prstGeom prst="rect">
            <a:avLst/>
          </a:prstGeom>
          <a:noFill/>
          <a:ln>
            <a:noFill/>
          </a:ln>
        </p:spPr>
        <p:txBody>
          <a:bodyPr anchor="b"/>
          <a:lstStyle/>
          <a:p>
            <a:pPr rtl="1">
              <a:lnSpc>
                <a:spcPct val="100000"/>
              </a:lnSpc>
            </a:pPr>
            <a:fld id="{7117A11D-808E-4089-891B-E005C16343D7}" type="slidenum">
              <a:rPr lang="en-US" sz="1200" b="0" strike="noStrike" spc="-1">
                <a:solidFill>
                  <a:srgbClr val="000000"/>
                </a:solidFill>
                <a:uFill>
                  <a:solidFill>
                    <a:srgbClr val="FFFFFF"/>
                  </a:solidFill>
                </a:uFill>
                <a:latin typeface="+mn-lt"/>
                <a:ea typeface="+mn-ea"/>
              </a:rPr>
              <a:t>37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20" name="TextShape 2"/>
          <p:cNvSpPr txBox="1"/>
          <p:nvPr/>
        </p:nvSpPr>
        <p:spPr>
          <a:xfrm>
            <a:off x="1440" y="8685360"/>
            <a:ext cx="2971440" cy="458280"/>
          </a:xfrm>
          <a:prstGeom prst="rect">
            <a:avLst/>
          </a:prstGeom>
          <a:noFill/>
          <a:ln>
            <a:noFill/>
          </a:ln>
        </p:spPr>
        <p:txBody>
          <a:bodyPr anchor="b"/>
          <a:lstStyle/>
          <a:p>
            <a:pPr rtl="1">
              <a:lnSpc>
                <a:spcPct val="100000"/>
              </a:lnSpc>
            </a:pPr>
            <a:fld id="{EAB880FF-7433-4240-8909-A0BACE631B05}" type="slidenum">
              <a:rPr lang="en-US" sz="1200" b="0" strike="noStrike" spc="-1">
                <a:solidFill>
                  <a:srgbClr val="000000"/>
                </a:solidFill>
                <a:uFill>
                  <a:solidFill>
                    <a:srgbClr val="FFFFFF"/>
                  </a:solidFill>
                </a:uFill>
                <a:latin typeface="+mn-lt"/>
                <a:ea typeface="+mn-ea"/>
              </a:rPr>
              <a:t>38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הזמנה חדשה עם הצעה לשלוח לספק – לא חובה</a:t>
            </a:r>
          </a:p>
          <a:p>
            <a:r>
              <a:rPr lang="en-US" sz="2000" b="0" strike="noStrike" spc="-1">
                <a:solidFill>
                  <a:srgbClr val="000000"/>
                </a:solidFill>
                <a:uFill>
                  <a:solidFill>
                    <a:srgbClr val="FFFFFF"/>
                  </a:solidFill>
                </a:uFill>
                <a:latin typeface="Arial"/>
              </a:rPr>
              <a:t>הזמנות שהתקבלו – עם אפשרות לשנות </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הזמנה – הזמנה בפועל = ניהול חסרים מספק </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אתרוגים – מכירה – קניה היא גלובאלית על כל האתרוגים</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22" name="TextShape 2"/>
          <p:cNvSpPr txBox="1"/>
          <p:nvPr/>
        </p:nvSpPr>
        <p:spPr>
          <a:xfrm>
            <a:off x="1440" y="8685360"/>
            <a:ext cx="2971440" cy="458280"/>
          </a:xfrm>
          <a:prstGeom prst="rect">
            <a:avLst/>
          </a:prstGeom>
          <a:noFill/>
          <a:ln>
            <a:noFill/>
          </a:ln>
        </p:spPr>
        <p:txBody>
          <a:bodyPr anchor="b"/>
          <a:lstStyle/>
          <a:p>
            <a:pPr rtl="1">
              <a:lnSpc>
                <a:spcPct val="100000"/>
              </a:lnSpc>
            </a:pPr>
            <a:fld id="{7C8FD6B4-B047-4469-9001-225C25F3DD6C}" type="slidenum">
              <a:rPr lang="en-US" sz="1200" b="0" strike="noStrike" spc="-1">
                <a:solidFill>
                  <a:srgbClr val="000000"/>
                </a:solidFill>
                <a:uFill>
                  <a:solidFill>
                    <a:srgbClr val="FFFFFF"/>
                  </a:solidFill>
                </a:uFill>
                <a:latin typeface="+mn-lt"/>
                <a:ea typeface="+mn-ea"/>
              </a:rPr>
              <a:t>39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קטלוג בלחיצה על "צפייה בקטלוג"</a:t>
            </a:r>
          </a:p>
          <a:p>
            <a:r>
              <a:rPr lang="en-US" sz="2000" b="0" strike="noStrike" spc="-1">
                <a:solidFill>
                  <a:srgbClr val="000000"/>
                </a:solidFill>
                <a:uFill>
                  <a:solidFill>
                    <a:srgbClr val="FFFFFF"/>
                  </a:solidFill>
                </a:uFill>
                <a:latin typeface="Arial"/>
              </a:rPr>
              <a:t>ההצעת מחיר זה מאותו סוג כמו יצירת קשר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342" name="TextShape 2"/>
          <p:cNvSpPr txBox="1"/>
          <p:nvPr/>
        </p:nvSpPr>
        <p:spPr>
          <a:xfrm>
            <a:off x="1440" y="8685360"/>
            <a:ext cx="2971440" cy="458280"/>
          </a:xfrm>
          <a:prstGeom prst="rect">
            <a:avLst/>
          </a:prstGeom>
          <a:noFill/>
          <a:ln>
            <a:noFill/>
          </a:ln>
        </p:spPr>
        <p:txBody>
          <a:bodyPr anchor="b"/>
          <a:lstStyle/>
          <a:p>
            <a:pPr rtl="1">
              <a:lnSpc>
                <a:spcPct val="100000"/>
              </a:lnSpc>
            </a:pPr>
            <a:fld id="{7DBE7F6B-D9A6-4938-99F1-1EFE8AB767E5}" type="slidenum">
              <a:rPr lang="en-US" sz="1200" b="0" strike="noStrike" spc="-1">
                <a:solidFill>
                  <a:srgbClr val="000000"/>
                </a:solidFill>
                <a:uFill>
                  <a:solidFill>
                    <a:srgbClr val="FFFFFF"/>
                  </a:solidFill>
                </a:uFill>
                <a:latin typeface="+mn-lt"/>
                <a:ea typeface="+mn-ea"/>
              </a:rPr>
              <a:t>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 &gt; הזמנה </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24" name="TextShape 2"/>
          <p:cNvSpPr txBox="1"/>
          <p:nvPr/>
        </p:nvSpPr>
        <p:spPr>
          <a:xfrm>
            <a:off x="1440" y="8685360"/>
            <a:ext cx="2971440" cy="458280"/>
          </a:xfrm>
          <a:prstGeom prst="rect">
            <a:avLst/>
          </a:prstGeom>
          <a:noFill/>
          <a:ln>
            <a:noFill/>
          </a:ln>
        </p:spPr>
        <p:txBody>
          <a:bodyPr anchor="b"/>
          <a:lstStyle/>
          <a:p>
            <a:pPr rtl="1">
              <a:lnSpc>
                <a:spcPct val="100000"/>
              </a:lnSpc>
            </a:pPr>
            <a:fld id="{7C7B0C0F-54FE-4E90-B1E5-3F7D1E672025}" type="slidenum">
              <a:rPr lang="en-US" sz="1200" b="0" strike="noStrike" spc="-1">
                <a:solidFill>
                  <a:srgbClr val="000000"/>
                </a:solidFill>
                <a:uFill>
                  <a:solidFill>
                    <a:srgbClr val="FFFFFF"/>
                  </a:solidFill>
                </a:uFill>
                <a:latin typeface="+mn-lt"/>
                <a:ea typeface="+mn-ea"/>
              </a:rPr>
              <a:t>40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קניה &gt; הזמנה &gt; צפה בהזמנה מומלצת</a:t>
            </a:r>
            <a:endParaRPr lang="en-US" sz="2000" b="0" strike="noStrike" spc="-1">
              <a:solidFill>
                <a:srgbClr val="000000"/>
              </a:solidFill>
              <a:uFill>
                <a:solidFill>
                  <a:srgbClr val="FFFFFF"/>
                </a:solidFill>
              </a:uFill>
              <a:latin typeface="Arial"/>
            </a:endParaRPr>
          </a:p>
          <a:p>
            <a:pPr marL="216000" indent="-216000">
              <a:lnSpc>
                <a:spcPct val="100000"/>
              </a:lnSpc>
            </a:pPr>
            <a:endParaRPr lang="en-US" sz="2000" b="0" strike="noStrike" spc="-1">
              <a:solidFill>
                <a:srgbClr val="000000"/>
              </a:solidFill>
              <a:uFill>
                <a:solidFill>
                  <a:srgbClr val="FFFFFF"/>
                </a:solidFill>
              </a:uFill>
              <a:latin typeface="Arial"/>
            </a:endParaRPr>
          </a:p>
        </p:txBody>
      </p:sp>
      <p:sp>
        <p:nvSpPr>
          <p:cNvPr id="1426" name="TextShape 2"/>
          <p:cNvSpPr txBox="1"/>
          <p:nvPr/>
        </p:nvSpPr>
        <p:spPr>
          <a:xfrm>
            <a:off x="1440" y="8685360"/>
            <a:ext cx="2971440" cy="458280"/>
          </a:xfrm>
          <a:prstGeom prst="rect">
            <a:avLst/>
          </a:prstGeom>
          <a:noFill/>
          <a:ln>
            <a:noFill/>
          </a:ln>
        </p:spPr>
        <p:txBody>
          <a:bodyPr anchor="b"/>
          <a:lstStyle/>
          <a:p>
            <a:pPr rtl="1">
              <a:lnSpc>
                <a:spcPct val="100000"/>
              </a:lnSpc>
            </a:pPr>
            <a:fld id="{99A049BE-6810-4F3B-8589-342571DFC5CB}" type="slidenum">
              <a:rPr lang="en-US" sz="1200" b="0" strike="noStrike" spc="-1">
                <a:solidFill>
                  <a:srgbClr val="000000"/>
                </a:solidFill>
                <a:uFill>
                  <a:solidFill>
                    <a:srgbClr val="FFFFFF"/>
                  </a:solidFill>
                </a:uFill>
                <a:latin typeface="+mn-lt"/>
                <a:ea typeface="+mn-ea"/>
              </a:rPr>
              <a:t>41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קניה &gt; הזמנה – לאחר לחיצה על צפייה בהזמנה</a:t>
            </a:r>
            <a:endParaRPr lang="en-US" sz="2000" b="0" strike="noStrike" spc="-1">
              <a:solidFill>
                <a:srgbClr val="000000"/>
              </a:solidFill>
              <a:uFill>
                <a:solidFill>
                  <a:srgbClr val="FFFFFF"/>
                </a:solidFill>
              </a:uFill>
              <a:latin typeface="Arial"/>
            </a:endParaRPr>
          </a:p>
          <a:p>
            <a:pPr marL="216000" indent="-216000">
              <a:lnSpc>
                <a:spcPct val="100000"/>
              </a:lnSpc>
            </a:pPr>
            <a:endParaRPr lang="en-US" sz="2000" b="0" strike="noStrike" spc="-1">
              <a:solidFill>
                <a:srgbClr val="000000"/>
              </a:solidFill>
              <a:uFill>
                <a:solidFill>
                  <a:srgbClr val="FFFFFF"/>
                </a:solidFill>
              </a:uFill>
              <a:latin typeface="Arial"/>
            </a:endParaRPr>
          </a:p>
        </p:txBody>
      </p:sp>
      <p:sp>
        <p:nvSpPr>
          <p:cNvPr id="1428" name="TextShape 2"/>
          <p:cNvSpPr txBox="1"/>
          <p:nvPr/>
        </p:nvSpPr>
        <p:spPr>
          <a:xfrm>
            <a:off x="1440" y="8685360"/>
            <a:ext cx="2971440" cy="458280"/>
          </a:xfrm>
          <a:prstGeom prst="rect">
            <a:avLst/>
          </a:prstGeom>
          <a:noFill/>
          <a:ln>
            <a:noFill/>
          </a:ln>
        </p:spPr>
        <p:txBody>
          <a:bodyPr anchor="b"/>
          <a:lstStyle/>
          <a:p>
            <a:pPr rtl="1">
              <a:lnSpc>
                <a:spcPct val="100000"/>
              </a:lnSpc>
            </a:pPr>
            <a:fld id="{D64A1475-146A-4784-98B6-B034A875BA5E}" type="slidenum">
              <a:rPr lang="en-US" sz="1200" b="0" strike="noStrike" spc="-1">
                <a:solidFill>
                  <a:srgbClr val="000000"/>
                </a:solidFill>
                <a:uFill>
                  <a:solidFill>
                    <a:srgbClr val="FFFFFF"/>
                  </a:solidFill>
                </a:uFill>
                <a:latin typeface="+mn-lt"/>
                <a:ea typeface="+mn-ea"/>
              </a:rPr>
              <a:t>42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מנהל&gt; קניה &gt; הזמנה - לאחר לחיצה על סיים הזמנה מספק</a:t>
            </a:r>
          </a:p>
          <a:p>
            <a:r>
              <a:rPr lang="en-US" sz="2000" b="0" strike="noStrike" spc="-1">
                <a:solidFill>
                  <a:srgbClr val="000000"/>
                </a:solidFill>
                <a:uFill>
                  <a:solidFill>
                    <a:srgbClr val="FFFFFF"/>
                  </a:solidFill>
                </a:uFill>
                <a:latin typeface="Arial"/>
              </a:rPr>
              <a:t>ניתן להוסיף למייל מכתב מקדים</a:t>
            </a:r>
          </a:p>
        </p:txBody>
      </p:sp>
      <p:sp>
        <p:nvSpPr>
          <p:cNvPr id="1430" name="TextShape 2"/>
          <p:cNvSpPr txBox="1"/>
          <p:nvPr/>
        </p:nvSpPr>
        <p:spPr>
          <a:xfrm>
            <a:off x="1440" y="8685360"/>
            <a:ext cx="2971440" cy="458280"/>
          </a:xfrm>
          <a:prstGeom prst="rect">
            <a:avLst/>
          </a:prstGeom>
          <a:noFill/>
          <a:ln>
            <a:noFill/>
          </a:ln>
        </p:spPr>
        <p:txBody>
          <a:bodyPr anchor="b"/>
          <a:lstStyle/>
          <a:p>
            <a:pPr rtl="1">
              <a:lnSpc>
                <a:spcPct val="100000"/>
              </a:lnSpc>
            </a:pPr>
            <a:fld id="{F0B0DAB3-E3D6-40D9-AC0B-446F7BFD65D5}" type="slidenum">
              <a:rPr lang="en-US" sz="1200" b="0" strike="noStrike" spc="-1">
                <a:solidFill>
                  <a:srgbClr val="000000"/>
                </a:solidFill>
                <a:uFill>
                  <a:solidFill>
                    <a:srgbClr val="FFFFFF"/>
                  </a:solidFill>
                </a:uFill>
                <a:latin typeface="+mn-lt"/>
                <a:ea typeface="+mn-ea"/>
              </a:rPr>
              <a:t>43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 &gt; קבל הזמנה</a:t>
            </a:r>
          </a:p>
          <a:p>
            <a:r>
              <a:rPr lang="en-US" sz="2000" b="0" strike="noStrike" spc="-1">
                <a:solidFill>
                  <a:srgbClr val="000000"/>
                </a:solidFill>
                <a:uFill>
                  <a:solidFill>
                    <a:srgbClr val="FFFFFF"/>
                  </a:solidFill>
                </a:uFill>
                <a:latin typeface="Arial"/>
              </a:rPr>
              <a:t>מוצג רק אלה שלא הוכנס עבורם תעודת משלוח</a:t>
            </a:r>
          </a:p>
        </p:txBody>
      </p:sp>
      <p:sp>
        <p:nvSpPr>
          <p:cNvPr id="1432" name="TextShape 2"/>
          <p:cNvSpPr txBox="1"/>
          <p:nvPr/>
        </p:nvSpPr>
        <p:spPr>
          <a:xfrm>
            <a:off x="1440" y="8685360"/>
            <a:ext cx="2971440" cy="458280"/>
          </a:xfrm>
          <a:prstGeom prst="rect">
            <a:avLst/>
          </a:prstGeom>
          <a:noFill/>
          <a:ln>
            <a:noFill/>
          </a:ln>
        </p:spPr>
        <p:txBody>
          <a:bodyPr anchor="b"/>
          <a:lstStyle/>
          <a:p>
            <a:pPr rtl="1">
              <a:lnSpc>
                <a:spcPct val="100000"/>
              </a:lnSpc>
            </a:pPr>
            <a:fld id="{9463604A-20E4-4AFD-AD0E-EC84D71AB698}" type="slidenum">
              <a:rPr lang="en-US" sz="1200" b="0" strike="noStrike" spc="-1">
                <a:solidFill>
                  <a:srgbClr val="000000"/>
                </a:solidFill>
                <a:uFill>
                  <a:solidFill>
                    <a:srgbClr val="FFFFFF"/>
                  </a:solidFill>
                </a:uFill>
                <a:latin typeface="+mn-lt"/>
                <a:ea typeface="+mn-ea"/>
              </a:rPr>
              <a:t>44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&gt; </a:t>
            </a:r>
            <a:r>
              <a:rPr lang="en-US" sz="1200" b="0" strike="noStrike" spc="-1">
                <a:solidFill>
                  <a:srgbClr val="000000"/>
                </a:solidFill>
                <a:uFill>
                  <a:solidFill>
                    <a:srgbClr val="FFFFFF"/>
                  </a:solidFill>
                </a:uFill>
                <a:latin typeface="Arial"/>
              </a:rPr>
              <a:t>קניה &gt; קבל הזמנה</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אפשר אולי לוותר במסד נתונים על השדה מספק כי ממילא יש שדה קוד הזמנה שמורה לאיזה הזמנה התעודת משלוח קיימת</a:t>
            </a: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שאלה האם אתה בטוח בשינויים לפני האשור</a:t>
            </a:r>
          </a:p>
        </p:txBody>
      </p:sp>
      <p:sp>
        <p:nvSpPr>
          <p:cNvPr id="1434" name="TextShape 2"/>
          <p:cNvSpPr txBox="1"/>
          <p:nvPr/>
        </p:nvSpPr>
        <p:spPr>
          <a:xfrm>
            <a:off x="1440" y="8685360"/>
            <a:ext cx="2971440" cy="458280"/>
          </a:xfrm>
          <a:prstGeom prst="rect">
            <a:avLst/>
          </a:prstGeom>
          <a:noFill/>
          <a:ln>
            <a:noFill/>
          </a:ln>
        </p:spPr>
        <p:txBody>
          <a:bodyPr anchor="b"/>
          <a:lstStyle/>
          <a:p>
            <a:pPr rtl="1">
              <a:lnSpc>
                <a:spcPct val="100000"/>
              </a:lnSpc>
            </a:pPr>
            <a:fld id="{73D41EE0-600C-40D4-BB7F-1B04C075DD38}" type="slidenum">
              <a:rPr lang="en-US" sz="1200" b="0" strike="noStrike" spc="-1">
                <a:solidFill>
                  <a:srgbClr val="000000"/>
                </a:solidFill>
                <a:uFill>
                  <a:solidFill>
                    <a:srgbClr val="FFFFFF"/>
                  </a:solidFill>
                </a:uFill>
                <a:latin typeface="+mn-lt"/>
                <a:ea typeface="+mn-ea"/>
              </a:rPr>
              <a:t>45</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42420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&gt; </a:t>
            </a:r>
            <a:r>
              <a:rPr lang="en-US" sz="1200" b="0" strike="noStrike" spc="-1">
                <a:solidFill>
                  <a:srgbClr val="000000"/>
                </a:solidFill>
                <a:uFill>
                  <a:solidFill>
                    <a:srgbClr val="FFFFFF"/>
                  </a:solidFill>
                </a:uFill>
                <a:latin typeface="Arial"/>
              </a:rPr>
              <a:t>קניה &gt; קבל הזמנה</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אפשר אולי לוותר במסד נתונים על השדה מספק כי ממילא יש שדה קוד הזמנה שמורה לאיזה הזמנה התעודת משלוח קיימת</a:t>
            </a: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שאלה האם אתה בטוח בשינויים לפני האשור</a:t>
            </a:r>
          </a:p>
        </p:txBody>
      </p:sp>
      <p:sp>
        <p:nvSpPr>
          <p:cNvPr id="1434" name="TextShape 2"/>
          <p:cNvSpPr txBox="1"/>
          <p:nvPr/>
        </p:nvSpPr>
        <p:spPr>
          <a:xfrm>
            <a:off x="1440" y="8685360"/>
            <a:ext cx="2971440" cy="458280"/>
          </a:xfrm>
          <a:prstGeom prst="rect">
            <a:avLst/>
          </a:prstGeom>
          <a:noFill/>
          <a:ln>
            <a:noFill/>
          </a:ln>
        </p:spPr>
        <p:txBody>
          <a:bodyPr anchor="b"/>
          <a:lstStyle/>
          <a:p>
            <a:pPr rtl="1">
              <a:lnSpc>
                <a:spcPct val="100000"/>
              </a:lnSpc>
            </a:pPr>
            <a:fld id="{73D41EE0-600C-40D4-BB7F-1B04C075DD38}" type="slidenum">
              <a:rPr lang="en-US" sz="1200" b="0" strike="noStrike" spc="-1">
                <a:solidFill>
                  <a:srgbClr val="000000"/>
                </a:solidFill>
                <a:uFill>
                  <a:solidFill>
                    <a:srgbClr val="FFFFFF"/>
                  </a:solidFill>
                </a:uFill>
                <a:latin typeface="+mn-lt"/>
                <a:ea typeface="+mn-ea"/>
              </a:rPr>
              <a:t>46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 &gt; מיון אתרוגים מוצג רק אם האתר פתוח בעסק ארבעת המינים</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בכל הוספת מוצר משתנה הכמות בכותרת , נכנס למלאי מה שהוזן , ויורד מהג'ארד כמות אתרוגים זהה</a:t>
            </a:r>
            <a:endParaRPr lang="en-US" sz="2000" b="0" strike="noStrike" spc="-1">
              <a:solidFill>
                <a:srgbClr val="000000"/>
              </a:solidFill>
              <a:uFill>
                <a:solidFill>
                  <a:srgbClr val="FFFFFF"/>
                </a:solidFill>
              </a:uFill>
              <a:latin typeface="Arial"/>
            </a:endParaRPr>
          </a:p>
        </p:txBody>
      </p:sp>
      <p:sp>
        <p:nvSpPr>
          <p:cNvPr id="1436" name="TextShape 2"/>
          <p:cNvSpPr txBox="1"/>
          <p:nvPr/>
        </p:nvSpPr>
        <p:spPr>
          <a:xfrm>
            <a:off x="1440" y="8685360"/>
            <a:ext cx="2971440" cy="458280"/>
          </a:xfrm>
          <a:prstGeom prst="rect">
            <a:avLst/>
          </a:prstGeom>
          <a:noFill/>
          <a:ln>
            <a:noFill/>
          </a:ln>
        </p:spPr>
        <p:txBody>
          <a:bodyPr anchor="b"/>
          <a:lstStyle/>
          <a:p>
            <a:pPr rtl="1">
              <a:lnSpc>
                <a:spcPct val="100000"/>
              </a:lnSpc>
            </a:pPr>
            <a:fld id="{EA97693E-0C9E-4A05-A1CA-3A331050C0D6}" type="slidenum">
              <a:rPr lang="en-US" sz="1200" b="0" strike="noStrike" spc="-1">
                <a:solidFill>
                  <a:srgbClr val="000000"/>
                </a:solidFill>
                <a:uFill>
                  <a:solidFill>
                    <a:srgbClr val="FFFFFF"/>
                  </a:solidFill>
                </a:uFill>
                <a:latin typeface="+mn-lt"/>
                <a:ea typeface="+mn-ea"/>
              </a:rPr>
              <a:t>47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38" name="TextShape 2"/>
          <p:cNvSpPr txBox="1"/>
          <p:nvPr/>
        </p:nvSpPr>
        <p:spPr>
          <a:xfrm>
            <a:off x="1440" y="8685360"/>
            <a:ext cx="2971440" cy="458280"/>
          </a:xfrm>
          <a:prstGeom prst="rect">
            <a:avLst/>
          </a:prstGeom>
          <a:noFill/>
          <a:ln>
            <a:noFill/>
          </a:ln>
        </p:spPr>
        <p:txBody>
          <a:bodyPr anchor="b"/>
          <a:lstStyle/>
          <a:p>
            <a:pPr rtl="1">
              <a:lnSpc>
                <a:spcPct val="100000"/>
              </a:lnSpc>
            </a:pPr>
            <a:fld id="{FE046043-0510-42C8-9748-6DAE973ADFED}" type="slidenum">
              <a:rPr lang="en-US" sz="1200" b="0" strike="noStrike" spc="-1">
                <a:solidFill>
                  <a:srgbClr val="000000"/>
                </a:solidFill>
                <a:uFill>
                  <a:solidFill>
                    <a:srgbClr val="FFFFFF"/>
                  </a:solidFill>
                </a:uFill>
                <a:latin typeface="+mn-lt"/>
                <a:ea typeface="+mn-ea"/>
              </a:rPr>
              <a:t>48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מכירה</a:t>
            </a:r>
          </a:p>
          <a:p>
            <a:endParaRPr lang="en-US" sz="2000" b="0" strike="noStrike" spc="-1">
              <a:solidFill>
                <a:srgbClr val="000000"/>
              </a:solidFill>
              <a:uFill>
                <a:solidFill>
                  <a:srgbClr val="FFFFFF"/>
                </a:solidFill>
              </a:uFill>
              <a:latin typeface="Arial"/>
            </a:endParaRPr>
          </a:p>
        </p:txBody>
      </p:sp>
      <p:sp>
        <p:nvSpPr>
          <p:cNvPr id="1440" name="TextShape 2"/>
          <p:cNvSpPr txBox="1"/>
          <p:nvPr/>
        </p:nvSpPr>
        <p:spPr>
          <a:xfrm>
            <a:off x="1440" y="8685360"/>
            <a:ext cx="2971440" cy="458280"/>
          </a:xfrm>
          <a:prstGeom prst="rect">
            <a:avLst/>
          </a:prstGeom>
          <a:noFill/>
          <a:ln>
            <a:noFill/>
          </a:ln>
        </p:spPr>
        <p:txBody>
          <a:bodyPr anchor="b"/>
          <a:lstStyle/>
          <a:p>
            <a:pPr rtl="1">
              <a:lnSpc>
                <a:spcPct val="100000"/>
              </a:lnSpc>
            </a:pPr>
            <a:fld id="{FCCFC6C1-0E9C-48EC-A4AD-5E14A8192E5A}" type="slidenum">
              <a:rPr lang="en-US" sz="1200" b="0" strike="noStrike" spc="-1">
                <a:solidFill>
                  <a:srgbClr val="000000"/>
                </a:solidFill>
                <a:uFill>
                  <a:solidFill>
                    <a:srgbClr val="FFFFFF"/>
                  </a:solidFill>
                </a:uFill>
                <a:latin typeface="+mn-lt"/>
                <a:ea typeface="+mn-ea"/>
              </a:rPr>
              <a:t>49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חלון קופץ בלחיצה על "כניסה לחשבון שלי" </a:t>
            </a:r>
          </a:p>
          <a:p>
            <a:endParaRPr lang="en-US" sz="2000" b="0" strike="noStrike" spc="-1">
              <a:solidFill>
                <a:srgbClr val="000000"/>
              </a:solidFill>
              <a:uFill>
                <a:solidFill>
                  <a:srgbClr val="FFFFFF"/>
                </a:solidFill>
              </a:uFill>
              <a:latin typeface="Arial"/>
            </a:endParaRPr>
          </a:p>
        </p:txBody>
      </p:sp>
      <p:sp>
        <p:nvSpPr>
          <p:cNvPr id="1346" name="TextShape 2"/>
          <p:cNvSpPr txBox="1"/>
          <p:nvPr/>
        </p:nvSpPr>
        <p:spPr>
          <a:xfrm>
            <a:off x="1440" y="8685360"/>
            <a:ext cx="2971440" cy="458280"/>
          </a:xfrm>
          <a:prstGeom prst="rect">
            <a:avLst/>
          </a:prstGeom>
          <a:noFill/>
          <a:ln>
            <a:noFill/>
          </a:ln>
        </p:spPr>
        <p:txBody>
          <a:bodyPr anchor="b"/>
          <a:lstStyle/>
          <a:p>
            <a:pPr rtl="1">
              <a:lnSpc>
                <a:spcPct val="100000"/>
              </a:lnSpc>
            </a:pPr>
            <a:fld id="{6B85CA73-2121-4FC2-9384-855F2EF6EDBC}" type="slidenum">
              <a:rPr lang="en-US" sz="1200" b="0" strike="noStrike" spc="-1">
                <a:solidFill>
                  <a:srgbClr val="000000"/>
                </a:solidFill>
                <a:uFill>
                  <a:solidFill>
                    <a:srgbClr val="FFFFFF"/>
                  </a:solidFill>
                </a:uFill>
                <a:latin typeface="+mn-lt"/>
                <a:ea typeface="+mn-ea"/>
              </a:rPr>
              <a:t>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&gt;מכירה &gt; הזמנה חדשה</a:t>
            </a:r>
          </a:p>
          <a:p>
            <a:pPr algn="r" rtl="1">
              <a:lnSpc>
                <a:spcPct val="100000"/>
              </a:lnSpc>
            </a:pPr>
            <a:r>
              <a:rPr lang="en-US" sz="2000" b="0" strike="noStrike" spc="-1">
                <a:solidFill>
                  <a:srgbClr val="FF0000"/>
                </a:solidFill>
                <a:uFill>
                  <a:solidFill>
                    <a:srgbClr val="FFFFFF"/>
                  </a:solidFill>
                </a:uFill>
                <a:latin typeface="Arial"/>
              </a:rPr>
              <a:t>המחשב ממלא אוטומטית :1) מס' הזמנה. 2)בוצע ע"י לקוח/מנהל: מנהל</a:t>
            </a:r>
            <a:endParaRPr lang="en-US" sz="2000" b="0" strike="noStrike" spc="-1">
              <a:solidFill>
                <a:srgbClr val="000000"/>
              </a:solidFill>
              <a:uFill>
                <a:solidFill>
                  <a:srgbClr val="FFFFFF"/>
                </a:solidFill>
              </a:uFill>
              <a:latin typeface="Arial"/>
            </a:endParaRPr>
          </a:p>
          <a:p>
            <a:pPr rtl="1">
              <a:lnSpc>
                <a:spcPct val="100000"/>
              </a:lnSpc>
            </a:pPr>
            <a:r>
              <a:rPr lang="en-US" sz="1200" b="0" strike="noStrike" spc="-1">
                <a:solidFill>
                  <a:srgbClr val="FF0000"/>
                </a:solidFill>
                <a:uFill>
                  <a:solidFill>
                    <a:srgbClr val="FFFFFF"/>
                  </a:solidFill>
                </a:uFill>
                <a:latin typeface="Arial"/>
              </a:rPr>
              <a:t>----------------</a:t>
            </a:r>
            <a:endParaRPr lang="en-US" sz="2000" b="0" strike="noStrike" spc="-1">
              <a:solidFill>
                <a:srgbClr val="000000"/>
              </a:solidFill>
              <a:uFill>
                <a:solidFill>
                  <a:srgbClr val="FFFFFF"/>
                </a:solidFill>
              </a:uFill>
              <a:latin typeface="Arial"/>
            </a:endParaRPr>
          </a:p>
          <a:p>
            <a:pPr rtl="1">
              <a:lnSpc>
                <a:spcPct val="100000"/>
              </a:lnSpc>
            </a:pPr>
            <a:endParaRPr lang="en-US" sz="2000" b="0" strike="noStrike" spc="-1">
              <a:solidFill>
                <a:srgbClr val="000000"/>
              </a:solidFill>
              <a:uFill>
                <a:solidFill>
                  <a:srgbClr val="FFFFFF"/>
                </a:solidFill>
              </a:uFill>
              <a:latin typeface="Arial"/>
            </a:endParaRPr>
          </a:p>
          <a:p>
            <a:pPr rtl="1">
              <a:lnSpc>
                <a:spcPct val="100000"/>
              </a:lnSpc>
            </a:pPr>
            <a:r>
              <a:rPr lang="en-US" sz="2000" b="0" strike="noStrike" spc="-1">
                <a:solidFill>
                  <a:srgbClr val="FF0000"/>
                </a:solidFill>
                <a:uFill>
                  <a:solidFill>
                    <a:srgbClr val="FFFFFF"/>
                  </a:solidFill>
                </a:uFill>
                <a:latin typeface="Arial"/>
              </a:rPr>
              <a:t>ממלאים טופס הזמנה ( כמו שהלקוח מלא). התוכנה בודקת את המלאי ומתריעה על חוסרים אם קיימים בחלון קופץ.</a:t>
            </a:r>
            <a:endParaRPr lang="en-US" sz="2000" b="0" strike="noStrike" spc="-1">
              <a:solidFill>
                <a:srgbClr val="000000"/>
              </a:solidFill>
              <a:uFill>
                <a:solidFill>
                  <a:srgbClr val="FFFFFF"/>
                </a:solidFill>
              </a:uFill>
              <a:latin typeface="Arial"/>
            </a:endParaRPr>
          </a:p>
          <a:p>
            <a:pPr rtl="1">
              <a:lnSpc>
                <a:spcPct val="100000"/>
              </a:lnSpc>
            </a:pPr>
            <a:r>
              <a:rPr lang="en-US" sz="2000" b="0" strike="noStrike" spc="-1">
                <a:solidFill>
                  <a:srgbClr val="FF0000"/>
                </a:solidFill>
                <a:uFill>
                  <a:solidFill>
                    <a:srgbClr val="FFFFFF"/>
                  </a:solidFill>
                </a:uFill>
                <a:latin typeface="Arial"/>
              </a:rPr>
              <a:t>אח"כ בזמן המכירה שוב אפשר למלא אוטומטית מההזמנה ולערוך. בזמן המכירה יש לעדכן מלאי.</a:t>
            </a:r>
            <a:endParaRPr lang="en-US" sz="2000" b="0" strike="noStrike" spc="-1">
              <a:solidFill>
                <a:srgbClr val="000000"/>
              </a:solidFill>
              <a:uFill>
                <a:solidFill>
                  <a:srgbClr val="FFFFFF"/>
                </a:solidFill>
              </a:uFill>
              <a:latin typeface="Arial"/>
            </a:endParaRPr>
          </a:p>
        </p:txBody>
      </p:sp>
      <p:sp>
        <p:nvSpPr>
          <p:cNvPr id="1444" name="TextShape 2"/>
          <p:cNvSpPr txBox="1"/>
          <p:nvPr/>
        </p:nvSpPr>
        <p:spPr>
          <a:xfrm>
            <a:off x="1440" y="8685360"/>
            <a:ext cx="2971440" cy="458280"/>
          </a:xfrm>
          <a:prstGeom prst="rect">
            <a:avLst/>
          </a:prstGeom>
          <a:noFill/>
          <a:ln>
            <a:noFill/>
          </a:ln>
        </p:spPr>
        <p:txBody>
          <a:bodyPr anchor="b"/>
          <a:lstStyle/>
          <a:p>
            <a:pPr rtl="1">
              <a:lnSpc>
                <a:spcPct val="100000"/>
              </a:lnSpc>
            </a:pPr>
            <a:fld id="{F16D5522-938E-4F6C-B7D5-373AF28BAAEE}" type="slidenum">
              <a:rPr lang="en-US" sz="1200" b="0" strike="noStrike" spc="-1">
                <a:solidFill>
                  <a:srgbClr val="000000"/>
                </a:solidFill>
                <a:uFill>
                  <a:solidFill>
                    <a:srgbClr val="FFFFFF"/>
                  </a:solidFill>
                </a:uFill>
                <a:latin typeface="+mn-lt"/>
                <a:ea typeface="+mn-ea"/>
              </a:rPr>
              <a:t>50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1200" b="0" strike="noStrike" spc="-1">
                <a:solidFill>
                  <a:srgbClr val="000000"/>
                </a:solidFill>
                <a:uFill>
                  <a:solidFill>
                    <a:srgbClr val="FFFFFF"/>
                  </a:solidFill>
                </a:uFill>
                <a:latin typeface="Arial"/>
              </a:rPr>
              <a:t>בית &gt; מנהל &gt; </a:t>
            </a:r>
            <a:r>
              <a:rPr lang="en-US" sz="2000" b="0" strike="noStrike" spc="-1">
                <a:solidFill>
                  <a:srgbClr val="000000"/>
                </a:solidFill>
                <a:uFill>
                  <a:solidFill>
                    <a:srgbClr val="FFFFFF"/>
                  </a:solidFill>
                </a:uFill>
                <a:latin typeface="Arial"/>
              </a:rPr>
              <a:t>הנפק תעודת משלוח </a:t>
            </a: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בתחילה מזין לקוח </a:t>
            </a:r>
          </a:p>
          <a:p>
            <a:pPr marL="216000" indent="-216000" algn="r">
              <a:lnSpc>
                <a:spcPct val="100000"/>
              </a:lnSpc>
            </a:pPr>
            <a:r>
              <a:rPr lang="en-US" sz="2000" b="0" strike="noStrike" spc="-1">
                <a:solidFill>
                  <a:srgbClr val="000000"/>
                </a:solidFill>
                <a:uFill>
                  <a:solidFill>
                    <a:srgbClr val="FFFFFF"/>
                  </a:solidFill>
                </a:uFill>
                <a:latin typeface="Arial"/>
              </a:rPr>
              <a:t>אח"כ לוחץ על "הנפק תעודת משלוח"</a:t>
            </a:r>
          </a:p>
          <a:p>
            <a:pPr marL="216000" indent="-216000" algn="r">
              <a:lnSpc>
                <a:spcPct val="100000"/>
              </a:lnSpc>
            </a:pPr>
            <a:r>
              <a:rPr lang="en-US" sz="2000" b="0" strike="noStrike" spc="-1">
                <a:solidFill>
                  <a:srgbClr val="000000"/>
                </a:solidFill>
                <a:uFill>
                  <a:solidFill>
                    <a:srgbClr val="FFFFFF"/>
                  </a:solidFill>
                </a:uFill>
                <a:latin typeface="Arial"/>
              </a:rPr>
              <a:t>נפתח לו רשימת החסרים מכל הזמנות </a:t>
            </a:r>
          </a:p>
          <a:p>
            <a:pPr marL="216000" indent="-216000" algn="r">
              <a:lnSpc>
                <a:spcPct val="100000"/>
              </a:lnSpc>
            </a:pPr>
            <a:r>
              <a:rPr lang="en-US" sz="2000" b="0" strike="noStrike" spc="-1">
                <a:solidFill>
                  <a:srgbClr val="000000"/>
                </a:solidFill>
                <a:uFill>
                  <a:solidFill>
                    <a:srgbClr val="FFFFFF"/>
                  </a:solidFill>
                </a:uFill>
                <a:latin typeface="Arial"/>
              </a:rPr>
              <a:t>כפתור "הנפק תעודת משלוח" מתחלף ב "ערוך תעודת משלוח"</a:t>
            </a:r>
          </a:p>
          <a:p>
            <a:pPr marL="216000" indent="-216000" algn="r">
              <a:lnSpc>
                <a:spcPct val="100000"/>
              </a:lnSpc>
            </a:pPr>
            <a:r>
              <a:rPr lang="en-US" sz="2000" b="0" strike="noStrike" spc="-1">
                <a:solidFill>
                  <a:srgbClr val="000000"/>
                </a:solidFill>
                <a:uFill>
                  <a:solidFill>
                    <a:srgbClr val="FFFFFF"/>
                  </a:solidFill>
                </a:uFill>
                <a:latin typeface="Arial"/>
              </a:rPr>
              <a:t>עבור כל לחיצה על הוסף מוצר לאספקה –נוסף המוצר למסמך תעודת המשלוח</a:t>
            </a:r>
          </a:p>
          <a:p>
            <a:pPr marL="216000" indent="-216000" algn="r">
              <a:lnSpc>
                <a:spcPct val="100000"/>
              </a:lnSpc>
            </a:pPr>
            <a:r>
              <a:rPr lang="en-US" sz="2000" b="0" strike="noStrike" spc="-1">
                <a:solidFill>
                  <a:srgbClr val="000000"/>
                </a:solidFill>
                <a:uFill>
                  <a:solidFill>
                    <a:srgbClr val="FFFFFF"/>
                  </a:solidFill>
                </a:uFill>
                <a:latin typeface="Arial"/>
              </a:rPr>
              <a:t>ניתן לערוך...</a:t>
            </a:r>
          </a:p>
          <a:p>
            <a:pPr marL="216000" indent="-216000" algn="r">
              <a:lnSpc>
                <a:spcPct val="100000"/>
              </a:lnSpc>
            </a:pPr>
            <a:endParaRPr lang="en-US" sz="2000" b="0" strike="noStrike" spc="-1">
              <a:solidFill>
                <a:srgbClr val="000000"/>
              </a:solidFill>
              <a:uFill>
                <a:solidFill>
                  <a:srgbClr val="FFFFFF"/>
                </a:solidFill>
              </a:uFill>
              <a:latin typeface="Arial"/>
            </a:endParaRPr>
          </a:p>
        </p:txBody>
      </p:sp>
      <p:sp>
        <p:nvSpPr>
          <p:cNvPr id="1450" name="TextShape 2"/>
          <p:cNvSpPr txBox="1"/>
          <p:nvPr/>
        </p:nvSpPr>
        <p:spPr>
          <a:xfrm>
            <a:off x="1440" y="8685360"/>
            <a:ext cx="2971440" cy="458280"/>
          </a:xfrm>
          <a:prstGeom prst="rect">
            <a:avLst/>
          </a:prstGeom>
          <a:noFill/>
          <a:ln>
            <a:noFill/>
          </a:ln>
        </p:spPr>
        <p:txBody>
          <a:bodyPr anchor="b"/>
          <a:lstStyle/>
          <a:p>
            <a:pPr rtl="1">
              <a:lnSpc>
                <a:spcPct val="100000"/>
              </a:lnSpc>
            </a:pPr>
            <a:fld id="{2C2905B4-0E9E-460A-B4EA-50CB18F2448B}" type="slidenum">
              <a:rPr lang="en-US" sz="1200" b="0" strike="noStrike" spc="-1">
                <a:solidFill>
                  <a:srgbClr val="000000"/>
                </a:solidFill>
                <a:uFill>
                  <a:solidFill>
                    <a:srgbClr val="FFFFFF"/>
                  </a:solidFill>
                </a:uFill>
                <a:latin typeface="+mn-lt"/>
                <a:ea typeface="+mn-ea"/>
              </a:rPr>
              <a:t>51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1200" b="0" strike="noStrike" spc="-1">
                <a:solidFill>
                  <a:srgbClr val="000000"/>
                </a:solidFill>
                <a:uFill>
                  <a:solidFill>
                    <a:srgbClr val="FFFFFF"/>
                  </a:solidFill>
                </a:uFill>
                <a:latin typeface="Arial"/>
              </a:rPr>
              <a:t>בית &gt; מנהל &gt; מכירה &gt;החזר סחורה</a:t>
            </a:r>
            <a:endParaRPr lang="en-US" sz="2000" b="0" strike="noStrike" spc="-1">
              <a:solidFill>
                <a:srgbClr val="000000"/>
              </a:solidFill>
              <a:uFill>
                <a:solidFill>
                  <a:srgbClr val="FFFFFF"/>
                </a:solidFill>
              </a:uFill>
              <a:latin typeface="Arial"/>
            </a:endParaRPr>
          </a:p>
        </p:txBody>
      </p:sp>
      <p:sp>
        <p:nvSpPr>
          <p:cNvPr id="1454" name="TextShape 2"/>
          <p:cNvSpPr txBox="1"/>
          <p:nvPr/>
        </p:nvSpPr>
        <p:spPr>
          <a:xfrm>
            <a:off x="1440" y="8685360"/>
            <a:ext cx="2971440" cy="458280"/>
          </a:xfrm>
          <a:prstGeom prst="rect">
            <a:avLst/>
          </a:prstGeom>
          <a:noFill/>
          <a:ln>
            <a:noFill/>
          </a:ln>
        </p:spPr>
        <p:txBody>
          <a:bodyPr anchor="b"/>
          <a:lstStyle/>
          <a:p>
            <a:pPr rtl="1">
              <a:lnSpc>
                <a:spcPct val="100000"/>
              </a:lnSpc>
            </a:pPr>
            <a:fld id="{D59DF5E8-6A73-4B0D-BC32-54CB066766AB}" type="slidenum">
              <a:rPr lang="en-US" sz="1200" b="0" strike="noStrike" spc="-1">
                <a:solidFill>
                  <a:srgbClr val="000000"/>
                </a:solidFill>
                <a:uFill>
                  <a:solidFill>
                    <a:srgbClr val="FFFFFF"/>
                  </a:solidFill>
                </a:uFill>
                <a:latin typeface="+mn-lt"/>
                <a:ea typeface="+mn-ea"/>
              </a:rPr>
              <a:t>52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מכירה &gt; צפי המכירות היום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יש לשים לב שהצפי הוא לפי שנים עברו ולכן אם חלו שינויים במבנה העיר – שכונה חדשה...</a:t>
            </a:r>
          </a:p>
          <a:p>
            <a:endParaRPr lang="en-US" sz="2000" b="0" strike="noStrike" spc="-1">
              <a:solidFill>
                <a:srgbClr val="000000"/>
              </a:solidFill>
              <a:uFill>
                <a:solidFill>
                  <a:srgbClr val="FFFFFF"/>
                </a:solidFill>
              </a:uFill>
              <a:latin typeface="Arial"/>
            </a:endParaRPr>
          </a:p>
          <a:p>
            <a:r>
              <a:rPr lang="en-US" sz="4000" b="1" strike="noStrike" spc="-1">
                <a:solidFill>
                  <a:srgbClr val="000000"/>
                </a:solidFill>
                <a:uFill>
                  <a:solidFill>
                    <a:srgbClr val="FFFFFF"/>
                  </a:solidFill>
                </a:uFill>
                <a:latin typeface="Arial"/>
              </a:rPr>
              <a:t>צריך לפתח</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42" name="TextShape 2"/>
          <p:cNvSpPr txBox="1"/>
          <p:nvPr/>
        </p:nvSpPr>
        <p:spPr>
          <a:xfrm>
            <a:off x="1440" y="8685360"/>
            <a:ext cx="2971440" cy="458280"/>
          </a:xfrm>
          <a:prstGeom prst="rect">
            <a:avLst/>
          </a:prstGeom>
          <a:noFill/>
          <a:ln>
            <a:noFill/>
          </a:ln>
        </p:spPr>
        <p:txBody>
          <a:bodyPr anchor="b"/>
          <a:lstStyle/>
          <a:p>
            <a:pPr rtl="1">
              <a:lnSpc>
                <a:spcPct val="100000"/>
              </a:lnSpc>
            </a:pPr>
            <a:fld id="{2DE008A1-6017-4874-8918-3E07FDBF0D91}" type="slidenum">
              <a:rPr lang="en-US" sz="1200" b="0" strike="noStrike" spc="-1">
                <a:solidFill>
                  <a:srgbClr val="000000"/>
                </a:solidFill>
                <a:uFill>
                  <a:solidFill>
                    <a:srgbClr val="FFFFFF"/>
                  </a:solidFill>
                </a:uFill>
                <a:latin typeface="+mn-lt"/>
                <a:ea typeface="+mn-ea"/>
              </a:rPr>
              <a:t>53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&gt;תקבול</a:t>
            </a:r>
          </a:p>
          <a:p>
            <a:endParaRPr lang="en-US" sz="2000" b="0" strike="noStrike" spc="-1">
              <a:solidFill>
                <a:srgbClr val="000000"/>
              </a:solidFill>
              <a:uFill>
                <a:solidFill>
                  <a:srgbClr val="FFFFFF"/>
                </a:solidFill>
              </a:uFill>
              <a:latin typeface="Arial"/>
            </a:endParaRPr>
          </a:p>
          <a:p>
            <a:r>
              <a:rPr lang="en-US" sz="1200" b="0" strike="noStrike" spc="-1">
                <a:solidFill>
                  <a:srgbClr val="FF0000"/>
                </a:solidFill>
                <a:uFill>
                  <a:solidFill>
                    <a:srgbClr val="FFFFFF"/>
                  </a:solidFill>
                </a:uFill>
                <a:latin typeface="Arial"/>
              </a:rPr>
              <a:t>יתרה לתשלום מתמלא ישר אחרי בחירת לקוח</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1200" b="0" strike="noStrike" spc="-1">
                <a:solidFill>
                  <a:srgbClr val="FF0000"/>
                </a:solidFill>
                <a:uFill>
                  <a:solidFill>
                    <a:srgbClr val="FFFFFF"/>
                  </a:solidFill>
                </a:uFill>
                <a:latin typeface="Arial"/>
              </a:rPr>
              <a:t>כפתור "שלח ללקוח במייל" מתחלף עם כפתור "שמור" לאחר לחיצה עליו</a:t>
            </a:r>
            <a:endParaRPr lang="en-US" sz="2000" b="0" strike="noStrike" spc="-1">
              <a:solidFill>
                <a:srgbClr val="000000"/>
              </a:solidFill>
              <a:uFill>
                <a:solidFill>
                  <a:srgbClr val="FFFFFF"/>
                </a:solidFill>
              </a:uFill>
              <a:latin typeface="Arial"/>
            </a:endParaRPr>
          </a:p>
        </p:txBody>
      </p:sp>
      <p:sp>
        <p:nvSpPr>
          <p:cNvPr id="1460" name="TextShape 2"/>
          <p:cNvSpPr txBox="1"/>
          <p:nvPr/>
        </p:nvSpPr>
        <p:spPr>
          <a:xfrm>
            <a:off x="1440" y="8685360"/>
            <a:ext cx="2971440" cy="458280"/>
          </a:xfrm>
          <a:prstGeom prst="rect">
            <a:avLst/>
          </a:prstGeom>
          <a:noFill/>
          <a:ln>
            <a:noFill/>
          </a:ln>
        </p:spPr>
        <p:txBody>
          <a:bodyPr anchor="b"/>
          <a:lstStyle/>
          <a:p>
            <a:pPr rtl="1">
              <a:lnSpc>
                <a:spcPct val="100000"/>
              </a:lnSpc>
            </a:pPr>
            <a:fld id="{02A816C2-4252-4DAE-8038-91DACFE91A5B}" type="slidenum">
              <a:rPr lang="en-US" sz="1200" b="0" strike="noStrike" spc="-1">
                <a:solidFill>
                  <a:srgbClr val="000000"/>
                </a:solidFill>
                <a:uFill>
                  <a:solidFill>
                    <a:srgbClr val="FFFFFF"/>
                  </a:solidFill>
                </a:uFill>
                <a:latin typeface="+mn-lt"/>
                <a:ea typeface="+mn-ea"/>
              </a:rPr>
              <a:t>54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62" name="TextShape 2"/>
          <p:cNvSpPr txBox="1"/>
          <p:nvPr/>
        </p:nvSpPr>
        <p:spPr>
          <a:xfrm>
            <a:off x="1440" y="8685360"/>
            <a:ext cx="2971440" cy="458280"/>
          </a:xfrm>
          <a:prstGeom prst="rect">
            <a:avLst/>
          </a:prstGeom>
          <a:noFill/>
          <a:ln>
            <a:noFill/>
          </a:ln>
        </p:spPr>
        <p:txBody>
          <a:bodyPr anchor="b"/>
          <a:lstStyle/>
          <a:p>
            <a:pPr rtl="1">
              <a:lnSpc>
                <a:spcPct val="100000"/>
              </a:lnSpc>
            </a:pPr>
            <a:fld id="{DE34B3C1-2E24-49BC-80B9-242BBF9789AA}" type="slidenum">
              <a:rPr lang="en-US" sz="1200" b="0" strike="noStrike" spc="-1">
                <a:solidFill>
                  <a:srgbClr val="000000"/>
                </a:solidFill>
                <a:uFill>
                  <a:solidFill>
                    <a:srgbClr val="FFFFFF"/>
                  </a:solidFill>
                </a:uFill>
                <a:latin typeface="+mn-lt"/>
                <a:ea typeface="+mn-ea"/>
              </a:rPr>
              <a:t>55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a:t>
            </a:r>
            <a:endParaRPr lang="en-US" sz="2000" b="0" strike="noStrike" spc="-1">
              <a:solidFill>
                <a:srgbClr val="000000"/>
              </a:solidFill>
              <a:uFill>
                <a:solidFill>
                  <a:srgbClr val="FFFFFF"/>
                </a:solidFill>
              </a:uFill>
              <a:latin typeface="Arial"/>
            </a:endParaRPr>
          </a:p>
        </p:txBody>
      </p:sp>
      <p:sp>
        <p:nvSpPr>
          <p:cNvPr id="1464" name="TextShape 2"/>
          <p:cNvSpPr txBox="1"/>
          <p:nvPr/>
        </p:nvSpPr>
        <p:spPr>
          <a:xfrm>
            <a:off x="1440" y="8685360"/>
            <a:ext cx="2971440" cy="458280"/>
          </a:xfrm>
          <a:prstGeom prst="rect">
            <a:avLst/>
          </a:prstGeom>
          <a:noFill/>
          <a:ln>
            <a:noFill/>
          </a:ln>
        </p:spPr>
        <p:txBody>
          <a:bodyPr anchor="b"/>
          <a:lstStyle/>
          <a:p>
            <a:pPr rtl="1">
              <a:lnSpc>
                <a:spcPct val="100000"/>
              </a:lnSpc>
            </a:pPr>
            <a:fld id="{27422007-869D-405E-A71A-1DEF7BD9EBC2}" type="slidenum">
              <a:rPr lang="en-US" sz="1200" b="0" strike="noStrike" spc="-1">
                <a:solidFill>
                  <a:srgbClr val="000000"/>
                </a:solidFill>
                <a:uFill>
                  <a:solidFill>
                    <a:srgbClr val="FFFFFF"/>
                  </a:solidFill>
                </a:uFill>
                <a:latin typeface="+mn-lt"/>
                <a:ea typeface="+mn-ea"/>
              </a:rPr>
              <a:t>56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לקוחות</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000000"/>
                </a:solidFill>
                <a:uFill>
                  <a:solidFill>
                    <a:srgbClr val="FFFFFF"/>
                  </a:solidFill>
                </a:uFill>
                <a:latin typeface="Arial"/>
              </a:rPr>
              <a:t>לפני מחיקה שואל קודם האם אתה בטוח שברצונך למחוק את הלקוח עם כל הזמנותיו, תעודות המשלוח שלו וכל הקשור בו</a:t>
            </a:r>
            <a:endParaRPr lang="en-US" sz="2000" b="0" strike="noStrike" spc="-1">
              <a:solidFill>
                <a:srgbClr val="000000"/>
              </a:solidFill>
              <a:uFill>
                <a:solidFill>
                  <a:srgbClr val="FFFFFF"/>
                </a:solidFill>
              </a:uFill>
              <a:latin typeface="Arial"/>
            </a:endParaRPr>
          </a:p>
        </p:txBody>
      </p:sp>
      <p:sp>
        <p:nvSpPr>
          <p:cNvPr id="1466" name="TextShape 2"/>
          <p:cNvSpPr txBox="1"/>
          <p:nvPr/>
        </p:nvSpPr>
        <p:spPr>
          <a:xfrm>
            <a:off x="1440" y="8685360"/>
            <a:ext cx="2971440" cy="458280"/>
          </a:xfrm>
          <a:prstGeom prst="rect">
            <a:avLst/>
          </a:prstGeom>
          <a:noFill/>
          <a:ln>
            <a:noFill/>
          </a:ln>
        </p:spPr>
        <p:txBody>
          <a:bodyPr anchor="b"/>
          <a:lstStyle/>
          <a:p>
            <a:pPr rtl="1">
              <a:lnSpc>
                <a:spcPct val="100000"/>
              </a:lnSpc>
            </a:pPr>
            <a:fld id="{6FB511C4-C350-4E0C-B194-1C630C8E0F27}" type="slidenum">
              <a:rPr lang="en-US" sz="1200" b="0" strike="noStrike" spc="-1">
                <a:solidFill>
                  <a:srgbClr val="000000"/>
                </a:solidFill>
                <a:uFill>
                  <a:solidFill>
                    <a:srgbClr val="FFFFFF"/>
                  </a:solidFill>
                </a:uFill>
                <a:latin typeface="+mn-lt"/>
                <a:ea typeface="+mn-ea"/>
              </a:rPr>
              <a:t>57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en-US" sz="1200" b="0" strike="noStrike" spc="-1" dirty="0" err="1">
                <a:solidFill>
                  <a:srgbClr val="000000"/>
                </a:solidFill>
                <a:uFill>
                  <a:solidFill>
                    <a:srgbClr val="FFFFFF"/>
                  </a:solidFill>
                </a:uFill>
                <a:latin typeface="Arial"/>
              </a:rPr>
              <a:t>לקוחות</a:t>
            </a:r>
            <a:r>
              <a:rPr lang="en-US" sz="1200" b="0" strike="noStrike" spc="-1" dirty="0">
                <a:solidFill>
                  <a:srgbClr val="000000"/>
                </a:solidFill>
                <a:uFill>
                  <a:solidFill>
                    <a:srgbClr val="FFFFFF"/>
                  </a:solidFill>
                </a:uFill>
                <a:latin typeface="Arial"/>
              </a:rPr>
              <a:t>&gt;</a:t>
            </a:r>
            <a:r>
              <a:rPr lang="en-US" sz="1200" b="0" strike="noStrike" spc="-1" dirty="0" err="1">
                <a:solidFill>
                  <a:srgbClr val="000000"/>
                </a:solidFill>
                <a:uFill>
                  <a:solidFill>
                    <a:srgbClr val="FFFFFF"/>
                  </a:solidFill>
                </a:uFill>
                <a:latin typeface="Arial"/>
              </a:rPr>
              <a:t>עריכה</a:t>
            </a:r>
            <a:endParaRPr lang="en-US" sz="2000" b="0" strike="noStrike" spc="-1" dirty="0">
              <a:solidFill>
                <a:srgbClr val="000000"/>
              </a:solidFill>
              <a:uFill>
                <a:solidFill>
                  <a:srgbClr val="FFFFFF"/>
                </a:solidFill>
              </a:uFill>
              <a:latin typeface="Arial"/>
            </a:endParaRPr>
          </a:p>
          <a:p>
            <a:pPr marL="216000" indent="-216000" algn="r">
              <a:lnSpc>
                <a:spcPct val="100000"/>
              </a:lnSpc>
            </a:pPr>
            <a:endParaRPr lang="en-US" sz="2000" b="0" strike="noStrike" spc="-1" dirty="0">
              <a:solidFill>
                <a:srgbClr val="000000"/>
              </a:solidFill>
              <a:uFill>
                <a:solidFill>
                  <a:srgbClr val="FFFFFF"/>
                </a:solidFill>
              </a:uFill>
              <a:latin typeface="Arial"/>
            </a:endParaRPr>
          </a:p>
          <a:p>
            <a:pPr marL="216000" indent="-216000" algn="r">
              <a:lnSpc>
                <a:spcPct val="100000"/>
              </a:lnSpc>
            </a:pPr>
            <a:r>
              <a:rPr lang="en-US" sz="1200" b="0" strike="noStrike" spc="-1" dirty="0" err="1">
                <a:solidFill>
                  <a:srgbClr val="000000"/>
                </a:solidFill>
                <a:uFill>
                  <a:solidFill>
                    <a:srgbClr val="FFFFFF"/>
                  </a:solidFill>
                </a:uFill>
                <a:latin typeface="Arial"/>
              </a:rPr>
              <a:t>קיים</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גם</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קוד</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לקוח</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מספר</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רץ</a:t>
            </a:r>
            <a:r>
              <a:rPr lang="en-US" sz="12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שם</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משתמש</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וסיסמא</a:t>
            </a:r>
            <a:r>
              <a:rPr lang="en-US" sz="2000" b="0" strike="noStrike" spc="-1" dirty="0">
                <a:solidFill>
                  <a:srgbClr val="000000"/>
                </a:solidFill>
                <a:uFill>
                  <a:solidFill>
                    <a:srgbClr val="FFFFFF"/>
                  </a:solidFill>
                </a:uFill>
                <a:latin typeface="Arial"/>
              </a:rPr>
              <a:t> </a:t>
            </a:r>
          </a:p>
          <a:p>
            <a:pPr marL="216000" indent="-216000" algn="r">
              <a:lnSpc>
                <a:spcPct val="100000"/>
              </a:lnSpc>
            </a:pPr>
            <a:endParaRPr lang="en-US" sz="2000" b="0" strike="noStrike" spc="-1" dirty="0">
              <a:solidFill>
                <a:srgbClr val="000000"/>
              </a:solidFill>
              <a:uFill>
                <a:solidFill>
                  <a:srgbClr val="FFFFFF"/>
                </a:solidFill>
              </a:uFill>
              <a:latin typeface="Arial"/>
            </a:endParaRPr>
          </a:p>
          <a:p>
            <a:pPr marL="216000" indent="-216000" algn="r">
              <a:lnSpc>
                <a:spcPct val="100000"/>
              </a:lnSpc>
            </a:pPr>
            <a:endParaRPr lang="en-US" sz="2000" b="0" strike="noStrike" spc="-1" dirty="0">
              <a:solidFill>
                <a:srgbClr val="000000"/>
              </a:solidFill>
              <a:uFill>
                <a:solidFill>
                  <a:srgbClr val="FFFFFF"/>
                </a:solidFill>
              </a:uFill>
              <a:latin typeface="Arial"/>
            </a:endParaRPr>
          </a:p>
        </p:txBody>
      </p:sp>
      <p:sp>
        <p:nvSpPr>
          <p:cNvPr id="1468" name="TextShape 2"/>
          <p:cNvSpPr txBox="1"/>
          <p:nvPr/>
        </p:nvSpPr>
        <p:spPr>
          <a:xfrm>
            <a:off x="1440" y="8685360"/>
            <a:ext cx="2971440" cy="458280"/>
          </a:xfrm>
          <a:prstGeom prst="rect">
            <a:avLst/>
          </a:prstGeom>
          <a:noFill/>
          <a:ln>
            <a:noFill/>
          </a:ln>
        </p:spPr>
        <p:txBody>
          <a:bodyPr anchor="b"/>
          <a:lstStyle/>
          <a:p>
            <a:pPr rtl="1">
              <a:lnSpc>
                <a:spcPct val="100000"/>
              </a:lnSpc>
            </a:pPr>
            <a:fld id="{82F64CE8-41C8-4BE2-88F3-ADF75CD0C64E}" type="slidenum">
              <a:rPr lang="en-US" sz="1200" b="0" strike="noStrike" spc="-1">
                <a:solidFill>
                  <a:srgbClr val="000000"/>
                </a:solidFill>
                <a:uFill>
                  <a:solidFill>
                    <a:srgbClr val="FFFFFF"/>
                  </a:solidFill>
                </a:uFill>
                <a:latin typeface="+mn-lt"/>
                <a:ea typeface="+mn-ea"/>
              </a:rPr>
              <a:t>58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לקוחות</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FF0000"/>
                </a:solidFill>
                <a:uFill>
                  <a:solidFill>
                    <a:srgbClr val="FFFFFF"/>
                  </a:solidFill>
                </a:uFill>
                <a:latin typeface="Arial"/>
              </a:rPr>
              <a:t>את השם משתמש וסיסמא שהמחשב ינפיק באופן אקראי יש לשלוח ללקוח גם  במייל וגם ב- SMS.</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FF0000"/>
                </a:solidFill>
                <a:uFill>
                  <a:solidFill>
                    <a:srgbClr val="FFFFFF"/>
                  </a:solidFill>
                </a:uFill>
                <a:latin typeface="Arial"/>
              </a:rPr>
              <a:t>משייך אוטומטית לקטגוריית מצות/ ארבעת המינים</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p:txBody>
      </p:sp>
      <p:sp>
        <p:nvSpPr>
          <p:cNvPr id="1470" name="TextShape 2"/>
          <p:cNvSpPr txBox="1"/>
          <p:nvPr/>
        </p:nvSpPr>
        <p:spPr>
          <a:xfrm>
            <a:off x="1440" y="8685360"/>
            <a:ext cx="2971440" cy="458280"/>
          </a:xfrm>
          <a:prstGeom prst="rect">
            <a:avLst/>
          </a:prstGeom>
          <a:noFill/>
          <a:ln>
            <a:noFill/>
          </a:ln>
        </p:spPr>
        <p:txBody>
          <a:bodyPr anchor="b"/>
          <a:lstStyle/>
          <a:p>
            <a:pPr rtl="1">
              <a:lnSpc>
                <a:spcPct val="100000"/>
              </a:lnSpc>
            </a:pPr>
            <a:fld id="{536E26DF-88CD-4795-A0BA-0A1ED09DCEE4}" type="slidenum">
              <a:rPr lang="en-US" sz="1200" b="0" strike="noStrike" spc="-1">
                <a:solidFill>
                  <a:srgbClr val="000000"/>
                </a:solidFill>
                <a:uFill>
                  <a:solidFill>
                    <a:srgbClr val="FFFFFF"/>
                  </a:solidFill>
                </a:uFill>
                <a:latin typeface="+mn-lt"/>
                <a:ea typeface="+mn-ea"/>
              </a:rPr>
              <a:t>59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חלון קופץ – לחיצה על שכחתי סיסמא</a:t>
            </a:r>
          </a:p>
        </p:txBody>
      </p:sp>
      <p:sp>
        <p:nvSpPr>
          <p:cNvPr id="1348" name="TextShape 2"/>
          <p:cNvSpPr txBox="1"/>
          <p:nvPr/>
        </p:nvSpPr>
        <p:spPr>
          <a:xfrm>
            <a:off x="1440" y="8685360"/>
            <a:ext cx="2971440" cy="458280"/>
          </a:xfrm>
          <a:prstGeom prst="rect">
            <a:avLst/>
          </a:prstGeom>
          <a:noFill/>
          <a:ln>
            <a:noFill/>
          </a:ln>
        </p:spPr>
        <p:txBody>
          <a:bodyPr anchor="b"/>
          <a:lstStyle/>
          <a:p>
            <a:pPr rtl="1">
              <a:lnSpc>
                <a:spcPct val="100000"/>
              </a:lnSpc>
            </a:pPr>
            <a:fld id="{5F6A914F-6370-4A24-9117-8053289EB9CB}" type="slidenum">
              <a:rPr lang="en-US" sz="1200" b="0" strike="noStrike" spc="-1">
                <a:solidFill>
                  <a:srgbClr val="000000"/>
                </a:solidFill>
                <a:uFill>
                  <a:solidFill>
                    <a:srgbClr val="FFFFFF"/>
                  </a:solidFill>
                </a:uFill>
                <a:latin typeface="+mn-lt"/>
                <a:ea typeface="+mn-ea"/>
              </a:rPr>
              <a:t>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ספקים</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FF0000"/>
                </a:solidFill>
                <a:uFill>
                  <a:solidFill>
                    <a:srgbClr val="FFFFFF"/>
                  </a:solidFill>
                </a:uFill>
                <a:latin typeface="Arial"/>
              </a:rPr>
              <a:t>מחק ספק אפשר רק כאשר אין עליו פעולות כמו הזמנות וכדו'</a:t>
            </a:r>
            <a:endParaRPr lang="en-US" sz="2000" b="0" strike="noStrike" spc="-1">
              <a:solidFill>
                <a:srgbClr val="000000"/>
              </a:solidFill>
              <a:uFill>
                <a:solidFill>
                  <a:srgbClr val="FFFFFF"/>
                </a:solidFill>
              </a:uFill>
              <a:latin typeface="Arial"/>
            </a:endParaRPr>
          </a:p>
        </p:txBody>
      </p:sp>
      <p:sp>
        <p:nvSpPr>
          <p:cNvPr id="1472" name="TextShape 2"/>
          <p:cNvSpPr txBox="1"/>
          <p:nvPr/>
        </p:nvSpPr>
        <p:spPr>
          <a:xfrm>
            <a:off x="1440" y="8685360"/>
            <a:ext cx="2971440" cy="458280"/>
          </a:xfrm>
          <a:prstGeom prst="rect">
            <a:avLst/>
          </a:prstGeom>
          <a:noFill/>
          <a:ln>
            <a:noFill/>
          </a:ln>
        </p:spPr>
        <p:txBody>
          <a:bodyPr anchor="b"/>
          <a:lstStyle/>
          <a:p>
            <a:pPr rtl="1">
              <a:lnSpc>
                <a:spcPct val="100000"/>
              </a:lnSpc>
            </a:pPr>
            <a:fld id="{6728B0FE-028C-4383-A3B0-D604B88C1B63}" type="slidenum">
              <a:rPr lang="en-US" sz="1200" b="0" strike="noStrike" spc="-1">
                <a:solidFill>
                  <a:srgbClr val="000000"/>
                </a:solidFill>
                <a:uFill>
                  <a:solidFill>
                    <a:srgbClr val="FFFFFF"/>
                  </a:solidFill>
                </a:uFill>
                <a:latin typeface="+mn-lt"/>
                <a:ea typeface="+mn-ea"/>
              </a:rPr>
              <a:t>60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ספקים &gt;עריכה</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000000"/>
                </a:solidFill>
                <a:uFill>
                  <a:solidFill>
                    <a:srgbClr val="FFFFFF"/>
                  </a:solidFill>
                </a:uFill>
                <a:latin typeface="Arial"/>
              </a:rPr>
              <a:t>קיים גם קוד לקוח מספר רץ</a:t>
            </a: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1" strike="noStrike" spc="-1">
                <a:solidFill>
                  <a:srgbClr val="000000"/>
                </a:solidFill>
                <a:uFill>
                  <a:solidFill>
                    <a:srgbClr val="FFFFFF"/>
                  </a:solidFill>
                </a:uFill>
                <a:latin typeface="Arial"/>
              </a:rPr>
              <a:t>ש: האם צריך כתובת מלאה?</a:t>
            </a:r>
            <a:endParaRPr lang="en-US" sz="2000" b="0" strike="noStrike" spc="-1">
              <a:solidFill>
                <a:srgbClr val="000000"/>
              </a:solidFill>
              <a:uFill>
                <a:solidFill>
                  <a:srgbClr val="FFFFFF"/>
                </a:solidFill>
              </a:uFill>
              <a:latin typeface="Arial"/>
            </a:endParaRPr>
          </a:p>
        </p:txBody>
      </p:sp>
      <p:sp>
        <p:nvSpPr>
          <p:cNvPr id="1474" name="TextShape 2"/>
          <p:cNvSpPr txBox="1"/>
          <p:nvPr/>
        </p:nvSpPr>
        <p:spPr>
          <a:xfrm>
            <a:off x="1440" y="8685360"/>
            <a:ext cx="2971440" cy="458280"/>
          </a:xfrm>
          <a:prstGeom prst="rect">
            <a:avLst/>
          </a:prstGeom>
          <a:noFill/>
          <a:ln>
            <a:noFill/>
          </a:ln>
        </p:spPr>
        <p:txBody>
          <a:bodyPr anchor="b"/>
          <a:lstStyle/>
          <a:p>
            <a:pPr rtl="1">
              <a:lnSpc>
                <a:spcPct val="100000"/>
              </a:lnSpc>
            </a:pPr>
            <a:fld id="{D8EE0630-BECE-40B1-A492-2360AC8F664C}" type="slidenum">
              <a:rPr lang="en-US" sz="1200" b="0" strike="noStrike" spc="-1">
                <a:solidFill>
                  <a:srgbClr val="000000"/>
                </a:solidFill>
                <a:uFill>
                  <a:solidFill>
                    <a:srgbClr val="FFFFFF"/>
                  </a:solidFill>
                </a:uFill>
                <a:latin typeface="+mn-lt"/>
                <a:ea typeface="+mn-ea"/>
              </a:rPr>
              <a:t>61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ספקים &gt; ספק חדש</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476" name="TextShape 2"/>
          <p:cNvSpPr txBox="1"/>
          <p:nvPr/>
        </p:nvSpPr>
        <p:spPr>
          <a:xfrm>
            <a:off x="1440" y="8685360"/>
            <a:ext cx="2971440" cy="458280"/>
          </a:xfrm>
          <a:prstGeom prst="rect">
            <a:avLst/>
          </a:prstGeom>
          <a:noFill/>
          <a:ln>
            <a:noFill/>
          </a:ln>
        </p:spPr>
        <p:txBody>
          <a:bodyPr anchor="b"/>
          <a:lstStyle/>
          <a:p>
            <a:pPr rtl="1">
              <a:lnSpc>
                <a:spcPct val="100000"/>
              </a:lnSpc>
            </a:pPr>
            <a:fld id="{796AC758-AB58-4459-B400-DE926EA0D217}" type="slidenum">
              <a:rPr lang="en-US" sz="1200" b="0" strike="noStrike" spc="-1">
                <a:solidFill>
                  <a:srgbClr val="000000"/>
                </a:solidFill>
                <a:uFill>
                  <a:solidFill>
                    <a:srgbClr val="FFFFFF"/>
                  </a:solidFill>
                </a:uFill>
                <a:latin typeface="+mn-lt"/>
                <a:ea typeface="+mn-ea"/>
              </a:rPr>
              <a:t>62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he-IL" spc="-1" dirty="0" smtClean="0">
                <a:solidFill>
                  <a:srgbClr val="000000"/>
                </a:solidFill>
                <a:uFill>
                  <a:solidFill>
                    <a:srgbClr val="FFFFFF"/>
                  </a:solidFill>
                </a:uFill>
                <a:latin typeface="Calibri"/>
              </a:rPr>
              <a:t>עובד</a:t>
            </a:r>
            <a:r>
              <a:rPr lang="en-US" sz="1200" b="0" strike="noStrike" spc="-1" dirty="0" err="1" smtClean="0">
                <a:solidFill>
                  <a:srgbClr val="000000"/>
                </a:solidFill>
                <a:uFill>
                  <a:solidFill>
                    <a:srgbClr val="FFFFFF"/>
                  </a:solidFill>
                </a:uFill>
                <a:latin typeface="Arial"/>
              </a:rPr>
              <a:t>ים</a:t>
            </a:r>
            <a:endParaRPr lang="en-US" sz="2000" b="0" strike="noStrike" spc="-1" dirty="0">
              <a:solidFill>
                <a:srgbClr val="000000"/>
              </a:solidFill>
              <a:uFill>
                <a:solidFill>
                  <a:srgbClr val="FFFFFF"/>
                </a:solidFill>
              </a:uFill>
              <a:latin typeface="Arial"/>
            </a:endParaRPr>
          </a:p>
        </p:txBody>
      </p:sp>
      <p:sp>
        <p:nvSpPr>
          <p:cNvPr id="1472" name="TextShape 2"/>
          <p:cNvSpPr txBox="1"/>
          <p:nvPr/>
        </p:nvSpPr>
        <p:spPr>
          <a:xfrm>
            <a:off x="1440" y="8685360"/>
            <a:ext cx="2971440" cy="458280"/>
          </a:xfrm>
          <a:prstGeom prst="rect">
            <a:avLst/>
          </a:prstGeom>
          <a:noFill/>
          <a:ln>
            <a:noFill/>
          </a:ln>
        </p:spPr>
        <p:txBody>
          <a:bodyPr anchor="b"/>
          <a:lstStyle/>
          <a:p>
            <a:pPr rtl="1">
              <a:lnSpc>
                <a:spcPct val="100000"/>
              </a:lnSpc>
            </a:pPr>
            <a:fld id="{6728B0FE-028C-4383-A3B0-D604B88C1B63}" type="slidenum">
              <a:rPr lang="en-US" sz="1200" b="0" strike="noStrike" spc="-1">
                <a:solidFill>
                  <a:srgbClr val="000000"/>
                </a:solidFill>
                <a:uFill>
                  <a:solidFill>
                    <a:srgbClr val="FFFFFF"/>
                  </a:solidFill>
                </a:uFill>
                <a:latin typeface="+mn-lt"/>
                <a:ea typeface="+mn-ea"/>
              </a:rPr>
              <a:t>63</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480091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he-IL" sz="1200" b="0" strike="noStrike" spc="-1" dirty="0" smtClean="0">
                <a:solidFill>
                  <a:srgbClr val="000000"/>
                </a:solidFill>
                <a:uFill>
                  <a:solidFill>
                    <a:srgbClr val="FFFFFF"/>
                  </a:solidFill>
                </a:uFill>
                <a:latin typeface="+mn-lt"/>
              </a:rPr>
              <a:t>עובד</a:t>
            </a:r>
            <a:r>
              <a:rPr lang="en-US" sz="1200" b="0" strike="noStrike" spc="-1" dirty="0" err="1" smtClean="0">
                <a:solidFill>
                  <a:srgbClr val="000000"/>
                </a:solidFill>
                <a:uFill>
                  <a:solidFill>
                    <a:srgbClr val="FFFFFF"/>
                  </a:solidFill>
                </a:uFill>
                <a:latin typeface="Arial"/>
              </a:rPr>
              <a:t>ים</a:t>
            </a:r>
            <a:r>
              <a:rPr lang="en-US" sz="1200" b="0" strike="noStrike" spc="-1" dirty="0" smtClean="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a:t>
            </a:r>
            <a:r>
              <a:rPr lang="en-US" sz="1200" b="0" strike="noStrike" spc="-1" dirty="0" err="1">
                <a:solidFill>
                  <a:srgbClr val="000000"/>
                </a:solidFill>
                <a:uFill>
                  <a:solidFill>
                    <a:srgbClr val="FFFFFF"/>
                  </a:solidFill>
                </a:uFill>
                <a:latin typeface="Arial"/>
              </a:rPr>
              <a:t>עריכה</a:t>
            </a:r>
            <a:endParaRPr lang="en-US" sz="2000" b="0" strike="noStrike" spc="-1" dirty="0">
              <a:solidFill>
                <a:srgbClr val="000000"/>
              </a:solidFill>
              <a:uFill>
                <a:solidFill>
                  <a:srgbClr val="FFFFFF"/>
                </a:solidFill>
              </a:uFill>
              <a:latin typeface="Arial"/>
            </a:endParaRPr>
          </a:p>
          <a:p>
            <a:pPr marL="216000" indent="-216000" algn="r">
              <a:lnSpc>
                <a:spcPct val="100000"/>
              </a:lnSpc>
            </a:pPr>
            <a:endParaRPr lang="en-US" sz="2000" b="0" strike="noStrike" spc="-1" dirty="0">
              <a:solidFill>
                <a:srgbClr val="000000"/>
              </a:solidFill>
              <a:uFill>
                <a:solidFill>
                  <a:srgbClr val="FFFFFF"/>
                </a:solidFill>
              </a:uFill>
              <a:latin typeface="Arial"/>
            </a:endParaRPr>
          </a:p>
        </p:txBody>
      </p:sp>
      <p:sp>
        <p:nvSpPr>
          <p:cNvPr id="1474" name="TextShape 2"/>
          <p:cNvSpPr txBox="1"/>
          <p:nvPr/>
        </p:nvSpPr>
        <p:spPr>
          <a:xfrm>
            <a:off x="1440" y="8685360"/>
            <a:ext cx="2971440" cy="458280"/>
          </a:xfrm>
          <a:prstGeom prst="rect">
            <a:avLst/>
          </a:prstGeom>
          <a:noFill/>
          <a:ln>
            <a:noFill/>
          </a:ln>
        </p:spPr>
        <p:txBody>
          <a:bodyPr anchor="b"/>
          <a:lstStyle/>
          <a:p>
            <a:pPr rtl="1">
              <a:lnSpc>
                <a:spcPct val="100000"/>
              </a:lnSpc>
            </a:pPr>
            <a:fld id="{D8EE0630-BECE-40B1-A492-2360AC8F664C}" type="slidenum">
              <a:rPr lang="en-US" sz="1200" b="0" strike="noStrike" spc="-1">
                <a:solidFill>
                  <a:srgbClr val="000000"/>
                </a:solidFill>
                <a:uFill>
                  <a:solidFill>
                    <a:srgbClr val="FFFFFF"/>
                  </a:solidFill>
                </a:uFill>
                <a:latin typeface="+mn-lt"/>
                <a:ea typeface="+mn-ea"/>
              </a:rPr>
              <a:t>64</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591794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he-IL" sz="1200" b="0" strike="noStrike" spc="-1" dirty="0" smtClean="0">
                <a:solidFill>
                  <a:srgbClr val="000000"/>
                </a:solidFill>
                <a:uFill>
                  <a:solidFill>
                    <a:srgbClr val="FFFFFF"/>
                  </a:solidFill>
                </a:uFill>
                <a:latin typeface="+mn-lt"/>
              </a:rPr>
              <a:t>עובד</a:t>
            </a:r>
            <a:r>
              <a:rPr lang="en-US" sz="1200" b="0" strike="noStrike" spc="-1" dirty="0" err="1" smtClean="0">
                <a:solidFill>
                  <a:srgbClr val="000000"/>
                </a:solidFill>
                <a:uFill>
                  <a:solidFill>
                    <a:srgbClr val="FFFFFF"/>
                  </a:solidFill>
                </a:uFill>
                <a:latin typeface="Arial"/>
              </a:rPr>
              <a:t>ים</a:t>
            </a:r>
            <a:r>
              <a:rPr lang="en-US" sz="1200" b="0" strike="noStrike" spc="-1" dirty="0" smtClean="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he-IL" sz="1200" b="0" strike="noStrike" spc="-1" dirty="0" smtClean="0">
                <a:solidFill>
                  <a:srgbClr val="000000"/>
                </a:solidFill>
                <a:uFill>
                  <a:solidFill>
                    <a:srgbClr val="FFFFFF"/>
                  </a:solidFill>
                </a:uFill>
                <a:latin typeface="+mn-lt"/>
              </a:rPr>
              <a:t>עובד</a:t>
            </a:r>
            <a:r>
              <a:rPr lang="en-US" sz="1200" b="0" strike="noStrike" spc="-1" dirty="0" smtClean="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חדש</a:t>
            </a:r>
            <a:endParaRPr lang="en-US" sz="2000" b="0" strike="noStrike" spc="-1" dirty="0">
              <a:solidFill>
                <a:srgbClr val="000000"/>
              </a:solidFill>
              <a:uFill>
                <a:solidFill>
                  <a:srgbClr val="FFFFFF"/>
                </a:solidFill>
              </a:uFill>
              <a:latin typeface="Arial"/>
            </a:endParaRPr>
          </a:p>
          <a:p>
            <a:pPr algn="r" rtl="1">
              <a:lnSpc>
                <a:spcPct val="100000"/>
              </a:lnSpc>
            </a:pPr>
            <a:endParaRPr lang="en-US" sz="2000" b="0" strike="noStrike" spc="-1" dirty="0">
              <a:solidFill>
                <a:srgbClr val="000000"/>
              </a:solidFill>
              <a:uFill>
                <a:solidFill>
                  <a:srgbClr val="FFFFFF"/>
                </a:solidFill>
              </a:uFill>
              <a:latin typeface="Arial"/>
            </a:endParaRPr>
          </a:p>
        </p:txBody>
      </p:sp>
      <p:sp>
        <p:nvSpPr>
          <p:cNvPr id="1476" name="TextShape 2"/>
          <p:cNvSpPr txBox="1"/>
          <p:nvPr/>
        </p:nvSpPr>
        <p:spPr>
          <a:xfrm>
            <a:off x="1440" y="8685360"/>
            <a:ext cx="2971440" cy="458280"/>
          </a:xfrm>
          <a:prstGeom prst="rect">
            <a:avLst/>
          </a:prstGeom>
          <a:noFill/>
          <a:ln>
            <a:noFill/>
          </a:ln>
        </p:spPr>
        <p:txBody>
          <a:bodyPr anchor="b"/>
          <a:lstStyle/>
          <a:p>
            <a:pPr rtl="1">
              <a:lnSpc>
                <a:spcPct val="100000"/>
              </a:lnSpc>
            </a:pPr>
            <a:fld id="{796AC758-AB58-4459-B400-DE926EA0D217}" type="slidenum">
              <a:rPr lang="en-US" sz="1200" b="0" strike="noStrike" spc="-1">
                <a:solidFill>
                  <a:srgbClr val="000000"/>
                </a:solidFill>
                <a:uFill>
                  <a:solidFill>
                    <a:srgbClr val="FFFFFF"/>
                  </a:solidFill>
                </a:uFill>
                <a:latin typeface="+mn-lt"/>
                <a:ea typeface="+mn-ea"/>
              </a:rPr>
              <a:t>65</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688935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עובדים &gt; יומן עובד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אפשרות עריכת רשומה רק למקומות שלא מושלם להם נתון של סיום עבודה ז"א העמודות "עד תאריך, ו"עד שעה".</a:t>
            </a: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האם לתת אפשרות הוספת רשומה מלאה ? (למקרה שעובד שכח להיכנס בכניסה וביציאה) </a:t>
            </a:r>
            <a:r>
              <a:rPr lang="en-US" sz="1200" b="0" strike="noStrike" spc="-1">
                <a:solidFill>
                  <a:srgbClr val="FF0000"/>
                </a:solidFill>
                <a:uFill>
                  <a:solidFill>
                    <a:srgbClr val="FFFFFF"/>
                  </a:solidFill>
                </a:uFill>
                <a:latin typeface="Arial"/>
              </a:rPr>
              <a:t>כן</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בדו"ח לחשב גם כמה לתשלום.(ע"פ השכר השעתי שכתוב בנתוני העובד)</a:t>
            </a:r>
            <a:endParaRPr lang="en-US" sz="2000" b="0" strike="noStrike" spc="-1">
              <a:solidFill>
                <a:srgbClr val="000000"/>
              </a:solidFill>
              <a:uFill>
                <a:solidFill>
                  <a:srgbClr val="FFFFFF"/>
                </a:solidFill>
              </a:uFill>
              <a:latin typeface="Arial"/>
            </a:endParaRPr>
          </a:p>
        </p:txBody>
      </p:sp>
      <p:sp>
        <p:nvSpPr>
          <p:cNvPr id="1484" name="TextShape 2"/>
          <p:cNvSpPr txBox="1"/>
          <p:nvPr/>
        </p:nvSpPr>
        <p:spPr>
          <a:xfrm>
            <a:off x="1440" y="8685360"/>
            <a:ext cx="2971440" cy="458280"/>
          </a:xfrm>
          <a:prstGeom prst="rect">
            <a:avLst/>
          </a:prstGeom>
          <a:noFill/>
          <a:ln>
            <a:noFill/>
          </a:ln>
        </p:spPr>
        <p:txBody>
          <a:bodyPr anchor="b"/>
          <a:lstStyle/>
          <a:p>
            <a:pPr rtl="1">
              <a:lnSpc>
                <a:spcPct val="100000"/>
              </a:lnSpc>
            </a:pPr>
            <a:fld id="{5C27EFC5-E38A-437D-A968-F29BAE20F0EB}" type="slidenum">
              <a:rPr lang="en-US" sz="1200" b="0" strike="noStrike" spc="-1">
                <a:solidFill>
                  <a:srgbClr val="000000"/>
                </a:solidFill>
                <a:uFill>
                  <a:solidFill>
                    <a:srgbClr val="FFFFFF"/>
                  </a:solidFill>
                </a:uFill>
                <a:latin typeface="+mn-lt"/>
                <a:ea typeface="+mn-ea"/>
              </a:rPr>
              <a:t>66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PlaceHolder 1"/>
          <p:cNvSpPr>
            <a:spLocks noGrp="1"/>
          </p:cNvSpPr>
          <p:nvPr>
            <p:ph type="body"/>
          </p:nvPr>
        </p:nvSpPr>
        <p:spPr>
          <a:xfrm>
            <a:off x="685800" y="4400640"/>
            <a:ext cx="5486040" cy="38178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מוצרים</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בקטלוג שם המוצר יהיה מאוחד באופן של :שם מוצר+ תת קטגוריה1+תתקטגוריה2+ </a:t>
            </a:r>
            <a:r>
              <a:rPr lang="en-US" sz="2000" b="0" strike="noStrike" spc="-1">
                <a:solidFill>
                  <a:srgbClr val="000000"/>
                </a:solidFill>
                <a:uFill>
                  <a:solidFill>
                    <a:srgbClr val="FFFFFF"/>
                  </a:solidFill>
                </a:uFill>
                <a:latin typeface="Arial"/>
              </a:rPr>
              <a:t>תת קטגוריה3</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טבלת קטגוריות  קטגורייה + תת-קטגורייה1 + תת-קטגורייה2 + תת קטגוריה3</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לכל מוצר יש קטגוריה (אתרוגים, לולבים, הדסים, ערבות ,שונות)</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אם בחרנו אתרוגים אז יהיה לנו תת קטגוריה (תימני מאזוז, תימני מחפוד, תימני בית יוסף, אשכנזי וכו')</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בכל אחד מהם רמה (אא , א, ב, ג, 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בלולבים יש תת קטגוריה (קורה ,זהידי, דרי, וכו) וגם כאן לכל אחד רמות אא א ב ג</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בהדסים (ווזנר, שטרן מחפוד) ורמות </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בערבות (לבלוב, רגיל) לא נראה לי שיש רמות</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האם יש אפשרות שהמנהל יכניס את הנתונים האלה? כלומר את סוגי המוצרים את הקטגוריות. ז"א לא יבחר מרשימה סגורה אלא בפעם הראשונה יצטרך להקליד הכל בעצמו או לפחות שתינתן לו האפשרות להוסיף עוד קטגוריות או עוד אפשרויות?</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בשונות יש קופסאות, נרתיקים וכו'.</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כשיהיה רלוונטי אני אגיד לששון לעשות רשימה מדוייקת בכל מקרה עדיף שתהיה אפשרות להוסיף לבד ושזו לא תהיה רשימה סגורה.</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לגבי קוד מוצר שהמחשב יבנה את הקוד בצורה שלמש כל האתרוגים יתחילו ב- 1 והלולבים ב- 2 וההדסים ב- 3 וכו'.</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ואח"כ המספר השני יהיה בהתאם לקטגוריה ז"א כל התימנים 1 וכל האשכנזים 2</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ואח"כ ספרה שלישית לכל המאזוז 1 והמחפוד 2 וכו' </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וספרה רביעית תבטא את הרמה. כל זה כדי שיהיה ממוין בתצוגה.</a:t>
            </a:r>
            <a:endParaRPr lang="en-US" sz="2000" b="0" strike="noStrike" spc="-1">
              <a:solidFill>
                <a:srgbClr val="000000"/>
              </a:solidFill>
              <a:uFill>
                <a:solidFill>
                  <a:srgbClr val="FFFFFF"/>
                </a:solidFill>
              </a:uFill>
              <a:latin typeface="Arial"/>
            </a:endParaRPr>
          </a:p>
        </p:txBody>
      </p:sp>
      <p:sp>
        <p:nvSpPr>
          <p:cNvPr id="1486" name="TextShape 2"/>
          <p:cNvSpPr txBox="1"/>
          <p:nvPr/>
        </p:nvSpPr>
        <p:spPr>
          <a:xfrm>
            <a:off x="1440" y="8685360"/>
            <a:ext cx="2971440" cy="458280"/>
          </a:xfrm>
          <a:prstGeom prst="rect">
            <a:avLst/>
          </a:prstGeom>
          <a:noFill/>
          <a:ln>
            <a:noFill/>
          </a:ln>
        </p:spPr>
        <p:txBody>
          <a:bodyPr anchor="b"/>
          <a:lstStyle/>
          <a:p>
            <a:pPr rtl="1">
              <a:lnSpc>
                <a:spcPct val="100000"/>
              </a:lnSpc>
            </a:pPr>
            <a:fld id="{8653EF31-18F7-41FE-B437-A9E99BA49562}" type="slidenum">
              <a:rPr lang="en-US" sz="1200" b="0" strike="noStrike" spc="-1">
                <a:solidFill>
                  <a:srgbClr val="000000"/>
                </a:solidFill>
                <a:uFill>
                  <a:solidFill>
                    <a:srgbClr val="FFFFFF"/>
                  </a:solidFill>
                </a:uFill>
                <a:latin typeface="+mn-lt"/>
                <a:ea typeface="+mn-ea"/>
              </a:rPr>
              <a:t>67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מוצרים</a:t>
            </a:r>
            <a:endParaRPr lang="en-US" sz="2000" b="0" strike="noStrike" spc="-1">
              <a:solidFill>
                <a:srgbClr val="000000"/>
              </a:solidFill>
              <a:uFill>
                <a:solidFill>
                  <a:srgbClr val="FFFFFF"/>
                </a:solidFill>
              </a:uFill>
              <a:latin typeface="Arial"/>
            </a:endParaRPr>
          </a:p>
        </p:txBody>
      </p:sp>
      <p:sp>
        <p:nvSpPr>
          <p:cNvPr id="1488" name="TextShape 2"/>
          <p:cNvSpPr txBox="1"/>
          <p:nvPr/>
        </p:nvSpPr>
        <p:spPr>
          <a:xfrm>
            <a:off x="1440" y="8685360"/>
            <a:ext cx="2971440" cy="458280"/>
          </a:xfrm>
          <a:prstGeom prst="rect">
            <a:avLst/>
          </a:prstGeom>
          <a:noFill/>
          <a:ln>
            <a:noFill/>
          </a:ln>
        </p:spPr>
        <p:txBody>
          <a:bodyPr anchor="b"/>
          <a:lstStyle/>
          <a:p>
            <a:pPr rtl="1">
              <a:lnSpc>
                <a:spcPct val="100000"/>
              </a:lnSpc>
            </a:pPr>
            <a:fld id="{CFC33127-02B6-4A02-BAB0-D8CD6D2C26BF}" type="slidenum">
              <a:rPr lang="en-US" sz="1200" b="0" strike="noStrike" spc="-1">
                <a:solidFill>
                  <a:srgbClr val="000000"/>
                </a:solidFill>
                <a:uFill>
                  <a:solidFill>
                    <a:srgbClr val="FFFFFF"/>
                  </a:solidFill>
                </a:uFill>
                <a:latin typeface="+mn-lt"/>
                <a:ea typeface="+mn-ea"/>
              </a:rPr>
              <a:t>68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מוצרים &gt; הוספת תת/קטגורייה </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p:txBody>
      </p:sp>
      <p:sp>
        <p:nvSpPr>
          <p:cNvPr id="1490" name="TextShape 2"/>
          <p:cNvSpPr txBox="1"/>
          <p:nvPr/>
        </p:nvSpPr>
        <p:spPr>
          <a:xfrm>
            <a:off x="1440" y="8685360"/>
            <a:ext cx="2971440" cy="458280"/>
          </a:xfrm>
          <a:prstGeom prst="rect">
            <a:avLst/>
          </a:prstGeom>
          <a:noFill/>
          <a:ln>
            <a:noFill/>
          </a:ln>
        </p:spPr>
        <p:txBody>
          <a:bodyPr anchor="b"/>
          <a:lstStyle/>
          <a:p>
            <a:pPr rtl="1">
              <a:lnSpc>
                <a:spcPct val="100000"/>
              </a:lnSpc>
            </a:pPr>
            <a:fld id="{3AABDC61-3918-4F6E-9106-9E4306D0F7ED}" type="slidenum">
              <a:rPr lang="en-US" sz="1200" b="0" strike="noStrike" spc="-1">
                <a:solidFill>
                  <a:srgbClr val="000000"/>
                </a:solidFill>
                <a:uFill>
                  <a:solidFill>
                    <a:srgbClr val="FFFFFF"/>
                  </a:solidFill>
                </a:uFill>
                <a:latin typeface="+mn-lt"/>
                <a:ea typeface="+mn-ea"/>
              </a:rPr>
              <a:t>69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טופס לקוח חדש בלחיצה על "צור חשבון לקוח"</a:t>
            </a:r>
          </a:p>
          <a:p>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בעת פתיחה נשלח למנהלים התראה שמודיע לו שלקוח חדש הצטרף.</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אפשר אולי להוריד את מס בית</a:t>
            </a:r>
          </a:p>
          <a:p>
            <a:pPr rtl="1">
              <a:lnSpc>
                <a:spcPct val="100000"/>
              </a:lnSpc>
            </a:pPr>
            <a:endParaRPr lang="en-US" sz="2000" b="0" strike="noStrike" spc="-1">
              <a:solidFill>
                <a:srgbClr val="000000"/>
              </a:solidFill>
              <a:uFill>
                <a:solidFill>
                  <a:srgbClr val="FFFFFF"/>
                </a:solidFill>
              </a:uFill>
              <a:latin typeface="Arial"/>
            </a:endParaRPr>
          </a:p>
        </p:txBody>
      </p:sp>
      <p:sp>
        <p:nvSpPr>
          <p:cNvPr id="1344" name="TextShape 2"/>
          <p:cNvSpPr txBox="1"/>
          <p:nvPr/>
        </p:nvSpPr>
        <p:spPr>
          <a:xfrm>
            <a:off x="1440" y="8685360"/>
            <a:ext cx="2971440" cy="458280"/>
          </a:xfrm>
          <a:prstGeom prst="rect">
            <a:avLst/>
          </a:prstGeom>
          <a:noFill/>
          <a:ln>
            <a:noFill/>
          </a:ln>
        </p:spPr>
        <p:txBody>
          <a:bodyPr anchor="b"/>
          <a:lstStyle/>
          <a:p>
            <a:pPr rtl="1">
              <a:lnSpc>
                <a:spcPct val="100000"/>
              </a:lnSpc>
            </a:pPr>
            <a:fld id="{AEA271F1-3B26-4AA1-8D54-31B01EBED657}" type="slidenum">
              <a:rPr lang="en-US" sz="1200" b="0" strike="noStrike" spc="-1">
                <a:solidFill>
                  <a:srgbClr val="000000"/>
                </a:solidFill>
                <a:uFill>
                  <a:solidFill>
                    <a:srgbClr val="FFFFFF"/>
                  </a:solidFill>
                </a:uFill>
                <a:latin typeface="+mn-lt"/>
                <a:ea typeface="+mn-ea"/>
              </a:rPr>
              <a:t>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2" name="TextShape 2"/>
          <p:cNvSpPr txBox="1"/>
          <p:nvPr/>
        </p:nvSpPr>
        <p:spPr>
          <a:xfrm>
            <a:off x="1440" y="8685360"/>
            <a:ext cx="2971440" cy="458280"/>
          </a:xfrm>
          <a:prstGeom prst="rect">
            <a:avLst/>
          </a:prstGeom>
          <a:noFill/>
          <a:ln>
            <a:noFill/>
          </a:ln>
        </p:spPr>
        <p:txBody>
          <a:bodyPr anchor="b"/>
          <a:lstStyle/>
          <a:p>
            <a:pPr rtl="1">
              <a:lnSpc>
                <a:spcPct val="100000"/>
              </a:lnSpc>
            </a:pPr>
            <a:fld id="{882AC989-A663-4079-9792-2553829723AA}" type="slidenum">
              <a:rPr lang="en-US" sz="1200" b="0" strike="noStrike" spc="-1">
                <a:solidFill>
                  <a:srgbClr val="000000"/>
                </a:solidFill>
                <a:uFill>
                  <a:solidFill>
                    <a:srgbClr val="FFFFFF"/>
                  </a:solidFill>
                </a:uFill>
                <a:latin typeface="+mn-lt"/>
                <a:ea typeface="+mn-ea"/>
              </a:rPr>
              <a:t>70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דוחות</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באפשרות הדפסה אפשרויות פרטים להדפסה ברשימת עובדים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מוצרים – רשימה רגילה עם/בלי כמות מלאי עם אפשרות סינון לפי קטגורייה/תת קטגורייה</a:t>
            </a:r>
          </a:p>
          <a:p>
            <a:r>
              <a:rPr lang="en-US" sz="2000" b="0" strike="noStrike" spc="-1">
                <a:solidFill>
                  <a:srgbClr val="000000"/>
                </a:solidFill>
                <a:uFill>
                  <a:solidFill>
                    <a:srgbClr val="FFFFFF"/>
                  </a:solidFill>
                </a:uFill>
                <a:latin typeface="Arial"/>
              </a:rPr>
              <a:t>מוצרים חסרים במלאי/ מוצרים קיימים במלאי מכמות מוגדרת שיגדיר במקום ויש ברירת מחדל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מתחת לכמות מסוימת יציג התראה למנהל באתר – תיבת דואר להתראות בתיבה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71</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427210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דוחות</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באפשרות הדפסה אפשרויות פרטים להדפסה ברשימת עובדים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מוצרים – רשימה רגילה עם/בלי כמות מלאי עם אפשרות סינון לפי קטגורייה/תת קטגורייה</a:t>
            </a:r>
          </a:p>
          <a:p>
            <a:r>
              <a:rPr lang="en-US" sz="2000" b="0" strike="noStrike" spc="-1">
                <a:solidFill>
                  <a:srgbClr val="000000"/>
                </a:solidFill>
                <a:uFill>
                  <a:solidFill>
                    <a:srgbClr val="FFFFFF"/>
                  </a:solidFill>
                </a:uFill>
                <a:latin typeface="Arial"/>
              </a:rPr>
              <a:t>מוצרים חסרים במלאי/ מוצרים קיימים במלאי מכמות מוגדרת שיגדיר במקום ויש ברירת מחדל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מתחת לכמות מסוימת יציג התראה למנהל באתר – תיבת דואר להתראות בתיבה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72</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477223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&gt;ספקים &gt;כרטיס ספק</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498" name="TextShape 2"/>
          <p:cNvSpPr txBox="1"/>
          <p:nvPr/>
        </p:nvSpPr>
        <p:spPr>
          <a:xfrm>
            <a:off x="1440" y="8685360"/>
            <a:ext cx="2971440" cy="458280"/>
          </a:xfrm>
          <a:prstGeom prst="rect">
            <a:avLst/>
          </a:prstGeom>
          <a:noFill/>
          <a:ln>
            <a:noFill/>
          </a:ln>
        </p:spPr>
        <p:txBody>
          <a:bodyPr anchor="b"/>
          <a:lstStyle/>
          <a:p>
            <a:pPr rtl="1">
              <a:lnSpc>
                <a:spcPct val="100000"/>
              </a:lnSpc>
            </a:pPr>
            <a:fld id="{0B0AAC33-AAC4-432E-A59D-00A07BFD0A18}" type="slidenum">
              <a:rPr lang="en-US" sz="1200" b="0" strike="noStrike" spc="-1">
                <a:solidFill>
                  <a:srgbClr val="000000"/>
                </a:solidFill>
                <a:uFill>
                  <a:solidFill>
                    <a:srgbClr val="FFFFFF"/>
                  </a:solidFill>
                </a:uFill>
                <a:latin typeface="+mn-lt"/>
                <a:ea typeface="+mn-ea"/>
              </a:rPr>
              <a:t>73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&gt;לקוחות</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צפייה בסטטיסטיקת לקוח הולך לדף סטטיסטיקה שמוצגת ללקוח באתר בכניסת לקוחות</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לחיצה על השם פותחת כרטיס עם כל הפרטים כולל תנועות של הזמנות ואספקה ותשלומים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0" name="TextShape 2"/>
          <p:cNvSpPr txBox="1"/>
          <p:nvPr/>
        </p:nvSpPr>
        <p:spPr>
          <a:xfrm>
            <a:off x="1440" y="8685360"/>
            <a:ext cx="2971440" cy="458280"/>
          </a:xfrm>
          <a:prstGeom prst="rect">
            <a:avLst/>
          </a:prstGeom>
          <a:noFill/>
          <a:ln>
            <a:noFill/>
          </a:ln>
        </p:spPr>
        <p:txBody>
          <a:bodyPr anchor="b"/>
          <a:lstStyle/>
          <a:p>
            <a:pPr rtl="1">
              <a:lnSpc>
                <a:spcPct val="100000"/>
              </a:lnSpc>
            </a:pPr>
            <a:fld id="{04621BD1-AF82-4D18-8FF1-406591F4A859}" type="slidenum">
              <a:rPr lang="en-US" sz="1200" b="0" strike="noStrike" spc="-1">
                <a:solidFill>
                  <a:srgbClr val="000000"/>
                </a:solidFill>
                <a:uFill>
                  <a:solidFill>
                    <a:srgbClr val="FFFFFF"/>
                  </a:solidFill>
                </a:uFill>
                <a:latin typeface="+mn-lt"/>
                <a:ea typeface="+mn-ea"/>
              </a:rPr>
              <a:t>74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&gt;לקוחות &gt;כרטיס לקוח</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2" name="TextShape 2"/>
          <p:cNvSpPr txBox="1"/>
          <p:nvPr/>
        </p:nvSpPr>
        <p:spPr>
          <a:xfrm>
            <a:off x="1440" y="8685360"/>
            <a:ext cx="2971440" cy="458280"/>
          </a:xfrm>
          <a:prstGeom prst="rect">
            <a:avLst/>
          </a:prstGeom>
          <a:noFill/>
          <a:ln>
            <a:noFill/>
          </a:ln>
        </p:spPr>
        <p:txBody>
          <a:bodyPr anchor="b"/>
          <a:lstStyle/>
          <a:p>
            <a:pPr rtl="1">
              <a:lnSpc>
                <a:spcPct val="100000"/>
              </a:lnSpc>
            </a:pPr>
            <a:fld id="{6D4F5559-1EF0-4A1F-9758-55E5A33A61A0}" type="slidenum">
              <a:rPr lang="en-US" sz="1200" b="0" strike="noStrike" spc="-1">
                <a:solidFill>
                  <a:srgbClr val="000000"/>
                </a:solidFill>
                <a:uFill>
                  <a:solidFill>
                    <a:srgbClr val="FFFFFF"/>
                  </a:solidFill>
                </a:uFill>
                <a:latin typeface="+mn-lt"/>
                <a:ea typeface="+mn-ea"/>
              </a:rPr>
              <a:t>75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&gt;עובדים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4" name="TextShape 2"/>
          <p:cNvSpPr txBox="1"/>
          <p:nvPr/>
        </p:nvSpPr>
        <p:spPr>
          <a:xfrm>
            <a:off x="1440" y="8685360"/>
            <a:ext cx="2971440" cy="458280"/>
          </a:xfrm>
          <a:prstGeom prst="rect">
            <a:avLst/>
          </a:prstGeom>
          <a:noFill/>
          <a:ln>
            <a:noFill/>
          </a:ln>
        </p:spPr>
        <p:txBody>
          <a:bodyPr anchor="b"/>
          <a:lstStyle/>
          <a:p>
            <a:pPr rtl="1">
              <a:lnSpc>
                <a:spcPct val="100000"/>
              </a:lnSpc>
            </a:pPr>
            <a:fld id="{0707AD33-172F-4B6B-9BAF-81A9A904837B}" type="slidenum">
              <a:rPr lang="en-US" sz="1200" b="0" strike="noStrike" spc="-1">
                <a:solidFill>
                  <a:srgbClr val="000000"/>
                </a:solidFill>
                <a:uFill>
                  <a:solidFill>
                    <a:srgbClr val="FFFFFF"/>
                  </a:solidFill>
                </a:uFill>
                <a:latin typeface="+mn-lt"/>
                <a:ea typeface="+mn-ea"/>
              </a:rPr>
              <a:t>76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&gt;עובדים &gt;כרטיס עובד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6" name="TextShape 2"/>
          <p:cNvSpPr txBox="1"/>
          <p:nvPr/>
        </p:nvSpPr>
        <p:spPr>
          <a:xfrm>
            <a:off x="1440" y="8685360"/>
            <a:ext cx="2971440" cy="458280"/>
          </a:xfrm>
          <a:prstGeom prst="rect">
            <a:avLst/>
          </a:prstGeom>
          <a:noFill/>
          <a:ln>
            <a:noFill/>
          </a:ln>
        </p:spPr>
        <p:txBody>
          <a:bodyPr anchor="b"/>
          <a:lstStyle/>
          <a:p>
            <a:pPr rtl="1">
              <a:lnSpc>
                <a:spcPct val="100000"/>
              </a:lnSpc>
            </a:pPr>
            <a:fld id="{80B0E173-ADA7-4F97-930B-C81D399F94E6}" type="slidenum">
              <a:rPr lang="en-US" sz="1200" b="0" strike="noStrike" spc="-1">
                <a:solidFill>
                  <a:srgbClr val="000000"/>
                </a:solidFill>
                <a:uFill>
                  <a:solidFill>
                    <a:srgbClr val="FFFFFF"/>
                  </a:solidFill>
                </a:uFill>
                <a:latin typeface="+mn-lt"/>
                <a:ea typeface="+mn-ea"/>
              </a:rPr>
              <a:t>77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עובדים &gt; יומן עובד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אפשרות עריכת רשומה רק למקומות שלא מושלם להם נתון של סיום עבודה ז"א העמודות "עד תאריך, ו"עד שעה".</a:t>
            </a: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האם לתת אפשרות הוספת רשומה מלאה ? (למקרה שעובד שכח להיכנס בכניסה וביציאה) </a:t>
            </a:r>
            <a:r>
              <a:rPr lang="en-US" sz="1200" b="0" strike="noStrike" spc="-1">
                <a:solidFill>
                  <a:srgbClr val="FF0000"/>
                </a:solidFill>
                <a:uFill>
                  <a:solidFill>
                    <a:srgbClr val="FFFFFF"/>
                  </a:solidFill>
                </a:uFill>
                <a:latin typeface="Arial"/>
              </a:rPr>
              <a:t>כן</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בדו"ח לחשב גם כמה לתשלום.(ע"פ השכר השעתי שכתוב בנתוני העובד)</a:t>
            </a:r>
            <a:endParaRPr lang="en-US" sz="2000" b="0" strike="noStrike" spc="-1">
              <a:solidFill>
                <a:srgbClr val="000000"/>
              </a:solidFill>
              <a:uFill>
                <a:solidFill>
                  <a:srgbClr val="FFFFFF"/>
                </a:solidFill>
              </a:uFill>
              <a:latin typeface="Arial"/>
            </a:endParaRPr>
          </a:p>
        </p:txBody>
      </p:sp>
      <p:sp>
        <p:nvSpPr>
          <p:cNvPr id="1508" name="TextShape 2"/>
          <p:cNvSpPr txBox="1"/>
          <p:nvPr/>
        </p:nvSpPr>
        <p:spPr>
          <a:xfrm>
            <a:off x="1440" y="8685360"/>
            <a:ext cx="2971440" cy="458280"/>
          </a:xfrm>
          <a:prstGeom prst="rect">
            <a:avLst/>
          </a:prstGeom>
          <a:noFill/>
          <a:ln>
            <a:noFill/>
          </a:ln>
        </p:spPr>
        <p:txBody>
          <a:bodyPr anchor="b"/>
          <a:lstStyle/>
          <a:p>
            <a:pPr rtl="1">
              <a:lnSpc>
                <a:spcPct val="100000"/>
              </a:lnSpc>
            </a:pPr>
            <a:fld id="{EFA2E5FD-EAE2-4423-9460-59CE718649B5}" type="slidenum">
              <a:rPr lang="en-US" sz="1200" b="0" strike="noStrike" spc="-1">
                <a:solidFill>
                  <a:srgbClr val="000000"/>
                </a:solidFill>
                <a:uFill>
                  <a:solidFill>
                    <a:srgbClr val="FFFFFF"/>
                  </a:solidFill>
                </a:uFill>
                <a:latin typeface="+mn-lt"/>
                <a:ea typeface="+mn-ea"/>
              </a:rPr>
              <a:t>78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&gt;מוצרים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ע"פ קטגוריות וממחיר עד מחיר</a:t>
            </a: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קיים במלאי/חסר במלאי</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a:t>
            </a:r>
          </a:p>
          <a:p>
            <a:pPr algn="r" rtl="1">
              <a:lnSpc>
                <a:spcPct val="100000"/>
              </a:lnSpc>
            </a:pPr>
            <a:r>
              <a:rPr lang="en-US" sz="2000" b="0" strike="noStrike" spc="-1">
                <a:solidFill>
                  <a:srgbClr val="000000"/>
                </a:solidFill>
                <a:uFill>
                  <a:solidFill>
                    <a:srgbClr val="FFFFFF"/>
                  </a:solidFill>
                </a:uFill>
                <a:latin typeface="Arial"/>
              </a:rPr>
              <a:t>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0" name="TextShape 2"/>
          <p:cNvSpPr txBox="1"/>
          <p:nvPr/>
        </p:nvSpPr>
        <p:spPr>
          <a:xfrm>
            <a:off x="1440" y="8685360"/>
            <a:ext cx="2971440" cy="458280"/>
          </a:xfrm>
          <a:prstGeom prst="rect">
            <a:avLst/>
          </a:prstGeom>
          <a:noFill/>
          <a:ln>
            <a:noFill/>
          </a:ln>
        </p:spPr>
        <p:txBody>
          <a:bodyPr anchor="b"/>
          <a:lstStyle/>
          <a:p>
            <a:pPr rtl="1">
              <a:lnSpc>
                <a:spcPct val="100000"/>
              </a:lnSpc>
            </a:pPr>
            <a:fld id="{11CD8D0B-4D92-47D3-9EF9-980070016C6F}" type="slidenum">
              <a:rPr lang="en-US" sz="1200" b="0" strike="noStrike" spc="-1">
                <a:solidFill>
                  <a:srgbClr val="000000"/>
                </a:solidFill>
                <a:uFill>
                  <a:solidFill>
                    <a:srgbClr val="FFFFFF"/>
                  </a:solidFill>
                </a:uFill>
                <a:latin typeface="+mn-lt"/>
                <a:ea typeface="+mn-ea"/>
              </a:rPr>
              <a:t>79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ניהול חשבון</a:t>
            </a:r>
          </a:p>
        </p:txBody>
      </p:sp>
      <p:sp>
        <p:nvSpPr>
          <p:cNvPr id="1350" name="TextShape 2"/>
          <p:cNvSpPr txBox="1"/>
          <p:nvPr/>
        </p:nvSpPr>
        <p:spPr>
          <a:xfrm>
            <a:off x="1440" y="8685360"/>
            <a:ext cx="2971440" cy="458280"/>
          </a:xfrm>
          <a:prstGeom prst="rect">
            <a:avLst/>
          </a:prstGeom>
          <a:noFill/>
          <a:ln>
            <a:noFill/>
          </a:ln>
        </p:spPr>
        <p:txBody>
          <a:bodyPr anchor="b"/>
          <a:lstStyle/>
          <a:p>
            <a:pPr rtl="1">
              <a:lnSpc>
                <a:spcPct val="100000"/>
              </a:lnSpc>
            </a:pPr>
            <a:fld id="{890681FD-4C19-45C7-9B88-C1C1AE01CBEC}" type="slidenum">
              <a:rPr lang="en-US" sz="1200" b="0" strike="noStrike" spc="-1">
                <a:solidFill>
                  <a:srgbClr val="000000"/>
                </a:solidFill>
                <a:uFill>
                  <a:solidFill>
                    <a:srgbClr val="FFFFFF"/>
                  </a:solidFill>
                </a:uFill>
                <a:latin typeface="+mn-lt"/>
                <a:ea typeface="+mn-ea"/>
              </a:rPr>
              <a:t>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 קניה - </a:t>
            </a:r>
            <a:r>
              <a:rPr lang="en-US" sz="2000" b="0" strike="noStrike" spc="-1">
                <a:solidFill>
                  <a:srgbClr val="000000"/>
                </a:solidFill>
                <a:uFill>
                  <a:solidFill>
                    <a:srgbClr val="FFFFFF"/>
                  </a:solidFill>
                </a:uFill>
                <a:latin typeface="Arial"/>
              </a:rPr>
              <a:t>קניות מספקים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מסננים:</a:t>
            </a:r>
          </a:p>
          <a:p>
            <a:pPr marL="171360" indent="-171000" algn="r" rtl="1">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טרם סופקו</a:t>
            </a:r>
          </a:p>
          <a:p>
            <a:pPr marL="171360" indent="-171000" algn="r" rtl="1">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לפי ספק</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a:t>
            </a:r>
          </a:p>
          <a:p>
            <a:pPr algn="r" rtl="1">
              <a:lnSpc>
                <a:spcPct val="100000"/>
              </a:lnSpc>
            </a:pPr>
            <a:r>
              <a:rPr lang="en-US" sz="2000" b="0" strike="noStrike" spc="-1">
                <a:solidFill>
                  <a:srgbClr val="000000"/>
                </a:solidFill>
                <a:uFill>
                  <a:solidFill>
                    <a:srgbClr val="FFFFFF"/>
                  </a:solidFill>
                </a:uFill>
                <a:latin typeface="Arial"/>
              </a:rPr>
              <a:t>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2" name="TextShape 2"/>
          <p:cNvSpPr txBox="1"/>
          <p:nvPr/>
        </p:nvSpPr>
        <p:spPr>
          <a:xfrm>
            <a:off x="1440" y="8685360"/>
            <a:ext cx="2971440" cy="458280"/>
          </a:xfrm>
          <a:prstGeom prst="rect">
            <a:avLst/>
          </a:prstGeom>
          <a:noFill/>
          <a:ln>
            <a:noFill/>
          </a:ln>
        </p:spPr>
        <p:txBody>
          <a:bodyPr anchor="b"/>
          <a:lstStyle/>
          <a:p>
            <a:pPr rtl="1">
              <a:lnSpc>
                <a:spcPct val="100000"/>
              </a:lnSpc>
            </a:pPr>
            <a:fld id="{D9F4457F-4E90-4AC6-809B-549066180AB7}" type="slidenum">
              <a:rPr lang="en-US" sz="1200" b="0" strike="noStrike" spc="-1">
                <a:solidFill>
                  <a:srgbClr val="000000"/>
                </a:solidFill>
                <a:uFill>
                  <a:solidFill>
                    <a:srgbClr val="FFFFFF"/>
                  </a:solidFill>
                </a:uFill>
                <a:latin typeface="+mn-lt"/>
                <a:ea typeface="+mn-ea"/>
              </a:rPr>
              <a:t>80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PlaceHolder 1"/>
          <p:cNvSpPr>
            <a:spLocks noGrp="1"/>
          </p:cNvSpPr>
          <p:nvPr>
            <p:ph type="body"/>
          </p:nvPr>
        </p:nvSpPr>
        <p:spPr>
          <a:xfrm>
            <a:off x="685800" y="4400640"/>
            <a:ext cx="5486040" cy="3600000"/>
          </a:xfrm>
          <a:prstGeom prst="rect">
            <a:avLst/>
          </a:prstGeom>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דוחות</a:t>
            </a:r>
            <a:r>
              <a:rPr lang="en-US" sz="1200" b="0" strike="noStrike" spc="-1" dirty="0">
                <a:solidFill>
                  <a:srgbClr val="000000"/>
                </a:solidFill>
                <a:uFill>
                  <a:solidFill>
                    <a:srgbClr val="FFFFFF"/>
                  </a:solidFill>
                </a:uFill>
                <a:latin typeface="Arial"/>
              </a:rPr>
              <a:t> &gt; </a:t>
            </a:r>
            <a:r>
              <a:rPr lang="en-US" sz="1200" b="0" strike="noStrike" spc="-1" dirty="0" err="1">
                <a:solidFill>
                  <a:srgbClr val="000000"/>
                </a:solidFill>
                <a:uFill>
                  <a:solidFill>
                    <a:srgbClr val="FFFFFF"/>
                  </a:solidFill>
                </a:uFill>
                <a:latin typeface="Arial"/>
              </a:rPr>
              <a:t>קניה</a:t>
            </a:r>
            <a:r>
              <a:rPr lang="en-US" sz="1200" b="0" strike="noStrike" spc="-1" dirty="0">
                <a:solidFill>
                  <a:srgbClr val="000000"/>
                </a:solidFill>
                <a:uFill>
                  <a:solidFill>
                    <a:srgbClr val="FFFFFF"/>
                  </a:solidFill>
                </a:uFill>
                <a:latin typeface="Arial"/>
              </a:rPr>
              <a:t> - </a:t>
            </a:r>
            <a:r>
              <a:rPr lang="en-US" sz="2000" spc="-1" dirty="0" err="1" smtClean="0">
                <a:uFill>
                  <a:solidFill>
                    <a:srgbClr val="FFFFFF"/>
                  </a:solidFill>
                </a:uFill>
                <a:latin typeface="Calibri"/>
              </a:rPr>
              <a:t>אספקה</a:t>
            </a:r>
            <a:r>
              <a:rPr lang="en-US" sz="2000" spc="-1" dirty="0" smtClean="0">
                <a:uFill>
                  <a:solidFill>
                    <a:srgbClr val="FFFFFF"/>
                  </a:solidFill>
                </a:uFill>
                <a:latin typeface="Calibri"/>
              </a:rPr>
              <a:t> </a:t>
            </a:r>
            <a:r>
              <a:rPr lang="en-US" sz="2000" spc="-1" dirty="0" err="1" smtClean="0">
                <a:uFill>
                  <a:solidFill>
                    <a:srgbClr val="FFFFFF"/>
                  </a:solidFill>
                </a:uFill>
                <a:latin typeface="Calibri"/>
              </a:rPr>
              <a:t>בפועל</a:t>
            </a:r>
            <a:endParaRPr lang="en-US" sz="2000" spc="-1" dirty="0" smtClean="0">
              <a:uFill>
                <a:solidFill>
                  <a:srgbClr val="FFFFFF"/>
                </a:solidFill>
              </a:uFill>
            </a:endParaRPr>
          </a:p>
        </p:txBody>
      </p:sp>
      <p:sp>
        <p:nvSpPr>
          <p:cNvPr id="1514" name="TextShape 2"/>
          <p:cNvSpPr txBox="1"/>
          <p:nvPr/>
        </p:nvSpPr>
        <p:spPr>
          <a:xfrm>
            <a:off x="1440" y="8685360"/>
            <a:ext cx="2971440" cy="458280"/>
          </a:xfrm>
          <a:prstGeom prst="rect">
            <a:avLst/>
          </a:prstGeom>
          <a:noFill/>
          <a:ln>
            <a:noFill/>
          </a:ln>
        </p:spPr>
        <p:txBody>
          <a:bodyPr anchor="b"/>
          <a:lstStyle/>
          <a:p>
            <a:pPr rtl="1">
              <a:lnSpc>
                <a:spcPct val="100000"/>
              </a:lnSpc>
            </a:pPr>
            <a:fld id="{3024645F-BF76-440D-9DD3-D8E23654AA11}" type="slidenum">
              <a:rPr lang="en-US" sz="1200" b="0" strike="noStrike" spc="-1">
                <a:solidFill>
                  <a:srgbClr val="000000"/>
                </a:solidFill>
                <a:uFill>
                  <a:solidFill>
                    <a:srgbClr val="FFFFFF"/>
                  </a:solidFill>
                </a:uFill>
                <a:latin typeface="+mn-lt"/>
                <a:ea typeface="+mn-ea"/>
              </a:rPr>
              <a:t>81</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822537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 קניה - </a:t>
            </a:r>
            <a:r>
              <a:rPr lang="en-US" sz="2000" b="0" strike="noStrike" spc="-1">
                <a:solidFill>
                  <a:srgbClr val="000000"/>
                </a:solidFill>
                <a:uFill>
                  <a:solidFill>
                    <a:srgbClr val="FFFFFF"/>
                  </a:solidFill>
                </a:uFill>
                <a:latin typeface="Arial"/>
              </a:rPr>
              <a:t>ניהול חסרים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ע"פ:</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ספק</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4" name="TextShape 2"/>
          <p:cNvSpPr txBox="1"/>
          <p:nvPr/>
        </p:nvSpPr>
        <p:spPr>
          <a:xfrm>
            <a:off x="1440" y="8685360"/>
            <a:ext cx="2971440" cy="458280"/>
          </a:xfrm>
          <a:prstGeom prst="rect">
            <a:avLst/>
          </a:prstGeom>
          <a:noFill/>
          <a:ln>
            <a:noFill/>
          </a:ln>
        </p:spPr>
        <p:txBody>
          <a:bodyPr anchor="b"/>
          <a:lstStyle/>
          <a:p>
            <a:pPr rtl="1">
              <a:lnSpc>
                <a:spcPct val="100000"/>
              </a:lnSpc>
            </a:pPr>
            <a:fld id="{3024645F-BF76-440D-9DD3-D8E23654AA11}" type="slidenum">
              <a:rPr lang="en-US" sz="1200" b="0" strike="noStrike" spc="-1">
                <a:solidFill>
                  <a:srgbClr val="000000"/>
                </a:solidFill>
                <a:uFill>
                  <a:solidFill>
                    <a:srgbClr val="FFFFFF"/>
                  </a:solidFill>
                </a:uFill>
                <a:latin typeface="+mn-lt"/>
                <a:ea typeface="+mn-ea"/>
              </a:rPr>
              <a:t>82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דוחות</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באפשרות הדפסה אפשרויות פרטים להדפסה ברשימת עובדים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מוצרים – רשימה רגילה עם/בלי כמות מלאי עם אפשרות סינון לפי קטגורייה/תת קטגורייה</a:t>
            </a:r>
          </a:p>
          <a:p>
            <a:r>
              <a:rPr lang="en-US" sz="2000" b="0" strike="noStrike" spc="-1">
                <a:solidFill>
                  <a:srgbClr val="000000"/>
                </a:solidFill>
                <a:uFill>
                  <a:solidFill>
                    <a:srgbClr val="FFFFFF"/>
                  </a:solidFill>
                </a:uFill>
                <a:latin typeface="Arial"/>
              </a:rPr>
              <a:t>מוצרים חסרים במלאי/ מוצרים קיימים במלאי מכמות מוגדרת שיגדיר במקום ויש ברירת מחדל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מתחת לכמות מסוימת יציג התראה למנהל באתר – תיבת דואר להתראות בתיבה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83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&gt;מכירה - </a:t>
            </a:r>
            <a:r>
              <a:rPr lang="en-US" sz="2000" b="0" strike="noStrike" spc="-1">
                <a:solidFill>
                  <a:srgbClr val="000000"/>
                </a:solidFill>
                <a:uFill>
                  <a:solidFill>
                    <a:srgbClr val="FFFFFF"/>
                  </a:solidFill>
                </a:uFill>
                <a:latin typeface="Arial"/>
              </a:rPr>
              <a:t>הזמנות</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לפי:</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מהיום</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ע"י הלקוח</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ע"י מנהל</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שטרם סופקו (שאין להם תעודת משלוח)</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לקוח</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6" name="TextShape 2"/>
          <p:cNvSpPr txBox="1"/>
          <p:nvPr/>
        </p:nvSpPr>
        <p:spPr>
          <a:xfrm>
            <a:off x="1440" y="8685360"/>
            <a:ext cx="2971440" cy="458280"/>
          </a:xfrm>
          <a:prstGeom prst="rect">
            <a:avLst/>
          </a:prstGeom>
          <a:noFill/>
          <a:ln>
            <a:noFill/>
          </a:ln>
        </p:spPr>
        <p:txBody>
          <a:bodyPr anchor="b"/>
          <a:lstStyle/>
          <a:p>
            <a:pPr rtl="1">
              <a:lnSpc>
                <a:spcPct val="100000"/>
              </a:lnSpc>
            </a:pPr>
            <a:fld id="{FE7F6DBC-B4EB-4B44-A0FC-59EA6F792174}" type="slidenum">
              <a:rPr lang="en-US" sz="1200" b="0" strike="noStrike" spc="-1">
                <a:solidFill>
                  <a:srgbClr val="000000"/>
                </a:solidFill>
                <a:uFill>
                  <a:solidFill>
                    <a:srgbClr val="FFFFFF"/>
                  </a:solidFill>
                </a:uFill>
                <a:latin typeface="+mn-lt"/>
                <a:ea typeface="+mn-ea"/>
              </a:rPr>
              <a:t>84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&gt;מכירה – </a:t>
            </a:r>
            <a:r>
              <a:rPr lang="en-US" sz="2000" b="0" strike="noStrike" spc="-1">
                <a:solidFill>
                  <a:srgbClr val="000000"/>
                </a:solidFill>
                <a:uFill>
                  <a:solidFill>
                    <a:srgbClr val="FFFFFF"/>
                  </a:solidFill>
                </a:uFill>
                <a:latin typeface="Arial"/>
              </a:rPr>
              <a:t>תעודות משלוח</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לפי:</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הונפקו היום</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הונפקו בשבוע האחרון</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לקוח</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8" name="TextShape 2"/>
          <p:cNvSpPr txBox="1"/>
          <p:nvPr/>
        </p:nvSpPr>
        <p:spPr>
          <a:xfrm>
            <a:off x="1440" y="8685360"/>
            <a:ext cx="2971440" cy="458280"/>
          </a:xfrm>
          <a:prstGeom prst="rect">
            <a:avLst/>
          </a:prstGeom>
          <a:noFill/>
          <a:ln>
            <a:noFill/>
          </a:ln>
        </p:spPr>
        <p:txBody>
          <a:bodyPr anchor="b"/>
          <a:lstStyle/>
          <a:p>
            <a:pPr rtl="1">
              <a:lnSpc>
                <a:spcPct val="100000"/>
              </a:lnSpc>
            </a:pPr>
            <a:fld id="{4DAB92BC-838A-499D-A6CE-2CA798B324A9}" type="slidenum">
              <a:rPr lang="en-US" sz="1200" b="0" strike="noStrike" spc="-1">
                <a:solidFill>
                  <a:srgbClr val="000000"/>
                </a:solidFill>
                <a:uFill>
                  <a:solidFill>
                    <a:srgbClr val="FFFFFF"/>
                  </a:solidFill>
                </a:uFill>
                <a:latin typeface="+mn-lt"/>
                <a:ea typeface="+mn-ea"/>
              </a:rPr>
              <a:t>85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&gt;מכירה – </a:t>
            </a:r>
            <a:r>
              <a:rPr lang="en-US" sz="2000" b="0" strike="noStrike" spc="-1">
                <a:solidFill>
                  <a:srgbClr val="000000"/>
                </a:solidFill>
                <a:uFill>
                  <a:solidFill>
                    <a:srgbClr val="FFFFFF"/>
                  </a:solidFill>
                </a:uFill>
                <a:latin typeface="Arial"/>
              </a:rPr>
              <a:t>ניהול חסרים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לפי:</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לקוח</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מוצר</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20" name="TextShape 2"/>
          <p:cNvSpPr txBox="1"/>
          <p:nvPr/>
        </p:nvSpPr>
        <p:spPr>
          <a:xfrm>
            <a:off x="1440" y="8685360"/>
            <a:ext cx="2971440" cy="458280"/>
          </a:xfrm>
          <a:prstGeom prst="rect">
            <a:avLst/>
          </a:prstGeom>
          <a:noFill/>
          <a:ln>
            <a:noFill/>
          </a:ln>
        </p:spPr>
        <p:txBody>
          <a:bodyPr anchor="b"/>
          <a:lstStyle/>
          <a:p>
            <a:pPr rtl="1">
              <a:lnSpc>
                <a:spcPct val="100000"/>
              </a:lnSpc>
            </a:pPr>
            <a:fld id="{B5B4B8C2-58C8-44EF-A2B8-FC0C7DA8D58F}" type="slidenum">
              <a:rPr lang="en-US" sz="1200" b="0" strike="noStrike" spc="-1">
                <a:solidFill>
                  <a:srgbClr val="000000"/>
                </a:solidFill>
                <a:uFill>
                  <a:solidFill>
                    <a:srgbClr val="FFFFFF"/>
                  </a:solidFill>
                </a:uFill>
                <a:latin typeface="+mn-lt"/>
                <a:ea typeface="+mn-ea"/>
              </a:rPr>
              <a:t>86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&gt;תקבולים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22" name="TextShape 2"/>
          <p:cNvSpPr txBox="1"/>
          <p:nvPr/>
        </p:nvSpPr>
        <p:spPr>
          <a:xfrm>
            <a:off x="1440" y="8685360"/>
            <a:ext cx="2971440" cy="458280"/>
          </a:xfrm>
          <a:prstGeom prst="rect">
            <a:avLst/>
          </a:prstGeom>
          <a:noFill/>
          <a:ln>
            <a:noFill/>
          </a:ln>
        </p:spPr>
        <p:txBody>
          <a:bodyPr anchor="b"/>
          <a:lstStyle/>
          <a:p>
            <a:pPr rtl="1">
              <a:lnSpc>
                <a:spcPct val="100000"/>
              </a:lnSpc>
            </a:pPr>
            <a:fld id="{6874F887-D7D2-4F81-983D-B8769E1B7A0A}" type="slidenum">
              <a:rPr lang="en-US" sz="1200" b="0" strike="noStrike" spc="-1">
                <a:solidFill>
                  <a:srgbClr val="000000"/>
                </a:solidFill>
                <a:uFill>
                  <a:solidFill>
                    <a:srgbClr val="FFFFFF"/>
                  </a:solidFill>
                </a:uFill>
                <a:latin typeface="+mn-lt"/>
                <a:ea typeface="+mn-ea"/>
              </a:rPr>
              <a:t>87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 ניהול מלאי</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לברר על זה-&gt;</a:t>
            </a:r>
          </a:p>
          <a:p>
            <a:pPr algn="r" rtl="1">
              <a:lnSpc>
                <a:spcPct val="100000"/>
              </a:lnSpc>
            </a:pPr>
            <a:r>
              <a:rPr lang="en-US" sz="2000" b="0" strike="noStrike" spc="-1">
                <a:solidFill>
                  <a:srgbClr val="000000"/>
                </a:solidFill>
                <a:uFill>
                  <a:solidFill>
                    <a:srgbClr val="FFFFFF"/>
                  </a:solidFill>
                </a:uFill>
                <a:latin typeface="Arial"/>
              </a:rPr>
              <a:t>כמה נקנה , כמה נמכר </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לאפשר מסננים לפי תאריכים, מוצרים מסויימים  שמה שעומד להגמר יצבע בצבע אדום)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דוח חסרים כמו שהיה קודם אבל לפי מסננים שונים כלומר קודם  היה ללקוח מסויים עכשיו לפי מוצרים או לפי ספקים או לפי תאריכים של הזמנות וכו'.</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24" name="TextShape 2"/>
          <p:cNvSpPr txBox="1"/>
          <p:nvPr/>
        </p:nvSpPr>
        <p:spPr>
          <a:xfrm>
            <a:off x="1440" y="8685360"/>
            <a:ext cx="2971440" cy="458280"/>
          </a:xfrm>
          <a:prstGeom prst="rect">
            <a:avLst/>
          </a:prstGeom>
          <a:noFill/>
          <a:ln>
            <a:noFill/>
          </a:ln>
        </p:spPr>
        <p:txBody>
          <a:bodyPr anchor="b"/>
          <a:lstStyle/>
          <a:p>
            <a:pPr rtl="1">
              <a:lnSpc>
                <a:spcPct val="100000"/>
              </a:lnSpc>
            </a:pPr>
            <a:fld id="{64CCEF05-DB82-4531-BC8C-E060C291CC4E}" type="slidenum">
              <a:rPr lang="en-US" sz="1200" b="0" strike="noStrike" spc="-1">
                <a:solidFill>
                  <a:srgbClr val="000000"/>
                </a:solidFill>
                <a:uFill>
                  <a:solidFill>
                    <a:srgbClr val="FFFFFF"/>
                  </a:solidFill>
                </a:uFill>
                <a:latin typeface="+mn-lt"/>
                <a:ea typeface="+mn-ea"/>
              </a:rPr>
              <a:t>88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26" name="TextShape 2"/>
          <p:cNvSpPr txBox="1"/>
          <p:nvPr/>
        </p:nvSpPr>
        <p:spPr>
          <a:xfrm>
            <a:off x="1440" y="8685360"/>
            <a:ext cx="2971440" cy="458280"/>
          </a:xfrm>
          <a:prstGeom prst="rect">
            <a:avLst/>
          </a:prstGeom>
          <a:noFill/>
          <a:ln>
            <a:noFill/>
          </a:ln>
        </p:spPr>
        <p:txBody>
          <a:bodyPr anchor="b"/>
          <a:lstStyle/>
          <a:p>
            <a:pPr rtl="1">
              <a:lnSpc>
                <a:spcPct val="100000"/>
              </a:lnSpc>
            </a:pPr>
            <a:fld id="{EAD595FA-ED72-44CA-B947-B13A8C8506FD}" type="slidenum">
              <a:rPr lang="en-US" sz="1200" b="0" strike="noStrike" spc="-1">
                <a:solidFill>
                  <a:srgbClr val="000000"/>
                </a:solidFill>
                <a:uFill>
                  <a:solidFill>
                    <a:srgbClr val="FFFFFF"/>
                  </a:solidFill>
                </a:uFill>
                <a:latin typeface="+mn-lt"/>
                <a:ea typeface="+mn-ea"/>
              </a:rPr>
              <a:t>89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 הזמנה חדשה – צפייה בעגלה</a:t>
            </a:r>
          </a:p>
          <a:p>
            <a:pPr rtl="1">
              <a:lnSpc>
                <a:spcPct val="100000"/>
              </a:lnSpc>
            </a:pPr>
            <a:endParaRPr lang="en-US" sz="2000" b="0" strike="noStrike" spc="-1">
              <a:solidFill>
                <a:srgbClr val="000000"/>
              </a:solidFill>
              <a:uFill>
                <a:solidFill>
                  <a:srgbClr val="FFFFFF"/>
                </a:solidFill>
              </a:uFill>
              <a:latin typeface="Arial"/>
            </a:endParaRPr>
          </a:p>
        </p:txBody>
      </p:sp>
      <p:sp>
        <p:nvSpPr>
          <p:cNvPr id="1354" name="TextShape 2"/>
          <p:cNvSpPr txBox="1"/>
          <p:nvPr/>
        </p:nvSpPr>
        <p:spPr>
          <a:xfrm>
            <a:off x="1440" y="8685360"/>
            <a:ext cx="2971440" cy="458280"/>
          </a:xfrm>
          <a:prstGeom prst="rect">
            <a:avLst/>
          </a:prstGeom>
          <a:noFill/>
          <a:ln>
            <a:noFill/>
          </a:ln>
        </p:spPr>
        <p:txBody>
          <a:bodyPr anchor="b"/>
          <a:lstStyle/>
          <a:p>
            <a:pPr rtl="1">
              <a:lnSpc>
                <a:spcPct val="100000"/>
              </a:lnSpc>
            </a:pPr>
            <a:fld id="{F9F09AD5-7EC7-48C2-A8E9-36BB203CE5E5}" type="slidenum">
              <a:rPr lang="en-US" sz="1200" b="0" strike="noStrike" spc="-1">
                <a:solidFill>
                  <a:srgbClr val="000000"/>
                </a:solidFill>
                <a:uFill>
                  <a:solidFill>
                    <a:srgbClr val="FFFFFF"/>
                  </a:solidFill>
                </a:uFill>
                <a:latin typeface="+mn-lt"/>
                <a:ea typeface="+mn-ea"/>
              </a:rPr>
              <a:t>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סטטיסטיקה</a:t>
            </a:r>
          </a:p>
          <a:p>
            <a:endParaRPr lang="en-US" sz="2000" b="0" strike="noStrike" spc="-1">
              <a:solidFill>
                <a:srgbClr val="000000"/>
              </a:solidFill>
              <a:uFill>
                <a:solidFill>
                  <a:srgbClr val="FFFFFF"/>
                </a:solidFill>
              </a:uFill>
              <a:latin typeface="Arial"/>
            </a:endParaRPr>
          </a:p>
        </p:txBody>
      </p:sp>
      <p:sp>
        <p:nvSpPr>
          <p:cNvPr id="1528" name="TextShape 2"/>
          <p:cNvSpPr txBox="1"/>
          <p:nvPr/>
        </p:nvSpPr>
        <p:spPr>
          <a:xfrm>
            <a:off x="1440" y="8685360"/>
            <a:ext cx="2971440" cy="458280"/>
          </a:xfrm>
          <a:prstGeom prst="rect">
            <a:avLst/>
          </a:prstGeom>
          <a:noFill/>
          <a:ln>
            <a:noFill/>
          </a:ln>
        </p:spPr>
        <p:txBody>
          <a:bodyPr anchor="b"/>
          <a:lstStyle/>
          <a:p>
            <a:pPr rtl="1">
              <a:lnSpc>
                <a:spcPct val="100000"/>
              </a:lnSpc>
            </a:pPr>
            <a:fld id="{0987B6F3-5505-4660-A96E-32397E7A98CC}" type="slidenum">
              <a:rPr lang="en-US" sz="1200" b="0" strike="noStrike" spc="-1">
                <a:solidFill>
                  <a:srgbClr val="000000"/>
                </a:solidFill>
                <a:uFill>
                  <a:solidFill>
                    <a:srgbClr val="FFFFFF"/>
                  </a:solidFill>
                </a:uFill>
                <a:latin typeface="+mn-lt"/>
                <a:ea typeface="+mn-ea"/>
              </a:rPr>
              <a:t>90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 name="PlaceHolder 1"/>
          <p:cNvSpPr>
            <a:spLocks noGrp="1"/>
          </p:cNvSpPr>
          <p:nvPr>
            <p:ph type="body"/>
          </p:nvPr>
        </p:nvSpPr>
        <p:spPr>
          <a:xfrm>
            <a:off x="685800" y="45608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30" name="TextShape 2"/>
          <p:cNvSpPr txBox="1"/>
          <p:nvPr/>
        </p:nvSpPr>
        <p:spPr>
          <a:xfrm>
            <a:off x="1440" y="8685360"/>
            <a:ext cx="2971440" cy="458280"/>
          </a:xfrm>
          <a:prstGeom prst="rect">
            <a:avLst/>
          </a:prstGeom>
          <a:noFill/>
          <a:ln>
            <a:noFill/>
          </a:ln>
        </p:spPr>
        <p:txBody>
          <a:bodyPr anchor="b"/>
          <a:lstStyle/>
          <a:p>
            <a:pPr rtl="1">
              <a:lnSpc>
                <a:spcPct val="100000"/>
              </a:lnSpc>
            </a:pPr>
            <a:fld id="{E851C3EF-6189-4AB4-BC3A-63849C4477D7}" type="slidenum">
              <a:rPr lang="en-US" sz="1200" b="0" strike="noStrike" spc="-1">
                <a:solidFill>
                  <a:srgbClr val="000000"/>
                </a:solidFill>
                <a:uFill>
                  <a:solidFill>
                    <a:srgbClr val="FFFFFF"/>
                  </a:solidFill>
                </a:uFill>
                <a:latin typeface="+mn-lt"/>
                <a:ea typeface="+mn-ea"/>
              </a:rPr>
              <a:t>91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 name="PlaceHolder 1"/>
          <p:cNvSpPr>
            <a:spLocks noGrp="1"/>
          </p:cNvSpPr>
          <p:nvPr>
            <p:ph type="body"/>
          </p:nvPr>
        </p:nvSpPr>
        <p:spPr>
          <a:xfrm>
            <a:off x="685800" y="45608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32" name="TextShape 2"/>
          <p:cNvSpPr txBox="1"/>
          <p:nvPr/>
        </p:nvSpPr>
        <p:spPr>
          <a:xfrm>
            <a:off x="1440" y="8685360"/>
            <a:ext cx="2971440" cy="458280"/>
          </a:xfrm>
          <a:prstGeom prst="rect">
            <a:avLst/>
          </a:prstGeom>
          <a:noFill/>
          <a:ln>
            <a:noFill/>
          </a:ln>
        </p:spPr>
        <p:txBody>
          <a:bodyPr anchor="b"/>
          <a:lstStyle/>
          <a:p>
            <a:pPr rtl="1">
              <a:lnSpc>
                <a:spcPct val="100000"/>
              </a:lnSpc>
            </a:pPr>
            <a:fld id="{C81047DD-7A2E-470A-A6BC-90DD6106AA15}" type="slidenum">
              <a:rPr lang="en-US" sz="1200" b="0" strike="noStrike" spc="-1">
                <a:solidFill>
                  <a:srgbClr val="000000"/>
                </a:solidFill>
                <a:uFill>
                  <a:solidFill>
                    <a:srgbClr val="FFFFFF"/>
                  </a:solidFill>
                </a:uFill>
                <a:latin typeface="+mn-lt"/>
                <a:ea typeface="+mn-ea"/>
              </a:rPr>
              <a:t>92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94</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987039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95</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931852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96</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2653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37" name="תמונה 36"/>
          <p:cNvPicPr/>
          <p:nvPr/>
        </p:nvPicPr>
        <p:blipFill>
          <a:blip r:embed="rId2"/>
          <a:stretch/>
        </p:blipFill>
        <p:spPr>
          <a:xfrm>
            <a:off x="3368880" y="1825560"/>
            <a:ext cx="5452920" cy="4350960"/>
          </a:xfrm>
          <a:prstGeom prst="rect">
            <a:avLst/>
          </a:prstGeom>
          <a:ln>
            <a:noFill/>
          </a:ln>
        </p:spPr>
      </p:pic>
      <p:pic>
        <p:nvPicPr>
          <p:cNvPr id="38" name="תמונה 37"/>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76" name="תמונה 75"/>
          <p:cNvPicPr/>
          <p:nvPr/>
        </p:nvPicPr>
        <p:blipFill>
          <a:blip r:embed="rId2"/>
          <a:stretch/>
        </p:blipFill>
        <p:spPr>
          <a:xfrm>
            <a:off x="3368880" y="1825560"/>
            <a:ext cx="5452920" cy="4350960"/>
          </a:xfrm>
          <a:prstGeom prst="rect">
            <a:avLst/>
          </a:prstGeom>
          <a:ln>
            <a:noFill/>
          </a:ln>
        </p:spPr>
      </p:pic>
      <p:pic>
        <p:nvPicPr>
          <p:cNvPr id="77" name="תמונה 76"/>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4"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6"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8"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89"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93"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8"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9"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0"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1"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13"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4"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115" name="תמונה 114"/>
          <p:cNvPicPr/>
          <p:nvPr/>
        </p:nvPicPr>
        <p:blipFill>
          <a:blip r:embed="rId2"/>
          <a:stretch/>
        </p:blipFill>
        <p:spPr>
          <a:xfrm>
            <a:off x="3368880" y="1825560"/>
            <a:ext cx="5452920" cy="4350960"/>
          </a:xfrm>
          <a:prstGeom prst="rect">
            <a:avLst/>
          </a:prstGeom>
          <a:ln>
            <a:noFill/>
          </a:ln>
        </p:spPr>
      </p:pic>
      <p:pic>
        <p:nvPicPr>
          <p:cNvPr id="116" name="תמונה 115"/>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23"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25"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27"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28"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32"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3"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4"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36"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7"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8"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40"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1"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2"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44"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5"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47"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8"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9"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50"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52"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53"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154" name="תמונה 153"/>
          <p:cNvPicPr/>
          <p:nvPr/>
        </p:nvPicPr>
        <p:blipFill>
          <a:blip r:embed="rId2"/>
          <a:stretch/>
        </p:blipFill>
        <p:spPr>
          <a:xfrm>
            <a:off x="3368880" y="1825560"/>
            <a:ext cx="5452920" cy="4350960"/>
          </a:xfrm>
          <a:prstGeom prst="rect">
            <a:avLst/>
          </a:prstGeom>
          <a:ln>
            <a:noFill/>
          </a:ln>
        </p:spPr>
      </p:pic>
      <p:pic>
        <p:nvPicPr>
          <p:cNvPr id="155" name="תמונה 154"/>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rtl="1">
              <a:lnSpc>
                <a:spcPct val="100000"/>
              </a:lnSpc>
            </a:pPr>
            <a:r>
              <a:rPr lang="he-IL" sz="6000" b="0" strike="noStrike" spc="-1">
                <a:solidFill>
                  <a:srgbClr val="000000"/>
                </a:solidFill>
                <a:uFill>
                  <a:solidFill>
                    <a:srgbClr val="FFFFFF"/>
                  </a:solidFill>
                </a:uFill>
                <a:latin typeface="Calibri Light"/>
              </a:rPr>
              <a:t>לחץ כדי לערוך סגנון כותרת של תבנית בסיס</a:t>
            </a:r>
            <a:endParaRPr lang="he-IL"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38080" y="6356520"/>
            <a:ext cx="2742840" cy="364680"/>
          </a:xfrm>
          <a:prstGeom prst="rect">
            <a:avLst/>
          </a:prstGeom>
        </p:spPr>
        <p:txBody>
          <a:bodyPr anchor="ctr"/>
          <a:lstStyle/>
          <a:p>
            <a:pPr rtl="1">
              <a:lnSpc>
                <a:spcPct val="100000"/>
              </a:lnSpc>
            </a:pPr>
            <a:fld id="{5E798316-7FB4-47FB-9AF6-B39273A11315}"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algn="r" rtl="1">
              <a:buClr>
                <a:srgbClr val="000000"/>
              </a:buClr>
              <a:buSzPct val="75000"/>
              <a:buFont typeface="Symbol" charset="2"/>
              <a:buChar char=""/>
            </a:pPr>
            <a:r>
              <a:rPr lang="he-IL" sz="2000" b="0" strike="noStrike" spc="-1">
                <a:solidFill>
                  <a:srgbClr val="000000"/>
                </a:solidFill>
                <a:uFill>
                  <a:solidFill>
                    <a:srgbClr val="FFFFFF"/>
                  </a:solidFill>
                </a:uFill>
                <a:latin typeface="Calibri"/>
              </a:rPr>
              <a:t>Second Outline Level</a:t>
            </a:r>
          </a:p>
          <a:p>
            <a:pPr marL="1296000" lvl="2" indent="-288000" algn="r" rtl="1">
              <a:buClr>
                <a:srgbClr val="000000"/>
              </a:buClr>
              <a:buSzPct val="45000"/>
              <a:buFont typeface="Wingdings" charset="2"/>
              <a:buChar char=""/>
            </a:pPr>
            <a:r>
              <a:rPr lang="he-IL" sz="1800" b="0" strike="noStrike" spc="-1">
                <a:solidFill>
                  <a:srgbClr val="000000"/>
                </a:solidFill>
                <a:uFill>
                  <a:solidFill>
                    <a:srgbClr val="FFFFFF"/>
                  </a:solidFill>
                </a:uFill>
                <a:latin typeface="Calibri"/>
              </a:rPr>
              <a:t>Third Outline Level</a:t>
            </a:r>
          </a:p>
          <a:p>
            <a:pPr marL="1728000" lvl="3" indent="-216000" algn="r" rtl="1">
              <a:buClr>
                <a:srgbClr val="000000"/>
              </a:buClr>
              <a:buSzPct val="75000"/>
              <a:buFont typeface="Symbol" charset="2"/>
              <a:buChar char=""/>
            </a:pPr>
            <a:r>
              <a:rPr lang="he-IL" sz="1800" b="0" strike="noStrike" spc="-1">
                <a:solidFill>
                  <a:srgbClr val="000000"/>
                </a:solidFill>
                <a:uFill>
                  <a:solidFill>
                    <a:srgbClr val="FFFFFF"/>
                  </a:solidFill>
                </a:uFill>
                <a:latin typeface="Calibri"/>
              </a:rPr>
              <a:t>Fourth Outline Level</a:t>
            </a:r>
          </a:p>
          <a:p>
            <a:pPr marL="2160000" lvl="4"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Fifth Outline Level</a:t>
            </a:r>
          </a:p>
          <a:p>
            <a:pPr marL="2592000" lvl="5"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Sixth Outline Level</a:t>
            </a:r>
          </a:p>
          <a:p>
            <a:pPr marL="3024000" lvl="6"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gn="r" rtl="1">
              <a:lnSpc>
                <a:spcPct val="90000"/>
              </a:lnSpc>
            </a:pPr>
            <a:r>
              <a:rPr lang="he-IL" sz="4400" b="0" strike="noStrike" spc="-1">
                <a:solidFill>
                  <a:srgbClr val="000000"/>
                </a:solidFill>
                <a:uFill>
                  <a:solidFill>
                    <a:srgbClr val="FFFFFF"/>
                  </a:solidFill>
                </a:uFill>
                <a:latin typeface="Calibri Light"/>
              </a:rPr>
              <a:t>לחץ כדי לערוך סגנון כותרת של תבנית בסיס</a:t>
            </a:r>
            <a:endParaRPr lang="he-IL" sz="1800" b="0" strike="noStrike" spc="-1">
              <a:solidFill>
                <a:srgbClr val="000000"/>
              </a:solidFill>
              <a:uFill>
                <a:solidFill>
                  <a:srgbClr val="FFFFFF"/>
                </a:solidFill>
              </a:uFill>
              <a:latin typeface="Calibri"/>
            </a:endParaRPr>
          </a:p>
        </p:txBody>
      </p:sp>
      <p:sp>
        <p:nvSpPr>
          <p:cNvPr id="40" name="PlaceHolder 2"/>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41"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2" name="PlaceHolder 4"/>
          <p:cNvSpPr>
            <a:spLocks noGrp="1"/>
          </p:cNvSpPr>
          <p:nvPr>
            <p:ph type="sldNum"/>
          </p:nvPr>
        </p:nvSpPr>
        <p:spPr>
          <a:xfrm>
            <a:off x="838080" y="6356520"/>
            <a:ext cx="2742840" cy="364680"/>
          </a:xfrm>
          <a:prstGeom prst="rect">
            <a:avLst/>
          </a:prstGeom>
        </p:spPr>
        <p:txBody>
          <a:bodyPr anchor="ctr"/>
          <a:lstStyle/>
          <a:p>
            <a:pPr rtl="1">
              <a:lnSpc>
                <a:spcPct val="100000"/>
              </a:lnSpc>
            </a:pPr>
            <a:fld id="{033B7ADA-0D03-423C-A29E-AF8981D2B41F}"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43" name="PlaceHolder 5"/>
          <p:cNvSpPr>
            <a:spLocks noGrp="1"/>
          </p:cNvSpPr>
          <p:nvPr>
            <p:ph type="body"/>
          </p:nvPr>
        </p:nvSpPr>
        <p:spPr>
          <a:xfrm>
            <a:off x="609480" y="1604520"/>
            <a:ext cx="10972440" cy="3977280"/>
          </a:xfrm>
          <a:prstGeom prst="rect">
            <a:avLst/>
          </a:prstGeom>
        </p:spPr>
        <p:txBody>
          <a:bodyPr lIns="0" tIns="0" rIns="0" bIns="0"/>
          <a:lstStyle/>
          <a:p>
            <a:pPr marL="432000" indent="-324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algn="r" rtl="1">
              <a:buClr>
                <a:srgbClr val="000000"/>
              </a:buClr>
              <a:buSzPct val="75000"/>
              <a:buFont typeface="Symbol" charset="2"/>
              <a:buChar char=""/>
            </a:pPr>
            <a:r>
              <a:rPr lang="he-IL" sz="2000" b="0" strike="noStrike" spc="-1">
                <a:solidFill>
                  <a:srgbClr val="000000"/>
                </a:solidFill>
                <a:uFill>
                  <a:solidFill>
                    <a:srgbClr val="FFFFFF"/>
                  </a:solidFill>
                </a:uFill>
                <a:latin typeface="Calibri"/>
              </a:rPr>
              <a:t>Second Outline Level</a:t>
            </a:r>
          </a:p>
          <a:p>
            <a:pPr marL="1296000" lvl="2" indent="-288000" algn="r" rtl="1">
              <a:buClr>
                <a:srgbClr val="000000"/>
              </a:buClr>
              <a:buSzPct val="45000"/>
              <a:buFont typeface="Wingdings" charset="2"/>
              <a:buChar char=""/>
            </a:pPr>
            <a:r>
              <a:rPr lang="he-IL" sz="1800" b="0" strike="noStrike" spc="-1">
                <a:solidFill>
                  <a:srgbClr val="000000"/>
                </a:solidFill>
                <a:uFill>
                  <a:solidFill>
                    <a:srgbClr val="FFFFFF"/>
                  </a:solidFill>
                </a:uFill>
                <a:latin typeface="Calibri"/>
              </a:rPr>
              <a:t>Third Outline Level</a:t>
            </a:r>
          </a:p>
          <a:p>
            <a:pPr marL="1728000" lvl="3" indent="-216000" algn="r" rtl="1">
              <a:buClr>
                <a:srgbClr val="000000"/>
              </a:buClr>
              <a:buSzPct val="75000"/>
              <a:buFont typeface="Symbol" charset="2"/>
              <a:buChar char=""/>
            </a:pPr>
            <a:r>
              <a:rPr lang="he-IL" sz="1800" b="0" strike="noStrike" spc="-1">
                <a:solidFill>
                  <a:srgbClr val="000000"/>
                </a:solidFill>
                <a:uFill>
                  <a:solidFill>
                    <a:srgbClr val="FFFFFF"/>
                  </a:solidFill>
                </a:uFill>
                <a:latin typeface="Calibri"/>
              </a:rPr>
              <a:t>Fourth Outline Level</a:t>
            </a:r>
          </a:p>
          <a:p>
            <a:pPr marL="2160000" lvl="4"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Fifth Outline Level</a:t>
            </a:r>
          </a:p>
          <a:p>
            <a:pPr marL="2592000" lvl="5"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Sixth Outline Level</a:t>
            </a:r>
          </a:p>
          <a:p>
            <a:pPr marL="3024000" lvl="6"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79" name="PlaceHolder 2"/>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0" name="PlaceHolder 3"/>
          <p:cNvSpPr>
            <a:spLocks noGrp="1"/>
          </p:cNvSpPr>
          <p:nvPr>
            <p:ph type="sldNum"/>
          </p:nvPr>
        </p:nvSpPr>
        <p:spPr>
          <a:xfrm>
            <a:off x="838080" y="6356520"/>
            <a:ext cx="2742840" cy="364680"/>
          </a:xfrm>
          <a:prstGeom prst="rect">
            <a:avLst/>
          </a:prstGeom>
        </p:spPr>
        <p:txBody>
          <a:bodyPr anchor="ctr"/>
          <a:lstStyle/>
          <a:p>
            <a:pPr rtl="1">
              <a:lnSpc>
                <a:spcPct val="100000"/>
              </a:lnSpc>
            </a:pPr>
            <a:fld id="{3F5B797D-5082-446C-B27B-480CD062BB68}"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81" name="PlaceHolder 4"/>
          <p:cNvSpPr>
            <a:spLocks noGrp="1"/>
          </p:cNvSpPr>
          <p:nvPr>
            <p:ph type="title"/>
          </p:nvPr>
        </p:nvSpPr>
        <p:spPr>
          <a:xfrm>
            <a:off x="609480" y="273600"/>
            <a:ext cx="10972440" cy="1144800"/>
          </a:xfrm>
          <a:prstGeom prst="rect">
            <a:avLst/>
          </a:prstGeom>
        </p:spPr>
        <p:txBody>
          <a:bodyPr lIns="0" tIns="0" rIns="0" bIns="0" anchor="ctr"/>
          <a:lstStyle/>
          <a:p>
            <a:pPr algn="r" rtl="1"/>
            <a:r>
              <a:rPr lang="he-IL" sz="1800" b="0" strike="noStrike" spc="-1">
                <a:solidFill>
                  <a:srgbClr val="000000"/>
                </a:solidFill>
                <a:uFill>
                  <a:solidFill>
                    <a:srgbClr val="FFFFFF"/>
                  </a:solidFill>
                </a:uFill>
                <a:latin typeface="Calibri"/>
              </a:rPr>
              <a:t>Click to edit the title text format</a:t>
            </a:r>
          </a:p>
        </p:txBody>
      </p:sp>
      <p:sp>
        <p:nvSpPr>
          <p:cNvPr id="82" name="PlaceHolder 5"/>
          <p:cNvSpPr>
            <a:spLocks noGrp="1"/>
          </p:cNvSpPr>
          <p:nvPr>
            <p:ph type="body"/>
          </p:nvPr>
        </p:nvSpPr>
        <p:spPr>
          <a:xfrm>
            <a:off x="609480" y="1604520"/>
            <a:ext cx="10972440" cy="3977280"/>
          </a:xfrm>
          <a:prstGeom prst="rect">
            <a:avLst/>
          </a:prstGeom>
        </p:spPr>
        <p:txBody>
          <a:bodyPr lIns="0" tIns="0" rIns="0" bIns="0"/>
          <a:lstStyle/>
          <a:p>
            <a:pPr marL="432000" indent="-324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algn="r" rtl="1">
              <a:buClr>
                <a:srgbClr val="000000"/>
              </a:buClr>
              <a:buSzPct val="75000"/>
              <a:buFont typeface="Symbol" charset="2"/>
              <a:buChar char=""/>
            </a:pPr>
            <a:r>
              <a:rPr lang="he-IL" sz="2000" b="0" strike="noStrike" spc="-1">
                <a:solidFill>
                  <a:srgbClr val="000000"/>
                </a:solidFill>
                <a:uFill>
                  <a:solidFill>
                    <a:srgbClr val="FFFFFF"/>
                  </a:solidFill>
                </a:uFill>
                <a:latin typeface="Calibri"/>
              </a:rPr>
              <a:t>Second Outline Level</a:t>
            </a:r>
          </a:p>
          <a:p>
            <a:pPr marL="1296000" lvl="2" indent="-288000" algn="r" rtl="1">
              <a:buClr>
                <a:srgbClr val="000000"/>
              </a:buClr>
              <a:buSzPct val="45000"/>
              <a:buFont typeface="Wingdings" charset="2"/>
              <a:buChar char=""/>
            </a:pPr>
            <a:r>
              <a:rPr lang="he-IL" sz="1800" b="0" strike="noStrike" spc="-1">
                <a:solidFill>
                  <a:srgbClr val="000000"/>
                </a:solidFill>
                <a:uFill>
                  <a:solidFill>
                    <a:srgbClr val="FFFFFF"/>
                  </a:solidFill>
                </a:uFill>
                <a:latin typeface="Calibri"/>
              </a:rPr>
              <a:t>Third Outline Level</a:t>
            </a:r>
          </a:p>
          <a:p>
            <a:pPr marL="1728000" lvl="3" indent="-216000" algn="r" rtl="1">
              <a:buClr>
                <a:srgbClr val="000000"/>
              </a:buClr>
              <a:buSzPct val="75000"/>
              <a:buFont typeface="Symbol" charset="2"/>
              <a:buChar char=""/>
            </a:pPr>
            <a:r>
              <a:rPr lang="he-IL" sz="1800" b="0" strike="noStrike" spc="-1">
                <a:solidFill>
                  <a:srgbClr val="000000"/>
                </a:solidFill>
                <a:uFill>
                  <a:solidFill>
                    <a:srgbClr val="FFFFFF"/>
                  </a:solidFill>
                </a:uFill>
                <a:latin typeface="Calibri"/>
              </a:rPr>
              <a:t>Fourth Outline Level</a:t>
            </a:r>
          </a:p>
          <a:p>
            <a:pPr marL="2160000" lvl="4"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Fifth Outline Level</a:t>
            </a:r>
          </a:p>
          <a:p>
            <a:pPr marL="2592000" lvl="5"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Sixth Outline Level</a:t>
            </a:r>
          </a:p>
          <a:p>
            <a:pPr marL="3024000" lvl="6"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anchor="ctr"/>
          <a:lstStyle/>
          <a:p>
            <a:pPr algn="r" rtl="1">
              <a:lnSpc>
                <a:spcPct val="90000"/>
              </a:lnSpc>
            </a:pPr>
            <a:r>
              <a:rPr lang="he-IL" sz="4400" b="0" strike="noStrike" spc="-1">
                <a:solidFill>
                  <a:srgbClr val="000000"/>
                </a:solidFill>
                <a:uFill>
                  <a:solidFill>
                    <a:srgbClr val="FFFFFF"/>
                  </a:solidFill>
                </a:uFill>
                <a:latin typeface="Calibri Light"/>
              </a:rPr>
              <a:t>לחץ כדי לערוך סגנון כותרת של תבנית בסיס</a:t>
            </a:r>
            <a:endParaRPr lang="he-IL" sz="1800" b="0" strike="noStrike" spc="-1">
              <a:solidFill>
                <a:srgbClr val="000000"/>
              </a:solidFill>
              <a:uFill>
                <a:solidFill>
                  <a:srgbClr val="FFFFFF"/>
                </a:solidFill>
              </a:uFill>
              <a:latin typeface="Calibri"/>
            </a:endParaRPr>
          </a:p>
        </p:txBody>
      </p:sp>
      <p:sp>
        <p:nvSpPr>
          <p:cNvPr id="118" name="PlaceHolder 2"/>
          <p:cNvSpPr>
            <a:spLocks noGrp="1"/>
          </p:cNvSpPr>
          <p:nvPr>
            <p:ph type="body"/>
          </p:nvPr>
        </p:nvSpPr>
        <p:spPr>
          <a:xfrm>
            <a:off x="838080" y="1825560"/>
            <a:ext cx="10515240" cy="4350960"/>
          </a:xfrm>
          <a:prstGeom prst="rect">
            <a:avLst/>
          </a:prstGeom>
        </p:spPr>
        <p:txBody>
          <a:bodyPr/>
          <a:lstStyle/>
          <a:p>
            <a:pPr marL="432000" indent="-324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rtl="1">
              <a:buClr>
                <a:srgbClr val="000000"/>
              </a:buClr>
              <a:buSzPct val="75000"/>
              <a:buFont typeface="Symbol" charset="2"/>
              <a:buChar char=""/>
            </a:pPr>
            <a:r>
              <a:rPr lang="he-IL" sz="2800" b="0" strike="noStrike" spc="-1">
                <a:solidFill>
                  <a:srgbClr val="000000"/>
                </a:solidFill>
                <a:uFill>
                  <a:solidFill>
                    <a:srgbClr val="FFFFFF"/>
                  </a:solidFill>
                </a:uFill>
                <a:latin typeface="Calibri"/>
              </a:rPr>
              <a:t>Second Outline Level</a:t>
            </a:r>
            <a:endParaRPr lang="he-IL" sz="2000" b="0" strike="noStrike" spc="-1">
              <a:solidFill>
                <a:srgbClr val="000000"/>
              </a:solidFill>
              <a:uFill>
                <a:solidFill>
                  <a:srgbClr val="FFFFFF"/>
                </a:solidFill>
              </a:uFill>
              <a:latin typeface="Calibri"/>
            </a:endParaRPr>
          </a:p>
          <a:p>
            <a:pPr marL="1296000" lvl="2" indent="-288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Third Outline Level</a:t>
            </a:r>
            <a:endParaRPr lang="he-IL" sz="1800" b="0" strike="noStrike" spc="-1">
              <a:solidFill>
                <a:srgbClr val="000000"/>
              </a:solidFill>
              <a:uFill>
                <a:solidFill>
                  <a:srgbClr val="FFFFFF"/>
                </a:solidFill>
              </a:uFill>
              <a:latin typeface="Calibri"/>
            </a:endParaRPr>
          </a:p>
          <a:p>
            <a:pPr marL="1728000" lvl="3" indent="-216000" rtl="1">
              <a:buClr>
                <a:srgbClr val="000000"/>
              </a:buClr>
              <a:buSzPct val="75000"/>
              <a:buFont typeface="Symbol" charset="2"/>
              <a:buChar char=""/>
            </a:pPr>
            <a:r>
              <a:rPr lang="he-IL" sz="2800" b="0" strike="noStrike" spc="-1">
                <a:solidFill>
                  <a:srgbClr val="000000"/>
                </a:solidFill>
                <a:uFill>
                  <a:solidFill>
                    <a:srgbClr val="FFFFFF"/>
                  </a:solidFill>
                </a:uFill>
                <a:latin typeface="Calibri"/>
              </a:rPr>
              <a:t>Fourth Outline Level</a:t>
            </a:r>
            <a:endParaRPr lang="he-IL" sz="1800" b="0" strike="noStrike" spc="-1">
              <a:solidFill>
                <a:srgbClr val="000000"/>
              </a:solidFill>
              <a:uFill>
                <a:solidFill>
                  <a:srgbClr val="FFFFFF"/>
                </a:solidFill>
              </a:uFill>
              <a:latin typeface="Calibri"/>
            </a:endParaRPr>
          </a:p>
          <a:p>
            <a:pPr marL="2160000" lvl="4" indent="-216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Fifth Outline Level</a:t>
            </a:r>
            <a:endParaRPr lang="he-IL" sz="2000" b="0" strike="noStrike" spc="-1">
              <a:solidFill>
                <a:srgbClr val="000000"/>
              </a:solidFill>
              <a:uFill>
                <a:solidFill>
                  <a:srgbClr val="FFFFFF"/>
                </a:solidFill>
              </a:uFill>
              <a:latin typeface="Calibri"/>
            </a:endParaRPr>
          </a:p>
          <a:p>
            <a:pPr marL="2592000" lvl="5" indent="-216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Sixth Outline Level</a:t>
            </a:r>
            <a:endParaRPr lang="he-IL" sz="2000" b="0" strike="noStrike" spc="-1">
              <a:solidFill>
                <a:srgbClr val="000000"/>
              </a:solidFill>
              <a:uFill>
                <a:solidFill>
                  <a:srgbClr val="FFFFFF"/>
                </a:solidFill>
              </a:uFill>
              <a:latin typeface="Calibri"/>
            </a:endParaRPr>
          </a:p>
          <a:p>
            <a:pPr marL="3024000" lvl="6" indent="-216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Seventh Outline Levelערוך סגנונות טקסט של תבנית בסיס</a:t>
            </a:r>
            <a:endParaRPr lang="he-IL" sz="2000" b="0" strike="noStrike" spc="-1">
              <a:solidFill>
                <a:srgbClr val="000000"/>
              </a:solidFill>
              <a:uFill>
                <a:solidFill>
                  <a:srgbClr val="FFFFFF"/>
                </a:solidFill>
              </a:uFill>
              <a:latin typeface="Calibri"/>
            </a:endParaRPr>
          </a:p>
          <a:p>
            <a:pPr marL="3456000" lvl="7" indent="-216000" algn="r" rtl="1">
              <a:buClr>
                <a:srgbClr val="000000"/>
              </a:buClr>
              <a:buSzPct val="45000"/>
              <a:buFont typeface="Wingdings" charset="2"/>
              <a:buChar char=""/>
            </a:pPr>
            <a:r>
              <a:rPr lang="he-IL" sz="2400" b="0" strike="noStrike" spc="-1">
                <a:solidFill>
                  <a:srgbClr val="000000"/>
                </a:solidFill>
                <a:uFill>
                  <a:solidFill>
                    <a:srgbClr val="FFFFFF"/>
                  </a:solidFill>
                </a:uFill>
                <a:latin typeface="Calibri"/>
              </a:rPr>
              <a:t>רמה שניה</a:t>
            </a:r>
            <a:endParaRPr lang="he-IL" sz="2000" b="0" strike="noStrike" spc="-1">
              <a:solidFill>
                <a:srgbClr val="000000"/>
              </a:solidFill>
              <a:uFill>
                <a:solidFill>
                  <a:srgbClr val="FFFFFF"/>
                </a:solidFill>
              </a:uFill>
              <a:latin typeface="Calibri"/>
            </a:endParaRPr>
          </a:p>
          <a:p>
            <a:pPr marL="3888000" lvl="8"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רמה שלישית</a:t>
            </a:r>
          </a:p>
          <a:p>
            <a:pPr marL="4320000" lvl="0" indent="-216000" algn="r" rtl="1">
              <a:lnSpc>
                <a:spcPct val="100000"/>
              </a:lnSpc>
              <a:buClr>
                <a:srgbClr val="000000"/>
              </a:buClr>
              <a:buSzPct val="45000"/>
              <a:buFont typeface="Wingdings" charset="2"/>
              <a:buChar char=""/>
            </a:pPr>
            <a:r>
              <a:rPr lang="he-IL" sz="1800" b="0" strike="noStrike" spc="-1">
                <a:solidFill>
                  <a:srgbClr val="000000"/>
                </a:solidFill>
                <a:uFill>
                  <a:solidFill>
                    <a:srgbClr val="FFFFFF"/>
                  </a:solidFill>
                </a:uFill>
                <a:latin typeface="Calibri"/>
              </a:rPr>
              <a:t>רמה רביעית</a:t>
            </a:r>
          </a:p>
          <a:p>
            <a:pPr marL="4320000" lvl="0" indent="-216000" algn="r" rtl="1">
              <a:lnSpc>
                <a:spcPct val="100000"/>
              </a:lnSpc>
              <a:buClr>
                <a:srgbClr val="000000"/>
              </a:buClr>
              <a:buSzPct val="45000"/>
              <a:buFont typeface="Wingdings" charset="2"/>
              <a:buChar char=""/>
            </a:pPr>
            <a:r>
              <a:rPr lang="he-IL" sz="1800" b="0" strike="noStrike" spc="-1">
                <a:solidFill>
                  <a:srgbClr val="000000"/>
                </a:solidFill>
                <a:uFill>
                  <a:solidFill>
                    <a:srgbClr val="FFFFFF"/>
                  </a:solidFill>
                </a:uFill>
                <a:latin typeface="Calibri"/>
              </a:rPr>
              <a:t>רמה חמישית</a:t>
            </a:r>
            <a:endParaRPr lang="he-IL" sz="2000" b="0" strike="noStrike" spc="-1">
              <a:solidFill>
                <a:srgbClr val="000000"/>
              </a:solidFill>
              <a:uFill>
                <a:solidFill>
                  <a:srgbClr val="FFFFFF"/>
                </a:solidFill>
              </a:uFill>
              <a:latin typeface="Calibri"/>
            </a:endParaRPr>
          </a:p>
        </p:txBody>
      </p:sp>
      <p:sp>
        <p:nvSpPr>
          <p:cNvPr id="119" name="PlaceHolder 3"/>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838080" y="6356520"/>
            <a:ext cx="2742840" cy="364680"/>
          </a:xfrm>
          <a:prstGeom prst="rect">
            <a:avLst/>
          </a:prstGeom>
        </p:spPr>
        <p:txBody>
          <a:bodyPr anchor="ctr"/>
          <a:lstStyle/>
          <a:p>
            <a:pPr rtl="1">
              <a:lnSpc>
                <a:spcPct val="100000"/>
              </a:lnSpc>
            </a:pPr>
            <a:fld id="{B70FDAC0-1DC5-42D4-B017-5F0457A02DA2}"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hyjfyhbk@gmail.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ghhjbdkjgn@g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162800" y="393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62" name="CustomShape 2"/>
          <p:cNvSpPr/>
          <p:nvPr/>
        </p:nvSpPr>
        <p:spPr>
          <a:xfrm>
            <a:off x="1162800" y="5367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63" name="CustomShape 3"/>
          <p:cNvSpPr/>
          <p:nvPr/>
        </p:nvSpPr>
        <p:spPr>
          <a:xfrm>
            <a:off x="1139040" y="405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pic>
        <p:nvPicPr>
          <p:cNvPr id="164" name="תמונה 21"/>
          <p:cNvPicPr/>
          <p:nvPr/>
        </p:nvPicPr>
        <p:blipFill>
          <a:blip r:embed="rId3">
            <a:lum bright="70000" contrast="-70000"/>
          </a:blip>
          <a:stretch/>
        </p:blipFill>
        <p:spPr>
          <a:xfrm>
            <a:off x="2144520" y="1388160"/>
            <a:ext cx="8260560" cy="3959280"/>
          </a:xfrm>
          <a:prstGeom prst="rect">
            <a:avLst/>
          </a:prstGeom>
          <a:ln>
            <a:noFill/>
          </a:ln>
        </p:spPr>
      </p:pic>
      <p:sp>
        <p:nvSpPr>
          <p:cNvPr id="16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6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68" name="CustomShape 7"/>
          <p:cNvSpPr/>
          <p:nvPr/>
        </p:nvSpPr>
        <p:spPr>
          <a:xfrm>
            <a:off x="7884360" y="2890440"/>
            <a:ext cx="239544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צפייה בקטלוג</a:t>
            </a:r>
            <a:endParaRPr lang="en-US" sz="1800" b="0" strike="noStrike" spc="-1">
              <a:solidFill>
                <a:srgbClr val="000000"/>
              </a:solidFill>
              <a:uFill>
                <a:solidFill>
                  <a:srgbClr val="FFFFFF"/>
                </a:solidFill>
              </a:uFill>
              <a:latin typeface="Arial"/>
            </a:endParaRPr>
          </a:p>
        </p:txBody>
      </p:sp>
      <p:sp>
        <p:nvSpPr>
          <p:cNvPr id="169" name="CustomShape 8"/>
          <p:cNvSpPr/>
          <p:nvPr/>
        </p:nvSpPr>
        <p:spPr>
          <a:xfrm>
            <a:off x="7891560" y="1685160"/>
            <a:ext cx="2395440" cy="4698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כניסה לחשבון שלי</a:t>
            </a:r>
            <a:endParaRPr lang="en-US" sz="1800" b="0" strike="noStrike" spc="-1">
              <a:solidFill>
                <a:srgbClr val="000000"/>
              </a:solidFill>
              <a:uFill>
                <a:solidFill>
                  <a:srgbClr val="FFFFFF"/>
                </a:solidFill>
              </a:uFill>
              <a:latin typeface="Arial"/>
            </a:endParaRPr>
          </a:p>
        </p:txBody>
      </p:sp>
      <p:sp>
        <p:nvSpPr>
          <p:cNvPr id="170" name="CustomShape 9"/>
          <p:cNvSpPr/>
          <p:nvPr/>
        </p:nvSpPr>
        <p:spPr>
          <a:xfrm>
            <a:off x="7891560" y="2246400"/>
            <a:ext cx="2395440" cy="4618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צור חשבון לקוח חדש</a:t>
            </a:r>
            <a:endParaRPr lang="en-US" sz="1800" b="0" strike="noStrike" spc="-1">
              <a:solidFill>
                <a:srgbClr val="000000"/>
              </a:solidFill>
              <a:uFill>
                <a:solidFill>
                  <a:srgbClr val="FFFFFF"/>
                </a:solidFill>
              </a:uFill>
              <a:latin typeface="Arial"/>
            </a:endParaRPr>
          </a:p>
        </p:txBody>
      </p:sp>
      <p:sp>
        <p:nvSpPr>
          <p:cNvPr id="171" name="CustomShape 10"/>
          <p:cNvSpPr/>
          <p:nvPr/>
        </p:nvSpPr>
        <p:spPr>
          <a:xfrm>
            <a:off x="2144520" y="5528880"/>
            <a:ext cx="2395440" cy="4881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ליצירת קשר</a:t>
            </a:r>
            <a:endParaRPr lang="en-US" sz="1800" b="0" strike="noStrike" spc="-1">
              <a:solidFill>
                <a:srgbClr val="000000"/>
              </a:solidFill>
              <a:uFill>
                <a:solidFill>
                  <a:srgbClr val="FFFFFF"/>
                </a:solidFill>
              </a:uFill>
              <a:latin typeface="Arial"/>
            </a:endParaRPr>
          </a:p>
        </p:txBody>
      </p:sp>
      <p:pic>
        <p:nvPicPr>
          <p:cNvPr id="172" name="תמונה 22"/>
          <p:cNvPicPr/>
          <p:nvPr/>
        </p:nvPicPr>
        <p:blipFill>
          <a:blip r:embed="rId4"/>
          <a:stretch/>
        </p:blipFill>
        <p:spPr>
          <a:xfrm>
            <a:off x="1845360" y="1543320"/>
            <a:ext cx="2552040" cy="3501360"/>
          </a:xfrm>
          <a:prstGeom prst="rect">
            <a:avLst/>
          </a:prstGeom>
          <a:ln>
            <a:noFill/>
          </a:ln>
        </p:spPr>
      </p:pic>
      <p:pic>
        <p:nvPicPr>
          <p:cNvPr id="173" name="תמונה 23"/>
          <p:cNvPicPr/>
          <p:nvPr/>
        </p:nvPicPr>
        <p:blipFill>
          <a:blip r:embed="rId5"/>
          <a:stretch/>
        </p:blipFill>
        <p:spPr>
          <a:xfrm>
            <a:off x="3441240" y="2860560"/>
            <a:ext cx="4343760" cy="2515680"/>
          </a:xfrm>
          <a:prstGeom prst="rect">
            <a:avLst/>
          </a:prstGeom>
          <a:ln>
            <a:noFill/>
          </a:ln>
        </p:spPr>
      </p:pic>
      <p:sp>
        <p:nvSpPr>
          <p:cNvPr id="174" name="CustomShape 11"/>
          <p:cNvSpPr/>
          <p:nvPr/>
        </p:nvSpPr>
        <p:spPr>
          <a:xfrm>
            <a:off x="849960" y="934200"/>
            <a:ext cx="10515240" cy="1325160"/>
          </a:xfrm>
          <a:prstGeom prst="rect">
            <a:avLst/>
          </a:prstGeom>
          <a:noFill/>
          <a:ln>
            <a:noFill/>
          </a:ln>
        </p:spPr>
        <p:style>
          <a:lnRef idx="0">
            <a:scrgbClr r="0" g="0" b="0"/>
          </a:lnRef>
          <a:fillRef idx="0">
            <a:scrgbClr r="0" g="0" b="0"/>
          </a:fillRef>
          <a:effectRef idx="0">
            <a:scrgbClr r="0" g="0" b="0"/>
          </a:effectRef>
          <a:fontRef idx="minor"/>
        </p:style>
        <p:txBody>
          <a:bodyPr anchor="b"/>
          <a:lstStyle/>
          <a:p>
            <a:pPr algn="ctr" rtl="1">
              <a:lnSpc>
                <a:spcPct val="90000"/>
              </a:lnSpc>
            </a:pPr>
            <a:r>
              <a:rPr lang="en-US" sz="6000" b="0" strike="noStrike" spc="-1">
                <a:solidFill>
                  <a:srgbClr val="000000"/>
                </a:solidFill>
                <a:uFill>
                  <a:solidFill>
                    <a:srgbClr val="FFFFFF"/>
                  </a:solidFill>
                </a:uFill>
                <a:latin typeface="Calibri Light"/>
              </a:rPr>
              <a:t>בית</a:t>
            </a:r>
            <a:endParaRPr lang="en-US" sz="1800" b="0" strike="noStrike" spc="-1">
              <a:solidFill>
                <a:srgbClr val="000000"/>
              </a:solidFill>
              <a:uFill>
                <a:solidFill>
                  <a:srgbClr val="FFFFFF"/>
                </a:solidFill>
              </a:uFill>
              <a:latin typeface="Arial"/>
            </a:endParaRPr>
          </a:p>
        </p:txBody>
      </p:sp>
      <p:sp>
        <p:nvSpPr>
          <p:cNvPr id="17"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05552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295" name="CustomShape 2"/>
          <p:cNvSpPr/>
          <p:nvPr/>
        </p:nvSpPr>
        <p:spPr>
          <a:xfrm>
            <a:off x="105552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96" name="CustomShape 3"/>
          <p:cNvSpPr/>
          <p:nvPr/>
        </p:nvSpPr>
        <p:spPr>
          <a:xfrm>
            <a:off x="103140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9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9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99"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הזמנה </a:t>
            </a:r>
            <a:endParaRPr lang="en-US" sz="3200" b="0" strike="noStrike" spc="-1">
              <a:solidFill>
                <a:srgbClr val="000000"/>
              </a:solidFill>
              <a:uFill>
                <a:solidFill>
                  <a:srgbClr val="FFFFFF"/>
                </a:solidFill>
              </a:uFill>
              <a:latin typeface="Arial"/>
            </a:endParaRPr>
          </a:p>
        </p:txBody>
      </p:sp>
      <p:sp>
        <p:nvSpPr>
          <p:cNvPr id="300" name="CustomShape 7"/>
          <p:cNvSpPr/>
          <p:nvPr/>
        </p:nvSpPr>
        <p:spPr>
          <a:xfrm>
            <a:off x="3999961" y="2111604"/>
            <a:ext cx="6256402" cy="2694396"/>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dirty="0" err="1">
                <a:solidFill>
                  <a:srgbClr val="FFFFFF"/>
                </a:solidFill>
                <a:uFill>
                  <a:solidFill>
                    <a:srgbClr val="FFFFFF"/>
                  </a:solidFill>
                </a:uFill>
                <a:latin typeface="Calibri"/>
              </a:rPr>
              <a:t>הזמנה</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מוצגת</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כטופס</a:t>
            </a:r>
            <a:endParaRPr lang="en-US" sz="1800" b="0" strike="noStrike" spc="-1" dirty="0">
              <a:solidFill>
                <a:srgbClr val="000000"/>
              </a:solidFill>
              <a:uFill>
                <a:solidFill>
                  <a:srgbClr val="FFFFFF"/>
                </a:solidFill>
              </a:uFill>
              <a:latin typeface="Arial"/>
            </a:endParaRPr>
          </a:p>
          <a:p>
            <a:pPr algn="r" rtl="1">
              <a:lnSpc>
                <a:spcPct val="100000"/>
              </a:lnSpc>
            </a:pPr>
            <a:r>
              <a:rPr lang="en-US" sz="4400" b="0" strike="noStrike" spc="-1" dirty="0" err="1">
                <a:solidFill>
                  <a:srgbClr val="FFFFFF"/>
                </a:solidFill>
                <a:uFill>
                  <a:solidFill>
                    <a:srgbClr val="FFFFFF"/>
                  </a:solidFill>
                </a:uFill>
                <a:latin typeface="Calibri"/>
              </a:rPr>
              <a:t>עם</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פרטי</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לקוח</a:t>
            </a:r>
            <a:endParaRPr lang="en-US" sz="1800" b="0" strike="noStrike" spc="-1" dirty="0">
              <a:solidFill>
                <a:srgbClr val="000000"/>
              </a:solidFill>
              <a:uFill>
                <a:solidFill>
                  <a:srgbClr val="FFFFFF"/>
                </a:solidFill>
              </a:uFill>
              <a:latin typeface="Arial"/>
            </a:endParaRPr>
          </a:p>
          <a:p>
            <a:pPr algn="just" rtl="1">
              <a:lnSpc>
                <a:spcPct val="100000"/>
              </a:lnSpc>
            </a:pPr>
            <a:endParaRPr lang="en-US" sz="1800" b="0" strike="noStrike" spc="-1" dirty="0">
              <a:solidFill>
                <a:srgbClr val="000000"/>
              </a:solidFill>
              <a:uFill>
                <a:solidFill>
                  <a:srgbClr val="FFFFFF"/>
                </a:solidFill>
              </a:uFill>
              <a:latin typeface="Arial"/>
            </a:endParaRPr>
          </a:p>
        </p:txBody>
      </p:sp>
      <p:pic>
        <p:nvPicPr>
          <p:cNvPr id="301" name="תמונה 11"/>
          <p:cNvPicPr/>
          <p:nvPr/>
        </p:nvPicPr>
        <p:blipFill>
          <a:blip r:embed="rId3"/>
          <a:stretch/>
        </p:blipFill>
        <p:spPr>
          <a:xfrm>
            <a:off x="1452240" y="1608120"/>
            <a:ext cx="574560" cy="574560"/>
          </a:xfrm>
          <a:prstGeom prst="rect">
            <a:avLst/>
          </a:prstGeom>
          <a:ln>
            <a:noFill/>
          </a:ln>
        </p:spPr>
      </p:pic>
      <p:sp>
        <p:nvSpPr>
          <p:cNvPr id="302"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03" name="CustomShape 9"/>
          <p:cNvSpPr/>
          <p:nvPr/>
        </p:nvSpPr>
        <p:spPr>
          <a:xfrm>
            <a:off x="3875360" y="4806000"/>
            <a:ext cx="2336904" cy="3601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אשור</a:t>
            </a:r>
            <a:endParaRPr lang="en-US" sz="1800" b="0" strike="noStrike" spc="-1" dirty="0">
              <a:solidFill>
                <a:srgbClr val="000000"/>
              </a:solidFill>
              <a:uFill>
                <a:solidFill>
                  <a:srgbClr val="FFFFFF"/>
                </a:solidFill>
              </a:uFill>
              <a:latin typeface="Arial"/>
            </a:endParaRPr>
          </a:p>
        </p:txBody>
      </p:sp>
      <p:graphicFrame>
        <p:nvGraphicFramePr>
          <p:cNvPr id="304" name="Table 10"/>
          <p:cNvGraphicFramePr/>
          <p:nvPr/>
        </p:nvGraphicFramePr>
        <p:xfrm>
          <a:off x="2532600" y="1620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a:solidFill>
                            <a:srgbClr val="000000"/>
                          </a:solidFill>
                          <a:uFill>
                            <a:solidFill>
                              <a:srgbClr val="FFFFFF"/>
                            </a:solidFill>
                          </a:uFill>
                          <a:latin typeface="Arial"/>
                        </a:rPr>
                        <a:t>← ביצוע הזמנה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a:solidFill>
                            <a:srgbClr val="000000"/>
                          </a:solidFill>
                          <a:uFill>
                            <a:solidFill>
                              <a:srgbClr val="FFFFFF"/>
                            </a:solidFill>
                          </a:uFill>
                          <a:latin typeface="Arial"/>
                        </a:rPr>
                        <a:t> עגלת מוצרים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a:solidFill>
                            <a:srgbClr val="000000"/>
                          </a:solidFill>
                          <a:uFill>
                            <a:solidFill>
                              <a:srgbClr val="FFFFFF"/>
                            </a:solidFill>
                          </a:uFill>
                          <a:latin typeface="Arial"/>
                        </a:rPr>
                        <a:t>קטלוג להזמנה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06"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07"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0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0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1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פרטים אישיים</a:t>
            </a:r>
            <a:endParaRPr lang="en-US" sz="3200" b="0" strike="noStrike" spc="-1">
              <a:solidFill>
                <a:srgbClr val="000000"/>
              </a:solidFill>
              <a:uFill>
                <a:solidFill>
                  <a:srgbClr val="FFFFFF"/>
                </a:solidFill>
              </a:uFill>
              <a:latin typeface="Arial"/>
            </a:endParaRPr>
          </a:p>
        </p:txBody>
      </p:sp>
      <p:sp>
        <p:nvSpPr>
          <p:cNvPr id="311" name="CustomShape 7"/>
          <p:cNvSpPr/>
          <p:nvPr/>
        </p:nvSpPr>
        <p:spPr>
          <a:xfrm>
            <a:off x="2827080" y="1638000"/>
            <a:ext cx="6751080" cy="36338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312"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13" name="CustomShape 9"/>
          <p:cNvSpPr/>
          <p:nvPr/>
        </p:nvSpPr>
        <p:spPr>
          <a:xfrm>
            <a:off x="7147080" y="1780920"/>
            <a:ext cx="1973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עדכון פרטים אישיים</a:t>
            </a:r>
            <a:endParaRPr lang="en-US" sz="1800" b="0" strike="noStrike" spc="-1">
              <a:solidFill>
                <a:srgbClr val="000000"/>
              </a:solidFill>
              <a:uFill>
                <a:solidFill>
                  <a:srgbClr val="FFFFFF"/>
                </a:solidFill>
              </a:uFill>
              <a:latin typeface="Arial"/>
            </a:endParaRPr>
          </a:p>
        </p:txBody>
      </p:sp>
      <p:sp>
        <p:nvSpPr>
          <p:cNvPr id="314" name="CustomShape 10"/>
          <p:cNvSpPr/>
          <p:nvPr/>
        </p:nvSpPr>
        <p:spPr>
          <a:xfrm>
            <a:off x="3185280" y="1797840"/>
            <a:ext cx="3017160" cy="7995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400" b="0" strike="noStrike" spc="-1">
                <a:solidFill>
                  <a:srgbClr val="FFFFFF"/>
                </a:solidFill>
                <a:uFill>
                  <a:solidFill>
                    <a:srgbClr val="FFFFFF"/>
                  </a:solidFill>
                </a:uFill>
                <a:latin typeface="Calibri"/>
              </a:rPr>
              <a:t>עדכון כתובת  אימייל</a:t>
            </a:r>
            <a:endParaRPr lang="en-US" sz="1800" b="0" strike="noStrike" spc="-1">
              <a:solidFill>
                <a:srgbClr val="000000"/>
              </a:solidFill>
              <a:uFill>
                <a:solidFill>
                  <a:srgbClr val="FFFFFF"/>
                </a:solidFill>
              </a:uFill>
              <a:latin typeface="Arial"/>
            </a:endParaRPr>
          </a:p>
        </p:txBody>
      </p:sp>
      <p:sp>
        <p:nvSpPr>
          <p:cNvPr id="315" name="CustomShape 11"/>
          <p:cNvSpPr/>
          <p:nvPr/>
        </p:nvSpPr>
        <p:spPr>
          <a:xfrm>
            <a:off x="4926240" y="2167200"/>
            <a:ext cx="1199880" cy="2494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כתובת אימייל</a:t>
            </a:r>
            <a:endParaRPr lang="en-US" sz="1800" b="0" strike="noStrike" spc="-1">
              <a:solidFill>
                <a:srgbClr val="000000"/>
              </a:solidFill>
              <a:uFill>
                <a:solidFill>
                  <a:srgbClr val="FFFFFF"/>
                </a:solidFill>
              </a:uFill>
              <a:latin typeface="Arial"/>
            </a:endParaRPr>
          </a:p>
        </p:txBody>
      </p:sp>
      <p:sp>
        <p:nvSpPr>
          <p:cNvPr id="316" name="CustomShape 12"/>
          <p:cNvSpPr/>
          <p:nvPr/>
        </p:nvSpPr>
        <p:spPr>
          <a:xfrm>
            <a:off x="3243600" y="2167200"/>
            <a:ext cx="1598040" cy="263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0" name="CustomShape 16"/>
          <p:cNvSpPr/>
          <p:nvPr/>
        </p:nvSpPr>
        <p:spPr>
          <a:xfrm>
            <a:off x="3192840" y="2568602"/>
            <a:ext cx="3017160" cy="16142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400" b="0" strike="noStrike" spc="-1" dirty="0" err="1">
                <a:solidFill>
                  <a:srgbClr val="FFFFFF"/>
                </a:solidFill>
                <a:uFill>
                  <a:solidFill>
                    <a:srgbClr val="FFFFFF"/>
                  </a:solidFill>
                </a:uFill>
                <a:latin typeface="Calibri"/>
              </a:rPr>
              <a:t>עדכון</a:t>
            </a:r>
            <a:r>
              <a:rPr lang="en-US" sz="1400" b="0" strike="noStrike" spc="-1" dirty="0">
                <a:solidFill>
                  <a:srgbClr val="FFFFFF"/>
                </a:solidFill>
                <a:uFill>
                  <a:solidFill>
                    <a:srgbClr val="FFFFFF"/>
                  </a:solidFill>
                </a:uFill>
                <a:latin typeface="Calibri"/>
              </a:rPr>
              <a:t> </a:t>
            </a:r>
            <a:r>
              <a:rPr lang="en-US" sz="1400" b="0" strike="noStrike" spc="-1" dirty="0" err="1">
                <a:solidFill>
                  <a:srgbClr val="FFFFFF"/>
                </a:solidFill>
                <a:uFill>
                  <a:solidFill>
                    <a:srgbClr val="FFFFFF"/>
                  </a:solidFill>
                </a:uFill>
                <a:latin typeface="Calibri"/>
              </a:rPr>
              <a:t>סיסמא</a:t>
            </a:r>
            <a:endParaRPr lang="en-US" sz="1800" b="0" strike="noStrike" spc="-1" dirty="0">
              <a:solidFill>
                <a:srgbClr val="000000"/>
              </a:solidFill>
              <a:uFill>
                <a:solidFill>
                  <a:srgbClr val="FFFFFF"/>
                </a:solidFill>
              </a:uFill>
              <a:latin typeface="Arial"/>
            </a:endParaRPr>
          </a:p>
        </p:txBody>
      </p:sp>
      <p:sp>
        <p:nvSpPr>
          <p:cNvPr id="321" name="CustomShape 17"/>
          <p:cNvSpPr/>
          <p:nvPr/>
        </p:nvSpPr>
        <p:spPr>
          <a:xfrm>
            <a:off x="4933800" y="2833922"/>
            <a:ext cx="1199880" cy="2664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 ישנה</a:t>
            </a:r>
            <a:endParaRPr lang="en-US" sz="1800" b="0" strike="noStrike" spc="-1">
              <a:solidFill>
                <a:srgbClr val="000000"/>
              </a:solidFill>
              <a:uFill>
                <a:solidFill>
                  <a:srgbClr val="FFFFFF"/>
                </a:solidFill>
              </a:uFill>
              <a:latin typeface="Arial"/>
            </a:endParaRPr>
          </a:p>
        </p:txBody>
      </p:sp>
      <p:sp>
        <p:nvSpPr>
          <p:cNvPr id="322" name="CustomShape 18"/>
          <p:cNvSpPr/>
          <p:nvPr/>
        </p:nvSpPr>
        <p:spPr>
          <a:xfrm>
            <a:off x="3251160" y="2833922"/>
            <a:ext cx="1598040" cy="281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3" name="CustomShape 19"/>
          <p:cNvSpPr/>
          <p:nvPr/>
        </p:nvSpPr>
        <p:spPr>
          <a:xfrm>
            <a:off x="4956480" y="3186362"/>
            <a:ext cx="1177200" cy="2664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324" name="CustomShape 20"/>
          <p:cNvSpPr/>
          <p:nvPr/>
        </p:nvSpPr>
        <p:spPr>
          <a:xfrm>
            <a:off x="3263040" y="3186362"/>
            <a:ext cx="1586520" cy="287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5" name="CustomShape 21"/>
          <p:cNvSpPr/>
          <p:nvPr/>
        </p:nvSpPr>
        <p:spPr>
          <a:xfrm>
            <a:off x="4944600" y="3520442"/>
            <a:ext cx="1177200" cy="2664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326" name="CustomShape 22"/>
          <p:cNvSpPr/>
          <p:nvPr/>
        </p:nvSpPr>
        <p:spPr>
          <a:xfrm>
            <a:off x="3251160" y="3520442"/>
            <a:ext cx="1586520" cy="287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8" name="CustomShape 24"/>
          <p:cNvSpPr/>
          <p:nvPr/>
        </p:nvSpPr>
        <p:spPr>
          <a:xfrm>
            <a:off x="6423840" y="1732320"/>
            <a:ext cx="3017160" cy="34527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strike="noStrike" spc="-1">
                <a:solidFill>
                  <a:srgbClr val="FFFFFF"/>
                </a:solidFill>
                <a:uFill>
                  <a:solidFill>
                    <a:srgbClr val="FFFFFF"/>
                  </a:solidFill>
                </a:uFill>
                <a:latin typeface="Calibri"/>
              </a:rPr>
              <a:t>עדכון פרטים אישיים</a:t>
            </a:r>
            <a:endParaRPr lang="en-US" sz="1800" b="0" strike="noStrike" spc="-1">
              <a:solidFill>
                <a:srgbClr val="000000"/>
              </a:solidFill>
              <a:uFill>
                <a:solidFill>
                  <a:srgbClr val="FFFFFF"/>
                </a:solidFill>
              </a:uFill>
              <a:latin typeface="Arial"/>
            </a:endParaRPr>
          </a:p>
        </p:txBody>
      </p:sp>
      <p:sp>
        <p:nvSpPr>
          <p:cNvPr id="329" name="CustomShape 25"/>
          <p:cNvSpPr/>
          <p:nvPr/>
        </p:nvSpPr>
        <p:spPr>
          <a:xfrm>
            <a:off x="8301600" y="219348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פרטי</a:t>
            </a:r>
            <a:endParaRPr lang="en-US" sz="1800" b="0" strike="noStrike" spc="-1">
              <a:solidFill>
                <a:srgbClr val="000000"/>
              </a:solidFill>
              <a:uFill>
                <a:solidFill>
                  <a:srgbClr val="FFFFFF"/>
                </a:solidFill>
              </a:uFill>
              <a:latin typeface="Arial"/>
            </a:endParaRPr>
          </a:p>
        </p:txBody>
      </p:sp>
      <p:sp>
        <p:nvSpPr>
          <p:cNvPr id="330" name="CustomShape 26"/>
          <p:cNvSpPr/>
          <p:nvPr/>
        </p:nvSpPr>
        <p:spPr>
          <a:xfrm>
            <a:off x="6482160" y="220788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1" name="CustomShape 27"/>
          <p:cNvSpPr/>
          <p:nvPr/>
        </p:nvSpPr>
        <p:spPr>
          <a:xfrm>
            <a:off x="8301600" y="253836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משפחה</a:t>
            </a:r>
            <a:endParaRPr lang="en-US" sz="1800" b="0" strike="noStrike" spc="-1">
              <a:solidFill>
                <a:srgbClr val="000000"/>
              </a:solidFill>
              <a:uFill>
                <a:solidFill>
                  <a:srgbClr val="FFFFFF"/>
                </a:solidFill>
              </a:uFill>
              <a:latin typeface="Arial"/>
            </a:endParaRPr>
          </a:p>
        </p:txBody>
      </p:sp>
      <p:sp>
        <p:nvSpPr>
          <p:cNvPr id="332" name="CustomShape 28"/>
          <p:cNvSpPr/>
          <p:nvPr/>
        </p:nvSpPr>
        <p:spPr>
          <a:xfrm>
            <a:off x="6494040" y="255888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3" name="CustomShape 29"/>
          <p:cNvSpPr/>
          <p:nvPr/>
        </p:nvSpPr>
        <p:spPr>
          <a:xfrm>
            <a:off x="8313480" y="286416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טלפון</a:t>
            </a:r>
            <a:endParaRPr lang="en-US" sz="1800" b="0" strike="noStrike" spc="-1">
              <a:solidFill>
                <a:srgbClr val="000000"/>
              </a:solidFill>
              <a:uFill>
                <a:solidFill>
                  <a:srgbClr val="FFFFFF"/>
                </a:solidFill>
              </a:uFill>
              <a:latin typeface="Arial"/>
            </a:endParaRPr>
          </a:p>
        </p:txBody>
      </p:sp>
      <p:sp>
        <p:nvSpPr>
          <p:cNvPr id="334" name="CustomShape 30"/>
          <p:cNvSpPr/>
          <p:nvPr/>
        </p:nvSpPr>
        <p:spPr>
          <a:xfrm>
            <a:off x="6494040" y="287856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5" name="CustomShape 31"/>
          <p:cNvSpPr/>
          <p:nvPr/>
        </p:nvSpPr>
        <p:spPr>
          <a:xfrm>
            <a:off x="8313480" y="317052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p:txBody>
      </p:sp>
      <p:sp>
        <p:nvSpPr>
          <p:cNvPr id="336" name="CustomShape 32"/>
          <p:cNvSpPr/>
          <p:nvPr/>
        </p:nvSpPr>
        <p:spPr>
          <a:xfrm>
            <a:off x="6505560" y="319104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7" name="CustomShape 33"/>
          <p:cNvSpPr/>
          <p:nvPr/>
        </p:nvSpPr>
        <p:spPr>
          <a:xfrm>
            <a:off x="8325360" y="375084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רחוב</a:t>
            </a:r>
            <a:endParaRPr lang="en-US" sz="1800" b="0" strike="noStrike" spc="-1">
              <a:solidFill>
                <a:srgbClr val="000000"/>
              </a:solidFill>
              <a:uFill>
                <a:solidFill>
                  <a:srgbClr val="FFFFFF"/>
                </a:solidFill>
              </a:uFill>
              <a:latin typeface="Arial"/>
            </a:endParaRPr>
          </a:p>
        </p:txBody>
      </p:sp>
      <p:sp>
        <p:nvSpPr>
          <p:cNvPr id="338" name="CustomShape 34"/>
          <p:cNvSpPr/>
          <p:nvPr/>
        </p:nvSpPr>
        <p:spPr>
          <a:xfrm>
            <a:off x="6505560" y="376524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9" name="CustomShape 35"/>
          <p:cNvSpPr/>
          <p:nvPr/>
        </p:nvSpPr>
        <p:spPr>
          <a:xfrm>
            <a:off x="8325360" y="408096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מס בית</a:t>
            </a:r>
            <a:endParaRPr lang="en-US" sz="1800" b="0" strike="noStrike" spc="-1">
              <a:solidFill>
                <a:srgbClr val="000000"/>
              </a:solidFill>
              <a:uFill>
                <a:solidFill>
                  <a:srgbClr val="FFFFFF"/>
                </a:solidFill>
              </a:uFill>
              <a:latin typeface="Arial"/>
            </a:endParaRPr>
          </a:p>
        </p:txBody>
      </p:sp>
      <p:sp>
        <p:nvSpPr>
          <p:cNvPr id="340" name="CustomShape 36"/>
          <p:cNvSpPr/>
          <p:nvPr/>
        </p:nvSpPr>
        <p:spPr>
          <a:xfrm>
            <a:off x="6517440" y="410148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41" name="CustomShape 37"/>
          <p:cNvSpPr/>
          <p:nvPr/>
        </p:nvSpPr>
        <p:spPr>
          <a:xfrm>
            <a:off x="8325360" y="439344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עיר</a:t>
            </a:r>
            <a:endParaRPr lang="en-US" sz="1800" b="0" strike="noStrike" spc="-1">
              <a:solidFill>
                <a:srgbClr val="000000"/>
              </a:solidFill>
              <a:uFill>
                <a:solidFill>
                  <a:srgbClr val="FFFFFF"/>
                </a:solidFill>
              </a:uFill>
              <a:latin typeface="Arial"/>
            </a:endParaRPr>
          </a:p>
        </p:txBody>
      </p:sp>
      <p:sp>
        <p:nvSpPr>
          <p:cNvPr id="342" name="CustomShape 38"/>
          <p:cNvSpPr/>
          <p:nvPr/>
        </p:nvSpPr>
        <p:spPr>
          <a:xfrm>
            <a:off x="6517440" y="441396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43" name="CustomShape 39"/>
          <p:cNvSpPr/>
          <p:nvPr/>
        </p:nvSpPr>
        <p:spPr>
          <a:xfrm>
            <a:off x="8313480" y="346068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344" name="CustomShape 40"/>
          <p:cNvSpPr/>
          <p:nvPr/>
        </p:nvSpPr>
        <p:spPr>
          <a:xfrm>
            <a:off x="6505560" y="348120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45" name="CustomShape 41"/>
          <p:cNvSpPr/>
          <p:nvPr/>
        </p:nvSpPr>
        <p:spPr>
          <a:xfrm>
            <a:off x="3862620" y="4362120"/>
            <a:ext cx="1822680" cy="367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עדכון</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פרטים</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אישיים</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345320" y="428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48" name="CustomShape 2"/>
          <p:cNvSpPr/>
          <p:nvPr/>
        </p:nvSpPr>
        <p:spPr>
          <a:xfrm>
            <a:off x="1345320" y="5402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49" name="CustomShape 3"/>
          <p:cNvSpPr/>
          <p:nvPr/>
        </p:nvSpPr>
        <p:spPr>
          <a:xfrm>
            <a:off x="1321200" y="441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5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5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52"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לקוחות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ניהול</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חשבון</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&gt; </a:t>
            </a:r>
            <a:r>
              <a:rPr lang="he-IL" sz="1600" b="0" strike="noStrike" spc="-1" dirty="0" smtClean="0">
                <a:solidFill>
                  <a:srgbClr val="000000"/>
                </a:solidFill>
                <a:uFill>
                  <a:solidFill>
                    <a:srgbClr val="FFFFFF"/>
                  </a:solidFill>
                </a:uFill>
                <a:latin typeface="Calibri"/>
              </a:rPr>
              <a:t> דוחות </a:t>
            </a:r>
            <a:r>
              <a:rPr lang="en-US" sz="1600" b="0" strike="noStrike" spc="-1" dirty="0" smtClean="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הזמנות</a:t>
            </a:r>
            <a:endParaRPr lang="en-US" sz="3200" b="0" strike="noStrike" spc="-1" dirty="0">
              <a:solidFill>
                <a:srgbClr val="000000"/>
              </a:solidFill>
              <a:uFill>
                <a:solidFill>
                  <a:srgbClr val="FFFFFF"/>
                </a:solidFill>
              </a:uFill>
              <a:latin typeface="Arial"/>
            </a:endParaRPr>
          </a:p>
        </p:txBody>
      </p:sp>
      <p:sp>
        <p:nvSpPr>
          <p:cNvPr id="353" name="CustomShape 7"/>
          <p:cNvSpPr/>
          <p:nvPr/>
        </p:nvSpPr>
        <p:spPr>
          <a:xfrm>
            <a:off x="1519920" y="10144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54" name="CustomShape 8"/>
          <p:cNvSpPr/>
          <p:nvPr/>
        </p:nvSpPr>
        <p:spPr>
          <a:xfrm>
            <a:off x="1761120" y="227952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dirty="0" err="1">
                <a:solidFill>
                  <a:srgbClr val="FFFFFF"/>
                </a:solidFill>
                <a:uFill>
                  <a:solidFill>
                    <a:srgbClr val="FFFFFF"/>
                  </a:solidFill>
                </a:uFill>
                <a:latin typeface="Calibri"/>
              </a:rPr>
              <a:t>לצפייה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בהזמנה</a:t>
            </a:r>
            <a:endParaRPr lang="en-US" sz="1800" b="0" strike="noStrike" spc="-1" dirty="0">
              <a:solidFill>
                <a:srgbClr val="000000"/>
              </a:solidFill>
              <a:uFill>
                <a:solidFill>
                  <a:srgbClr val="FFFFFF"/>
                </a:solidFill>
              </a:uFill>
              <a:latin typeface="Arial"/>
            </a:endParaRPr>
          </a:p>
        </p:txBody>
      </p:sp>
      <p:sp>
        <p:nvSpPr>
          <p:cNvPr id="355" name="CustomShape 9"/>
          <p:cNvSpPr/>
          <p:nvPr/>
        </p:nvSpPr>
        <p:spPr>
          <a:xfrm rot="5400000">
            <a:off x="6856560" y="-71460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מס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הזמנה</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56" name="CustomShape 10"/>
          <p:cNvSpPr/>
          <p:nvPr/>
        </p:nvSpPr>
        <p:spPr>
          <a:xfrm>
            <a:off x="1761120" y="306648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a:solidFill>
                  <a:srgbClr val="FFFFFF"/>
                </a:solidFill>
                <a:uFill>
                  <a:solidFill>
                    <a:srgbClr val="FFFFFF"/>
                  </a:solidFill>
                </a:uFill>
                <a:latin typeface="Calibri"/>
              </a:rPr>
              <a:t>לצפייה בהזמנה</a:t>
            </a:r>
            <a:endParaRPr lang="en-US" sz="1800" b="0" strike="noStrike" spc="-1">
              <a:solidFill>
                <a:srgbClr val="000000"/>
              </a:solidFill>
              <a:uFill>
                <a:solidFill>
                  <a:srgbClr val="FFFFFF"/>
                </a:solidFill>
              </a:uFill>
              <a:latin typeface="Arial"/>
            </a:endParaRPr>
          </a:p>
        </p:txBody>
      </p:sp>
      <p:sp>
        <p:nvSpPr>
          <p:cNvPr id="357" name="CustomShape 11"/>
          <p:cNvSpPr/>
          <p:nvPr/>
        </p:nvSpPr>
        <p:spPr>
          <a:xfrm rot="5400000">
            <a:off x="6801480" y="5112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מס הזמנה: ___     תאריך:_____    כמות מוצרים:______ </a:t>
            </a:r>
            <a:endParaRPr lang="en-US" sz="1800" b="0" strike="noStrike" spc="-1">
              <a:solidFill>
                <a:srgbClr val="000000"/>
              </a:solidFill>
              <a:uFill>
                <a:solidFill>
                  <a:srgbClr val="FFFFFF"/>
                </a:solidFill>
              </a:uFill>
              <a:latin typeface="Arial"/>
            </a:endParaRPr>
          </a:p>
        </p:txBody>
      </p:sp>
      <p:sp>
        <p:nvSpPr>
          <p:cNvPr id="358" name="CustomShape 12"/>
          <p:cNvSpPr/>
          <p:nvPr/>
        </p:nvSpPr>
        <p:spPr>
          <a:xfrm>
            <a:off x="1761120" y="384012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a:solidFill>
                  <a:srgbClr val="FFFFFF"/>
                </a:solidFill>
                <a:uFill>
                  <a:solidFill>
                    <a:srgbClr val="FFFFFF"/>
                  </a:solidFill>
                </a:uFill>
                <a:latin typeface="Calibri"/>
              </a:rPr>
              <a:t>לצפייה בהזמנה</a:t>
            </a:r>
            <a:endParaRPr lang="en-US" sz="1800" b="0" strike="noStrike" spc="-1">
              <a:solidFill>
                <a:srgbClr val="000000"/>
              </a:solidFill>
              <a:uFill>
                <a:solidFill>
                  <a:srgbClr val="FFFFFF"/>
                </a:solidFill>
              </a:uFill>
              <a:latin typeface="Arial"/>
            </a:endParaRPr>
          </a:p>
        </p:txBody>
      </p:sp>
      <p:sp>
        <p:nvSpPr>
          <p:cNvPr id="359" name="CustomShape 13"/>
          <p:cNvSpPr/>
          <p:nvPr/>
        </p:nvSpPr>
        <p:spPr>
          <a:xfrm rot="5400000">
            <a:off x="6801480" y="82476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מס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הזמנה</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60" name="CustomShape 14"/>
          <p:cNvSpPr/>
          <p:nvPr/>
        </p:nvSpPr>
        <p:spPr>
          <a:xfrm>
            <a:off x="1761120" y="460116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a:solidFill>
                  <a:srgbClr val="FFFFFF"/>
                </a:solidFill>
                <a:uFill>
                  <a:solidFill>
                    <a:srgbClr val="FFFFFF"/>
                  </a:solidFill>
                </a:uFill>
                <a:latin typeface="Calibri"/>
              </a:rPr>
              <a:t>לצפייה בהזמנה</a:t>
            </a:r>
            <a:endParaRPr lang="en-US" sz="1800" b="0" strike="noStrike" spc="-1">
              <a:solidFill>
                <a:srgbClr val="000000"/>
              </a:solidFill>
              <a:uFill>
                <a:solidFill>
                  <a:srgbClr val="FFFFFF"/>
                </a:solidFill>
              </a:uFill>
              <a:latin typeface="Arial"/>
            </a:endParaRPr>
          </a:p>
        </p:txBody>
      </p:sp>
      <p:sp>
        <p:nvSpPr>
          <p:cNvPr id="361" name="CustomShape 15"/>
          <p:cNvSpPr/>
          <p:nvPr/>
        </p:nvSpPr>
        <p:spPr>
          <a:xfrm rot="5400000">
            <a:off x="6801480" y="158544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מס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הזמנה</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62" name="CustomShape 16"/>
          <p:cNvSpPr/>
          <p:nvPr/>
        </p:nvSpPr>
        <p:spPr>
          <a:xfrm>
            <a:off x="3393648" y="2280600"/>
            <a:ext cx="944042"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3" name="CustomShape 17"/>
          <p:cNvSpPr/>
          <p:nvPr/>
        </p:nvSpPr>
        <p:spPr>
          <a:xfrm>
            <a:off x="3363840" y="304632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4" name="CustomShape 18"/>
          <p:cNvSpPr/>
          <p:nvPr/>
        </p:nvSpPr>
        <p:spPr>
          <a:xfrm>
            <a:off x="3339360" y="381996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5" name="CustomShape 19"/>
          <p:cNvSpPr/>
          <p:nvPr/>
        </p:nvSpPr>
        <p:spPr>
          <a:xfrm>
            <a:off x="3347280" y="457452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6" name="CustomShape 20"/>
          <p:cNvSpPr/>
          <p:nvPr/>
        </p:nvSpPr>
        <p:spPr>
          <a:xfrm>
            <a:off x="2311586" y="191844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עבור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לשנה</a:t>
            </a:r>
            <a:r>
              <a:rPr lang="en-US" sz="1800" b="0" strike="noStrike" spc="-1" dirty="0">
                <a:solidFill>
                  <a:srgbClr val="FFFFFF"/>
                </a:solidFill>
                <a:uFill>
                  <a:solidFill>
                    <a:srgbClr val="FFFFFF"/>
                  </a:solidFill>
                </a:uFill>
                <a:latin typeface="Calibri"/>
              </a:rPr>
              <a:t> </a:t>
            </a:r>
            <a:r>
              <a:rPr lang="en-US" sz="1800" b="0" strike="noStrike" spc="-1" dirty="0">
                <a:solidFill>
                  <a:srgbClr val="FFFFFF"/>
                </a:solidFill>
                <a:uFill>
                  <a:solidFill>
                    <a:srgbClr val="FFFFFF"/>
                  </a:solidFill>
                </a:uFill>
                <a:latin typeface="Wingdings"/>
              </a:rPr>
              <a:t></a:t>
            </a:r>
            <a:endParaRPr lang="en-US" sz="1800" b="0" strike="noStrike" spc="-1" dirty="0">
              <a:solidFill>
                <a:srgbClr val="000000"/>
              </a:solidFill>
              <a:uFill>
                <a:solidFill>
                  <a:srgbClr val="FFFFFF"/>
                </a:solidFill>
              </a:uFill>
              <a:latin typeface="Arial"/>
            </a:endParaRPr>
          </a:p>
        </p:txBody>
      </p:sp>
      <p:graphicFrame>
        <p:nvGraphicFramePr>
          <p:cNvPr id="22" name="Table 12"/>
          <p:cNvGraphicFramePr/>
          <p:nvPr>
            <p:extLst>
              <p:ext uri="{D42A27DB-BD31-4B8C-83A1-F6EECF244321}">
                <p14:modId xmlns:p14="http://schemas.microsoft.com/office/powerpoint/2010/main" val="3732401282"/>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pic>
        <p:nvPicPr>
          <p:cNvPr id="3" name="תמונה 2"/>
          <p:cNvPicPr>
            <a:picLocks noChangeAspect="1"/>
          </p:cNvPicPr>
          <p:nvPr/>
        </p:nvPicPr>
        <p:blipFill rotWithShape="1">
          <a:blip r:embed="rId3" cstate="print">
            <a:clrChange>
              <a:clrFrom>
                <a:srgbClr val="D9D9D9"/>
              </a:clrFrom>
              <a:clrTo>
                <a:srgbClr val="D9D9D9">
                  <a:alpha val="0"/>
                </a:srgbClr>
              </a:clrTo>
            </a:clrChange>
            <a:extLst>
              <a:ext uri="{28A0092B-C50C-407E-A947-70E740481C1C}">
                <a14:useLocalDpi xmlns:a14="http://schemas.microsoft.com/office/drawing/2010/main" val="0"/>
              </a:ext>
            </a:extLst>
          </a:blip>
          <a:srcRect r="10968"/>
          <a:stretch/>
        </p:blipFill>
        <p:spPr>
          <a:xfrm>
            <a:off x="1488800" y="1514087"/>
            <a:ext cx="788760" cy="795746"/>
          </a:xfrm>
          <a:prstGeom prst="rect">
            <a:avLst/>
          </a:prstGeom>
        </p:spPr>
      </p:pic>
      <p:pic>
        <p:nvPicPr>
          <p:cNvPr id="4" name="תמונה 3"/>
          <p:cNvPicPr>
            <a:picLocks noChangeAspect="1"/>
          </p:cNvPicPr>
          <p:nvPr/>
        </p:nvPicPr>
        <p:blipFill rotWithShape="1">
          <a:blip r:embed="rId4" cstate="print">
            <a:extLst>
              <a:ext uri="{28A0092B-C50C-407E-A947-70E740481C1C}">
                <a14:useLocalDpi xmlns:a14="http://schemas.microsoft.com/office/drawing/2010/main" val="0"/>
              </a:ext>
            </a:extLst>
          </a:blip>
          <a:srcRect l="17735" r="25864"/>
          <a:stretch/>
        </p:blipFill>
        <p:spPr>
          <a:xfrm>
            <a:off x="1493582" y="1543860"/>
            <a:ext cx="783978" cy="762120"/>
          </a:xfrm>
          <a:prstGeom prst="ellipse">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6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6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הזמנות &gt; צפייה בהזמנה</a:t>
            </a:r>
            <a:endParaRPr lang="en-US" sz="3200" b="0" strike="noStrike" spc="-1">
              <a:solidFill>
                <a:srgbClr val="000000"/>
              </a:solidFill>
              <a:uFill>
                <a:solidFill>
                  <a:srgbClr val="FFFFFF"/>
                </a:solidFill>
              </a:uFill>
              <a:latin typeface="Arial"/>
            </a:endParaRPr>
          </a:p>
        </p:txBody>
      </p:sp>
      <p:sp>
        <p:nvSpPr>
          <p:cNvPr id="373" name="CustomShape 7"/>
          <p:cNvSpPr/>
          <p:nvPr/>
        </p:nvSpPr>
        <p:spPr>
          <a:xfrm>
            <a:off x="3339180" y="2056140"/>
            <a:ext cx="5853240" cy="34599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צפייה בהזמנה</a:t>
            </a:r>
            <a:endParaRPr lang="en-US" sz="1800" b="0" strike="noStrike" spc="-1">
              <a:solidFill>
                <a:srgbClr val="000000"/>
              </a:solidFill>
              <a:uFill>
                <a:solidFill>
                  <a:srgbClr val="FFFFFF"/>
                </a:solidFill>
              </a:uFill>
              <a:latin typeface="Arial"/>
            </a:endParaRPr>
          </a:p>
        </p:txBody>
      </p:sp>
      <p:sp>
        <p:nvSpPr>
          <p:cNvPr id="374"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pic>
        <p:nvPicPr>
          <p:cNvPr id="375" name="תמונה 12"/>
          <p:cNvPicPr/>
          <p:nvPr/>
        </p:nvPicPr>
        <p:blipFill>
          <a:blip r:embed="rId3"/>
          <a:stretch/>
        </p:blipFill>
        <p:spPr>
          <a:xfrm>
            <a:off x="1452240" y="1608120"/>
            <a:ext cx="574560" cy="574560"/>
          </a:xfrm>
          <a:prstGeom prst="rect">
            <a:avLst/>
          </a:prstGeom>
          <a:ln>
            <a:noFill/>
          </a:ln>
        </p:spPr>
      </p:pic>
      <p:graphicFrame>
        <p:nvGraphicFramePr>
          <p:cNvPr id="11" name="Table 12"/>
          <p:cNvGraphicFramePr/>
          <p:nvPr>
            <p:extLst>
              <p:ext uri="{D42A27DB-BD31-4B8C-83A1-F6EECF244321}">
                <p14:modId xmlns:p14="http://schemas.microsoft.com/office/powerpoint/2010/main" val="463124489"/>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12" name="CustomShape 16"/>
          <p:cNvSpPr/>
          <p:nvPr/>
        </p:nvSpPr>
        <p:spPr>
          <a:xfrm>
            <a:off x="1389838" y="2362443"/>
            <a:ext cx="944042"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7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8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81"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לקוחות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ניהול</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חשבון</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&gt; </a:t>
            </a:r>
            <a:r>
              <a:rPr lang="he-IL" sz="1600" b="0" strike="noStrike" spc="-1" dirty="0" smtClean="0">
                <a:solidFill>
                  <a:srgbClr val="000000"/>
                </a:solidFill>
                <a:uFill>
                  <a:solidFill>
                    <a:srgbClr val="FFFFFF"/>
                  </a:solidFill>
                </a:uFill>
                <a:latin typeface="Calibri"/>
              </a:rPr>
              <a:t> דוחות</a:t>
            </a:r>
            <a:r>
              <a:rPr lang="en-US" sz="1600" b="0" strike="noStrike" spc="-1" dirty="0" smtClean="0">
                <a:solidFill>
                  <a:srgbClr val="000000"/>
                </a:solidFill>
                <a:uFill>
                  <a:solidFill>
                    <a:srgbClr val="FFFFFF"/>
                  </a:solidFill>
                </a:uFill>
                <a:latin typeface="Calibri"/>
              </a:rPr>
              <a:t> </a:t>
            </a:r>
            <a:r>
              <a:rPr lang="en-US" sz="1600" b="0" strike="noStrike" spc="-1" dirty="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תעודות</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משלוח</a:t>
            </a:r>
            <a:endParaRPr lang="en-US" sz="3200" b="0" strike="noStrike" spc="-1" dirty="0">
              <a:solidFill>
                <a:srgbClr val="000000"/>
              </a:solidFill>
              <a:uFill>
                <a:solidFill>
                  <a:srgbClr val="FFFFFF"/>
                </a:solidFill>
              </a:uFill>
              <a:latin typeface="Arial"/>
            </a:endParaRPr>
          </a:p>
        </p:txBody>
      </p:sp>
      <p:sp>
        <p:nvSpPr>
          <p:cNvPr id="382"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83" name="CustomShape 8"/>
          <p:cNvSpPr/>
          <p:nvPr/>
        </p:nvSpPr>
        <p:spPr>
          <a:xfrm>
            <a:off x="1433520" y="227952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84" name="CustomShape 9"/>
          <p:cNvSpPr/>
          <p:nvPr/>
        </p:nvSpPr>
        <p:spPr>
          <a:xfrm rot="5400000">
            <a:off x="6822720" y="-71460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קוד</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תעודת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משלוח</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85" name="CustomShape 10"/>
          <p:cNvSpPr/>
          <p:nvPr/>
        </p:nvSpPr>
        <p:spPr>
          <a:xfrm>
            <a:off x="1433520" y="305316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86" name="CustomShape 11"/>
          <p:cNvSpPr/>
          <p:nvPr/>
        </p:nvSpPr>
        <p:spPr>
          <a:xfrm rot="5400000">
            <a:off x="6822720" y="5868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קוד תעודת משלוח: ___         תאריך:_____       כמות מוצרים:______ </a:t>
            </a:r>
            <a:endParaRPr lang="en-US" sz="1800" b="0" strike="noStrike" spc="-1">
              <a:solidFill>
                <a:srgbClr val="000000"/>
              </a:solidFill>
              <a:uFill>
                <a:solidFill>
                  <a:srgbClr val="FFFFFF"/>
                </a:solidFill>
              </a:uFill>
              <a:latin typeface="Arial"/>
            </a:endParaRPr>
          </a:p>
        </p:txBody>
      </p:sp>
      <p:sp>
        <p:nvSpPr>
          <p:cNvPr id="387" name="CustomShape 12"/>
          <p:cNvSpPr/>
          <p:nvPr/>
        </p:nvSpPr>
        <p:spPr>
          <a:xfrm>
            <a:off x="1433520" y="382716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88" name="CustomShape 13"/>
          <p:cNvSpPr/>
          <p:nvPr/>
        </p:nvSpPr>
        <p:spPr>
          <a:xfrm rot="5400000">
            <a:off x="6822720" y="83232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קוד תעודת משלוח: ___         תאריך:_____       כמות מוצרים:______ </a:t>
            </a:r>
            <a:endParaRPr lang="en-US" sz="1800" b="0" strike="noStrike" spc="-1">
              <a:solidFill>
                <a:srgbClr val="000000"/>
              </a:solidFill>
              <a:uFill>
                <a:solidFill>
                  <a:srgbClr val="FFFFFF"/>
                </a:solidFill>
              </a:uFill>
              <a:latin typeface="Arial"/>
            </a:endParaRPr>
          </a:p>
        </p:txBody>
      </p:sp>
      <p:sp>
        <p:nvSpPr>
          <p:cNvPr id="389" name="CustomShape 14"/>
          <p:cNvSpPr/>
          <p:nvPr/>
        </p:nvSpPr>
        <p:spPr>
          <a:xfrm>
            <a:off x="1433520" y="461376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90" name="CustomShape 15"/>
          <p:cNvSpPr/>
          <p:nvPr/>
        </p:nvSpPr>
        <p:spPr>
          <a:xfrm rot="5400000">
            <a:off x="6822720" y="161928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קוד תעודת משלוח: ___         תאריך:_____       כמות מוצרים:______ </a:t>
            </a:r>
            <a:endParaRPr lang="en-US" sz="1800" b="0" strike="noStrike" spc="-1">
              <a:solidFill>
                <a:srgbClr val="000000"/>
              </a:solidFill>
              <a:uFill>
                <a:solidFill>
                  <a:srgbClr val="FFFFFF"/>
                </a:solidFill>
              </a:uFill>
              <a:latin typeface="Arial"/>
            </a:endParaRPr>
          </a:p>
        </p:txBody>
      </p:sp>
      <p:sp>
        <p:nvSpPr>
          <p:cNvPr id="391" name="CustomShape 16"/>
          <p:cNvSpPr/>
          <p:nvPr/>
        </p:nvSpPr>
        <p:spPr>
          <a:xfrm>
            <a:off x="1583280" y="192643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עבור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לשנה</a:t>
            </a:r>
            <a:r>
              <a:rPr lang="en-US" sz="1800" b="0" strike="noStrike" spc="-1" dirty="0">
                <a:solidFill>
                  <a:srgbClr val="FFFFFF"/>
                </a:solidFill>
                <a:uFill>
                  <a:solidFill>
                    <a:srgbClr val="FFFFFF"/>
                  </a:solidFill>
                </a:uFill>
                <a:latin typeface="Calibri"/>
              </a:rPr>
              <a:t> </a:t>
            </a:r>
            <a:r>
              <a:rPr lang="en-US" sz="1800" b="0" strike="noStrike" spc="-1" dirty="0">
                <a:solidFill>
                  <a:srgbClr val="FFFFFF"/>
                </a:solidFill>
                <a:uFill>
                  <a:solidFill>
                    <a:srgbClr val="FFFFFF"/>
                  </a:solidFill>
                </a:uFill>
                <a:latin typeface="Wingdings"/>
              </a:rPr>
              <a:t></a:t>
            </a:r>
            <a:endParaRPr lang="en-US" sz="1800" b="0" strike="noStrike" spc="-1" dirty="0">
              <a:solidFill>
                <a:srgbClr val="000000"/>
              </a:solidFill>
              <a:uFill>
                <a:solidFill>
                  <a:srgbClr val="FFFFFF"/>
                </a:solidFill>
              </a:uFill>
              <a:latin typeface="Arial"/>
            </a:endParaRPr>
          </a:p>
        </p:txBody>
      </p:sp>
      <p:graphicFrame>
        <p:nvGraphicFramePr>
          <p:cNvPr id="18" name="Table 12"/>
          <p:cNvGraphicFramePr/>
          <p:nvPr>
            <p:extLst>
              <p:ext uri="{D42A27DB-BD31-4B8C-83A1-F6EECF244321}">
                <p14:modId xmlns:p14="http://schemas.microsoft.com/office/powerpoint/2010/main" val="437282718"/>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pic>
        <p:nvPicPr>
          <p:cNvPr id="19" name="תמונה 18"/>
          <p:cNvPicPr>
            <a:picLocks noChangeAspect="1"/>
          </p:cNvPicPr>
          <p:nvPr/>
        </p:nvPicPr>
        <p:blipFill rotWithShape="1">
          <a:blip r:embed="rId3" cstate="print">
            <a:extLst>
              <a:ext uri="{28A0092B-C50C-407E-A947-70E740481C1C}">
                <a14:useLocalDpi xmlns:a14="http://schemas.microsoft.com/office/drawing/2010/main" val="0"/>
              </a:ext>
            </a:extLst>
          </a:blip>
          <a:srcRect l="17735" r="25864"/>
          <a:stretch/>
        </p:blipFill>
        <p:spPr>
          <a:xfrm>
            <a:off x="1493582" y="1543860"/>
            <a:ext cx="783978" cy="762120"/>
          </a:xfrm>
          <a:prstGeom prst="ellipse">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556200" y="415080"/>
            <a:ext cx="104965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93" name="CustomShape 2"/>
          <p:cNvSpPr/>
          <p:nvPr/>
        </p:nvSpPr>
        <p:spPr>
          <a:xfrm>
            <a:off x="556200" y="5389560"/>
            <a:ext cx="104958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94" name="CustomShape 3"/>
          <p:cNvSpPr/>
          <p:nvPr/>
        </p:nvSpPr>
        <p:spPr>
          <a:xfrm>
            <a:off x="530640" y="427680"/>
            <a:ext cx="104958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9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9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9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תעודת משלוח &gt; צפייה בתעודת משלוח</a:t>
            </a:r>
            <a:endParaRPr lang="en-US" sz="3200" b="0" strike="noStrike" spc="-1">
              <a:solidFill>
                <a:srgbClr val="000000"/>
              </a:solidFill>
              <a:uFill>
                <a:solidFill>
                  <a:srgbClr val="FFFFFF"/>
                </a:solidFill>
              </a:uFill>
              <a:latin typeface="Arial"/>
            </a:endParaRPr>
          </a:p>
        </p:txBody>
      </p:sp>
      <p:sp>
        <p:nvSpPr>
          <p:cNvPr id="398" name="CustomShape 7"/>
          <p:cNvSpPr/>
          <p:nvPr/>
        </p:nvSpPr>
        <p:spPr>
          <a:xfrm>
            <a:off x="3616020" y="210204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צפייה בתעודת משלוח</a:t>
            </a:r>
            <a:endParaRPr lang="en-US" sz="1800" b="0" strike="noStrike" spc="-1">
              <a:solidFill>
                <a:srgbClr val="000000"/>
              </a:solidFill>
              <a:uFill>
                <a:solidFill>
                  <a:srgbClr val="FFFFFF"/>
                </a:solidFill>
              </a:uFill>
              <a:latin typeface="Arial"/>
            </a:endParaRPr>
          </a:p>
        </p:txBody>
      </p:sp>
      <p:sp>
        <p:nvSpPr>
          <p:cNvPr id="399" name="CustomShape 8"/>
          <p:cNvSpPr/>
          <p:nvPr/>
        </p:nvSpPr>
        <p:spPr>
          <a:xfrm>
            <a:off x="1232280" y="10144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pic>
        <p:nvPicPr>
          <p:cNvPr id="400" name="תמונה 13"/>
          <p:cNvPicPr/>
          <p:nvPr/>
        </p:nvPicPr>
        <p:blipFill>
          <a:blip r:embed="rId3"/>
          <a:stretch/>
        </p:blipFill>
        <p:spPr>
          <a:xfrm>
            <a:off x="1452240" y="1608120"/>
            <a:ext cx="574560" cy="574560"/>
          </a:xfrm>
          <a:prstGeom prst="rect">
            <a:avLst/>
          </a:prstGeom>
          <a:ln>
            <a:noFill/>
          </a:ln>
        </p:spPr>
      </p:pic>
      <p:graphicFrame>
        <p:nvGraphicFramePr>
          <p:cNvPr id="11" name="Table 12"/>
          <p:cNvGraphicFramePr/>
          <p:nvPr>
            <p:extLst>
              <p:ext uri="{D42A27DB-BD31-4B8C-83A1-F6EECF244321}">
                <p14:modId xmlns:p14="http://schemas.microsoft.com/office/powerpoint/2010/main" val="526487219"/>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02"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03"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0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0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06"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לקוחות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ניהול</a:t>
            </a:r>
            <a:r>
              <a:rPr lang="en-US" sz="1600" b="0" strike="noStrike" spc="-1" dirty="0">
                <a:solidFill>
                  <a:srgbClr val="000000"/>
                </a:solidFill>
                <a:uFill>
                  <a:solidFill>
                    <a:srgbClr val="FFFFFF"/>
                  </a:solidFill>
                </a:uFill>
                <a:latin typeface="Calibri"/>
              </a:rPr>
              <a:t> </a:t>
            </a:r>
            <a:r>
              <a:rPr lang="en-US" sz="1600" b="0" strike="noStrike" spc="-1" dirty="0" err="1" smtClean="0">
                <a:solidFill>
                  <a:srgbClr val="000000"/>
                </a:solidFill>
                <a:uFill>
                  <a:solidFill>
                    <a:srgbClr val="FFFFFF"/>
                  </a:solidFill>
                </a:uFill>
                <a:latin typeface="Calibri"/>
              </a:rPr>
              <a:t>חשבון</a:t>
            </a:r>
            <a:r>
              <a:rPr lang="en-US" sz="1600" b="0" strike="noStrike" spc="-1" dirty="0" smtClean="0">
                <a:solidFill>
                  <a:srgbClr val="000000"/>
                </a:solidFill>
                <a:uFill>
                  <a:solidFill>
                    <a:srgbClr val="FFFFFF"/>
                  </a:solidFill>
                </a:uFill>
                <a:latin typeface="Calibri"/>
              </a:rPr>
              <a:t> &gt; </a:t>
            </a:r>
            <a:r>
              <a:rPr lang="he-IL" sz="1600" b="0" strike="noStrike" spc="-1" dirty="0" smtClean="0">
                <a:solidFill>
                  <a:srgbClr val="000000"/>
                </a:solidFill>
                <a:uFill>
                  <a:solidFill>
                    <a:srgbClr val="FFFFFF"/>
                  </a:solidFill>
                </a:uFill>
                <a:latin typeface="Calibri"/>
              </a:rPr>
              <a:t> דוחות</a:t>
            </a:r>
            <a:r>
              <a:rPr lang="en-US" sz="1600" b="0" strike="noStrike" spc="-1" dirty="0" smtClean="0">
                <a:solidFill>
                  <a:srgbClr val="000000"/>
                </a:solidFill>
                <a:uFill>
                  <a:solidFill>
                    <a:srgbClr val="FFFFFF"/>
                  </a:solidFill>
                </a:uFill>
                <a:latin typeface="Calibri"/>
              </a:rPr>
              <a:t>  </a:t>
            </a:r>
            <a:r>
              <a:rPr lang="en-US" sz="1600" b="0" strike="noStrike" spc="-1" dirty="0">
                <a:solidFill>
                  <a:srgbClr val="000000"/>
                </a:solidFill>
                <a:uFill>
                  <a:solidFill>
                    <a:srgbClr val="FFFFFF"/>
                  </a:solidFill>
                </a:uFill>
                <a:latin typeface="Calibri"/>
              </a:rPr>
              <a:t>&gt; </a:t>
            </a:r>
            <a:r>
              <a:rPr lang="en-US" sz="1600" b="0" strike="noStrike" spc="-1" dirty="0" err="1" smtClean="0">
                <a:solidFill>
                  <a:srgbClr val="000000"/>
                </a:solidFill>
                <a:uFill>
                  <a:solidFill>
                    <a:srgbClr val="FFFFFF"/>
                  </a:solidFill>
                </a:uFill>
                <a:latin typeface="Calibri"/>
              </a:rPr>
              <a:t>ניהול</a:t>
            </a:r>
            <a:r>
              <a:rPr lang="en-US" sz="1600" b="0" strike="noStrike" spc="-1" dirty="0" smtClean="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חסרים</a:t>
            </a:r>
            <a:endParaRPr lang="en-US" sz="3200" b="0" strike="noStrike" spc="-1" dirty="0">
              <a:solidFill>
                <a:srgbClr val="000000"/>
              </a:solidFill>
              <a:uFill>
                <a:solidFill>
                  <a:srgbClr val="FFFFFF"/>
                </a:solidFill>
              </a:uFill>
              <a:latin typeface="Arial"/>
            </a:endParaRPr>
          </a:p>
        </p:txBody>
      </p:sp>
      <p:graphicFrame>
        <p:nvGraphicFramePr>
          <p:cNvPr id="407" name="Table 7"/>
          <p:cNvGraphicFramePr/>
          <p:nvPr>
            <p:extLst>
              <p:ext uri="{D42A27DB-BD31-4B8C-83A1-F6EECF244321}">
                <p14:modId xmlns:p14="http://schemas.microsoft.com/office/powerpoint/2010/main" val="1955589487"/>
              </p:ext>
            </p:extLst>
          </p:nvPr>
        </p:nvGraphicFramePr>
        <p:xfrm>
          <a:off x="3285921" y="2099160"/>
          <a:ext cx="6129000" cy="3196080"/>
        </p:xfrm>
        <a:graphic>
          <a:graphicData uri="http://schemas.openxmlformats.org/drawingml/2006/table">
            <a:tbl>
              <a:tblPr/>
              <a:tblGrid>
                <a:gridCol w="1665720">
                  <a:extLst>
                    <a:ext uri="{9D8B030D-6E8A-4147-A177-3AD203B41FA5}">
                      <a16:colId xmlns:a16="http://schemas.microsoft.com/office/drawing/2014/main" val="20000"/>
                    </a:ext>
                  </a:extLst>
                </a:gridCol>
                <a:gridCol w="1346760">
                  <a:extLst>
                    <a:ext uri="{9D8B030D-6E8A-4147-A177-3AD203B41FA5}">
                      <a16:colId xmlns:a16="http://schemas.microsoft.com/office/drawing/2014/main" val="20001"/>
                    </a:ext>
                  </a:extLst>
                </a:gridCol>
                <a:gridCol w="954000">
                  <a:extLst>
                    <a:ext uri="{9D8B030D-6E8A-4147-A177-3AD203B41FA5}">
                      <a16:colId xmlns:a16="http://schemas.microsoft.com/office/drawing/2014/main" val="20002"/>
                    </a:ext>
                  </a:extLst>
                </a:gridCol>
                <a:gridCol w="870840">
                  <a:extLst>
                    <a:ext uri="{9D8B030D-6E8A-4147-A177-3AD203B41FA5}">
                      <a16:colId xmlns:a16="http://schemas.microsoft.com/office/drawing/2014/main" val="20003"/>
                    </a:ext>
                  </a:extLst>
                </a:gridCol>
                <a:gridCol w="1291680">
                  <a:extLst>
                    <a:ext uri="{9D8B030D-6E8A-4147-A177-3AD203B41FA5}">
                      <a16:colId xmlns:a16="http://schemas.microsoft.com/office/drawing/2014/main" val="20004"/>
                    </a:ext>
                  </a:extLst>
                </a:gridCol>
              </a:tblGrid>
              <a:tr h="511200">
                <a:tc>
                  <a:txBody>
                    <a:bodyPr/>
                    <a:lstStyle/>
                    <a:p>
                      <a:pPr algn="r" rtl="1">
                        <a:lnSpc>
                          <a:spcPct val="100000"/>
                        </a:lnSpc>
                      </a:pPr>
                      <a:r>
                        <a:rPr lang="en-US" sz="1800" b="1" strike="noStrike" spc="-1">
                          <a:solidFill>
                            <a:srgbClr val="FFFFFF"/>
                          </a:solidFill>
                          <a:uFill>
                            <a:solidFill>
                              <a:srgbClr val="FFFFFF"/>
                            </a:solidFill>
                          </a:uFill>
                          <a:latin typeface="Calibri"/>
                        </a:rPr>
                        <a:t>שנה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שם</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מוצר</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הזמין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קיבל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מס' מוצרים חסרים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511200">
                <a:tc>
                  <a:txBody>
                    <a:bodyPr/>
                    <a:lstStyle/>
                    <a:p>
                      <a:pPr algn="r" rtl="1">
                        <a:lnSpc>
                          <a:spcPct val="100000"/>
                        </a:lnSpc>
                      </a:pPr>
                      <a:r>
                        <a:rPr lang="en-US" sz="1800" b="0" strike="noStrike" spc="-1">
                          <a:solidFill>
                            <a:srgbClr val="000000"/>
                          </a:solidFill>
                          <a:uFill>
                            <a:solidFill>
                              <a:srgbClr val="FFFFFF"/>
                            </a:solidFill>
                          </a:uFill>
                          <a:latin typeface="Calibri"/>
                        </a:rPr>
                        <a:t>2018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 אא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9DC3E6"/>
                    </a:solidFill>
                  </a:tcPr>
                </a:tc>
                <a:extLst>
                  <a:ext uri="{0D108BD9-81ED-4DB2-BD59-A6C34878D82A}">
                    <a16:rowId xmlns:a16="http://schemas.microsoft.com/office/drawing/2014/main" val="10001"/>
                  </a:ext>
                </a:extLst>
              </a:tr>
              <a:tr h="511200">
                <a:tc>
                  <a:txBody>
                    <a:bodyPr/>
                    <a:lstStyle/>
                    <a:p>
                      <a:pPr algn="r" rtl="1">
                        <a:lnSpc>
                          <a:spcPct val="100000"/>
                        </a:lnSpc>
                      </a:pPr>
                      <a:r>
                        <a:rPr lang="en-US" sz="1800" b="0" strike="noStrike" spc="-1">
                          <a:solidFill>
                            <a:srgbClr val="000000"/>
                          </a:solidFill>
                          <a:uFill>
                            <a:solidFill>
                              <a:srgbClr val="FFFFFF"/>
                            </a:solidFill>
                          </a:uFill>
                          <a:latin typeface="Calibri"/>
                        </a:rPr>
                        <a:t>2018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אתרוג ב</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40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extLst>
                  <a:ext uri="{0D108BD9-81ED-4DB2-BD59-A6C34878D82A}">
                    <a16:rowId xmlns:a16="http://schemas.microsoft.com/office/drawing/2014/main" val="10002"/>
                  </a:ext>
                </a:extLst>
              </a:tr>
              <a:tr h="511200">
                <a:tc>
                  <a:txBody>
                    <a:bodyPr/>
                    <a:lstStyle/>
                    <a:p>
                      <a:pPr algn="r" rtl="1">
                        <a:lnSpc>
                          <a:spcPct val="100000"/>
                        </a:lnSpc>
                      </a:pPr>
                      <a:r>
                        <a:rPr lang="en-US" sz="1800" b="0" strike="noStrike" spc="-1">
                          <a:solidFill>
                            <a:srgbClr val="000000"/>
                          </a:solidFill>
                          <a:uFill>
                            <a:solidFill>
                              <a:srgbClr val="FFFFFF"/>
                            </a:solidFill>
                          </a:uFill>
                          <a:latin typeface="Calibri"/>
                        </a:rPr>
                        <a:t>2018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 אא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extLst>
                  <a:ext uri="{0D108BD9-81ED-4DB2-BD59-A6C34878D82A}">
                    <a16:rowId xmlns:a16="http://schemas.microsoft.com/office/drawing/2014/main" val="10003"/>
                  </a:ext>
                </a:extLst>
              </a:tr>
              <a:tr h="51120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extLst>
                  <a:ext uri="{0D108BD9-81ED-4DB2-BD59-A6C34878D82A}">
                    <a16:rowId xmlns:a16="http://schemas.microsoft.com/office/drawing/2014/main" val="10004"/>
                  </a:ext>
                </a:extLst>
              </a:tr>
              <a:tr h="51120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pPr algn="r" rtl="1">
                        <a:lnSpc>
                          <a:spcPct val="100000"/>
                        </a:lnSpc>
                      </a:pPr>
                      <a:r>
                        <a:rPr lang="en-US" sz="1800" b="0" strike="noStrike" spc="-1" dirty="0">
                          <a:solidFill>
                            <a:srgbClr val="FFFFFF"/>
                          </a:solidFill>
                          <a:uFill>
                            <a:solidFill>
                              <a:srgbClr val="FFFFFF"/>
                            </a:solidFill>
                          </a:uFill>
                          <a:latin typeface="Calibri"/>
                        </a:rPr>
                        <a:t>55</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extLst>
                  <a:ext uri="{0D108BD9-81ED-4DB2-BD59-A6C34878D82A}">
                    <a16:rowId xmlns:a16="http://schemas.microsoft.com/office/drawing/2014/main" val="10005"/>
                  </a:ext>
                </a:extLst>
              </a:tr>
            </a:tbl>
          </a:graphicData>
        </a:graphic>
      </p:graphicFrame>
      <p:sp>
        <p:nvSpPr>
          <p:cNvPr id="408"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pic>
        <p:nvPicPr>
          <p:cNvPr id="409" name="תמונה 10"/>
          <p:cNvPicPr/>
          <p:nvPr/>
        </p:nvPicPr>
        <p:blipFill>
          <a:blip r:embed="rId3"/>
          <a:stretch/>
        </p:blipFill>
        <p:spPr>
          <a:xfrm>
            <a:off x="1527072" y="2308320"/>
            <a:ext cx="574560" cy="574560"/>
          </a:xfrm>
          <a:prstGeom prst="rect">
            <a:avLst/>
          </a:prstGeom>
          <a:ln>
            <a:noFill/>
          </a:ln>
        </p:spPr>
      </p:pic>
      <p:graphicFrame>
        <p:nvGraphicFramePr>
          <p:cNvPr id="11" name="Table 12"/>
          <p:cNvGraphicFramePr/>
          <p:nvPr>
            <p:extLst>
              <p:ext uri="{D42A27DB-BD31-4B8C-83A1-F6EECF244321}">
                <p14:modId xmlns:p14="http://schemas.microsoft.com/office/powerpoint/2010/main" val="848833397"/>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pic>
        <p:nvPicPr>
          <p:cNvPr id="12" name="תמונה 11"/>
          <p:cNvPicPr>
            <a:picLocks noChangeAspect="1"/>
          </p:cNvPicPr>
          <p:nvPr/>
        </p:nvPicPr>
        <p:blipFill rotWithShape="1">
          <a:blip r:embed="rId4" cstate="print">
            <a:extLst>
              <a:ext uri="{28A0092B-C50C-407E-A947-70E740481C1C}">
                <a14:useLocalDpi xmlns:a14="http://schemas.microsoft.com/office/drawing/2010/main" val="0"/>
              </a:ext>
            </a:extLst>
          </a:blip>
          <a:srcRect l="17735" r="25864"/>
          <a:stretch/>
        </p:blipFill>
        <p:spPr>
          <a:xfrm>
            <a:off x="1465835" y="1481760"/>
            <a:ext cx="783978" cy="762120"/>
          </a:xfrm>
          <a:prstGeom prst="ellipse">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1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1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1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1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1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סטטיסטיקה ותרשימים</a:t>
            </a:r>
            <a:endParaRPr lang="en-US" sz="3200" b="0" strike="noStrike" spc="-1">
              <a:solidFill>
                <a:srgbClr val="000000"/>
              </a:solidFill>
              <a:uFill>
                <a:solidFill>
                  <a:srgbClr val="FFFFFF"/>
                </a:solidFill>
              </a:uFill>
              <a:latin typeface="Arial"/>
            </a:endParaRPr>
          </a:p>
        </p:txBody>
      </p:sp>
      <p:sp>
        <p:nvSpPr>
          <p:cNvPr id="416"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417" name="תרשים 22"/>
          <p:cNvGraphicFramePr/>
          <p:nvPr/>
        </p:nvGraphicFramePr>
        <p:xfrm>
          <a:off x="6805800" y="1758600"/>
          <a:ext cx="4222080" cy="3639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8" name="תרשים 8"/>
          <p:cNvGraphicFramePr/>
          <p:nvPr/>
        </p:nvGraphicFramePr>
        <p:xfrm>
          <a:off x="1904760" y="2183040"/>
          <a:ext cx="4772880" cy="3382560"/>
        </p:xfrm>
        <a:graphic>
          <a:graphicData uri="http://schemas.openxmlformats.org/drawingml/2006/chart">
            <c:chart xmlns:c="http://schemas.openxmlformats.org/drawingml/2006/chart" xmlns:r="http://schemas.openxmlformats.org/officeDocument/2006/relationships" r:id="rId4"/>
          </a:graphicData>
        </a:graphic>
      </p:graphicFrame>
      <p:sp>
        <p:nvSpPr>
          <p:cNvPr id="419" name="CustomShape 8"/>
          <p:cNvSpPr/>
          <p:nvPr/>
        </p:nvSpPr>
        <p:spPr>
          <a:xfrm>
            <a:off x="1554840" y="158040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עבור לשנה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1162800" y="334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21" name="CustomShape 2"/>
          <p:cNvSpPr/>
          <p:nvPr/>
        </p:nvSpPr>
        <p:spPr>
          <a:xfrm>
            <a:off x="1162800" y="5308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22" name="CustomShape 3"/>
          <p:cNvSpPr/>
          <p:nvPr/>
        </p:nvSpPr>
        <p:spPr>
          <a:xfrm>
            <a:off x="1139040" y="346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2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2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2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סטטיסטיקה ותרשימים</a:t>
            </a:r>
            <a:endParaRPr lang="en-US" sz="3200" b="0" strike="noStrike" spc="-1">
              <a:solidFill>
                <a:srgbClr val="000000"/>
              </a:solidFill>
              <a:uFill>
                <a:solidFill>
                  <a:srgbClr val="FFFFFF"/>
                </a:solidFill>
              </a:uFill>
              <a:latin typeface="Arial"/>
            </a:endParaRPr>
          </a:p>
        </p:txBody>
      </p:sp>
      <p:sp>
        <p:nvSpPr>
          <p:cNvPr id="426"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427" name="תרשים 19"/>
          <p:cNvGraphicFramePr/>
          <p:nvPr/>
        </p:nvGraphicFramePr>
        <p:xfrm>
          <a:off x="1739520" y="2373840"/>
          <a:ext cx="4723200" cy="3084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8" name="תרשים 25"/>
          <p:cNvGraphicFramePr/>
          <p:nvPr/>
        </p:nvGraphicFramePr>
        <p:xfrm>
          <a:off x="6858000" y="2220840"/>
          <a:ext cx="4020120" cy="3127320"/>
        </p:xfrm>
        <a:graphic>
          <a:graphicData uri="http://schemas.openxmlformats.org/drawingml/2006/chart">
            <c:chart xmlns:c="http://schemas.openxmlformats.org/drawingml/2006/chart" xmlns:r="http://schemas.openxmlformats.org/officeDocument/2006/relationships" r:id="rId4"/>
          </a:graphicData>
        </a:graphic>
      </p:graphicFrame>
      <p:sp>
        <p:nvSpPr>
          <p:cNvPr id="429" name="CustomShape 8"/>
          <p:cNvSpPr/>
          <p:nvPr/>
        </p:nvSpPr>
        <p:spPr>
          <a:xfrm>
            <a:off x="3854520" y="1452600"/>
            <a:ext cx="397044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rtl="1">
              <a:lnSpc>
                <a:spcPct val="100000"/>
              </a:lnSpc>
            </a:pPr>
            <a:r>
              <a:rPr lang="en-US" sz="2800" b="0" strike="noStrike" spc="-1">
                <a:solidFill>
                  <a:srgbClr val="000000"/>
                </a:solidFill>
                <a:uFill>
                  <a:solidFill>
                    <a:srgbClr val="FFFFFF"/>
                  </a:solidFill>
                </a:uFill>
                <a:latin typeface="Calibri"/>
              </a:rPr>
              <a:t>שקף הזמנות בשנות פעילות</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838080" y="365040"/>
            <a:ext cx="10515240" cy="1325160"/>
          </a:xfrm>
          <a:prstGeom prst="rect">
            <a:avLst/>
          </a:prstGeom>
          <a:noFill/>
          <a:ln>
            <a:noFill/>
          </a:ln>
        </p:spPr>
        <p:txBody>
          <a:bodyPr anchor="ctr"/>
          <a:lstStyle/>
          <a:p>
            <a:pPr algn="ctr" rtl="1">
              <a:lnSpc>
                <a:spcPct val="100000"/>
              </a:lnSpc>
            </a:pPr>
            <a:r>
              <a:rPr lang="he-IL" sz="4400" b="0" strike="noStrike" spc="-1">
                <a:solidFill>
                  <a:srgbClr val="000000"/>
                </a:solidFill>
                <a:uFill>
                  <a:solidFill>
                    <a:srgbClr val="FFFFFF"/>
                  </a:solidFill>
                </a:uFill>
                <a:latin typeface="Calibri Light"/>
              </a:rPr>
              <a:t>עובדים</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76"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77"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7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7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81" name="CustomShape 7"/>
          <p:cNvSpPr/>
          <p:nvPr/>
        </p:nvSpPr>
        <p:spPr>
          <a:xfrm>
            <a:off x="3334320" y="2824740"/>
            <a:ext cx="6271920" cy="2475540"/>
          </a:xfrm>
          <a:prstGeom prst="round2DiagRect">
            <a:avLst>
              <a:gd name="adj1" fmla="val 16667"/>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טלפון</a:t>
            </a: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נייד</a:t>
            </a:r>
            <a:r>
              <a:rPr lang="en-US" sz="1800" b="0" strike="noStrike" spc="-1" dirty="0">
                <a:solidFill>
                  <a:srgbClr val="000000"/>
                </a:solidFill>
                <a:uFill>
                  <a:solidFill>
                    <a:srgbClr val="FFFFFF"/>
                  </a:solidFill>
                </a:uFill>
                <a:latin typeface="Calibri"/>
              </a:rPr>
              <a:t>):__________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err="1">
                <a:solidFill>
                  <a:srgbClr val="000000"/>
                </a:solidFill>
                <a:uFill>
                  <a:solidFill>
                    <a:srgbClr val="FFFFFF"/>
                  </a:solidFill>
                </a:uFill>
                <a:latin typeface="Calibri"/>
              </a:rPr>
              <a:t>מייל</a:t>
            </a:r>
            <a:r>
              <a:rPr lang="en-US" sz="1800" b="0" strike="noStrike" spc="-1" dirty="0">
                <a:solidFill>
                  <a:srgbClr val="000000"/>
                </a:solidFill>
                <a:uFill>
                  <a:solidFill>
                    <a:srgbClr val="FFFFFF"/>
                  </a:solidFill>
                </a:uFill>
                <a:latin typeface="Calibri"/>
              </a:rPr>
              <a:t>:________________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err="1">
                <a:solidFill>
                  <a:srgbClr val="000000"/>
                </a:solidFill>
                <a:uFill>
                  <a:solidFill>
                    <a:srgbClr val="FFFFFF"/>
                  </a:solidFill>
                </a:uFill>
                <a:latin typeface="Calibri"/>
              </a:rPr>
              <a:t>מהות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הפניה</a:t>
            </a:r>
            <a:r>
              <a:rPr lang="en-US" sz="1800" b="0" strike="noStrike" spc="-1" dirty="0">
                <a:solidFill>
                  <a:srgbClr val="000000"/>
                </a:solidFill>
                <a:uFill>
                  <a:solidFill>
                    <a:srgbClr val="FFFFFF"/>
                  </a:solidFill>
                </a:uFill>
                <a:latin typeface="Calibri"/>
              </a:rPr>
              <a:t>:___________________________________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smtClean="0">
                <a:solidFill>
                  <a:srgbClr val="000000"/>
                </a:solidFill>
                <a:uFill>
                  <a:solidFill>
                    <a:srgbClr val="FFFFFF"/>
                  </a:solidFill>
                </a:uFill>
                <a:latin typeface="Calibri"/>
              </a:rPr>
              <a:t>__________________________________________________________________________________________________________________________________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שדות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חובה</a:t>
            </a:r>
            <a:endParaRPr lang="en-US" sz="1800" b="0" strike="noStrike" spc="-1" dirty="0">
              <a:solidFill>
                <a:srgbClr val="000000"/>
              </a:solidFill>
              <a:uFill>
                <a:solidFill>
                  <a:srgbClr val="FFFFFF"/>
                </a:solidFill>
              </a:uFill>
              <a:latin typeface="Arial"/>
            </a:endParaRPr>
          </a:p>
        </p:txBody>
      </p:sp>
      <p:sp>
        <p:nvSpPr>
          <p:cNvPr id="182" name="CustomShape 8"/>
          <p:cNvSpPr/>
          <p:nvPr/>
        </p:nvSpPr>
        <p:spPr>
          <a:xfrm rot="10800000" flipV="1">
            <a:off x="3263400" y="5256720"/>
            <a:ext cx="1634760" cy="642600"/>
          </a:xfrm>
          <a:prstGeom prst="round2DiagRect">
            <a:avLst>
              <a:gd name="adj1" fmla="val 50000"/>
              <a:gd name="adj2" fmla="val 0"/>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strike="noStrike" spc="-1" dirty="0" err="1">
                <a:solidFill>
                  <a:srgbClr val="FFFFFF"/>
                </a:solidFill>
                <a:uFill>
                  <a:solidFill>
                    <a:srgbClr val="FFFFFF"/>
                  </a:solidFill>
                </a:uFill>
                <a:latin typeface="Calibri"/>
              </a:rPr>
              <a:t>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בקשה</a:t>
            </a:r>
            <a:endParaRPr lang="en-US" sz="1800" b="0" strike="noStrike" spc="-1" dirty="0">
              <a:solidFill>
                <a:srgbClr val="000000"/>
              </a:solidFill>
              <a:uFill>
                <a:solidFill>
                  <a:srgbClr val="FFFFFF"/>
                </a:solidFill>
              </a:uFill>
              <a:latin typeface="Arial"/>
            </a:endParaRPr>
          </a:p>
        </p:txBody>
      </p:sp>
      <p:sp>
        <p:nvSpPr>
          <p:cNvPr id="183" name="CustomShape 9"/>
          <p:cNvSpPr/>
          <p:nvPr/>
        </p:nvSpPr>
        <p:spPr>
          <a:xfrm rot="10800000" flipV="1">
            <a:off x="3334320" y="1692660"/>
            <a:ext cx="6271920" cy="1074694"/>
          </a:xfrm>
          <a:prstGeom prst="round2DiagRect">
            <a:avLst>
              <a:gd name="adj1" fmla="val 50000"/>
              <a:gd name="adj2" fmla="val 0"/>
            </a:avLst>
          </a:prstGeom>
          <a:solidFill>
            <a:srgbClr val="FFFFFF"/>
          </a:solidFill>
          <a:ln w="12600">
            <a:solidFill>
              <a:srgbClr val="A5A5A5"/>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1" i="1" strike="noStrike" spc="-1" dirty="0" err="1">
                <a:solidFill>
                  <a:srgbClr val="000000"/>
                </a:solidFill>
                <a:uFill>
                  <a:solidFill>
                    <a:srgbClr val="FFFFFF"/>
                  </a:solidFill>
                </a:uFill>
                <a:latin typeface="Calibri"/>
              </a:rPr>
              <a:t>צור</a:t>
            </a:r>
            <a:r>
              <a:rPr lang="en-US" sz="4400" b="1" i="1" strike="noStrike" spc="-1" dirty="0">
                <a:solidFill>
                  <a:srgbClr val="000000"/>
                </a:solidFill>
                <a:uFill>
                  <a:solidFill>
                    <a:srgbClr val="FFFFFF"/>
                  </a:solidFill>
                </a:uFill>
                <a:latin typeface="Calibri"/>
              </a:rPr>
              <a:t> </a:t>
            </a:r>
            <a:r>
              <a:rPr lang="en-US" sz="4400" b="1" i="1" strike="noStrike" spc="-1" dirty="0" err="1">
                <a:solidFill>
                  <a:srgbClr val="000000"/>
                </a:solidFill>
                <a:uFill>
                  <a:solidFill>
                    <a:srgbClr val="FFFFFF"/>
                  </a:solidFill>
                </a:uFill>
                <a:latin typeface="Calibri"/>
              </a:rPr>
              <a:t>קשר</a:t>
            </a:r>
            <a:endParaRPr lang="en-US" sz="1800" b="0" strike="noStrike" spc="-1" dirty="0">
              <a:solidFill>
                <a:srgbClr val="000000"/>
              </a:solidFill>
              <a:uFill>
                <a:solidFill>
                  <a:srgbClr val="FFFFFF"/>
                </a:solidFill>
              </a:uFill>
              <a:latin typeface="Arial"/>
            </a:endParaRPr>
          </a:p>
          <a:p>
            <a:pPr algn="r" rtl="1">
              <a:lnSpc>
                <a:spcPct val="100000"/>
              </a:lnSpc>
            </a:pPr>
            <a:r>
              <a:rPr lang="en-US" sz="2400" b="1" strike="noStrike" spc="-1" dirty="0" err="1">
                <a:solidFill>
                  <a:srgbClr val="000000"/>
                </a:solidFill>
                <a:uFill>
                  <a:solidFill>
                    <a:srgbClr val="FFFFFF"/>
                  </a:solidFill>
                </a:uFill>
                <a:latin typeface="Calibri"/>
              </a:rPr>
              <a:t>פנו</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אלינו</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ונטפל</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בפנייתכם</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בהקדם</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האפשרי</a:t>
            </a:r>
            <a:endParaRPr lang="en-US" sz="1800" b="0" strike="noStrike" spc="-1" dirty="0">
              <a:solidFill>
                <a:srgbClr val="000000"/>
              </a:solidFill>
              <a:uFill>
                <a:solidFill>
                  <a:srgbClr val="FFFFFF"/>
                </a:solidFill>
              </a:uFill>
              <a:latin typeface="Arial"/>
            </a:endParaRPr>
          </a:p>
        </p:txBody>
      </p:sp>
      <p:sp>
        <p:nvSpPr>
          <p:cNvPr id="11"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rot="10800000" flipV="1">
            <a:off x="3752930" y="1275840"/>
            <a:ext cx="6271920" cy="331290"/>
          </a:xfrm>
          <a:prstGeom prst="round2DiagRect">
            <a:avLst>
              <a:gd name="adj1" fmla="val 0"/>
              <a:gd name="adj2" fmla="val 0"/>
            </a:avLst>
          </a:prstGeom>
          <a:solidFill>
            <a:srgbClr val="FFFFFF"/>
          </a:solidFill>
          <a:ln w="12600">
            <a:solidFill>
              <a:srgbClr val="A5A5A5"/>
            </a:solidFill>
            <a:miter/>
          </a:ln>
        </p:spPr>
        <p:style>
          <a:lnRef idx="0">
            <a:scrgbClr r="0" g="0" b="0"/>
          </a:lnRef>
          <a:fillRef idx="0">
            <a:scrgbClr r="0" g="0" b="0"/>
          </a:fillRef>
          <a:effectRef idx="0">
            <a:scrgbClr r="0" g="0" b="0"/>
          </a:effectRef>
          <a:fontRef idx="minor"/>
        </p:style>
        <p:txBody>
          <a:bodyPr lIns="90000" tIns="45000" rIns="90000" bIns="45000" anchor="ctr"/>
          <a:lstStyle/>
          <a:p>
            <a:r>
              <a:rPr lang="he-IL" b="1" i="1" spc="-1" dirty="0">
                <a:solidFill>
                  <a:srgbClr val="000000"/>
                </a:solidFill>
                <a:uFill>
                  <a:solidFill>
                    <a:srgbClr val="FFFFFF"/>
                  </a:solidFill>
                </a:uFill>
                <a:latin typeface="Calibri"/>
              </a:rPr>
              <a:t>ניתן לפנות אלינו לכל בעיה </a:t>
            </a:r>
            <a:r>
              <a:rPr lang="he-IL" b="1" i="1" spc="-1" dirty="0" smtClean="0">
                <a:solidFill>
                  <a:srgbClr val="000000"/>
                </a:solidFill>
                <a:uFill>
                  <a:solidFill>
                    <a:srgbClr val="FFFFFF"/>
                  </a:solidFill>
                </a:uFill>
                <a:latin typeface="Calibri"/>
              </a:rPr>
              <a:t>בטלפון 03564564569</a:t>
            </a:r>
            <a:r>
              <a:rPr lang="en-US" b="1" i="1" spc="-1" dirty="0" smtClean="0">
                <a:solidFill>
                  <a:srgbClr val="000000"/>
                </a:solidFill>
                <a:uFill>
                  <a:solidFill>
                    <a:srgbClr val="FFFFFF"/>
                  </a:solidFill>
                </a:uFill>
                <a:latin typeface="Calibri"/>
              </a:rPr>
              <a:t> </a:t>
            </a:r>
            <a:endParaRPr lang="he-IL" b="1" i="1" spc="-1" dirty="0" err="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1552320" y="3286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66" name="CustomShape 2"/>
          <p:cNvSpPr/>
          <p:nvPr/>
        </p:nvSpPr>
        <p:spPr>
          <a:xfrm>
            <a:off x="1552320" y="530352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67" name="CustomShape 3"/>
          <p:cNvSpPr/>
          <p:nvPr/>
        </p:nvSpPr>
        <p:spPr>
          <a:xfrm>
            <a:off x="1528200" y="3416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6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6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70" name="TextShape 6"/>
          <p:cNvSpPr txBox="1"/>
          <p:nvPr/>
        </p:nvSpPr>
        <p:spPr>
          <a:xfrm>
            <a:off x="1424160" y="99972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עובדים </a:t>
            </a:r>
            <a:endParaRPr lang="en-US" sz="3200" b="0" strike="noStrike" spc="-1">
              <a:solidFill>
                <a:srgbClr val="000000"/>
              </a:solidFill>
              <a:uFill>
                <a:solidFill>
                  <a:srgbClr val="FFFFFF"/>
                </a:solidFill>
              </a:uFill>
              <a:latin typeface="Arial"/>
            </a:endParaRPr>
          </a:p>
        </p:txBody>
      </p:sp>
      <p:sp>
        <p:nvSpPr>
          <p:cNvPr id="471" name="CustomShape 7"/>
          <p:cNvSpPr/>
          <p:nvPr/>
        </p:nvSpPr>
        <p:spPr>
          <a:xfrm>
            <a:off x="1665000" y="890280"/>
            <a:ext cx="249624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עובד, </a:t>
            </a:r>
            <a:r>
              <a:rPr lang="en-US" sz="1800" b="0" u="sng" strike="noStrike" spc="-1">
                <a:solidFill>
                  <a:srgbClr val="00B0F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472" name="CustomShape 8"/>
          <p:cNvSpPr/>
          <p:nvPr/>
        </p:nvSpPr>
        <p:spPr>
          <a:xfrm>
            <a:off x="6659561" y="2550420"/>
            <a:ext cx="239544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שעת כניסה</a:t>
            </a:r>
            <a:endParaRPr lang="en-US" sz="1800" b="0" strike="noStrike" spc="-1">
              <a:solidFill>
                <a:srgbClr val="000000"/>
              </a:solidFill>
              <a:uFill>
                <a:solidFill>
                  <a:srgbClr val="FFFFFF"/>
                </a:solidFill>
              </a:uFill>
              <a:latin typeface="Arial"/>
            </a:endParaRPr>
          </a:p>
        </p:txBody>
      </p:sp>
      <p:sp>
        <p:nvSpPr>
          <p:cNvPr id="473" name="CustomShape 9"/>
          <p:cNvSpPr/>
          <p:nvPr/>
        </p:nvSpPr>
        <p:spPr>
          <a:xfrm>
            <a:off x="4067976" y="2550420"/>
            <a:ext cx="240408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שעת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יציאה</a:t>
            </a:r>
            <a:endParaRPr lang="en-US" sz="1800" b="0" strike="noStrike" spc="-1" dirty="0">
              <a:solidFill>
                <a:srgbClr val="000000"/>
              </a:solidFill>
              <a:uFill>
                <a:solidFill>
                  <a:srgbClr val="FFFFFF"/>
                </a:solidFill>
              </a:uFill>
              <a:latin typeface="Arial"/>
            </a:endParaRPr>
          </a:p>
        </p:txBody>
      </p:sp>
      <p:graphicFrame>
        <p:nvGraphicFramePr>
          <p:cNvPr id="13" name="Table 8"/>
          <p:cNvGraphicFramePr/>
          <p:nvPr>
            <p:extLst>
              <p:ext uri="{D42A27DB-BD31-4B8C-83A1-F6EECF244321}">
                <p14:modId xmlns:p14="http://schemas.microsoft.com/office/powerpoint/2010/main" val="1814928714"/>
              </p:ext>
            </p:extLst>
          </p:nvPr>
        </p:nvGraphicFramePr>
        <p:xfrm>
          <a:off x="2377440" y="1694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עריכת</a:t>
                      </a:r>
                      <a:r>
                        <a:rPr lang="he-IL" sz="1800" b="0" strike="noStrike" spc="-1" baseline="0" dirty="0" smtClean="0">
                          <a:solidFill>
                            <a:srgbClr val="000000"/>
                          </a:solidFill>
                          <a:uFill>
                            <a:solidFill>
                              <a:srgbClr val="FFFFFF"/>
                            </a:solidFill>
                          </a:uFill>
                          <a:latin typeface="Arial"/>
                        </a:rPr>
                        <a:t> פרטים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צפייה ביומן עבודה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a:solidFill>
                            <a:srgbClr val="000000"/>
                          </a:solidFill>
                          <a:uFill>
                            <a:solidFill>
                              <a:srgbClr val="FFFFFF"/>
                            </a:solidFill>
                          </a:uFill>
                          <a:latin typeface="Arial"/>
                        </a:rPr>
                        <a:t>← </a:t>
                      </a:r>
                      <a:r>
                        <a:rPr lang="he-IL" sz="1800" b="0" strike="noStrike" spc="-1" dirty="0" smtClean="0">
                          <a:solidFill>
                            <a:srgbClr val="000000"/>
                          </a:solidFill>
                          <a:uFill>
                            <a:solidFill>
                              <a:srgbClr val="FFFFFF"/>
                            </a:solidFill>
                          </a:uFill>
                          <a:latin typeface="Arial"/>
                        </a:rPr>
                        <a:t>חתום</a:t>
                      </a:r>
                      <a:r>
                        <a:rPr lang="he-IL" sz="1800" b="0" strike="noStrike" spc="-1" baseline="0" dirty="0" smtClean="0">
                          <a:solidFill>
                            <a:srgbClr val="000000"/>
                          </a:solidFill>
                          <a:uFill>
                            <a:solidFill>
                              <a:srgbClr val="FFFFFF"/>
                            </a:solidFill>
                          </a:uFill>
                          <a:latin typeface="Arial"/>
                        </a:rPr>
                        <a:t> כניסה / יציאה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7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7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7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8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8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עובדים &gt; יומן עובד</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graphicFrame>
        <p:nvGraphicFramePr>
          <p:cNvPr id="483" name="Table 8"/>
          <p:cNvGraphicFramePr/>
          <p:nvPr/>
        </p:nvGraphicFramePr>
        <p:xfrm>
          <a:off x="2415960" y="2037960"/>
          <a:ext cx="7811640" cy="3452400"/>
        </p:xfrm>
        <a:graphic>
          <a:graphicData uri="http://schemas.openxmlformats.org/drawingml/2006/table">
            <a:tbl>
              <a:tblPr/>
              <a:tblGrid>
                <a:gridCol w="1301760">
                  <a:extLst>
                    <a:ext uri="{9D8B030D-6E8A-4147-A177-3AD203B41FA5}">
                      <a16:colId xmlns:a16="http://schemas.microsoft.com/office/drawing/2014/main" val="20000"/>
                    </a:ext>
                  </a:extLst>
                </a:gridCol>
                <a:gridCol w="1301760">
                  <a:extLst>
                    <a:ext uri="{9D8B030D-6E8A-4147-A177-3AD203B41FA5}">
                      <a16:colId xmlns:a16="http://schemas.microsoft.com/office/drawing/2014/main" val="20001"/>
                    </a:ext>
                  </a:extLst>
                </a:gridCol>
                <a:gridCol w="1301760">
                  <a:extLst>
                    <a:ext uri="{9D8B030D-6E8A-4147-A177-3AD203B41FA5}">
                      <a16:colId xmlns:a16="http://schemas.microsoft.com/office/drawing/2014/main" val="20002"/>
                    </a:ext>
                  </a:extLst>
                </a:gridCol>
                <a:gridCol w="1301760">
                  <a:extLst>
                    <a:ext uri="{9D8B030D-6E8A-4147-A177-3AD203B41FA5}">
                      <a16:colId xmlns:a16="http://schemas.microsoft.com/office/drawing/2014/main" val="20003"/>
                    </a:ext>
                  </a:extLst>
                </a:gridCol>
                <a:gridCol w="1301760">
                  <a:extLst>
                    <a:ext uri="{9D8B030D-6E8A-4147-A177-3AD203B41FA5}">
                      <a16:colId xmlns:a16="http://schemas.microsoft.com/office/drawing/2014/main" val="20004"/>
                    </a:ext>
                  </a:extLst>
                </a:gridCol>
                <a:gridCol w="1302840">
                  <a:extLst>
                    <a:ext uri="{9D8B030D-6E8A-4147-A177-3AD203B41FA5}">
                      <a16:colId xmlns:a16="http://schemas.microsoft.com/office/drawing/2014/main" val="20005"/>
                    </a:ext>
                  </a:extLst>
                </a:gridCol>
              </a:tblGrid>
              <a:tr h="595080">
                <a:tc>
                  <a:txBody>
                    <a:bodyPr/>
                    <a:lstStyle/>
                    <a:p>
                      <a:pPr algn="r" rtl="1">
                        <a:lnSpc>
                          <a:spcPct val="100000"/>
                        </a:lnSpc>
                      </a:pPr>
                      <a:r>
                        <a:rPr lang="en-US" sz="1800" b="1" strike="noStrike" spc="-1">
                          <a:solidFill>
                            <a:srgbClr val="FFFFFF"/>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עד</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תאריך</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סך הכל שעות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ודקות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סה"כ</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dirty="0">
                          <a:solidFill>
                            <a:srgbClr val="000000"/>
                          </a:solidFill>
                          <a:uFill>
                            <a:solidFill>
                              <a:srgbClr val="FFFFFF"/>
                            </a:solidFill>
                          </a:uFill>
                          <a:latin typeface="Calibri"/>
                        </a:rPr>
                        <a:t>6</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484" name="תמונה 8"/>
          <p:cNvPicPr/>
          <p:nvPr/>
        </p:nvPicPr>
        <p:blipFill>
          <a:blip r:embed="rId3"/>
          <a:stretch/>
        </p:blipFill>
        <p:spPr>
          <a:xfrm>
            <a:off x="1452240" y="1608120"/>
            <a:ext cx="574560" cy="574560"/>
          </a:xfrm>
          <a:prstGeom prst="rect">
            <a:avLst/>
          </a:prstGeom>
          <a:ln>
            <a:noFill/>
          </a:ln>
        </p:spPr>
      </p:pic>
      <p:sp>
        <p:nvSpPr>
          <p:cNvPr id="485" name="CustomShape 9"/>
          <p:cNvSpPr/>
          <p:nvPr/>
        </p:nvSpPr>
        <p:spPr>
          <a:xfrm>
            <a:off x="1232280" y="946080"/>
            <a:ext cx="249624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עובד, </a:t>
            </a:r>
            <a:r>
              <a:rPr lang="en-US" sz="1800" b="0" u="sng" strike="noStrike" spc="-1">
                <a:solidFill>
                  <a:srgbClr val="00B0F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14" name="Table 8"/>
          <p:cNvGraphicFramePr/>
          <p:nvPr>
            <p:extLst>
              <p:ext uri="{D42A27DB-BD31-4B8C-83A1-F6EECF244321}">
                <p14:modId xmlns:p14="http://schemas.microsoft.com/office/powerpoint/2010/main" val="1360869384"/>
              </p:ext>
            </p:extLst>
          </p:nvPr>
        </p:nvGraphicFramePr>
        <p:xfrm>
          <a:off x="2389860" y="15235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עריכת</a:t>
                      </a:r>
                      <a:r>
                        <a:rPr lang="he-IL" sz="1800" b="0" strike="noStrike" spc="-1" baseline="0" dirty="0" smtClean="0">
                          <a:solidFill>
                            <a:srgbClr val="000000"/>
                          </a:solidFill>
                          <a:uFill>
                            <a:solidFill>
                              <a:srgbClr val="FFFFFF"/>
                            </a:solidFill>
                          </a:uFill>
                          <a:latin typeface="Arial"/>
                        </a:rPr>
                        <a:t> פרטים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צפייה ביומן עבודה</a:t>
                      </a:r>
                      <a:r>
                        <a:rPr lang="en-US" sz="1800" b="0" strike="noStrike" spc="-1" dirty="0" smtClean="0">
                          <a:solidFill>
                            <a:srgbClr val="000000"/>
                          </a:solidFill>
                          <a:uFill>
                            <a:solidFill>
                              <a:srgbClr val="FFFFFF"/>
                            </a:solidFill>
                          </a:uFill>
                          <a:latin typeface="+mn-lt"/>
                        </a:rPr>
                        <a:t>←</a:t>
                      </a:r>
                      <a:endParaRPr lang="he-IL"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חתום</a:t>
                      </a:r>
                      <a:r>
                        <a:rPr lang="he-IL" sz="1800" b="0" strike="noStrike" spc="-1" baseline="0" dirty="0" smtClean="0">
                          <a:solidFill>
                            <a:srgbClr val="000000"/>
                          </a:solidFill>
                          <a:uFill>
                            <a:solidFill>
                              <a:srgbClr val="FFFFFF"/>
                            </a:solidFill>
                          </a:uFill>
                          <a:latin typeface="Arial"/>
                        </a:rPr>
                        <a:t> כניסה / יציאה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1552320" y="3286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87" name="CustomShape 2"/>
          <p:cNvSpPr/>
          <p:nvPr/>
        </p:nvSpPr>
        <p:spPr>
          <a:xfrm>
            <a:off x="1552320" y="530352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88" name="CustomShape 3"/>
          <p:cNvSpPr/>
          <p:nvPr/>
        </p:nvSpPr>
        <p:spPr>
          <a:xfrm>
            <a:off x="1528200" y="3416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8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9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91" name="TextShape 6"/>
          <p:cNvSpPr txBox="1"/>
          <p:nvPr/>
        </p:nvSpPr>
        <p:spPr>
          <a:xfrm>
            <a:off x="1424160" y="99972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עובדים &gt; החלף סיסמא</a:t>
            </a:r>
            <a:endParaRPr lang="en-US" sz="3200" b="0" strike="noStrike" spc="-1">
              <a:solidFill>
                <a:srgbClr val="000000"/>
              </a:solidFill>
              <a:uFill>
                <a:solidFill>
                  <a:srgbClr val="FFFFFF"/>
                </a:solidFill>
              </a:uFill>
              <a:latin typeface="Arial"/>
            </a:endParaRPr>
          </a:p>
          <a:p>
            <a:pPr algn="r" rtl="1">
              <a:lnSpc>
                <a:spcPct val="100000"/>
              </a:lnSpc>
            </a:pPr>
            <a:r>
              <a:rPr lang="en-US" sz="1600" b="0" strike="noStrike" spc="-1">
                <a:solidFill>
                  <a:srgbClr val="000000"/>
                </a:solidFill>
                <a:uFill>
                  <a:solidFill>
                    <a:srgbClr val="FFFFFF"/>
                  </a:solidFill>
                </a:uFill>
                <a:latin typeface="Calibri"/>
              </a:rPr>
              <a:t> </a:t>
            </a:r>
            <a:endParaRPr lang="en-US" sz="3200" b="0" strike="noStrike" spc="-1">
              <a:solidFill>
                <a:srgbClr val="000000"/>
              </a:solidFill>
              <a:uFill>
                <a:solidFill>
                  <a:srgbClr val="FFFFFF"/>
                </a:solidFill>
              </a:uFill>
              <a:latin typeface="Arial"/>
            </a:endParaRPr>
          </a:p>
        </p:txBody>
      </p:sp>
      <p:sp>
        <p:nvSpPr>
          <p:cNvPr id="492" name="CustomShape 7"/>
          <p:cNvSpPr/>
          <p:nvPr/>
        </p:nvSpPr>
        <p:spPr>
          <a:xfrm>
            <a:off x="4268520" y="1989360"/>
            <a:ext cx="4291560" cy="31104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93" name="CustomShape 8"/>
          <p:cNvSpPr/>
          <p:nvPr/>
        </p:nvSpPr>
        <p:spPr>
          <a:xfrm>
            <a:off x="6937920" y="2334240"/>
            <a:ext cx="1459080" cy="374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סיסמא</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קודמת</a:t>
            </a:r>
            <a:endParaRPr lang="en-US" sz="1800" b="0" strike="noStrike" spc="-1" dirty="0">
              <a:solidFill>
                <a:srgbClr val="000000"/>
              </a:solidFill>
              <a:uFill>
                <a:solidFill>
                  <a:srgbClr val="FFFFFF"/>
                </a:solidFill>
              </a:uFill>
              <a:latin typeface="Arial"/>
            </a:endParaRPr>
          </a:p>
        </p:txBody>
      </p:sp>
      <p:sp>
        <p:nvSpPr>
          <p:cNvPr id="494" name="CustomShape 9"/>
          <p:cNvSpPr/>
          <p:nvPr/>
        </p:nvSpPr>
        <p:spPr>
          <a:xfrm>
            <a:off x="5458320" y="3880440"/>
            <a:ext cx="1911240" cy="6897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אשור</a:t>
            </a:r>
            <a:endParaRPr lang="en-US" sz="1800" b="0" strike="noStrike" spc="-1">
              <a:solidFill>
                <a:srgbClr val="000000"/>
              </a:solidFill>
              <a:uFill>
                <a:solidFill>
                  <a:srgbClr val="FFFFFF"/>
                </a:solidFill>
              </a:uFill>
              <a:latin typeface="Arial"/>
            </a:endParaRPr>
          </a:p>
        </p:txBody>
      </p:sp>
      <p:sp>
        <p:nvSpPr>
          <p:cNvPr id="495" name="CustomShape 10"/>
          <p:cNvSpPr/>
          <p:nvPr/>
        </p:nvSpPr>
        <p:spPr>
          <a:xfrm>
            <a:off x="4691520" y="2334240"/>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496" name="CustomShape 11"/>
          <p:cNvSpPr/>
          <p:nvPr/>
        </p:nvSpPr>
        <p:spPr>
          <a:xfrm>
            <a:off x="6937920" y="2808720"/>
            <a:ext cx="1459080" cy="374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497" name="CustomShape 12"/>
          <p:cNvSpPr/>
          <p:nvPr/>
        </p:nvSpPr>
        <p:spPr>
          <a:xfrm>
            <a:off x="4691520" y="2808720"/>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498" name="CustomShape 13"/>
          <p:cNvSpPr/>
          <p:nvPr/>
        </p:nvSpPr>
        <p:spPr>
          <a:xfrm>
            <a:off x="6937920" y="3310920"/>
            <a:ext cx="1459080" cy="374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499" name="CustomShape 14"/>
          <p:cNvSpPr/>
          <p:nvPr/>
        </p:nvSpPr>
        <p:spPr>
          <a:xfrm>
            <a:off x="4691520" y="3310920"/>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501" name="CustomShape 16"/>
          <p:cNvSpPr/>
          <p:nvPr/>
        </p:nvSpPr>
        <p:spPr>
          <a:xfrm>
            <a:off x="1665000" y="880200"/>
            <a:ext cx="249624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עובד, </a:t>
            </a:r>
            <a:r>
              <a:rPr lang="en-US" sz="1800" b="0" u="sng" strike="noStrike" spc="-1">
                <a:solidFill>
                  <a:srgbClr val="00B0F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18" name="Table 8"/>
          <p:cNvGraphicFramePr/>
          <p:nvPr>
            <p:extLst>
              <p:ext uri="{D42A27DB-BD31-4B8C-83A1-F6EECF244321}">
                <p14:modId xmlns:p14="http://schemas.microsoft.com/office/powerpoint/2010/main" val="2036888563"/>
              </p:ext>
            </p:extLst>
          </p:nvPr>
        </p:nvGraphicFramePr>
        <p:xfrm>
          <a:off x="2415147" y="147816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עריכת</a:t>
                      </a:r>
                      <a:r>
                        <a:rPr lang="he-IL" sz="1800" b="0" strike="noStrike" spc="-1" baseline="0" dirty="0" smtClean="0">
                          <a:solidFill>
                            <a:srgbClr val="000000"/>
                          </a:solidFill>
                          <a:uFill>
                            <a:solidFill>
                              <a:srgbClr val="FFFFFF"/>
                            </a:solidFill>
                          </a:uFill>
                          <a:latin typeface="Arial"/>
                        </a:rPr>
                        <a:t> פרטים</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צפייה ביומן עבודה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חתום</a:t>
                      </a:r>
                      <a:r>
                        <a:rPr lang="he-IL" sz="1800" b="0" strike="noStrike" spc="-1" baseline="0" dirty="0" smtClean="0">
                          <a:solidFill>
                            <a:srgbClr val="000000"/>
                          </a:solidFill>
                          <a:uFill>
                            <a:solidFill>
                              <a:srgbClr val="FFFFFF"/>
                            </a:solidFill>
                          </a:uFill>
                          <a:latin typeface="Arial"/>
                        </a:rPr>
                        <a:t> כניסה / יציאה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838080" y="365040"/>
            <a:ext cx="10515240" cy="1325160"/>
          </a:xfrm>
          <a:prstGeom prst="rect">
            <a:avLst/>
          </a:prstGeom>
          <a:noFill/>
          <a:ln>
            <a:noFill/>
          </a:ln>
        </p:spPr>
        <p:txBody>
          <a:bodyPr anchor="ctr"/>
          <a:lstStyle/>
          <a:p>
            <a:pPr algn="ctr" rtl="1">
              <a:lnSpc>
                <a:spcPct val="100000"/>
              </a:lnSpc>
            </a:pPr>
            <a:r>
              <a:rPr lang="he-IL" sz="44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54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4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4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55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5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552"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558" name="תמונה 1"/>
          <p:cNvPicPr/>
          <p:nvPr/>
        </p:nvPicPr>
        <p:blipFill>
          <a:blip r:embed="rId3"/>
          <a:stretch/>
        </p:blipFill>
        <p:spPr>
          <a:xfrm>
            <a:off x="1260720" y="1339920"/>
            <a:ext cx="900000" cy="900000"/>
          </a:xfrm>
          <a:prstGeom prst="rect">
            <a:avLst/>
          </a:prstGeom>
          <a:ln>
            <a:noFill/>
          </a:ln>
        </p:spPr>
      </p:pic>
      <p:sp>
        <p:nvSpPr>
          <p:cNvPr id="559" name="CustomShape 13"/>
          <p:cNvSpPr/>
          <p:nvPr/>
        </p:nvSpPr>
        <p:spPr>
          <a:xfrm>
            <a:off x="1841040" y="1393200"/>
            <a:ext cx="417240" cy="366840"/>
          </a:xfrm>
          <a:prstGeom prst="ellipse">
            <a:avLst/>
          </a:prstGeom>
          <a:solidFill>
            <a:srgbClr val="70AD47"/>
          </a:solidFill>
          <a:ln w="12600">
            <a:solidFill>
              <a:srgbClr val="527F3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2400" b="0" strike="noStrike" spc="-1">
                <a:solidFill>
                  <a:srgbClr val="FFFFFF"/>
                </a:solidFill>
                <a:uFill>
                  <a:solidFill>
                    <a:srgbClr val="FFFFFF"/>
                  </a:solidFill>
                </a:uFill>
                <a:latin typeface="Calibri"/>
              </a:rPr>
              <a:t>5</a:t>
            </a:r>
            <a:endParaRPr lang="en-US" sz="1800" b="0" strike="noStrike" spc="-1">
              <a:solidFill>
                <a:srgbClr val="000000"/>
              </a:solidFill>
              <a:uFill>
                <a:solidFill>
                  <a:srgbClr val="FFFFFF"/>
                </a:solidFill>
              </a:uFill>
              <a:latin typeface="Arial"/>
            </a:endParaRPr>
          </a:p>
        </p:txBody>
      </p:sp>
      <p:pic>
        <p:nvPicPr>
          <p:cNvPr id="560" name="תמונה 17"/>
          <p:cNvPicPr/>
          <p:nvPr/>
        </p:nvPicPr>
        <p:blipFill>
          <a:blip r:embed="rId4"/>
          <a:stretch/>
        </p:blipFill>
        <p:spPr>
          <a:xfrm>
            <a:off x="1260720" y="2240280"/>
            <a:ext cx="886320" cy="886320"/>
          </a:xfrm>
          <a:prstGeom prst="rect">
            <a:avLst/>
          </a:prstGeom>
          <a:ln>
            <a:noFill/>
          </a:ln>
        </p:spPr>
      </p:pic>
      <p:sp>
        <p:nvSpPr>
          <p:cNvPr id="561" name="CustomShape 14"/>
          <p:cNvSpPr/>
          <p:nvPr/>
        </p:nvSpPr>
        <p:spPr>
          <a:xfrm>
            <a:off x="1271160" y="2980800"/>
            <a:ext cx="896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dirty="0" err="1">
                <a:solidFill>
                  <a:srgbClr val="000000"/>
                </a:solidFill>
                <a:uFill>
                  <a:solidFill>
                    <a:srgbClr val="FFFFFF"/>
                  </a:solidFill>
                </a:uFill>
                <a:latin typeface="Calibri"/>
              </a:rPr>
              <a:t>הגדרות</a:t>
            </a:r>
            <a:endParaRPr lang="en-US" sz="1800" b="0" strike="noStrike" spc="-1" dirty="0">
              <a:solidFill>
                <a:srgbClr val="000000"/>
              </a:solidFill>
              <a:uFill>
                <a:solidFill>
                  <a:srgbClr val="FFFFFF"/>
                </a:solidFill>
              </a:uFill>
              <a:latin typeface="Arial"/>
            </a:endParaRPr>
          </a:p>
        </p:txBody>
      </p:sp>
      <p:pic>
        <p:nvPicPr>
          <p:cNvPr id="2" name="תמונה 1"/>
          <p:cNvPicPr>
            <a:picLocks noChangeAspect="1"/>
          </p:cNvPicPr>
          <p:nvPr/>
        </p:nvPicPr>
        <p:blipFill rotWithShape="1">
          <a:blip r:embed="rId5" cstate="print">
            <a:clrChange>
              <a:clrFrom>
                <a:srgbClr val="FBF7F8"/>
              </a:clrFrom>
              <a:clrTo>
                <a:srgbClr val="FBF7F8">
                  <a:alpha val="0"/>
                </a:srgbClr>
              </a:clrTo>
            </a:clrChange>
            <a:extLst>
              <a:ext uri="{28A0092B-C50C-407E-A947-70E740481C1C}">
                <a14:useLocalDpi xmlns:a14="http://schemas.microsoft.com/office/drawing/2010/main" val="0"/>
              </a:ext>
            </a:extLst>
          </a:blip>
          <a:srcRect r="14520" b="15045"/>
          <a:stretch/>
        </p:blipFill>
        <p:spPr>
          <a:xfrm>
            <a:off x="1221976" y="3171690"/>
            <a:ext cx="1036303" cy="925083"/>
          </a:xfrm>
          <a:prstGeom prst="rect">
            <a:avLst/>
          </a:prstGeom>
        </p:spPr>
      </p:pic>
      <p:sp>
        <p:nvSpPr>
          <p:cNvPr id="22" name="CustomShape 14"/>
          <p:cNvSpPr/>
          <p:nvPr/>
        </p:nvSpPr>
        <p:spPr>
          <a:xfrm>
            <a:off x="1362239" y="3955017"/>
            <a:ext cx="896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r>
              <a:rPr lang="he-IL" spc="-1" dirty="0">
                <a:solidFill>
                  <a:srgbClr val="000000"/>
                </a:solidFill>
                <a:uFill>
                  <a:solidFill>
                    <a:srgbClr val="FFFFFF"/>
                  </a:solidFill>
                </a:uFill>
                <a:latin typeface="Calibri"/>
              </a:rPr>
              <a:t>עבור לשנה</a:t>
            </a:r>
          </a:p>
        </p:txBody>
      </p:sp>
      <p:sp>
        <p:nvSpPr>
          <p:cNvPr id="23" name="מלבן מעוגל 22"/>
          <p:cNvSpPr/>
          <p:nvPr/>
        </p:nvSpPr>
        <p:spPr>
          <a:xfrm>
            <a:off x="5749068" y="2053099"/>
            <a:ext cx="1502826"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מכירה</a:t>
            </a:r>
          </a:p>
        </p:txBody>
      </p:sp>
      <p:sp>
        <p:nvSpPr>
          <p:cNvPr id="24" name="מלבן מעוגל 23"/>
          <p:cNvSpPr/>
          <p:nvPr/>
        </p:nvSpPr>
        <p:spPr>
          <a:xfrm>
            <a:off x="7448417" y="2033937"/>
            <a:ext cx="1391414"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קניה</a:t>
            </a:r>
          </a:p>
        </p:txBody>
      </p:sp>
      <p:sp>
        <p:nvSpPr>
          <p:cNvPr id="25" name="מלבן מעוגל 24"/>
          <p:cNvSpPr/>
          <p:nvPr/>
        </p:nvSpPr>
        <p:spPr>
          <a:xfrm>
            <a:off x="4033907" y="3067773"/>
            <a:ext cx="4891454"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בסיס נתונים</a:t>
            </a:r>
          </a:p>
        </p:txBody>
      </p:sp>
      <p:sp>
        <p:nvSpPr>
          <p:cNvPr id="26" name="מלבן מעוגל 25"/>
          <p:cNvSpPr/>
          <p:nvPr/>
        </p:nvSpPr>
        <p:spPr>
          <a:xfrm>
            <a:off x="4033907" y="4101609"/>
            <a:ext cx="2458400"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סטטיסטיקה</a:t>
            </a:r>
          </a:p>
        </p:txBody>
      </p:sp>
      <p:sp>
        <p:nvSpPr>
          <p:cNvPr id="27" name="מלבן מעוגל 26"/>
          <p:cNvSpPr/>
          <p:nvPr/>
        </p:nvSpPr>
        <p:spPr>
          <a:xfrm>
            <a:off x="6649215" y="4094762"/>
            <a:ext cx="2276146"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a:t>דוחות</a:t>
            </a:r>
            <a:endParaRPr lang="he-IL" dirty="0"/>
          </a:p>
        </p:txBody>
      </p:sp>
      <p:sp>
        <p:nvSpPr>
          <p:cNvPr id="28" name="מלבן מעוגל 27"/>
          <p:cNvSpPr/>
          <p:nvPr/>
        </p:nvSpPr>
        <p:spPr>
          <a:xfrm>
            <a:off x="4029956" y="2058199"/>
            <a:ext cx="1502826"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smtClean="0"/>
              <a:t>תקבול</a:t>
            </a:r>
            <a:endParaRPr lang="he-IL" dirty="0"/>
          </a:p>
        </p:txBody>
      </p:sp>
      <p:sp>
        <p:nvSpPr>
          <p:cNvPr id="30" name="מלבן מעוגל 29"/>
          <p:cNvSpPr/>
          <p:nvPr/>
        </p:nvSpPr>
        <p:spPr>
          <a:xfrm>
            <a:off x="4029956" y="1590240"/>
            <a:ext cx="4809875" cy="3516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smtClean="0"/>
              <a:t>צפייה במלאי</a:t>
            </a:r>
            <a:endParaRPr lang="he-IL"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הגדרות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67" name="Table 2"/>
          <p:cNvGraphicFramePr/>
          <p:nvPr>
            <p:extLst>
              <p:ext uri="{D42A27DB-BD31-4B8C-83A1-F6EECF244321}">
                <p14:modId xmlns:p14="http://schemas.microsoft.com/office/powerpoint/2010/main" val="489264894"/>
              </p:ext>
            </p:extLst>
          </p:nvPr>
        </p:nvGraphicFramePr>
        <p:xfrm>
          <a:off x="2985480" y="2169720"/>
          <a:ext cx="8127720" cy="3294720"/>
        </p:xfrm>
        <a:graphic>
          <a:graphicData uri="http://schemas.openxmlformats.org/drawingml/2006/table">
            <a:tbl>
              <a:tblPr/>
              <a:tblGrid>
                <a:gridCol w="610920">
                  <a:extLst>
                    <a:ext uri="{9D8B030D-6E8A-4147-A177-3AD203B41FA5}">
                      <a16:colId xmlns:a16="http://schemas.microsoft.com/office/drawing/2014/main" val="20000"/>
                    </a:ext>
                  </a:extLst>
                </a:gridCol>
                <a:gridCol w="7516800">
                  <a:extLst>
                    <a:ext uri="{9D8B030D-6E8A-4147-A177-3AD203B41FA5}">
                      <a16:colId xmlns:a16="http://schemas.microsoft.com/office/drawing/2014/main" val="20001"/>
                    </a:ext>
                  </a:extLst>
                </a:gridCol>
              </a:tblGrid>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הזמנות לקוח ע"י הלקוח</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הצטרפות לקוח שלא ע"י המנהל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כניסת עובדים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כניסת לקוחות לחשבונם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457560">
                <a:tc>
                  <a:txBody>
                    <a:bodyPr/>
                    <a:lstStyle/>
                    <a:p>
                      <a:endParaRPr lang="he-IL" dirty="0"/>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endParaRPr lang="he-IL" dirty="0"/>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8"/>
                  </a:ext>
                </a:extLst>
              </a:tr>
            </a:tbl>
          </a:graphicData>
        </a:graphic>
      </p:graphicFrame>
      <p:sp>
        <p:nvSpPr>
          <p:cNvPr id="568" name="CustomShape 3"/>
          <p:cNvSpPr/>
          <p:nvPr/>
        </p:nvSpPr>
        <p:spPr>
          <a:xfrm>
            <a:off x="8819640" y="1584720"/>
            <a:ext cx="235908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dirty="0" err="1">
                <a:solidFill>
                  <a:srgbClr val="000000"/>
                </a:solidFill>
                <a:uFill>
                  <a:solidFill>
                    <a:srgbClr val="FFFFFF"/>
                  </a:solidFill>
                </a:uFill>
                <a:latin typeface="Calibri"/>
              </a:rPr>
              <a:t>כניסות</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לאתר</a:t>
            </a:r>
            <a:endParaRPr lang="en-US" sz="1800" b="0" strike="noStrike" spc="-1" dirty="0">
              <a:solidFill>
                <a:srgbClr val="000000"/>
              </a:solidFill>
              <a:uFill>
                <a:solidFill>
                  <a:srgbClr val="FFFFFF"/>
                </a:solidFill>
              </a:uFill>
              <a:latin typeface="Arial"/>
            </a:endParaRPr>
          </a:p>
        </p:txBody>
      </p:sp>
      <p:graphicFrame>
        <p:nvGraphicFramePr>
          <p:cNvPr id="13" name="Table 8"/>
          <p:cNvGraphicFramePr/>
          <p:nvPr>
            <p:extLst>
              <p:ext uri="{D42A27DB-BD31-4B8C-83A1-F6EECF244321}">
                <p14:modId xmlns:p14="http://schemas.microsoft.com/office/powerpoint/2010/main" val="2699530481"/>
              </p:ext>
            </p:extLst>
          </p:nvPr>
        </p:nvGraphicFramePr>
        <p:xfrm>
          <a:off x="2300141" y="1271340"/>
          <a:ext cx="8493550" cy="396943"/>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algn="r" rtl="1">
                        <a:lnSpc>
                          <a:spcPct val="100000"/>
                        </a:lnSpc>
                      </a:pPr>
                      <a:r>
                        <a:rPr lang="he-IL" sz="1800" b="0" strike="noStrike" spc="-1" dirty="0" smtClean="0">
                          <a:solidFill>
                            <a:srgbClr val="000000"/>
                          </a:solidFill>
                          <a:uFill>
                            <a:solidFill>
                              <a:srgbClr val="FFFFFF"/>
                            </a:solidFill>
                          </a:uFill>
                          <a:latin typeface="+mn-lt"/>
                        </a:rPr>
                        <a:t>פרטי מנהל</a:t>
                      </a:r>
                      <a:endParaRPr lang="en-US" sz="18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r>
                        <a:rPr lang="he-IL" sz="1800" b="0" strike="noStrike" spc="-1" dirty="0" smtClean="0">
                          <a:solidFill>
                            <a:srgbClr val="000000"/>
                          </a:solidFill>
                          <a:uFill>
                            <a:solidFill>
                              <a:srgbClr val="FFFFFF"/>
                            </a:solidFill>
                          </a:uFill>
                          <a:latin typeface="Calibri"/>
                        </a:rPr>
                        <a:t> -&gt;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3" name="קבוצה 2"/>
          <p:cNvGrpSpPr/>
          <p:nvPr/>
        </p:nvGrpSpPr>
        <p:grpSpPr>
          <a:xfrm>
            <a:off x="612742" y="1271340"/>
            <a:ext cx="1480009" cy="396943"/>
            <a:chOff x="612742" y="1271340"/>
            <a:chExt cx="1480009" cy="396943"/>
          </a:xfrm>
        </p:grpSpPr>
        <p:sp>
          <p:nvSpPr>
            <p:cNvPr id="2" name="מלבן 1"/>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15" name="מלבן 14"/>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70" name="Table 2"/>
          <p:cNvGraphicFramePr/>
          <p:nvPr/>
        </p:nvGraphicFramePr>
        <p:xfrm>
          <a:off x="506520" y="2169720"/>
          <a:ext cx="10396080" cy="3660840"/>
        </p:xfrm>
        <a:graphic>
          <a:graphicData uri="http://schemas.openxmlformats.org/drawingml/2006/table">
            <a:tbl>
              <a:tblPr/>
              <a:tblGrid>
                <a:gridCol w="549000">
                  <a:extLst>
                    <a:ext uri="{9D8B030D-6E8A-4147-A177-3AD203B41FA5}">
                      <a16:colId xmlns:a16="http://schemas.microsoft.com/office/drawing/2014/main" val="20000"/>
                    </a:ext>
                  </a:extLst>
                </a:gridCol>
                <a:gridCol w="4307760">
                  <a:extLst>
                    <a:ext uri="{9D8B030D-6E8A-4147-A177-3AD203B41FA5}">
                      <a16:colId xmlns:a16="http://schemas.microsoft.com/office/drawing/2014/main" val="20001"/>
                    </a:ext>
                  </a:extLst>
                </a:gridCol>
                <a:gridCol w="2319840">
                  <a:extLst>
                    <a:ext uri="{9D8B030D-6E8A-4147-A177-3AD203B41FA5}">
                      <a16:colId xmlns:a16="http://schemas.microsoft.com/office/drawing/2014/main" val="20002"/>
                    </a:ext>
                  </a:extLst>
                </a:gridCol>
                <a:gridCol w="1485720">
                  <a:extLst>
                    <a:ext uri="{9D8B030D-6E8A-4147-A177-3AD203B41FA5}">
                      <a16:colId xmlns:a16="http://schemas.microsoft.com/office/drawing/2014/main" val="20003"/>
                    </a:ext>
                  </a:extLst>
                </a:gridCol>
                <a:gridCol w="1733760">
                  <a:extLst>
                    <a:ext uri="{9D8B030D-6E8A-4147-A177-3AD203B41FA5}">
                      <a16:colId xmlns:a16="http://schemas.microsoft.com/office/drawing/2014/main" val="20004"/>
                    </a:ext>
                  </a:extLst>
                </a:gridCol>
              </a:tblGrid>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בטל כל הסימונים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דואר באתר</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שליחת מייל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התראה על הזמנה חדשה של לקוח</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64044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התראה על חסר במלאי</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כאשר מס' המוצרים עומד על: _______</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התראה על עיכוב באספקת הזמנה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כל ________ ימים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הודעה על הצטרפות לקוח חדש</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בקשה לביטול הזמנה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רדיו</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שלח פעם ביום </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רדיו</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שלח בזמן אמת – עם סיום פרוצדורה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8"/>
                  </a:ext>
                </a:extLst>
              </a:tr>
            </a:tbl>
          </a:graphicData>
        </a:graphic>
      </p:graphicFrame>
      <p:sp>
        <p:nvSpPr>
          <p:cNvPr id="571" name="CustomShape 3"/>
          <p:cNvSpPr/>
          <p:nvPr/>
        </p:nvSpPr>
        <p:spPr>
          <a:xfrm>
            <a:off x="7487640" y="1584720"/>
            <a:ext cx="372312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dirty="0" err="1">
                <a:solidFill>
                  <a:srgbClr val="000000"/>
                </a:solidFill>
                <a:uFill>
                  <a:solidFill>
                    <a:srgbClr val="FFFFFF"/>
                  </a:solidFill>
                </a:uFill>
                <a:latin typeface="Calibri"/>
              </a:rPr>
              <a:t>התראות</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בדואר</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מנהל</a:t>
            </a:r>
            <a:endParaRPr lang="en-US" sz="1800" b="0" strike="noStrike" spc="-1" dirty="0">
              <a:solidFill>
                <a:srgbClr val="000000"/>
              </a:solidFill>
              <a:uFill>
                <a:solidFill>
                  <a:srgbClr val="FFFFFF"/>
                </a:solidFill>
              </a:uFill>
              <a:latin typeface="Arial"/>
            </a:endParaRPr>
          </a:p>
        </p:txBody>
      </p:sp>
      <p:grpSp>
        <p:nvGrpSpPr>
          <p:cNvPr id="6" name="קבוצה 5"/>
          <p:cNvGrpSpPr/>
          <p:nvPr/>
        </p:nvGrpSpPr>
        <p:grpSpPr>
          <a:xfrm>
            <a:off x="612742" y="1271340"/>
            <a:ext cx="1480009" cy="396943"/>
            <a:chOff x="612742" y="1271340"/>
            <a:chExt cx="1480009" cy="396943"/>
          </a:xfrm>
        </p:grpSpPr>
        <p:sp>
          <p:nvSpPr>
            <p:cNvPr id="7" name="מלבן 6"/>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8" name="מלבן 7"/>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graphicFrame>
        <p:nvGraphicFramePr>
          <p:cNvPr id="9" name="Table 8"/>
          <p:cNvGraphicFramePr/>
          <p:nvPr>
            <p:extLst>
              <p:ext uri="{D42A27DB-BD31-4B8C-83A1-F6EECF244321}">
                <p14:modId xmlns:p14="http://schemas.microsoft.com/office/powerpoint/2010/main" val="1812682969"/>
              </p:ext>
            </p:extLst>
          </p:nvPr>
        </p:nvGraphicFramePr>
        <p:xfrm>
          <a:off x="2300141" y="1271340"/>
          <a:ext cx="8493550" cy="640080"/>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algn="r" rtl="1">
                        <a:lnSpc>
                          <a:spcPct val="100000"/>
                        </a:lnSpc>
                      </a:pPr>
                      <a:r>
                        <a:rPr lang="he-IL" sz="1800" b="0" strike="noStrike" spc="-1" dirty="0" smtClean="0">
                          <a:solidFill>
                            <a:srgbClr val="000000"/>
                          </a:solidFill>
                          <a:uFill>
                            <a:solidFill>
                              <a:srgbClr val="FFFFFF"/>
                            </a:solidFill>
                          </a:uFill>
                          <a:latin typeface="+mn-lt"/>
                        </a:rPr>
                        <a:t>פרטי מנהל</a:t>
                      </a:r>
                      <a:endParaRPr lang="en-US" sz="18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r>
                        <a:rPr lang="he-IL" sz="1800" b="0" strike="noStrike" spc="-1" dirty="0" smtClean="0">
                          <a:solidFill>
                            <a:srgbClr val="000000"/>
                          </a:solidFill>
                          <a:uFill>
                            <a:solidFill>
                              <a:srgbClr val="FFFFFF"/>
                            </a:solidFill>
                          </a:uFill>
                          <a:latin typeface="Calibri"/>
                        </a:rPr>
                        <a:t> -&gt;</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endParaRPr lang="he-IL" sz="1800" b="0" strike="noStrike" spc="-1" dirty="0" smtClean="0">
                        <a:solidFill>
                          <a:srgbClr val="000000"/>
                        </a:solidFill>
                        <a:uFill>
                          <a:solidFill>
                            <a:srgbClr val="FFFFFF"/>
                          </a:solidFill>
                        </a:u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73" name="Table 2"/>
          <p:cNvGraphicFramePr/>
          <p:nvPr/>
        </p:nvGraphicFramePr>
        <p:xfrm>
          <a:off x="927360" y="2169720"/>
          <a:ext cx="10185840" cy="3751920"/>
        </p:xfrm>
        <a:graphic>
          <a:graphicData uri="http://schemas.openxmlformats.org/drawingml/2006/table">
            <a:tbl>
              <a:tblPr/>
              <a:tblGrid>
                <a:gridCol w="290520">
                  <a:extLst>
                    <a:ext uri="{9D8B030D-6E8A-4147-A177-3AD203B41FA5}">
                      <a16:colId xmlns:a16="http://schemas.microsoft.com/office/drawing/2014/main" val="20000"/>
                    </a:ext>
                  </a:extLst>
                </a:gridCol>
                <a:gridCol w="5101200">
                  <a:extLst>
                    <a:ext uri="{9D8B030D-6E8A-4147-A177-3AD203B41FA5}">
                      <a16:colId xmlns:a16="http://schemas.microsoft.com/office/drawing/2014/main" val="20001"/>
                    </a:ext>
                  </a:extLst>
                </a:gridCol>
                <a:gridCol w="3566160">
                  <a:extLst>
                    <a:ext uri="{9D8B030D-6E8A-4147-A177-3AD203B41FA5}">
                      <a16:colId xmlns:a16="http://schemas.microsoft.com/office/drawing/2014/main" val="20002"/>
                    </a:ext>
                  </a:extLst>
                </a:gridCol>
                <a:gridCol w="1227960">
                  <a:extLst>
                    <a:ext uri="{9D8B030D-6E8A-4147-A177-3AD203B41FA5}">
                      <a16:colId xmlns:a16="http://schemas.microsoft.com/office/drawing/2014/main" val="20003"/>
                    </a:ext>
                  </a:extLst>
                </a:gridCol>
              </a:tblGrid>
              <a:tr h="64044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שליחת מייל ללקוח עבור אספקת הזמנה חדשה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שליחת מייל ללקוח ל"שכחתי סיסמא"</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(ואז לא מאפשר את הסעיף הקודם)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שליחת מייל למנהל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64044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מחיקת נתונים באתר (כפתור "מחק" בכל מקום)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בחירת ערכת נושא</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sp>
        <p:nvSpPr>
          <p:cNvPr id="574" name="CustomShape 3"/>
          <p:cNvSpPr/>
          <p:nvPr/>
        </p:nvSpPr>
        <p:spPr>
          <a:xfrm>
            <a:off x="8492400" y="1584720"/>
            <a:ext cx="271404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dirty="0" err="1">
                <a:solidFill>
                  <a:srgbClr val="000000"/>
                </a:solidFill>
                <a:uFill>
                  <a:solidFill>
                    <a:srgbClr val="FFFFFF"/>
                  </a:solidFill>
                </a:uFill>
                <a:latin typeface="Calibri"/>
              </a:rPr>
              <a:t>הגדרות</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כלליות</a:t>
            </a:r>
            <a:endParaRPr lang="en-US" sz="1800" b="0" strike="noStrike" spc="-1" dirty="0">
              <a:solidFill>
                <a:srgbClr val="000000"/>
              </a:solidFill>
              <a:uFill>
                <a:solidFill>
                  <a:srgbClr val="FFFFFF"/>
                </a:solidFill>
              </a:uFill>
              <a:latin typeface="Arial"/>
            </a:endParaRPr>
          </a:p>
        </p:txBody>
      </p:sp>
      <p:grpSp>
        <p:nvGrpSpPr>
          <p:cNvPr id="6" name="קבוצה 5"/>
          <p:cNvGrpSpPr/>
          <p:nvPr/>
        </p:nvGrpSpPr>
        <p:grpSpPr>
          <a:xfrm>
            <a:off x="612742" y="1271340"/>
            <a:ext cx="1480009" cy="396943"/>
            <a:chOff x="612742" y="1271340"/>
            <a:chExt cx="1480009" cy="396943"/>
          </a:xfrm>
        </p:grpSpPr>
        <p:sp>
          <p:nvSpPr>
            <p:cNvPr id="7" name="מלבן 6"/>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8" name="מלבן 7"/>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graphicFrame>
        <p:nvGraphicFramePr>
          <p:cNvPr id="9" name="Table 8"/>
          <p:cNvGraphicFramePr/>
          <p:nvPr>
            <p:extLst>
              <p:ext uri="{D42A27DB-BD31-4B8C-83A1-F6EECF244321}">
                <p14:modId xmlns:p14="http://schemas.microsoft.com/office/powerpoint/2010/main" val="443548650"/>
              </p:ext>
            </p:extLst>
          </p:nvPr>
        </p:nvGraphicFramePr>
        <p:xfrm>
          <a:off x="2300141" y="1271340"/>
          <a:ext cx="8493550" cy="396943"/>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algn="r" rtl="1">
                        <a:lnSpc>
                          <a:spcPct val="100000"/>
                        </a:lnSpc>
                      </a:pPr>
                      <a:r>
                        <a:rPr lang="he-IL" sz="1800" b="0" strike="noStrike" spc="-1" dirty="0" smtClean="0">
                          <a:solidFill>
                            <a:srgbClr val="000000"/>
                          </a:solidFill>
                          <a:uFill>
                            <a:solidFill>
                              <a:srgbClr val="FFFFFF"/>
                            </a:solidFill>
                          </a:uFill>
                          <a:latin typeface="+mn-lt"/>
                        </a:rPr>
                        <a:t>פרטי מנהל</a:t>
                      </a:r>
                      <a:endParaRPr lang="en-US" sz="18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r>
                        <a:rPr lang="en-US" sz="1800" b="0" strike="noStrike" spc="-1" dirty="0" smtClean="0">
                          <a:solidFill>
                            <a:srgbClr val="000000"/>
                          </a:solidFill>
                          <a:uFill>
                            <a:solidFill>
                              <a:srgbClr val="FFFFFF"/>
                            </a:solidFill>
                          </a:uFill>
                          <a:latin typeface="Calibri"/>
                        </a:rPr>
                        <a:t> </a:t>
                      </a:r>
                      <a:r>
                        <a:rPr lang="he-IL" sz="1800" b="0" strike="noStrike" spc="-1" dirty="0" smtClean="0">
                          <a:solidFill>
                            <a:srgbClr val="000000"/>
                          </a:solidFill>
                          <a:uFill>
                            <a:solidFill>
                              <a:srgbClr val="FFFFFF"/>
                            </a:solidFill>
                          </a:uFill>
                          <a:latin typeface="Calibri"/>
                        </a:rPr>
                        <a:t>-&gt;</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r>
                        <a:rPr lang="he-IL" sz="1800" b="0" strike="noStrike" spc="-1" dirty="0" smtClean="0">
                          <a:solidFill>
                            <a:srgbClr val="000000"/>
                          </a:solidFill>
                          <a:uFill>
                            <a:solidFill>
                              <a:srgbClr val="FFFFFF"/>
                            </a:solidFill>
                          </a:uFill>
                          <a:latin typeface="Calibri"/>
                        </a:rPr>
                        <a:t> -&gt;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76" name="Table 2"/>
          <p:cNvGraphicFramePr/>
          <p:nvPr/>
        </p:nvGraphicFramePr>
        <p:xfrm>
          <a:off x="2446200" y="2169720"/>
          <a:ext cx="8667360" cy="3294720"/>
        </p:xfrm>
        <a:graphic>
          <a:graphicData uri="http://schemas.openxmlformats.org/drawingml/2006/table">
            <a:tbl>
              <a:tblPr/>
              <a:tblGrid>
                <a:gridCol w="510120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366120">
                <a:tc>
                  <a:txBody>
                    <a:bodyPr/>
                    <a:lstStyle/>
                    <a:p>
                      <a:pPr algn="r" rtl="1">
                        <a:lnSpc>
                          <a:spcPct val="100000"/>
                        </a:lnSpc>
                      </a:pPr>
                      <a:r>
                        <a:rPr lang="en-US" sz="18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מייל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sp>
        <p:nvSpPr>
          <p:cNvPr id="577" name="CustomShape 3"/>
          <p:cNvSpPr/>
          <p:nvPr/>
        </p:nvSpPr>
        <p:spPr>
          <a:xfrm>
            <a:off x="8371080" y="1584720"/>
            <a:ext cx="279180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a:solidFill>
                  <a:srgbClr val="000000"/>
                </a:solidFill>
                <a:uFill>
                  <a:solidFill>
                    <a:srgbClr val="FFFFFF"/>
                  </a:solidFill>
                </a:uFill>
                <a:latin typeface="Calibri"/>
              </a:rPr>
              <a:t>שנה פרטי מנהל</a:t>
            </a:r>
            <a:endParaRPr lang="en-US" sz="1800" b="0" strike="noStrike" spc="-1">
              <a:solidFill>
                <a:srgbClr val="000000"/>
              </a:solidFill>
              <a:uFill>
                <a:solidFill>
                  <a:srgbClr val="FFFFFF"/>
                </a:solidFill>
              </a:uFill>
              <a:latin typeface="Arial"/>
            </a:endParaRPr>
          </a:p>
        </p:txBody>
      </p:sp>
      <p:graphicFrame>
        <p:nvGraphicFramePr>
          <p:cNvPr id="5" name="Table 8"/>
          <p:cNvGraphicFramePr/>
          <p:nvPr>
            <p:extLst>
              <p:ext uri="{D42A27DB-BD31-4B8C-83A1-F6EECF244321}">
                <p14:modId xmlns:p14="http://schemas.microsoft.com/office/powerpoint/2010/main" val="2153490031"/>
              </p:ext>
            </p:extLst>
          </p:nvPr>
        </p:nvGraphicFramePr>
        <p:xfrm>
          <a:off x="2300141" y="1271340"/>
          <a:ext cx="8493550" cy="396943"/>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פרטי מנהל</a:t>
                      </a:r>
                      <a:r>
                        <a:rPr lang="he-IL" sz="1800" b="0" strike="noStrike" spc="-1" dirty="0" smtClean="0">
                          <a:solidFill>
                            <a:srgbClr val="000000"/>
                          </a:solidFill>
                          <a:uFill>
                            <a:solidFill>
                              <a:srgbClr val="FFFFFF"/>
                            </a:solidFill>
                          </a:uFill>
                          <a:latin typeface="Calibri"/>
                        </a:rPr>
                        <a:t>-&gt;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endParaRPr lang="he-IL" sz="1800" b="0" strike="noStrike" spc="-1" dirty="0" smtClean="0">
                        <a:solidFill>
                          <a:srgbClr val="000000"/>
                        </a:solidFill>
                        <a:uFill>
                          <a:solidFill>
                            <a:srgbClr val="FFFFFF"/>
                          </a:solidFill>
                        </a:u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6" name="קבוצה 5"/>
          <p:cNvGrpSpPr/>
          <p:nvPr/>
        </p:nvGrpSpPr>
        <p:grpSpPr>
          <a:xfrm>
            <a:off x="612742" y="1271340"/>
            <a:ext cx="1480009" cy="396943"/>
            <a:chOff x="612742" y="1271340"/>
            <a:chExt cx="1480009" cy="396943"/>
          </a:xfrm>
        </p:grpSpPr>
        <p:sp>
          <p:nvSpPr>
            <p:cNvPr id="7" name="מלבן 6"/>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8" name="מלבן 7"/>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38080" y="365040"/>
            <a:ext cx="10515240" cy="1325160"/>
          </a:xfrm>
          <a:prstGeom prst="rect">
            <a:avLst/>
          </a:prstGeom>
          <a:noFill/>
          <a:ln>
            <a:noFill/>
          </a:ln>
        </p:spPr>
        <p:txBody>
          <a:bodyPr anchor="ctr"/>
          <a:lstStyle/>
          <a:p>
            <a:pPr algn="ctr" rtl="1">
              <a:lnSpc>
                <a:spcPct val="100000"/>
              </a:lnSpc>
            </a:pPr>
            <a:r>
              <a:rPr lang="he-IL" sz="4400" b="0" strike="noStrike" spc="-1">
                <a:solidFill>
                  <a:srgbClr val="000000"/>
                </a:solidFill>
                <a:uFill>
                  <a:solidFill>
                    <a:srgbClr val="FFFFFF"/>
                  </a:solidFill>
                </a:uFill>
                <a:latin typeface="Calibri Light"/>
              </a:rPr>
              <a:t>לקוחות</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דואר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580"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81"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8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58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84" name="TextShape 6"/>
          <p:cNvSpPr txBox="1"/>
          <p:nvPr/>
        </p:nvSpPr>
        <p:spPr>
          <a:xfrm>
            <a:off x="1523880" y="3602160"/>
            <a:ext cx="9143640" cy="1655280"/>
          </a:xfrm>
          <a:prstGeom prst="rect">
            <a:avLst/>
          </a:prstGeom>
          <a:noFill/>
          <a:ln>
            <a:noFill/>
          </a:ln>
        </p:spPr>
        <p:txBody>
          <a:bodyPr/>
          <a:lstStyle/>
          <a:p>
            <a:pPr algn="ctr" rtl="1">
              <a:lnSpc>
                <a:spcPct val="100000"/>
              </a:lnSpc>
            </a:pPr>
            <a:r>
              <a:rPr lang="en-US" sz="24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ctr" rtl="1">
              <a:lnSpc>
                <a:spcPct val="100000"/>
              </a:lnSpc>
            </a:pPr>
            <a:endParaRPr lang="en-US" sz="3200" b="0" strike="noStrike" spc="-1">
              <a:solidFill>
                <a:srgbClr val="000000"/>
              </a:solidFill>
              <a:uFill>
                <a:solidFill>
                  <a:srgbClr val="FFFFFF"/>
                </a:solidFill>
              </a:uFill>
              <a:latin typeface="Arial"/>
            </a:endParaRPr>
          </a:p>
        </p:txBody>
      </p:sp>
      <p:sp>
        <p:nvSpPr>
          <p:cNvPr id="58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586" name="CustomShape 8"/>
          <p:cNvSpPr/>
          <p:nvPr/>
        </p:nvSpPr>
        <p:spPr>
          <a:xfrm>
            <a:off x="2944800" y="2310387"/>
            <a:ext cx="6928560" cy="574317"/>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הזמנה חדשה התקבלה</a:t>
            </a:r>
            <a:endParaRPr lang="en-US" sz="1800" b="0" strike="noStrike" spc="-1">
              <a:solidFill>
                <a:srgbClr val="000000"/>
              </a:solidFill>
              <a:uFill>
                <a:solidFill>
                  <a:srgbClr val="FFFFFF"/>
                </a:solidFill>
              </a:uFill>
              <a:latin typeface="Arial"/>
            </a:endParaRPr>
          </a:p>
        </p:txBody>
      </p:sp>
      <p:pic>
        <p:nvPicPr>
          <p:cNvPr id="587" name="תמונה 1"/>
          <p:cNvPicPr/>
          <p:nvPr/>
        </p:nvPicPr>
        <p:blipFill>
          <a:blip r:embed="rId3"/>
          <a:stretch/>
        </p:blipFill>
        <p:spPr>
          <a:xfrm>
            <a:off x="2353273" y="2403900"/>
            <a:ext cx="452880" cy="443880"/>
          </a:xfrm>
          <a:prstGeom prst="rect">
            <a:avLst/>
          </a:prstGeom>
          <a:ln>
            <a:noFill/>
          </a:ln>
        </p:spPr>
      </p:pic>
      <p:sp>
        <p:nvSpPr>
          <p:cNvPr id="588" name="CustomShape 9"/>
          <p:cNvSpPr/>
          <p:nvPr/>
        </p:nvSpPr>
        <p:spPr>
          <a:xfrm>
            <a:off x="2939040" y="3003840"/>
            <a:ext cx="6928560" cy="5749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לקוח חדש הצטרף למאגר</a:t>
            </a:r>
            <a:endParaRPr lang="en-US" sz="1800" b="0" strike="noStrike" spc="-1">
              <a:solidFill>
                <a:srgbClr val="000000"/>
              </a:solidFill>
              <a:uFill>
                <a:solidFill>
                  <a:srgbClr val="FFFFFF"/>
                </a:solidFill>
              </a:uFill>
              <a:latin typeface="Arial"/>
            </a:endParaRPr>
          </a:p>
        </p:txBody>
      </p:sp>
      <p:pic>
        <p:nvPicPr>
          <p:cNvPr id="589" name="תמונה 18"/>
          <p:cNvPicPr/>
          <p:nvPr/>
        </p:nvPicPr>
        <p:blipFill>
          <a:blip r:embed="rId3"/>
          <a:stretch/>
        </p:blipFill>
        <p:spPr>
          <a:xfrm>
            <a:off x="2400285" y="3061633"/>
            <a:ext cx="452880" cy="452880"/>
          </a:xfrm>
          <a:prstGeom prst="rect">
            <a:avLst/>
          </a:prstGeom>
          <a:ln>
            <a:noFill/>
          </a:ln>
        </p:spPr>
      </p:pic>
      <p:sp>
        <p:nvSpPr>
          <p:cNvPr id="590" name="CustomShape 10"/>
          <p:cNvSpPr/>
          <p:nvPr/>
        </p:nvSpPr>
        <p:spPr>
          <a:xfrm>
            <a:off x="2944800" y="3654720"/>
            <a:ext cx="69285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u="sng" strike="noStrike" spc="-1">
                <a:solidFill>
                  <a:srgbClr val="00B0F0"/>
                </a:solidFill>
                <a:uFill>
                  <a:solidFill>
                    <a:srgbClr val="FFFFFF"/>
                  </a:solidFill>
                </a:uFill>
                <a:latin typeface="Calibri"/>
              </a:rPr>
              <a:t>תאריך:</a:t>
            </a:r>
            <a:r>
              <a:rPr lang="en-US" sz="1800" b="0" strike="noStrike" spc="-1">
                <a:solidFill>
                  <a:srgbClr val="00B0F0"/>
                </a:solidFill>
                <a:uFill>
                  <a:solidFill>
                    <a:srgbClr val="FFFFFF"/>
                  </a:solidFill>
                </a:uFill>
                <a:latin typeface="Calibri"/>
              </a:rPr>
              <a:t> 30/3/17  </a:t>
            </a:r>
            <a:r>
              <a:rPr lang="en-US" sz="1800" b="0" u="sng" strike="noStrike" spc="-1">
                <a:solidFill>
                  <a:srgbClr val="00B0F0"/>
                </a:solidFill>
                <a:uFill>
                  <a:solidFill>
                    <a:srgbClr val="FFFFFF"/>
                  </a:solidFill>
                </a:uFill>
                <a:latin typeface="Calibri"/>
              </a:rPr>
              <a:t>שעה:</a:t>
            </a:r>
            <a:r>
              <a:rPr lang="en-US" sz="1800" b="0" strike="noStrike" spc="-1">
                <a:solidFill>
                  <a:srgbClr val="00B0F0"/>
                </a:solidFill>
                <a:uFill>
                  <a:solidFill>
                    <a:srgbClr val="FFFFFF"/>
                  </a:solidFill>
                </a:uFill>
                <a:latin typeface="Calibri"/>
              </a:rPr>
              <a:t> 22:50  </a:t>
            </a:r>
            <a:r>
              <a:rPr lang="en-US" sz="1800" b="0" u="sng" strike="noStrike" spc="-1">
                <a:solidFill>
                  <a:srgbClr val="00B0F0"/>
                </a:solidFill>
                <a:uFill>
                  <a:solidFill>
                    <a:srgbClr val="FFFFFF"/>
                  </a:solidFill>
                </a:uFill>
                <a:latin typeface="Calibri"/>
              </a:rPr>
              <a:t>נושא: </a:t>
            </a:r>
            <a:r>
              <a:rPr lang="en-US" sz="1800" b="0" strike="noStrike" spc="-1">
                <a:solidFill>
                  <a:srgbClr val="00B0F0"/>
                </a:solidFill>
                <a:uFill>
                  <a:solidFill>
                    <a:srgbClr val="FFFFFF"/>
                  </a:solidFill>
                </a:uFill>
                <a:latin typeface="Calibri"/>
              </a:rPr>
              <a:t>התראה על חסר במלאי</a:t>
            </a:r>
            <a:endParaRPr lang="en-US" sz="1800" b="0" strike="noStrike" spc="-1">
              <a:solidFill>
                <a:srgbClr val="000000"/>
              </a:solidFill>
              <a:uFill>
                <a:solidFill>
                  <a:srgbClr val="FFFFFF"/>
                </a:solidFill>
              </a:uFill>
              <a:latin typeface="Arial"/>
            </a:endParaRPr>
          </a:p>
        </p:txBody>
      </p:sp>
      <p:pic>
        <p:nvPicPr>
          <p:cNvPr id="591" name="תמונה 22"/>
          <p:cNvPicPr/>
          <p:nvPr/>
        </p:nvPicPr>
        <p:blipFill>
          <a:blip r:embed="rId3"/>
          <a:stretch/>
        </p:blipFill>
        <p:spPr>
          <a:xfrm>
            <a:off x="2353320" y="3795120"/>
            <a:ext cx="452880" cy="452880"/>
          </a:xfrm>
          <a:prstGeom prst="rect">
            <a:avLst/>
          </a:prstGeom>
          <a:ln>
            <a:noFill/>
          </a:ln>
        </p:spPr>
      </p:pic>
      <p:sp>
        <p:nvSpPr>
          <p:cNvPr id="592" name="CustomShape 11"/>
          <p:cNvSpPr/>
          <p:nvPr/>
        </p:nvSpPr>
        <p:spPr>
          <a:xfrm>
            <a:off x="2939040" y="4464000"/>
            <a:ext cx="69285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התראה על עיכוב באספקת הזמנה</a:t>
            </a:r>
            <a:endParaRPr lang="en-US" sz="1800" b="0" strike="noStrike" spc="-1">
              <a:solidFill>
                <a:srgbClr val="000000"/>
              </a:solidFill>
              <a:uFill>
                <a:solidFill>
                  <a:srgbClr val="FFFFFF"/>
                </a:solidFill>
              </a:uFill>
              <a:latin typeface="Arial"/>
            </a:endParaRPr>
          </a:p>
        </p:txBody>
      </p:sp>
      <p:pic>
        <p:nvPicPr>
          <p:cNvPr id="593" name="תמונה 25"/>
          <p:cNvPicPr/>
          <p:nvPr/>
        </p:nvPicPr>
        <p:blipFill>
          <a:blip r:embed="rId3"/>
          <a:stretch/>
        </p:blipFill>
        <p:spPr>
          <a:xfrm>
            <a:off x="2347200" y="4604400"/>
            <a:ext cx="452880" cy="452880"/>
          </a:xfrm>
          <a:prstGeom prst="rect">
            <a:avLst/>
          </a:prstGeom>
          <a:ln>
            <a:noFill/>
          </a:ln>
        </p:spPr>
      </p:pic>
      <p:sp>
        <p:nvSpPr>
          <p:cNvPr id="594" name="CustomShape 12"/>
          <p:cNvSpPr/>
          <p:nvPr/>
        </p:nvSpPr>
        <p:spPr>
          <a:xfrm>
            <a:off x="2939040" y="5260680"/>
            <a:ext cx="69285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u="sng" strike="noStrike" spc="-1">
                <a:solidFill>
                  <a:srgbClr val="00B0F0"/>
                </a:solidFill>
                <a:uFill>
                  <a:solidFill>
                    <a:srgbClr val="FFFFFF"/>
                  </a:solidFill>
                </a:uFill>
                <a:latin typeface="Calibri"/>
              </a:rPr>
              <a:t>תאריך:</a:t>
            </a:r>
            <a:r>
              <a:rPr lang="en-US" sz="1800" b="0" strike="noStrike" spc="-1">
                <a:solidFill>
                  <a:srgbClr val="00B0F0"/>
                </a:solidFill>
                <a:uFill>
                  <a:solidFill>
                    <a:srgbClr val="FFFFFF"/>
                  </a:solidFill>
                </a:uFill>
                <a:latin typeface="Calibri"/>
              </a:rPr>
              <a:t> 30/3/17  </a:t>
            </a:r>
            <a:r>
              <a:rPr lang="en-US" sz="1800" b="0" u="sng" strike="noStrike" spc="-1">
                <a:solidFill>
                  <a:srgbClr val="00B0F0"/>
                </a:solidFill>
                <a:uFill>
                  <a:solidFill>
                    <a:srgbClr val="FFFFFF"/>
                  </a:solidFill>
                </a:uFill>
                <a:latin typeface="Calibri"/>
              </a:rPr>
              <a:t>שעה:</a:t>
            </a:r>
            <a:r>
              <a:rPr lang="en-US" sz="1800" b="0" strike="noStrike" spc="-1">
                <a:solidFill>
                  <a:srgbClr val="00B0F0"/>
                </a:solidFill>
                <a:uFill>
                  <a:solidFill>
                    <a:srgbClr val="FFFFFF"/>
                  </a:solidFill>
                </a:uFill>
                <a:latin typeface="Calibri"/>
              </a:rPr>
              <a:t> 22:50  </a:t>
            </a:r>
            <a:r>
              <a:rPr lang="en-US" sz="1800" b="0" u="sng" strike="noStrike" spc="-1">
                <a:solidFill>
                  <a:srgbClr val="00B0F0"/>
                </a:solidFill>
                <a:uFill>
                  <a:solidFill>
                    <a:srgbClr val="FFFFFF"/>
                  </a:solidFill>
                </a:uFill>
                <a:latin typeface="Calibri"/>
              </a:rPr>
              <a:t>נושא: </a:t>
            </a:r>
            <a:r>
              <a:rPr lang="en-US" sz="1800" b="0" strike="noStrike" spc="-1">
                <a:solidFill>
                  <a:srgbClr val="00B0F0"/>
                </a:solidFill>
                <a:uFill>
                  <a:solidFill>
                    <a:srgbClr val="FFFFFF"/>
                  </a:solidFill>
                </a:uFill>
                <a:latin typeface="Calibri"/>
              </a:rPr>
              <a:t>בקשה להצעת מחיר</a:t>
            </a:r>
            <a:endParaRPr lang="en-US" sz="1800" b="0" strike="noStrike" spc="-1">
              <a:solidFill>
                <a:srgbClr val="000000"/>
              </a:solidFill>
              <a:uFill>
                <a:solidFill>
                  <a:srgbClr val="FFFFFF"/>
                </a:solidFill>
              </a:uFill>
              <a:latin typeface="Arial"/>
            </a:endParaRPr>
          </a:p>
        </p:txBody>
      </p:sp>
      <p:pic>
        <p:nvPicPr>
          <p:cNvPr id="595" name="תמונה 30"/>
          <p:cNvPicPr/>
          <p:nvPr/>
        </p:nvPicPr>
        <p:blipFill>
          <a:blip r:embed="rId3"/>
          <a:stretch/>
        </p:blipFill>
        <p:spPr>
          <a:xfrm>
            <a:off x="2347200" y="5400720"/>
            <a:ext cx="452880" cy="452880"/>
          </a:xfrm>
          <a:prstGeom prst="rect">
            <a:avLst/>
          </a:prstGeom>
          <a:ln>
            <a:noFill/>
          </a:ln>
        </p:spPr>
      </p:pic>
      <p:sp>
        <p:nvSpPr>
          <p:cNvPr id="597" name="CustomShape 14"/>
          <p:cNvSpPr/>
          <p:nvPr/>
        </p:nvSpPr>
        <p:spPr>
          <a:xfrm>
            <a:off x="2944800" y="1878549"/>
            <a:ext cx="6928560" cy="3362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strike="noStrike" spc="-1">
                <a:solidFill>
                  <a:srgbClr val="00B0F0"/>
                </a:solidFill>
                <a:uFill>
                  <a:solidFill>
                    <a:srgbClr val="FFFFFF"/>
                  </a:solidFill>
                </a:uFill>
                <a:latin typeface="Calibri"/>
              </a:rPr>
              <a:t>חיפוש</a:t>
            </a:r>
            <a:endParaRPr lang="en-US" sz="1800" b="0" strike="noStrike" spc="-1">
              <a:solidFill>
                <a:srgbClr val="000000"/>
              </a:solidFill>
              <a:uFill>
                <a:solidFill>
                  <a:srgbClr val="FFFFFF"/>
                </a:solidFill>
              </a:uFill>
              <a:latin typeface="Arial"/>
            </a:endParaRPr>
          </a:p>
        </p:txBody>
      </p:sp>
      <p:sp>
        <p:nvSpPr>
          <p:cNvPr id="598" name="CustomShape 15"/>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p:txBody>
      </p:sp>
      <p:sp>
        <p:nvSpPr>
          <p:cNvPr id="599" name="CustomShape 16"/>
          <p:cNvSpPr/>
          <p:nvPr/>
        </p:nvSpPr>
        <p:spPr>
          <a:xfrm flipV="1">
            <a:off x="3128071" y="1985400"/>
            <a:ext cx="274320" cy="612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600" name="CustomShape 17"/>
          <p:cNvSpPr/>
          <p:nvPr/>
        </p:nvSpPr>
        <p:spPr>
          <a:xfrm>
            <a:off x="1523880" y="1887987"/>
            <a:ext cx="1329285" cy="3135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הגדרות</a:t>
            </a:r>
            <a:r>
              <a:rPr lang="he-IL" spc="-1" dirty="0">
                <a:solidFill>
                  <a:srgbClr val="FFFFFF"/>
                </a:solidFill>
                <a:uFill>
                  <a:solidFill>
                    <a:srgbClr val="FFFFFF"/>
                  </a:solidFill>
                </a:uFill>
                <a:latin typeface="Calibri"/>
              </a:rPr>
              <a:t> </a:t>
            </a:r>
            <a:r>
              <a:rPr lang="he-IL" spc="-1" dirty="0" smtClean="0">
                <a:solidFill>
                  <a:srgbClr val="FFFFFF"/>
                </a:solidFill>
                <a:uFill>
                  <a:solidFill>
                    <a:srgbClr val="FFFFFF"/>
                  </a:solidFill>
                </a:uFill>
                <a:latin typeface="Calibri"/>
              </a:rPr>
              <a:t>מייל </a:t>
            </a:r>
            <a:endParaRPr lang="he-IL" spc="-1" dirty="0">
              <a:solidFill>
                <a:srgbClr val="FFFFFF"/>
              </a:solidFill>
              <a:uFill>
                <a:solidFill>
                  <a:srgbClr val="FFFFFF"/>
                </a:solidFill>
              </a:uFill>
              <a:latin typeface="Calibri"/>
            </a:endParaRPr>
          </a:p>
        </p:txBody>
      </p:sp>
      <p:grpSp>
        <p:nvGrpSpPr>
          <p:cNvPr id="24" name="קבוצה 23"/>
          <p:cNvGrpSpPr/>
          <p:nvPr/>
        </p:nvGrpSpPr>
        <p:grpSpPr>
          <a:xfrm>
            <a:off x="2735280" y="1467000"/>
            <a:ext cx="7575412" cy="330547"/>
            <a:chOff x="2282040" y="1497656"/>
            <a:chExt cx="7575412" cy="330547"/>
          </a:xfrm>
        </p:grpSpPr>
        <p:sp>
          <p:nvSpPr>
            <p:cNvPr id="25"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8"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02"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03"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0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0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06"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0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08"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הזמנה חדשה התקבלה</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הלקוח </a:t>
            </a:r>
            <a:r>
              <a:rPr lang="en-US" sz="1800" b="0" strike="noStrike" spc="-1">
                <a:solidFill>
                  <a:srgbClr val="FF0000"/>
                </a:solidFill>
                <a:uFill>
                  <a:solidFill>
                    <a:srgbClr val="FFFFFF"/>
                  </a:solidFill>
                </a:uFill>
                <a:latin typeface="Calibri"/>
              </a:rPr>
              <a:t>פנחס נבון </a:t>
            </a:r>
            <a:r>
              <a:rPr lang="en-US" sz="1800" b="0" strike="noStrike" spc="-1">
                <a:solidFill>
                  <a:srgbClr val="00B0F0"/>
                </a:solidFill>
                <a:uFill>
                  <a:solidFill>
                    <a:srgbClr val="FFFFFF"/>
                  </a:solidFill>
                </a:uFill>
                <a:latin typeface="Calibri"/>
              </a:rPr>
              <a:t>ביצע הזמנה חדשה </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למעבר להזמנה </a:t>
            </a:r>
            <a:r>
              <a:rPr lang="en-US" sz="1800" b="1" u="sng" strike="noStrike" spc="-1">
                <a:solidFill>
                  <a:srgbClr val="00B0F0"/>
                </a:solidFill>
                <a:uFill>
                  <a:solidFill>
                    <a:srgbClr val="FFFFFF"/>
                  </a:solidFill>
                </a:uFill>
                <a:latin typeface="Calibri"/>
              </a:rPr>
              <a:t>הקש כאן</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10"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1"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1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1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16"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לקוח חדש הצטרף למאגר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הלקוח </a:t>
            </a:r>
            <a:r>
              <a:rPr lang="en-US" sz="1800" b="0" strike="noStrike" spc="-1">
                <a:solidFill>
                  <a:srgbClr val="FF0000"/>
                </a:solidFill>
                <a:uFill>
                  <a:solidFill>
                    <a:srgbClr val="FFFFFF"/>
                  </a:solidFill>
                </a:uFill>
                <a:latin typeface="Calibri"/>
              </a:rPr>
              <a:t>פנחס נבון </a:t>
            </a:r>
            <a:r>
              <a:rPr lang="en-US" sz="1800" b="0" strike="noStrike" spc="-1">
                <a:solidFill>
                  <a:srgbClr val="00B0F0"/>
                </a:solidFill>
                <a:uFill>
                  <a:solidFill>
                    <a:srgbClr val="FFFFFF"/>
                  </a:solidFill>
                </a:uFill>
                <a:latin typeface="Calibri"/>
              </a:rPr>
              <a:t>נכנס למאגר לקוחותיך</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לצפייה בלקוח </a:t>
            </a:r>
            <a:r>
              <a:rPr lang="en-US" sz="1800" b="1" u="sng" strike="noStrike" spc="-1">
                <a:solidFill>
                  <a:srgbClr val="00B0F0"/>
                </a:solidFill>
                <a:uFill>
                  <a:solidFill>
                    <a:srgbClr val="FFFFFF"/>
                  </a:solidFill>
                </a:uFill>
                <a:latin typeface="Calibri"/>
              </a:rPr>
              <a:t>הקש כאן</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18"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9"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2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2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24"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התראה על עיכוב באספקת מוצרים</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להזכירך כי הלקוח </a:t>
            </a:r>
            <a:r>
              <a:rPr lang="en-US" sz="1800" b="0" strike="noStrike" spc="-1">
                <a:solidFill>
                  <a:srgbClr val="FF0000"/>
                </a:solidFill>
                <a:uFill>
                  <a:solidFill>
                    <a:srgbClr val="FFFFFF"/>
                  </a:solidFill>
                </a:uFill>
                <a:latin typeface="Calibri"/>
              </a:rPr>
              <a:t>פנחס נבון </a:t>
            </a:r>
            <a:r>
              <a:rPr lang="en-US" sz="1800" b="0" strike="noStrike" spc="-1">
                <a:solidFill>
                  <a:srgbClr val="00B0F0"/>
                </a:solidFill>
                <a:uFill>
                  <a:solidFill>
                    <a:srgbClr val="FFFFFF"/>
                  </a:solidFill>
                </a:uFill>
                <a:latin typeface="Calibri"/>
              </a:rPr>
              <a:t>עדיין מחכה לאספקת הזמנתו</a:t>
            </a:r>
            <a:endParaRPr lang="en-US" sz="1800" b="0" strike="noStrike" spc="-1">
              <a:solidFill>
                <a:srgbClr val="000000"/>
              </a:solidFill>
              <a:uFill>
                <a:solidFill>
                  <a:srgbClr val="FFFFFF"/>
                </a:solidFill>
              </a:uFill>
              <a:latin typeface="Arial"/>
            </a:endParaRPr>
          </a:p>
          <a:p>
            <a:pPr algn="r" rtl="1">
              <a:lnSpc>
                <a:spcPct val="100000"/>
              </a:lnSpc>
            </a:pPr>
            <a:r>
              <a:rPr lang="en-US" sz="2000" b="1" u="sng" strike="noStrike" spc="-1">
                <a:solidFill>
                  <a:srgbClr val="00B0F0"/>
                </a:solidFill>
                <a:uFill>
                  <a:solidFill>
                    <a:srgbClr val="FFFFFF"/>
                  </a:solidFill>
                </a:uFill>
                <a:latin typeface="Calibri"/>
              </a:rPr>
              <a:t>צפה במוצרים חסרים באספקה ללקוח זה</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26"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7"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2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3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32"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התראה על חסר במלאי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המוצר </a:t>
            </a:r>
            <a:r>
              <a:rPr lang="en-US" sz="1800" b="0" strike="noStrike" spc="-1">
                <a:solidFill>
                  <a:srgbClr val="FF0000"/>
                </a:solidFill>
                <a:uFill>
                  <a:solidFill>
                    <a:srgbClr val="FFFFFF"/>
                  </a:solidFill>
                </a:uFill>
                <a:latin typeface="Calibri"/>
              </a:rPr>
              <a:t>אתרוג אשכנזי סוג א </a:t>
            </a:r>
            <a:r>
              <a:rPr lang="en-US" sz="1800" b="0" strike="noStrike" spc="-1">
                <a:solidFill>
                  <a:srgbClr val="00B0F0"/>
                </a:solidFill>
                <a:uFill>
                  <a:solidFill>
                    <a:srgbClr val="FFFFFF"/>
                  </a:solidFill>
                </a:uFill>
                <a:latin typeface="Calibri"/>
              </a:rPr>
              <a:t>חסר במלאי.</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עומד על </a:t>
            </a:r>
            <a:r>
              <a:rPr lang="en-US" sz="1800" b="0" strike="noStrike" spc="-1">
                <a:solidFill>
                  <a:srgbClr val="FF0000"/>
                </a:solidFill>
                <a:uFill>
                  <a:solidFill>
                    <a:srgbClr val="FFFFFF"/>
                  </a:solidFill>
                </a:uFill>
                <a:latin typeface="Calibri"/>
              </a:rPr>
              <a:t>5</a:t>
            </a:r>
            <a:r>
              <a:rPr lang="en-US" sz="1800" b="0" strike="noStrike" spc="-1">
                <a:solidFill>
                  <a:srgbClr val="00B0F0"/>
                </a:solidFill>
                <a:uFill>
                  <a:solidFill>
                    <a:srgbClr val="FFFFFF"/>
                  </a:solidFill>
                </a:uFill>
                <a:latin typeface="Calibri"/>
              </a:rPr>
              <a:t> יחידות אחרונות.</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לפניך הזמנות המבקשות </a:t>
            </a:r>
            <a:r>
              <a:rPr lang="en-US" sz="1800" b="0" strike="noStrike" spc="-1">
                <a:solidFill>
                  <a:srgbClr val="FF0000"/>
                </a:solidFill>
                <a:uFill>
                  <a:solidFill>
                    <a:srgbClr val="FFFFFF"/>
                  </a:solidFill>
                </a:uFill>
                <a:latin typeface="Calibri"/>
              </a:rPr>
              <a:t>46</a:t>
            </a:r>
            <a:r>
              <a:rPr lang="en-US" sz="1800" b="0" strike="noStrike" spc="-1">
                <a:solidFill>
                  <a:srgbClr val="00B0F0"/>
                </a:solidFill>
                <a:uFill>
                  <a:solidFill>
                    <a:srgbClr val="FFFFFF"/>
                  </a:solidFill>
                </a:uFill>
                <a:latin typeface="Calibri"/>
              </a:rPr>
              <a:t> יחדות ממוצר זה.</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לצפייה במלאי המוצרים </a:t>
            </a:r>
            <a:r>
              <a:rPr lang="en-US" sz="1800" b="1" u="sng" strike="noStrike" spc="-1">
                <a:solidFill>
                  <a:srgbClr val="00B0F0"/>
                </a:solidFill>
                <a:uFill>
                  <a:solidFill>
                    <a:srgbClr val="FFFFFF"/>
                  </a:solidFill>
                </a:uFill>
                <a:latin typeface="Calibri"/>
              </a:rPr>
              <a:t>הקש כאן</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34"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5"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3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3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40"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בקשה להצעת מחיר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יאיר לוי (אורח באתר) פונה לבקשת הצעת מחיר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תוכל לפנות אליו בטלפון שמספרו: 0548756987.</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42"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43"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4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4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46"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4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48" name="CustomShape 8"/>
          <p:cNvSpPr/>
          <p:nvPr/>
        </p:nvSpPr>
        <p:spPr>
          <a:xfrm>
            <a:off x="3059280" y="1591560"/>
            <a:ext cx="6928560" cy="36349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צור קשר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יאיר לוי (אורח באתר) פונה לבקשת יצירת קשר </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תוכל לפנות אליו בטלפון שמספרו: 0548756987.</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בעל מייל </a:t>
            </a:r>
            <a:r>
              <a:rPr lang="en-US" sz="1800" b="0" u="sng" strike="noStrike" spc="-1">
                <a:solidFill>
                  <a:srgbClr val="0563C1"/>
                </a:solidFill>
                <a:uFill>
                  <a:solidFill>
                    <a:srgbClr val="FFFFFF"/>
                  </a:solidFill>
                </a:uFill>
                <a:latin typeface="Calibri"/>
                <a:hlinkClick r:id="rId3"/>
              </a:rPr>
              <a:t>hyjfyhbk@gmail.com</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הכותב לך:</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___________מה שכתב בהערות________________
_______________________________</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קניה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51"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52"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5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5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5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smtClean="0">
                <a:solidFill>
                  <a:srgbClr val="000000"/>
                </a:solidFill>
                <a:uFill>
                  <a:solidFill>
                    <a:srgbClr val="FFFFFF"/>
                  </a:solidFill>
                </a:uFill>
                <a:latin typeface="Calibri"/>
              </a:rPr>
              <a:t>קנ</a:t>
            </a:r>
            <a:r>
              <a:rPr lang="he-IL" sz="1600" b="0" strike="noStrike" spc="-1" dirty="0" smtClean="0">
                <a:solidFill>
                  <a:srgbClr val="000000"/>
                </a:solidFill>
                <a:uFill>
                  <a:solidFill>
                    <a:srgbClr val="FFFFFF"/>
                  </a:solidFill>
                </a:uFill>
                <a:latin typeface="Calibri"/>
              </a:rPr>
              <a:t>יה</a:t>
            </a:r>
            <a:endParaRPr lang="en-US" sz="3200" b="0" strike="noStrike" spc="-1" dirty="0">
              <a:solidFill>
                <a:srgbClr val="000000"/>
              </a:solidFill>
              <a:uFill>
                <a:solidFill>
                  <a:srgbClr val="FFFFFF"/>
                </a:solidFill>
              </a:uFill>
              <a:latin typeface="Arial"/>
            </a:endParaRPr>
          </a:p>
        </p:txBody>
      </p:sp>
      <p:sp>
        <p:nvSpPr>
          <p:cNvPr id="65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12" name="קבוצה 11"/>
          <p:cNvGrpSpPr/>
          <p:nvPr/>
        </p:nvGrpSpPr>
        <p:grpSpPr>
          <a:xfrm>
            <a:off x="2735280" y="1467000"/>
            <a:ext cx="7575412" cy="1497388"/>
            <a:chOff x="2282040" y="1497656"/>
            <a:chExt cx="7575412" cy="1497388"/>
          </a:xfrm>
        </p:grpSpPr>
        <p:sp>
          <p:nvSpPr>
            <p:cNvPr id="13"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6"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8015869" y="1891020"/>
              <a:ext cx="1372475"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הזמן מספק</a:t>
              </a:r>
              <a:endParaRPr lang="en-US" sz="1800" b="0" strike="noStrike" spc="-1" dirty="0">
                <a:solidFill>
                  <a:srgbClr val="000000"/>
                </a:solidFill>
                <a:uFill>
                  <a:solidFill>
                    <a:srgbClr val="FFFFFF"/>
                  </a:solidFill>
                </a:uFill>
                <a:latin typeface="Arial"/>
              </a:endParaRPr>
            </a:p>
          </p:txBody>
        </p:sp>
        <p:sp>
          <p:nvSpPr>
            <p:cNvPr id="25" name="CustomShape 9"/>
            <p:cNvSpPr/>
            <p:nvPr/>
          </p:nvSpPr>
          <p:spPr>
            <a:xfrm>
              <a:off x="8015870" y="2296372"/>
              <a:ext cx="1372474"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קבל </a:t>
              </a:r>
              <a:r>
                <a:rPr lang="he-IL" spc="-1" dirty="0" smtClean="0">
                  <a:solidFill>
                    <a:srgbClr val="FFFFFF"/>
                  </a:solidFill>
                  <a:uFill>
                    <a:solidFill>
                      <a:srgbClr val="FFFFFF"/>
                    </a:solidFill>
                  </a:uFill>
                  <a:latin typeface="Calibri"/>
                </a:rPr>
                <a:t>מספק</a:t>
              </a:r>
              <a:endParaRPr lang="he-IL" spc="-1" dirty="0">
                <a:solidFill>
                  <a:srgbClr val="FFFFFF"/>
                </a:solidFill>
                <a:uFill>
                  <a:solidFill>
                    <a:srgbClr val="FFFFFF"/>
                  </a:solidFill>
                </a:uFill>
                <a:latin typeface="Calibri"/>
              </a:endParaRPr>
            </a:p>
          </p:txBody>
        </p:sp>
        <p:sp>
          <p:nvSpPr>
            <p:cNvPr id="26" name="CustomShape 9"/>
            <p:cNvSpPr/>
            <p:nvPr/>
          </p:nvSpPr>
          <p:spPr>
            <a:xfrm>
              <a:off x="8015870" y="2677344"/>
              <a:ext cx="1372474"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מיון אתרוגים</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162800" y="348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86" name="CustomShape 2"/>
          <p:cNvSpPr/>
          <p:nvPr/>
        </p:nvSpPr>
        <p:spPr>
          <a:xfrm>
            <a:off x="1162800" y="5322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87" name="CustomShape 3"/>
          <p:cNvSpPr/>
          <p:nvPr/>
        </p:nvSpPr>
        <p:spPr>
          <a:xfrm>
            <a:off x="1139040" y="360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8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8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90" name="TextShape 6"/>
          <p:cNvSpPr txBox="1"/>
          <p:nvPr/>
        </p:nvSpPr>
        <p:spPr>
          <a:xfrm>
            <a:off x="1243440" y="108108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קטלוג</a:t>
            </a:r>
            <a:endParaRPr lang="en-US" sz="3200" b="0" strike="noStrike" spc="-1">
              <a:solidFill>
                <a:srgbClr val="000000"/>
              </a:solidFill>
              <a:uFill>
                <a:solidFill>
                  <a:srgbClr val="FFFFFF"/>
                </a:solidFill>
              </a:uFill>
              <a:latin typeface="Arial"/>
            </a:endParaRPr>
          </a:p>
        </p:txBody>
      </p:sp>
      <p:pic>
        <p:nvPicPr>
          <p:cNvPr id="192" name="תמונה 12"/>
          <p:cNvPicPr/>
          <p:nvPr/>
        </p:nvPicPr>
        <p:blipFill>
          <a:blip r:embed="rId3"/>
          <a:stretch/>
        </p:blipFill>
        <p:spPr>
          <a:xfrm>
            <a:off x="1452240" y="1608120"/>
            <a:ext cx="574560" cy="574560"/>
          </a:xfrm>
          <a:prstGeom prst="rect">
            <a:avLst/>
          </a:prstGeom>
          <a:ln>
            <a:noFill/>
          </a:ln>
        </p:spPr>
      </p:pic>
      <p:graphicFrame>
        <p:nvGraphicFramePr>
          <p:cNvPr id="193" name="Table 8"/>
          <p:cNvGraphicFramePr/>
          <p:nvPr>
            <p:extLst>
              <p:ext uri="{D42A27DB-BD31-4B8C-83A1-F6EECF244321}">
                <p14:modId xmlns:p14="http://schemas.microsoft.com/office/powerpoint/2010/main" val="1620361236"/>
              </p:ext>
            </p:extLst>
          </p:nvPr>
        </p:nvGraphicFramePr>
        <p:xfrm>
          <a:off x="2873880" y="1626481"/>
          <a:ext cx="7570440" cy="3398006"/>
        </p:xfrm>
        <a:graphic>
          <a:graphicData uri="http://schemas.openxmlformats.org/drawingml/2006/table">
            <a:tbl>
              <a:tblPr/>
              <a:tblGrid>
                <a:gridCol w="5140800">
                  <a:extLst>
                    <a:ext uri="{9D8B030D-6E8A-4147-A177-3AD203B41FA5}">
                      <a16:colId xmlns:a16="http://schemas.microsoft.com/office/drawing/2014/main" val="20000"/>
                    </a:ext>
                  </a:extLst>
                </a:gridCol>
                <a:gridCol w="2429640">
                  <a:extLst>
                    <a:ext uri="{9D8B030D-6E8A-4147-A177-3AD203B41FA5}">
                      <a16:colId xmlns:a16="http://schemas.microsoft.com/office/drawing/2014/main" val="20001"/>
                    </a:ext>
                  </a:extLst>
                </a:gridCol>
              </a:tblGrid>
              <a:tr h="752315">
                <a:tc>
                  <a:txBody>
                    <a:bodyPr/>
                    <a:lstStyle/>
                    <a:p>
                      <a:pPr algn="r" rtl="1">
                        <a:lnSpc>
                          <a:spcPct val="100000"/>
                        </a:lnSpc>
                      </a:pPr>
                      <a:r>
                        <a:rPr lang="en-US" sz="1800" b="1" strike="noStrike" spc="-1">
                          <a:solidFill>
                            <a:srgbClr val="FFFFFF"/>
                          </a:solidFill>
                          <a:uFill>
                            <a:solidFill>
                              <a:srgbClr val="FFFFFF"/>
                            </a:solidFill>
                          </a:uFill>
                          <a:latin typeface="Calibri"/>
                        </a:rPr>
                        <a:t>תאור 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מחיר מכירה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881897">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881897">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881897">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bl>
          </a:graphicData>
        </a:graphic>
      </p:graphicFrame>
      <p:sp>
        <p:nvSpPr>
          <p:cNvPr id="13"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6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6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6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6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6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הזמנה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6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668" name="Table 9"/>
          <p:cNvGraphicFramePr/>
          <p:nvPr>
            <p:extLst>
              <p:ext uri="{D42A27DB-BD31-4B8C-83A1-F6EECF244321}">
                <p14:modId xmlns:p14="http://schemas.microsoft.com/office/powerpoint/2010/main" val="3666788400"/>
              </p:ext>
            </p:extLst>
          </p:nvPr>
        </p:nvGraphicFramePr>
        <p:xfrm>
          <a:off x="5766480" y="1908330"/>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sp>
        <p:nvSpPr>
          <p:cNvPr id="674" name="CustomShape 14"/>
          <p:cNvSpPr/>
          <p:nvPr/>
        </p:nvSpPr>
        <p:spPr>
          <a:xfrm>
            <a:off x="1295280" y="2343600"/>
            <a:ext cx="1078560" cy="1019520"/>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צפה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בהזמנה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מומלצת</a:t>
            </a:r>
            <a:endParaRPr lang="en-US" sz="1800" b="0" strike="noStrike" spc="-1" dirty="0">
              <a:solidFill>
                <a:srgbClr val="000000"/>
              </a:solidFill>
              <a:uFill>
                <a:solidFill>
                  <a:srgbClr val="FFFFFF"/>
                </a:solidFill>
              </a:uFill>
              <a:latin typeface="Arial"/>
            </a:endParaRPr>
          </a:p>
        </p:txBody>
      </p:sp>
      <p:graphicFrame>
        <p:nvGraphicFramePr>
          <p:cNvPr id="19" name="Table 8"/>
          <p:cNvGraphicFramePr/>
          <p:nvPr>
            <p:extLst>
              <p:ext uri="{D42A27DB-BD31-4B8C-83A1-F6EECF244321}">
                <p14:modId xmlns:p14="http://schemas.microsoft.com/office/powerpoint/2010/main" val="4139355151"/>
              </p:ext>
            </p:extLst>
          </p:nvPr>
        </p:nvGraphicFramePr>
        <p:xfrm>
          <a:off x="2397600" y="2363745"/>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dirty="0" err="1">
                          <a:solidFill>
                            <a:srgbClr val="000000"/>
                          </a:solidFill>
                          <a:uFill>
                            <a:solidFill>
                              <a:srgbClr val="FFFFFF"/>
                            </a:solidFill>
                          </a:uFill>
                          <a:latin typeface="Arial"/>
                        </a:rPr>
                        <a:t>ביצוע</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20" name="CustomShape 10"/>
          <p:cNvSpPr/>
          <p:nvPr/>
        </p:nvSpPr>
        <p:spPr>
          <a:xfrm>
            <a:off x="4123080" y="2861640"/>
            <a:ext cx="6035040" cy="240804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מוצרים מסווגים לפי קטגוריות </a:t>
            </a:r>
          </a:p>
          <a:p>
            <a:pPr algn="ctr"/>
            <a:r>
              <a:rPr lang="en-US" sz="1800" b="0" strike="noStrike" spc="-1">
                <a:solidFill>
                  <a:srgbClr val="000000"/>
                </a:solidFill>
                <a:uFill>
                  <a:solidFill>
                    <a:srgbClr val="FFFFFF"/>
                  </a:solidFill>
                </a:uFill>
                <a:latin typeface="Arial"/>
              </a:rPr>
              <a:t>עם + להוספה לעגלה והוספת כמות</a:t>
            </a:r>
          </a:p>
        </p:txBody>
      </p:sp>
      <p:sp>
        <p:nvSpPr>
          <p:cNvPr id="21" name="CustomShape 11"/>
          <p:cNvSpPr/>
          <p:nvPr/>
        </p:nvSpPr>
        <p:spPr>
          <a:xfrm>
            <a:off x="6798600" y="2886840"/>
            <a:ext cx="3383280" cy="365760"/>
          </a:xfrm>
          <a:prstGeom prst="flowChartProcess">
            <a:avLst/>
          </a:pr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סינון לפי חיפוש ולפי קטגורייה</a:t>
            </a:r>
          </a:p>
        </p:txBody>
      </p:sp>
      <p:grpSp>
        <p:nvGrpSpPr>
          <p:cNvPr id="22" name="קבוצה 21"/>
          <p:cNvGrpSpPr/>
          <p:nvPr/>
        </p:nvGrpSpPr>
        <p:grpSpPr>
          <a:xfrm>
            <a:off x="2735280" y="1467000"/>
            <a:ext cx="7575412" cy="330547"/>
            <a:chOff x="2282040" y="1497656"/>
            <a:chExt cx="7575412" cy="330547"/>
          </a:xfrm>
        </p:grpSpPr>
        <p:sp>
          <p:nvSpPr>
            <p:cNvPr id="23"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5"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6"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7"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CustomShape 1"/>
          <p:cNvSpPr/>
          <p:nvPr/>
        </p:nvSpPr>
        <p:spPr>
          <a:xfrm>
            <a:off x="114588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78" name="CustomShape 2"/>
          <p:cNvSpPr/>
          <p:nvPr/>
        </p:nvSpPr>
        <p:spPr>
          <a:xfrm>
            <a:off x="114588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79" name="CustomShape 3"/>
          <p:cNvSpPr/>
          <p:nvPr/>
        </p:nvSpPr>
        <p:spPr>
          <a:xfrm>
            <a:off x="116496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8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8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82" name="CustomShape 6"/>
          <p:cNvSpPr/>
          <p:nvPr/>
        </p:nvSpPr>
        <p:spPr>
          <a:xfrm>
            <a:off x="3262320" y="1677960"/>
            <a:ext cx="6428880" cy="352548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הזמנה </a:t>
            </a:r>
            <a:endParaRPr lang="en-US" sz="1800" b="0" strike="noStrike" spc="-1">
              <a:solidFill>
                <a:srgbClr val="000000"/>
              </a:solidFill>
              <a:uFill>
                <a:solidFill>
                  <a:srgbClr val="FFFFFF"/>
                </a:solidFill>
              </a:uFill>
              <a:latin typeface="Arial"/>
            </a:endParaRPr>
          </a:p>
          <a:p>
            <a:pPr algn="just" rtl="1">
              <a:lnSpc>
                <a:spcPct val="100000"/>
              </a:lnSpc>
            </a:pPr>
            <a:r>
              <a:rPr lang="en-US" sz="4400" b="0" strike="noStrike" spc="-1">
                <a:solidFill>
                  <a:srgbClr val="FFFFFF"/>
                </a:solidFill>
                <a:uFill>
                  <a:solidFill>
                    <a:srgbClr val="FFFFFF"/>
                  </a:solidFill>
                </a:uFill>
                <a:latin typeface="Calibri"/>
              </a:rPr>
              <a:t>מומלצת</a:t>
            </a:r>
            <a:endParaRPr lang="en-US" sz="1800" b="0" strike="noStrike" spc="-1">
              <a:solidFill>
                <a:srgbClr val="000000"/>
              </a:solidFill>
              <a:uFill>
                <a:solidFill>
                  <a:srgbClr val="FFFFFF"/>
                </a:solidFill>
              </a:uFill>
              <a:latin typeface="Arial"/>
            </a:endParaRPr>
          </a:p>
        </p:txBody>
      </p:sp>
      <p:sp>
        <p:nvSpPr>
          <p:cNvPr id="683" name="CustomShape 7"/>
          <p:cNvSpPr/>
          <p:nvPr/>
        </p:nvSpPr>
        <p:spPr>
          <a:xfrm>
            <a:off x="9821160" y="167796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חזור להזמנה</a:t>
            </a:r>
            <a:endParaRPr lang="en-US" sz="1800" b="0" strike="noStrike" spc="-1">
              <a:solidFill>
                <a:srgbClr val="000000"/>
              </a:solidFill>
              <a:uFill>
                <a:solidFill>
                  <a:srgbClr val="FFFFFF"/>
                </a:solidFill>
              </a:uFill>
              <a:latin typeface="Arial"/>
            </a:endParaRPr>
          </a:p>
        </p:txBody>
      </p:sp>
      <p:sp>
        <p:nvSpPr>
          <p:cNvPr id="684"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685" name="CustomShape 9"/>
          <p:cNvSpPr/>
          <p:nvPr/>
        </p:nvSpPr>
        <p:spPr>
          <a:xfrm>
            <a:off x="2494080" y="183960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אתרוג</a:t>
            </a:r>
            <a:r>
              <a:rPr lang="en-US" sz="1800" b="0" strike="noStrike" spc="-1" dirty="0">
                <a:solidFill>
                  <a:srgbClr val="000000"/>
                </a:solidFill>
                <a:uFill>
                  <a:solidFill>
                    <a:srgbClr val="FFFFFF"/>
                  </a:solidFill>
                </a:uFill>
                <a:latin typeface="Calibri"/>
              </a:rPr>
              <a:t> | </a:t>
            </a:r>
            <a:r>
              <a:rPr lang="en-US" sz="1800" b="0" strike="noStrike" spc="-1" dirty="0" err="1">
                <a:solidFill>
                  <a:srgbClr val="000000"/>
                </a:solidFill>
                <a:uFill>
                  <a:solidFill>
                    <a:srgbClr val="FFFFFF"/>
                  </a:solidFill>
                </a:uFill>
                <a:latin typeface="Calibri"/>
              </a:rPr>
              <a:t>סוג:תימני</a:t>
            </a:r>
            <a:r>
              <a:rPr lang="en-US" sz="1800" b="0" strike="noStrike" spc="-1" dirty="0">
                <a:solidFill>
                  <a:srgbClr val="000000"/>
                </a:solidFill>
                <a:uFill>
                  <a:solidFill>
                    <a:srgbClr val="FFFFFF"/>
                  </a:solidFill>
                </a:uFill>
                <a:latin typeface="Calibri"/>
              </a:rPr>
              <a:t> א | כמות:150 </a:t>
            </a:r>
            <a:endParaRPr lang="en-US" sz="1800" b="0" strike="noStrike" spc="-1" dirty="0">
              <a:solidFill>
                <a:srgbClr val="000000"/>
              </a:solidFill>
              <a:uFill>
                <a:solidFill>
                  <a:srgbClr val="FFFFFF"/>
                </a:solidFill>
              </a:uFill>
              <a:latin typeface="Arial"/>
            </a:endParaRPr>
          </a:p>
          <a:p>
            <a:pPr algn="l" rtl="1">
              <a:lnSpc>
                <a:spcPct val="100000"/>
              </a:lnSpc>
            </a:pPr>
            <a:r>
              <a:rPr lang="en-US" sz="1800" b="0" u="sng" strike="noStrike" spc="-1" dirty="0" err="1">
                <a:solidFill>
                  <a:srgbClr val="00B0F0"/>
                </a:solidFill>
                <a:uFill>
                  <a:solidFill>
                    <a:srgbClr val="FFFFFF"/>
                  </a:solidFill>
                </a:uFill>
                <a:latin typeface="Calibri"/>
              </a:rPr>
              <a:t>הוסף</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להזמנה</a:t>
            </a:r>
            <a:endParaRPr lang="en-US" sz="1800" b="0" u="sng" strike="noStrike" spc="-1" dirty="0">
              <a:solidFill>
                <a:srgbClr val="000000"/>
              </a:solidFill>
              <a:uFill>
                <a:solidFill>
                  <a:srgbClr val="FFFFFF"/>
                </a:solidFill>
              </a:uFill>
              <a:latin typeface="Arial"/>
            </a:endParaRPr>
          </a:p>
        </p:txBody>
      </p:sp>
      <p:sp>
        <p:nvSpPr>
          <p:cNvPr id="686" name="CustomShape 10"/>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קניה</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הזמנה</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צפה</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בהזמנה</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מומלצת</a:t>
            </a:r>
            <a:endParaRPr lang="en-US" sz="1800" b="0" strike="noStrike" spc="-1" dirty="0">
              <a:solidFill>
                <a:srgbClr val="000000"/>
              </a:solidFill>
              <a:uFill>
                <a:solidFill>
                  <a:srgbClr val="FFFFFF"/>
                </a:solidFill>
              </a:uFill>
              <a:latin typeface="Arial"/>
            </a:endParaRPr>
          </a:p>
          <a:p>
            <a:pPr algn="r" rtl="1">
              <a:lnSpc>
                <a:spcPct val="100000"/>
              </a:lnSpc>
            </a:pPr>
            <a:r>
              <a:rPr lang="en-US" sz="16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algn="r" rtl="1">
              <a:lnSpc>
                <a:spcPct val="100000"/>
              </a:lnSpc>
            </a:pPr>
            <a:endParaRPr lang="en-US" sz="1800" b="0" strike="noStrike" spc="-1" dirty="0">
              <a:solidFill>
                <a:srgbClr val="000000"/>
              </a:solidFill>
              <a:uFill>
                <a:solidFill>
                  <a:srgbClr val="FFFFFF"/>
                </a:solidFill>
              </a:uFill>
              <a:latin typeface="Arial"/>
            </a:endParaRPr>
          </a:p>
        </p:txBody>
      </p:sp>
      <p:pic>
        <p:nvPicPr>
          <p:cNvPr id="687" name="Picture 2"/>
          <p:cNvPicPr/>
          <p:nvPr/>
        </p:nvPicPr>
        <p:blipFill>
          <a:blip r:embed="rId3"/>
          <a:stretch/>
        </p:blipFill>
        <p:spPr>
          <a:xfrm>
            <a:off x="2520360" y="3427920"/>
            <a:ext cx="5358960" cy="785520"/>
          </a:xfrm>
          <a:prstGeom prst="rect">
            <a:avLst/>
          </a:prstGeom>
          <a:ln>
            <a:noFill/>
          </a:ln>
        </p:spPr>
      </p:pic>
      <p:pic>
        <p:nvPicPr>
          <p:cNvPr id="688" name="Picture 3"/>
          <p:cNvPicPr/>
          <p:nvPr/>
        </p:nvPicPr>
        <p:blipFill>
          <a:blip r:embed="rId3"/>
          <a:stretch/>
        </p:blipFill>
        <p:spPr>
          <a:xfrm>
            <a:off x="2511360" y="4215240"/>
            <a:ext cx="5358960" cy="785520"/>
          </a:xfrm>
          <a:prstGeom prst="rect">
            <a:avLst/>
          </a:prstGeom>
          <a:ln>
            <a:noFill/>
          </a:ln>
        </p:spPr>
      </p:pic>
      <p:pic>
        <p:nvPicPr>
          <p:cNvPr id="689" name="Picture 4"/>
          <p:cNvPicPr/>
          <p:nvPr/>
        </p:nvPicPr>
        <p:blipFill>
          <a:blip r:embed="rId3"/>
          <a:stretch/>
        </p:blipFill>
        <p:spPr>
          <a:xfrm>
            <a:off x="2485080" y="2642400"/>
            <a:ext cx="5358960" cy="785520"/>
          </a:xfrm>
          <a:prstGeom prst="rect">
            <a:avLst/>
          </a:prstGeom>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114588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91" name="CustomShape 2"/>
          <p:cNvSpPr/>
          <p:nvPr/>
        </p:nvSpPr>
        <p:spPr>
          <a:xfrm>
            <a:off x="114588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92" name="CustomShape 3"/>
          <p:cNvSpPr/>
          <p:nvPr/>
        </p:nvSpPr>
        <p:spPr>
          <a:xfrm>
            <a:off x="112176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9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9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97"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699" name="CustomShape 10"/>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קניה</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הזמנה</a:t>
            </a:r>
            <a:r>
              <a:rPr lang="en-US" sz="16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algn="r" rtl="1">
              <a:lnSpc>
                <a:spcPct val="100000"/>
              </a:lnSpc>
            </a:pPr>
            <a:endParaRPr lang="en-US" sz="1800" b="0" strike="noStrike" spc="-1" dirty="0">
              <a:solidFill>
                <a:srgbClr val="000000"/>
              </a:solidFill>
              <a:uFill>
                <a:solidFill>
                  <a:srgbClr val="FFFFFF"/>
                </a:solidFill>
              </a:uFill>
              <a:latin typeface="Arial"/>
            </a:endParaRPr>
          </a:p>
        </p:txBody>
      </p:sp>
      <p:grpSp>
        <p:nvGrpSpPr>
          <p:cNvPr id="2" name="קבוצה 1"/>
          <p:cNvGrpSpPr/>
          <p:nvPr/>
        </p:nvGrpSpPr>
        <p:grpSpPr>
          <a:xfrm>
            <a:off x="2599560" y="2799705"/>
            <a:ext cx="6981840" cy="2690655"/>
            <a:chOff x="2709360" y="2445465"/>
            <a:chExt cx="6981840" cy="2690655"/>
          </a:xfrm>
        </p:grpSpPr>
        <p:sp>
          <p:nvSpPr>
            <p:cNvPr id="695" name="CustomShape 6"/>
            <p:cNvSpPr/>
            <p:nvPr/>
          </p:nvSpPr>
          <p:spPr>
            <a:xfrm>
              <a:off x="3277206" y="2445465"/>
              <a:ext cx="6413994" cy="2690655"/>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צפייה </a:t>
              </a:r>
              <a:endParaRPr lang="en-US" sz="1800" b="0" strike="noStrike" spc="-1">
                <a:solidFill>
                  <a:srgbClr val="000000"/>
                </a:solidFill>
                <a:uFill>
                  <a:solidFill>
                    <a:srgbClr val="FFFFFF"/>
                  </a:solidFill>
                </a:uFill>
                <a:latin typeface="Arial"/>
              </a:endParaRPr>
            </a:p>
            <a:p>
              <a:pPr algn="just" rtl="1">
                <a:lnSpc>
                  <a:spcPct val="100000"/>
                </a:lnSpc>
              </a:pPr>
              <a:r>
                <a:rPr lang="en-US" sz="4400" b="0" strike="noStrike" spc="-1">
                  <a:solidFill>
                    <a:srgbClr val="FFFFFF"/>
                  </a:solidFill>
                  <a:uFill>
                    <a:solidFill>
                      <a:srgbClr val="FFFFFF"/>
                    </a:solidFill>
                  </a:uFill>
                  <a:latin typeface="Calibri"/>
                </a:rPr>
                <a:t>בעגלה</a:t>
              </a:r>
              <a:endParaRPr lang="en-US" sz="1800" b="0" strike="noStrike" spc="-1">
                <a:solidFill>
                  <a:srgbClr val="000000"/>
                </a:solidFill>
                <a:uFill>
                  <a:solidFill>
                    <a:srgbClr val="FFFFFF"/>
                  </a:solidFill>
                </a:uFill>
                <a:latin typeface="Arial"/>
              </a:endParaRPr>
            </a:p>
          </p:txBody>
        </p:sp>
        <p:sp>
          <p:nvSpPr>
            <p:cNvPr id="700" name="CustomShape 11"/>
            <p:cNvSpPr/>
            <p:nvPr/>
          </p:nvSpPr>
          <p:spPr>
            <a:xfrm>
              <a:off x="2709360" y="262080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pPr rtl="1">
                <a:lnSpc>
                  <a:spcPct val="100000"/>
                </a:lnSpc>
              </a:pPr>
              <a:r>
                <a:rPr lang="en-US" sz="1800" b="0" u="sng" strike="noStrike" spc="-1" dirty="0" err="1">
                  <a:solidFill>
                    <a:srgbClr val="00B0F0"/>
                  </a:solidFill>
                  <a:uFill>
                    <a:solidFill>
                      <a:srgbClr val="FFFFFF"/>
                    </a:solidFill>
                  </a:uFill>
                  <a:latin typeface="Calibri"/>
                </a:rPr>
                <a:t>הסר</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מוצר</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מהעגלה</a:t>
              </a:r>
              <a:r>
                <a:rPr lang="en-US" sz="1800" b="0" u="sng" strike="noStrike" spc="-1" dirty="0">
                  <a:solidFill>
                    <a:srgbClr val="00B0F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
          <p:nvSpPr>
            <p:cNvPr id="701" name="CustomShape 12"/>
            <p:cNvSpPr/>
            <p:nvPr/>
          </p:nvSpPr>
          <p:spPr>
            <a:xfrm>
              <a:off x="2709360" y="34693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מוצר: ___ | סוג:_____ | כמות:______ מחיר:____</a:t>
              </a:r>
              <a:endParaRPr lang="en-US" sz="1800" b="0" strike="noStrike" spc="-1">
                <a:solidFill>
                  <a:srgbClr val="000000"/>
                </a:solidFill>
                <a:uFill>
                  <a:solidFill>
                    <a:srgbClr val="FFFFFF"/>
                  </a:solidFill>
                </a:uFill>
                <a:latin typeface="Arial"/>
              </a:endParaRPr>
            </a:p>
            <a:p>
              <a:pPr rtl="1">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sp>
          <p:nvSpPr>
            <p:cNvPr id="702" name="CustomShape 13"/>
            <p:cNvSpPr/>
            <p:nvPr/>
          </p:nvSpPr>
          <p:spPr>
            <a:xfrm>
              <a:off x="2709360" y="43027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מוצר: ___ | סוג:_____ | כמות:______ מחיר:____</a:t>
              </a:r>
              <a:endParaRPr lang="en-US" sz="1800" b="0" strike="noStrike" spc="-1">
                <a:solidFill>
                  <a:srgbClr val="000000"/>
                </a:solidFill>
                <a:uFill>
                  <a:solidFill>
                    <a:srgbClr val="FFFFFF"/>
                  </a:solidFill>
                </a:uFill>
                <a:latin typeface="Arial"/>
              </a:endParaRPr>
            </a:p>
            <a:p>
              <a:pPr rtl="1">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grpSp>
      <p:graphicFrame>
        <p:nvGraphicFramePr>
          <p:cNvPr id="16" name="Table 9"/>
          <p:cNvGraphicFramePr/>
          <p:nvPr>
            <p:extLst>
              <p:ext uri="{D42A27DB-BD31-4B8C-83A1-F6EECF244321}">
                <p14:modId xmlns:p14="http://schemas.microsoft.com/office/powerpoint/2010/main" val="1744700800"/>
              </p:ext>
            </p:extLst>
          </p:nvPr>
        </p:nvGraphicFramePr>
        <p:xfrm>
          <a:off x="5815732" y="1848158"/>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17" name="Table 8"/>
          <p:cNvGraphicFramePr/>
          <p:nvPr>
            <p:extLst>
              <p:ext uri="{D42A27DB-BD31-4B8C-83A1-F6EECF244321}">
                <p14:modId xmlns:p14="http://schemas.microsoft.com/office/powerpoint/2010/main" val="4106908141"/>
              </p:ext>
            </p:extLst>
          </p:nvPr>
        </p:nvGraphicFramePr>
        <p:xfrm>
          <a:off x="2442483" y="2277371"/>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dirty="0" err="1">
                          <a:solidFill>
                            <a:srgbClr val="000000"/>
                          </a:solidFill>
                          <a:uFill>
                            <a:solidFill>
                              <a:srgbClr val="FFFFFF"/>
                            </a:solidFill>
                          </a:uFill>
                          <a:latin typeface="Arial"/>
                        </a:rPr>
                        <a:t>ביצוע</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mn-lt"/>
                        </a:rPr>
                        <a:t>מוצרים</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000000"/>
                          </a:solidFill>
                          <a:uFill>
                            <a:solidFill>
                              <a:srgbClr val="FFFFFF"/>
                            </a:solidFill>
                          </a:uFill>
                          <a:latin typeface="Arial"/>
                        </a:rPr>
                        <a:t>קטלוג</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8" name="קבוצה 17"/>
          <p:cNvGrpSpPr/>
          <p:nvPr/>
        </p:nvGrpSpPr>
        <p:grpSpPr>
          <a:xfrm>
            <a:off x="2735280" y="1467000"/>
            <a:ext cx="7575412" cy="330547"/>
            <a:chOff x="2282040" y="1497656"/>
            <a:chExt cx="7575412" cy="330547"/>
          </a:xfrm>
        </p:grpSpPr>
        <p:sp>
          <p:nvSpPr>
            <p:cNvPr id="19"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2"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CustomShape 1"/>
          <p:cNvSpPr/>
          <p:nvPr/>
        </p:nvSpPr>
        <p:spPr>
          <a:xfrm>
            <a:off x="105552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04" name="CustomShape 2"/>
          <p:cNvSpPr/>
          <p:nvPr/>
        </p:nvSpPr>
        <p:spPr>
          <a:xfrm>
            <a:off x="105552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05" name="CustomShape 3"/>
          <p:cNvSpPr/>
          <p:nvPr/>
        </p:nvSpPr>
        <p:spPr>
          <a:xfrm>
            <a:off x="103140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0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0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0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הזמנה</a:t>
            </a:r>
            <a:endParaRPr lang="en-US" sz="3200" b="0" strike="noStrike" spc="-1">
              <a:solidFill>
                <a:srgbClr val="000000"/>
              </a:solidFill>
              <a:uFill>
                <a:solidFill>
                  <a:srgbClr val="FFFFFF"/>
                </a:solidFill>
              </a:uFill>
              <a:latin typeface="Arial"/>
            </a:endParaRPr>
          </a:p>
        </p:txBody>
      </p:sp>
      <p:sp>
        <p:nvSpPr>
          <p:cNvPr id="709" name="CustomShape 7"/>
          <p:cNvSpPr/>
          <p:nvPr/>
        </p:nvSpPr>
        <p:spPr>
          <a:xfrm>
            <a:off x="4089600" y="2840287"/>
            <a:ext cx="5060160" cy="2173499"/>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הזמנה מוצגת כטופס</a:t>
            </a:r>
            <a:endParaRPr lang="en-US" sz="1800" b="0" strike="noStrike" spc="-1">
              <a:solidFill>
                <a:srgbClr val="000000"/>
              </a:solidFill>
              <a:uFill>
                <a:solidFill>
                  <a:srgbClr val="FFFFFF"/>
                </a:solidFill>
              </a:uFill>
              <a:latin typeface="Arial"/>
            </a:endParaRPr>
          </a:p>
          <a:p>
            <a:pPr algn="just" rtl="1">
              <a:lnSpc>
                <a:spcPct val="100000"/>
              </a:lnSpc>
            </a:pPr>
            <a:endParaRPr lang="en-US" sz="1800" b="0" strike="noStrike" spc="-1">
              <a:solidFill>
                <a:srgbClr val="000000"/>
              </a:solidFill>
              <a:uFill>
                <a:solidFill>
                  <a:srgbClr val="FFFFFF"/>
                </a:solidFill>
              </a:uFill>
              <a:latin typeface="Arial"/>
            </a:endParaRPr>
          </a:p>
        </p:txBody>
      </p:sp>
      <p:pic>
        <p:nvPicPr>
          <p:cNvPr id="710" name="תמונה 11"/>
          <p:cNvPicPr/>
          <p:nvPr/>
        </p:nvPicPr>
        <p:blipFill>
          <a:blip r:embed="rId3"/>
          <a:stretch/>
        </p:blipFill>
        <p:spPr>
          <a:xfrm>
            <a:off x="1232280" y="2274090"/>
            <a:ext cx="574560" cy="574560"/>
          </a:xfrm>
          <a:prstGeom prst="rect">
            <a:avLst/>
          </a:prstGeom>
          <a:ln>
            <a:noFill/>
          </a:ln>
        </p:spPr>
      </p:pic>
      <p:sp>
        <p:nvSpPr>
          <p:cNvPr id="711"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713" name="CustomShape 10"/>
          <p:cNvSpPr/>
          <p:nvPr/>
        </p:nvSpPr>
        <p:spPr>
          <a:xfrm>
            <a:off x="3598200" y="4291920"/>
            <a:ext cx="2548440" cy="8190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אשר ושלח הזמנה לספק </a:t>
            </a:r>
            <a:endParaRPr lang="en-US" sz="1800" b="0" strike="noStrike" spc="-1">
              <a:solidFill>
                <a:srgbClr val="000000"/>
              </a:solidFill>
              <a:uFill>
                <a:solidFill>
                  <a:srgbClr val="FFFFFF"/>
                </a:solidFill>
              </a:uFill>
              <a:latin typeface="Arial"/>
            </a:endParaRPr>
          </a:p>
        </p:txBody>
      </p:sp>
      <p:graphicFrame>
        <p:nvGraphicFramePr>
          <p:cNvPr id="13" name="Table 9"/>
          <p:cNvGraphicFramePr/>
          <p:nvPr>
            <p:extLst>
              <p:ext uri="{D42A27DB-BD31-4B8C-83A1-F6EECF244321}">
                <p14:modId xmlns:p14="http://schemas.microsoft.com/office/powerpoint/2010/main" val="4174041356"/>
              </p:ext>
            </p:extLst>
          </p:nvPr>
        </p:nvGraphicFramePr>
        <p:xfrm>
          <a:off x="5766480" y="1908330"/>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14" name="Table 8"/>
          <p:cNvGraphicFramePr/>
          <p:nvPr>
            <p:extLst>
              <p:ext uri="{D42A27DB-BD31-4B8C-83A1-F6EECF244321}">
                <p14:modId xmlns:p14="http://schemas.microsoft.com/office/powerpoint/2010/main" val="1515613788"/>
              </p:ext>
            </p:extLst>
          </p:nvPr>
        </p:nvGraphicFramePr>
        <p:xfrm>
          <a:off x="2397600" y="2363745"/>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dirty="0" err="1">
                          <a:solidFill>
                            <a:srgbClr val="000000"/>
                          </a:solidFill>
                          <a:uFill>
                            <a:solidFill>
                              <a:srgbClr val="FFFFFF"/>
                            </a:solidFill>
                          </a:uFill>
                          <a:latin typeface="Arial"/>
                        </a:rPr>
                        <a:t>ביצוע</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mn-lt"/>
                        </a:rPr>
                        <a:t>הזמנה</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000000"/>
                          </a:solidFill>
                          <a:uFill>
                            <a:solidFill>
                              <a:srgbClr val="FFFFFF"/>
                            </a:solidFill>
                          </a:uFill>
                          <a:latin typeface="Arial"/>
                        </a:rPr>
                        <a:t>קטלוג</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5" name="קבוצה 14"/>
          <p:cNvGrpSpPr/>
          <p:nvPr/>
        </p:nvGrpSpPr>
        <p:grpSpPr>
          <a:xfrm>
            <a:off x="2735280" y="1467000"/>
            <a:ext cx="7575412" cy="330547"/>
            <a:chOff x="2282040" y="1497656"/>
            <a:chExt cx="7575412" cy="330547"/>
          </a:xfrm>
        </p:grpSpPr>
        <p:sp>
          <p:nvSpPr>
            <p:cNvPr id="16"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9"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15"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16" name="CustomShape 3"/>
          <p:cNvSpPr/>
          <p:nvPr/>
        </p:nvSpPr>
        <p:spPr>
          <a:xfrm>
            <a:off x="1162800" y="621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1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1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19" name="TextShape 6"/>
          <p:cNvSpPr txBox="1"/>
          <p:nvPr/>
        </p:nvSpPr>
        <p:spPr>
          <a:xfrm>
            <a:off x="1256040" y="75402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קבל הזמנה</a:t>
            </a:r>
            <a:endParaRPr lang="en-US" sz="3200" b="0" strike="noStrike" spc="-1">
              <a:solidFill>
                <a:srgbClr val="000000"/>
              </a:solidFill>
              <a:uFill>
                <a:solidFill>
                  <a:srgbClr val="FFFFFF"/>
                </a:solidFill>
              </a:uFill>
              <a:latin typeface="Arial"/>
            </a:endParaRPr>
          </a:p>
        </p:txBody>
      </p:sp>
      <p:sp>
        <p:nvSpPr>
          <p:cNvPr id="720" name="CustomShape 7"/>
          <p:cNvSpPr/>
          <p:nvPr/>
        </p:nvSpPr>
        <p:spPr>
          <a:xfrm>
            <a:off x="1231200" y="5801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21" name="CustomShape 8"/>
          <p:cNvSpPr/>
          <p:nvPr/>
        </p:nvSpPr>
        <p:spPr>
          <a:xfrm>
            <a:off x="2556629" y="2479511"/>
            <a:ext cx="7839720" cy="84060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0">
              <a:lnSpc>
                <a:spcPct val="100000"/>
              </a:lnSpc>
            </a:pPr>
            <a:r>
              <a:rPr lang="en-US" sz="1800" b="0" strike="noStrike" spc="-1" dirty="0" err="1">
                <a:solidFill>
                  <a:srgbClr val="000000"/>
                </a:solidFill>
                <a:uFill>
                  <a:solidFill>
                    <a:srgbClr val="FFFFFF"/>
                  </a:solidFill>
                </a:uFill>
                <a:latin typeface="Calibri"/>
              </a:rPr>
              <a:t>רשימת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חסרים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מהזמנות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קודמות</a:t>
            </a:r>
            <a:endParaRPr lang="en-US" sz="1800" b="0" strike="noStrike" spc="-1" dirty="0">
              <a:solidFill>
                <a:srgbClr val="000000"/>
              </a:solidFill>
              <a:uFill>
                <a:solidFill>
                  <a:srgbClr val="FFFFFF"/>
                </a:solidFill>
              </a:uFill>
              <a:latin typeface="Arial"/>
            </a:endParaRPr>
          </a:p>
        </p:txBody>
      </p:sp>
      <p:sp>
        <p:nvSpPr>
          <p:cNvPr id="723" name="CustomShape 10"/>
          <p:cNvSpPr/>
          <p:nvPr/>
        </p:nvSpPr>
        <p:spPr>
          <a:xfrm>
            <a:off x="2580749" y="3460511"/>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graphicFrame>
        <p:nvGraphicFramePr>
          <p:cNvPr id="38" name="Table 9"/>
          <p:cNvGraphicFramePr/>
          <p:nvPr>
            <p:extLst>
              <p:ext uri="{D42A27DB-BD31-4B8C-83A1-F6EECF244321}">
                <p14:modId xmlns:p14="http://schemas.microsoft.com/office/powerpoint/2010/main" val="66906197"/>
              </p:ext>
            </p:extLst>
          </p:nvPr>
        </p:nvGraphicFramePr>
        <p:xfrm>
          <a:off x="5919779" y="2022851"/>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39" name="Table 8"/>
          <p:cNvGraphicFramePr/>
          <p:nvPr>
            <p:extLst>
              <p:ext uri="{D42A27DB-BD31-4B8C-83A1-F6EECF244321}">
                <p14:modId xmlns:p14="http://schemas.microsoft.com/office/powerpoint/2010/main" val="1888279568"/>
              </p:ext>
            </p:extLst>
          </p:nvPr>
        </p:nvGraphicFramePr>
        <p:xfrm>
          <a:off x="2605881" y="1545289"/>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אשר קבלת</a:t>
                      </a:r>
                      <a:r>
                        <a:rPr lang="he-IL" sz="1800" b="0" strike="noStrike" spc="-1" baseline="0" dirty="0" smtClean="0">
                          <a:solidFill>
                            <a:srgbClr val="000000"/>
                          </a:solidFill>
                          <a:uFill>
                            <a:solidFill>
                              <a:srgbClr val="FFFFFF"/>
                            </a:solidFill>
                          </a:uFill>
                          <a:latin typeface="+mn-lt"/>
                        </a:rPr>
                        <a:t> סחורה</a:t>
                      </a:r>
                      <a:endParaRPr lang="he-IL"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עריכת תעודת משלוח </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מוצרים שטרם התקבלו←</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40" name="קבוצה 39"/>
          <p:cNvGrpSpPr/>
          <p:nvPr/>
        </p:nvGrpSpPr>
        <p:grpSpPr>
          <a:xfrm>
            <a:off x="2894309" y="1108620"/>
            <a:ext cx="7575412" cy="330547"/>
            <a:chOff x="2282040" y="1497656"/>
            <a:chExt cx="7575412" cy="330547"/>
          </a:xfrm>
        </p:grpSpPr>
        <p:sp>
          <p:nvSpPr>
            <p:cNvPr id="4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4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4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4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4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4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4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48" name="CustomShape 10"/>
          <p:cNvSpPr/>
          <p:nvPr/>
        </p:nvSpPr>
        <p:spPr>
          <a:xfrm>
            <a:off x="2580749" y="4041731"/>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sp>
        <p:nvSpPr>
          <p:cNvPr id="49" name="CustomShape 10"/>
          <p:cNvSpPr/>
          <p:nvPr/>
        </p:nvSpPr>
        <p:spPr>
          <a:xfrm>
            <a:off x="2591436" y="4632780"/>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sp>
        <p:nvSpPr>
          <p:cNvPr id="50" name="CustomShape 10"/>
          <p:cNvSpPr/>
          <p:nvPr/>
        </p:nvSpPr>
        <p:spPr>
          <a:xfrm>
            <a:off x="2591436" y="5214000"/>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3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3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קבל הזמנה</a:t>
            </a:r>
            <a:endParaRPr lang="en-US" sz="3200" b="0" strike="noStrike" spc="-1">
              <a:solidFill>
                <a:srgbClr val="000000"/>
              </a:solidFill>
              <a:uFill>
                <a:solidFill>
                  <a:srgbClr val="FFFFFF"/>
                </a:solidFill>
              </a:uFill>
              <a:latin typeface="Arial"/>
            </a:endParaRPr>
          </a:p>
        </p:txBody>
      </p:sp>
      <p:sp>
        <p:nvSpPr>
          <p:cNvPr id="73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41" name="CustomShape 11"/>
          <p:cNvSpPr/>
          <p:nvPr/>
        </p:nvSpPr>
        <p:spPr>
          <a:xfrm>
            <a:off x="1485521" y="5453432"/>
            <a:ext cx="1839240" cy="8344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אשר והכנס למלאי</a:t>
            </a:r>
            <a:endParaRPr lang="en-US" sz="1800" b="0" strike="noStrike" spc="-1">
              <a:solidFill>
                <a:srgbClr val="000000"/>
              </a:solidFill>
              <a:uFill>
                <a:solidFill>
                  <a:srgbClr val="FFFFFF"/>
                </a:solidFill>
              </a:uFill>
              <a:latin typeface="Arial"/>
            </a:endParaRPr>
          </a:p>
        </p:txBody>
      </p:sp>
      <p:graphicFrame>
        <p:nvGraphicFramePr>
          <p:cNvPr id="27" name="Table 9"/>
          <p:cNvGraphicFramePr/>
          <p:nvPr>
            <p:extLst>
              <p:ext uri="{D42A27DB-BD31-4B8C-83A1-F6EECF244321}">
                <p14:modId xmlns:p14="http://schemas.microsoft.com/office/powerpoint/2010/main" val="719459063"/>
              </p:ext>
            </p:extLst>
          </p:nvPr>
        </p:nvGraphicFramePr>
        <p:xfrm>
          <a:off x="5841307" y="2398251"/>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dirty="0" err="1">
                          <a:solidFill>
                            <a:srgbClr val="000000"/>
                          </a:solidFill>
                          <a:uFill>
                            <a:solidFill>
                              <a:srgbClr val="FFFFFF"/>
                            </a:solidFill>
                          </a:uFill>
                          <a:latin typeface="Calibri"/>
                        </a:rPr>
                        <a:t>ספק</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28" name="Table 8"/>
          <p:cNvGraphicFramePr/>
          <p:nvPr>
            <p:extLst>
              <p:ext uri="{D42A27DB-BD31-4B8C-83A1-F6EECF244321}">
                <p14:modId xmlns:p14="http://schemas.microsoft.com/office/powerpoint/2010/main" val="654649957"/>
              </p:ext>
            </p:extLst>
          </p:nvPr>
        </p:nvGraphicFramePr>
        <p:xfrm>
          <a:off x="2577484" y="1915058"/>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עדכון קבלה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עריכת תעודת משלוח </a:t>
                      </a:r>
                      <a:r>
                        <a:rPr lang="he-IL"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מוצרים שטרם התקבלו</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9" name="קבוצה 28"/>
          <p:cNvGrpSpPr/>
          <p:nvPr/>
        </p:nvGrpSpPr>
        <p:grpSpPr>
          <a:xfrm>
            <a:off x="2920894" y="1500453"/>
            <a:ext cx="7575412" cy="330547"/>
            <a:chOff x="2282040" y="1497656"/>
            <a:chExt cx="7575412" cy="330547"/>
          </a:xfrm>
        </p:grpSpPr>
        <p:sp>
          <p:nvSpPr>
            <p:cNvPr id="30"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31"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2"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33"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4"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3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pSp>
        <p:nvGrpSpPr>
          <p:cNvPr id="37" name="קבוצה 36"/>
          <p:cNvGrpSpPr/>
          <p:nvPr/>
        </p:nvGrpSpPr>
        <p:grpSpPr>
          <a:xfrm>
            <a:off x="2599560" y="2799705"/>
            <a:ext cx="6981840" cy="2690655"/>
            <a:chOff x="2709360" y="2445465"/>
            <a:chExt cx="6981840" cy="2690655"/>
          </a:xfrm>
        </p:grpSpPr>
        <p:sp>
          <p:nvSpPr>
            <p:cNvPr id="38" name="CustomShape 6"/>
            <p:cNvSpPr/>
            <p:nvPr/>
          </p:nvSpPr>
          <p:spPr>
            <a:xfrm>
              <a:off x="3277206" y="2445465"/>
              <a:ext cx="6413994" cy="2690655"/>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endParaRPr lang="en-US" sz="1800" b="0" strike="noStrike" spc="-1" dirty="0">
                <a:solidFill>
                  <a:srgbClr val="000000"/>
                </a:solidFill>
                <a:uFill>
                  <a:solidFill>
                    <a:srgbClr val="FFFFFF"/>
                  </a:solidFill>
                </a:uFill>
                <a:latin typeface="Arial"/>
              </a:endParaRPr>
            </a:p>
          </p:txBody>
        </p:sp>
        <p:sp>
          <p:nvSpPr>
            <p:cNvPr id="39" name="CustomShape 11"/>
            <p:cNvSpPr/>
            <p:nvPr/>
          </p:nvSpPr>
          <p:spPr>
            <a:xfrm>
              <a:off x="2709360" y="262080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r>
                <a:rPr lang="en-US" sz="1800" b="0" u="sng" strike="noStrike" spc="-1" dirty="0" err="1">
                  <a:solidFill>
                    <a:srgbClr val="00B0F0"/>
                  </a:solidFill>
                  <a:uFill>
                    <a:solidFill>
                      <a:srgbClr val="FFFFFF"/>
                    </a:solidFill>
                  </a:uFill>
                  <a:latin typeface="Calibri"/>
                </a:rPr>
                <a:t>הסר</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מוצר</a:t>
              </a:r>
              <a:r>
                <a:rPr lang="en-US" sz="1800" b="0" u="sng" strike="noStrike" spc="-1" dirty="0">
                  <a:solidFill>
                    <a:srgbClr val="00B0F0"/>
                  </a:solidFill>
                  <a:uFill>
                    <a:solidFill>
                      <a:srgbClr val="FFFFFF"/>
                    </a:solidFill>
                  </a:uFill>
                  <a:latin typeface="Calibri"/>
                </a:rPr>
                <a:t> </a:t>
              </a:r>
              <a:r>
                <a:rPr lang="he-IL" u="sng" spc="-1" dirty="0">
                  <a:solidFill>
                    <a:srgbClr val="00B0F0"/>
                  </a:solidFill>
                  <a:uFill>
                    <a:solidFill>
                      <a:srgbClr val="FFFFFF"/>
                    </a:solidFill>
                  </a:uFill>
                  <a:latin typeface="Calibri"/>
                </a:rPr>
                <a:t>מהמסמך</a:t>
              </a:r>
              <a:endParaRPr lang="en-US" sz="1800" b="0" strike="noStrike" spc="-1" dirty="0">
                <a:solidFill>
                  <a:srgbClr val="000000"/>
                </a:solidFill>
                <a:uFill>
                  <a:solidFill>
                    <a:srgbClr val="FFFFFF"/>
                  </a:solidFill>
                </a:uFill>
                <a:latin typeface="Arial"/>
              </a:endParaRPr>
            </a:p>
          </p:txBody>
        </p:sp>
        <p:sp>
          <p:nvSpPr>
            <p:cNvPr id="40" name="CustomShape 12"/>
            <p:cNvSpPr/>
            <p:nvPr/>
          </p:nvSpPr>
          <p:spPr>
            <a:xfrm>
              <a:off x="2709360" y="34693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r>
                <a:rPr lang="en-US" u="sng" spc="-1" dirty="0" err="1">
                  <a:solidFill>
                    <a:srgbClr val="00B0F0"/>
                  </a:solidFill>
                  <a:uFill>
                    <a:solidFill>
                      <a:srgbClr val="FFFFFF"/>
                    </a:solidFill>
                  </a:uFill>
                  <a:latin typeface="Calibri"/>
                </a:rPr>
                <a:t>הסר</a:t>
              </a:r>
              <a:r>
                <a:rPr lang="en-US" u="sng" spc="-1" dirty="0">
                  <a:solidFill>
                    <a:srgbClr val="00B0F0"/>
                  </a:solidFill>
                  <a:uFill>
                    <a:solidFill>
                      <a:srgbClr val="FFFFFF"/>
                    </a:solidFill>
                  </a:uFill>
                  <a:latin typeface="Calibri"/>
                </a:rPr>
                <a:t> </a:t>
              </a:r>
              <a:r>
                <a:rPr lang="en-US" u="sng" spc="-1" dirty="0" err="1">
                  <a:solidFill>
                    <a:srgbClr val="00B0F0"/>
                  </a:solidFill>
                  <a:uFill>
                    <a:solidFill>
                      <a:srgbClr val="FFFFFF"/>
                    </a:solidFill>
                  </a:uFill>
                  <a:latin typeface="Calibri"/>
                </a:rPr>
                <a:t>מוצר</a:t>
              </a:r>
              <a:r>
                <a:rPr lang="en-US" u="sng" spc="-1" dirty="0">
                  <a:solidFill>
                    <a:srgbClr val="00B0F0"/>
                  </a:solidFill>
                  <a:uFill>
                    <a:solidFill>
                      <a:srgbClr val="FFFFFF"/>
                    </a:solidFill>
                  </a:uFill>
                  <a:latin typeface="Calibri"/>
                </a:rPr>
                <a:t> </a:t>
              </a:r>
              <a:r>
                <a:rPr lang="he-IL" u="sng" spc="-1" dirty="0" smtClean="0">
                  <a:solidFill>
                    <a:srgbClr val="00B0F0"/>
                  </a:solidFill>
                  <a:uFill>
                    <a:solidFill>
                      <a:srgbClr val="FFFFFF"/>
                    </a:solidFill>
                  </a:uFill>
                  <a:latin typeface="Calibri"/>
                </a:rPr>
                <a:t>מהמסמך</a:t>
              </a:r>
              <a:endParaRPr lang="en-US" spc="-1" dirty="0">
                <a:solidFill>
                  <a:srgbClr val="000000"/>
                </a:solidFill>
                <a:uFill>
                  <a:solidFill>
                    <a:srgbClr val="FFFFFF"/>
                  </a:solidFill>
                </a:uFill>
              </a:endParaRPr>
            </a:p>
          </p:txBody>
        </p:sp>
        <p:sp>
          <p:nvSpPr>
            <p:cNvPr id="41" name="CustomShape 13"/>
            <p:cNvSpPr/>
            <p:nvPr/>
          </p:nvSpPr>
          <p:spPr>
            <a:xfrm>
              <a:off x="2709360" y="43027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r>
                <a:rPr lang="en-US" u="sng" spc="-1" dirty="0" err="1">
                  <a:solidFill>
                    <a:srgbClr val="00B0F0"/>
                  </a:solidFill>
                  <a:uFill>
                    <a:solidFill>
                      <a:srgbClr val="FFFFFF"/>
                    </a:solidFill>
                  </a:uFill>
                  <a:latin typeface="Calibri"/>
                </a:rPr>
                <a:t>הסר</a:t>
              </a:r>
              <a:r>
                <a:rPr lang="en-US" u="sng" spc="-1" dirty="0">
                  <a:solidFill>
                    <a:srgbClr val="00B0F0"/>
                  </a:solidFill>
                  <a:uFill>
                    <a:solidFill>
                      <a:srgbClr val="FFFFFF"/>
                    </a:solidFill>
                  </a:uFill>
                  <a:latin typeface="Calibri"/>
                </a:rPr>
                <a:t> </a:t>
              </a:r>
              <a:r>
                <a:rPr lang="en-US" u="sng" spc="-1" dirty="0" err="1">
                  <a:solidFill>
                    <a:srgbClr val="00B0F0"/>
                  </a:solidFill>
                  <a:uFill>
                    <a:solidFill>
                      <a:srgbClr val="FFFFFF"/>
                    </a:solidFill>
                  </a:uFill>
                  <a:latin typeface="Calibri"/>
                </a:rPr>
                <a:t>מוצר</a:t>
              </a:r>
              <a:r>
                <a:rPr lang="en-US" u="sng" spc="-1" dirty="0">
                  <a:solidFill>
                    <a:srgbClr val="00B0F0"/>
                  </a:solidFill>
                  <a:uFill>
                    <a:solidFill>
                      <a:srgbClr val="FFFFFF"/>
                    </a:solidFill>
                  </a:uFill>
                  <a:latin typeface="Calibri"/>
                </a:rPr>
                <a:t> </a:t>
              </a:r>
              <a:r>
                <a:rPr lang="he-IL" u="sng" spc="-1" dirty="0" smtClean="0">
                  <a:solidFill>
                    <a:srgbClr val="00B0F0"/>
                  </a:solidFill>
                  <a:uFill>
                    <a:solidFill>
                      <a:srgbClr val="FFFFFF"/>
                    </a:solidFill>
                  </a:uFill>
                  <a:latin typeface="Calibri"/>
                </a:rPr>
                <a:t>מהמסמך</a:t>
              </a:r>
              <a:endParaRPr lang="en-US" spc="-1" dirty="0">
                <a:solidFill>
                  <a:srgbClr val="000000"/>
                </a:solidFill>
                <a:uFill>
                  <a:solidFill>
                    <a:srgbClr val="FFFFFF"/>
                  </a:solidFill>
                </a:uFill>
              </a:endParaRPr>
            </a:p>
          </p:txBody>
        </p:sp>
      </p:grpSp>
    </p:spTree>
    <p:extLst>
      <p:ext uri="{BB962C8B-B14F-4D97-AF65-F5344CB8AC3E}">
        <p14:creationId xmlns:p14="http://schemas.microsoft.com/office/powerpoint/2010/main" val="3205361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3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3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קבל הזמנה</a:t>
            </a:r>
            <a:endParaRPr lang="en-US" sz="3200" b="0" strike="noStrike" spc="-1">
              <a:solidFill>
                <a:srgbClr val="000000"/>
              </a:solidFill>
              <a:uFill>
                <a:solidFill>
                  <a:srgbClr val="FFFFFF"/>
                </a:solidFill>
              </a:uFill>
              <a:latin typeface="Arial"/>
            </a:endParaRPr>
          </a:p>
        </p:txBody>
      </p:sp>
      <p:sp>
        <p:nvSpPr>
          <p:cNvPr id="73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28" name="Table 8"/>
          <p:cNvGraphicFramePr/>
          <p:nvPr>
            <p:extLst>
              <p:ext uri="{D42A27DB-BD31-4B8C-83A1-F6EECF244321}">
                <p14:modId xmlns:p14="http://schemas.microsoft.com/office/powerpoint/2010/main" val="282631380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עדכון קבלה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עריכת תעודת משלוח </a:t>
                      </a:r>
                      <a:r>
                        <a:rPr lang="he-IL"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מוצרים שטרם התקבלו</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9" name="קבוצה 28"/>
          <p:cNvGrpSpPr/>
          <p:nvPr/>
        </p:nvGrpSpPr>
        <p:grpSpPr>
          <a:xfrm>
            <a:off x="2920894" y="1500453"/>
            <a:ext cx="7575412" cy="330547"/>
            <a:chOff x="2282040" y="1497656"/>
            <a:chExt cx="7575412" cy="330547"/>
          </a:xfrm>
        </p:grpSpPr>
        <p:sp>
          <p:nvSpPr>
            <p:cNvPr id="30"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31"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2"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33"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4"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3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38" name="CustomShape 6"/>
          <p:cNvSpPr/>
          <p:nvPr/>
        </p:nvSpPr>
        <p:spPr>
          <a:xfrm>
            <a:off x="3218130" y="2480080"/>
            <a:ext cx="6413994" cy="2690655"/>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a:r>
              <a:rPr lang="he-IL" sz="2800" spc="-1" dirty="0">
                <a:solidFill>
                  <a:schemeClr val="bg1"/>
                </a:solidFill>
                <a:uFill>
                  <a:solidFill>
                    <a:srgbClr val="FFFFFF"/>
                  </a:solidFill>
                </a:uFill>
              </a:rPr>
              <a:t>מסמך מוצג כטופס תעודת </a:t>
            </a:r>
            <a:r>
              <a:rPr lang="he-IL" sz="2800" spc="-1" dirty="0" err="1">
                <a:solidFill>
                  <a:schemeClr val="bg1"/>
                </a:solidFill>
                <a:uFill>
                  <a:solidFill>
                    <a:srgbClr val="FFFFFF"/>
                  </a:solidFill>
                </a:uFill>
              </a:rPr>
              <a:t>משלךוח</a:t>
            </a:r>
            <a:endParaRPr lang="he-IL" sz="2800" spc="-1" dirty="0">
              <a:solidFill>
                <a:schemeClr val="bg1"/>
              </a:solidFill>
              <a:uFill>
                <a:solidFill>
                  <a:srgbClr val="FFFFFF"/>
                </a:solidFill>
              </a:uFill>
            </a:endParaRPr>
          </a:p>
        </p:txBody>
      </p:sp>
      <p:sp>
        <p:nvSpPr>
          <p:cNvPr id="741" name="CustomShape 11"/>
          <p:cNvSpPr/>
          <p:nvPr/>
        </p:nvSpPr>
        <p:spPr>
          <a:xfrm>
            <a:off x="3078651" y="4753495"/>
            <a:ext cx="1839240" cy="8344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אשר והכנס למלאי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46"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47" name="CustomShape 3"/>
          <p:cNvSpPr/>
          <p:nvPr/>
        </p:nvSpPr>
        <p:spPr>
          <a:xfrm>
            <a:off x="1162800" y="450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4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4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5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מיון אתרוגים</a:t>
            </a:r>
            <a:endParaRPr lang="en-US" sz="3200" b="0" strike="noStrike" spc="-1">
              <a:solidFill>
                <a:srgbClr val="000000"/>
              </a:solidFill>
              <a:uFill>
                <a:solidFill>
                  <a:srgbClr val="FFFFFF"/>
                </a:solidFill>
              </a:uFill>
              <a:latin typeface="Arial"/>
            </a:endParaRPr>
          </a:p>
        </p:txBody>
      </p:sp>
      <p:sp>
        <p:nvSpPr>
          <p:cNvPr id="75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52" name="CustomShape 8"/>
          <p:cNvSpPr/>
          <p:nvPr/>
        </p:nvSpPr>
        <p:spPr>
          <a:xfrm>
            <a:off x="4089600" y="1979640"/>
            <a:ext cx="5060160" cy="27882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a:r>
              <a:rPr lang="he-IL" sz="3600" b="0" strike="noStrike" spc="-1" dirty="0" smtClean="0">
                <a:solidFill>
                  <a:srgbClr val="FFFFFF"/>
                </a:solidFill>
                <a:uFill>
                  <a:solidFill>
                    <a:srgbClr val="FFFFFF"/>
                  </a:solidFill>
                </a:uFill>
                <a:latin typeface="Calibri"/>
              </a:rPr>
              <a:t>קטלוג אתרוגים</a:t>
            </a:r>
          </a:p>
          <a:p>
            <a:pPr algn="ctr"/>
            <a:r>
              <a:rPr lang="he-IL" sz="3600" spc="-1" dirty="0" smtClean="0">
                <a:solidFill>
                  <a:srgbClr val="FFFFFF"/>
                </a:solidFill>
                <a:uFill>
                  <a:solidFill>
                    <a:srgbClr val="FFFFFF"/>
                  </a:solidFill>
                </a:uFill>
                <a:latin typeface="Calibri"/>
              </a:rPr>
              <a:t>עם +- ליד</a:t>
            </a:r>
            <a:endParaRPr lang="he-IL" sz="3600" b="0" strike="noStrike" spc="-1" dirty="0" smtClean="0">
              <a:solidFill>
                <a:srgbClr val="FFFFFF"/>
              </a:solidFill>
              <a:uFill>
                <a:solidFill>
                  <a:srgbClr val="FFFFFF"/>
                </a:solidFill>
              </a:uFill>
              <a:latin typeface="Calibri"/>
            </a:endParaRPr>
          </a:p>
        </p:txBody>
      </p:sp>
      <p:sp>
        <p:nvSpPr>
          <p:cNvPr id="754" name="CustomShape 10"/>
          <p:cNvSpPr/>
          <p:nvPr/>
        </p:nvSpPr>
        <p:spPr>
          <a:xfrm>
            <a:off x="4114249" y="4838788"/>
            <a:ext cx="2261880" cy="555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הכנס</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למלאי</a:t>
            </a:r>
            <a:endParaRPr lang="en-US" sz="1800" b="0" strike="noStrike" spc="-1" dirty="0">
              <a:solidFill>
                <a:srgbClr val="000000"/>
              </a:solidFill>
              <a:uFill>
                <a:solidFill>
                  <a:srgbClr val="FFFFFF"/>
                </a:solidFill>
              </a:uFill>
              <a:latin typeface="Arial"/>
            </a:endParaRPr>
          </a:p>
        </p:txBody>
      </p:sp>
      <p:grpSp>
        <p:nvGrpSpPr>
          <p:cNvPr id="13" name="קבוצה 12"/>
          <p:cNvGrpSpPr/>
          <p:nvPr/>
        </p:nvGrpSpPr>
        <p:grpSpPr>
          <a:xfrm>
            <a:off x="2920894" y="1500453"/>
            <a:ext cx="7575412" cy="330547"/>
            <a:chOff x="2282040" y="1497656"/>
            <a:chExt cx="7575412" cy="330547"/>
          </a:xfrm>
        </p:grpSpPr>
        <p:sp>
          <p:nvSpPr>
            <p:cNvPr id="14"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7"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מכירה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CustomShape 1"/>
          <p:cNvSpPr/>
          <p:nvPr/>
        </p:nvSpPr>
        <p:spPr>
          <a:xfrm>
            <a:off x="1138320" y="389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5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5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6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6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6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a:t>
            </a:r>
            <a:endParaRPr lang="en-US" sz="3200" b="0" strike="noStrike" spc="-1">
              <a:solidFill>
                <a:srgbClr val="000000"/>
              </a:solidFill>
              <a:uFill>
                <a:solidFill>
                  <a:srgbClr val="FFFFFF"/>
                </a:solidFill>
              </a:uFill>
              <a:latin typeface="Arial"/>
            </a:endParaRPr>
          </a:p>
        </p:txBody>
      </p:sp>
      <p:sp>
        <p:nvSpPr>
          <p:cNvPr id="76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67" name="CustomShape 11"/>
          <p:cNvSpPr/>
          <p:nvPr/>
        </p:nvSpPr>
        <p:spPr>
          <a:xfrm>
            <a:off x="6486920" y="3066307"/>
            <a:ext cx="1981210" cy="351498"/>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צפי</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המכירות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היום</a:t>
            </a:r>
            <a:endParaRPr lang="en-US" sz="1800" b="0" strike="noStrike" spc="-1" dirty="0">
              <a:solidFill>
                <a:srgbClr val="000000"/>
              </a:solidFill>
              <a:uFill>
                <a:solidFill>
                  <a:srgbClr val="FFFFFF"/>
                </a:solidFill>
              </a:uFill>
              <a:latin typeface="Arial"/>
            </a:endParaRPr>
          </a:p>
        </p:txBody>
      </p:sp>
      <p:grpSp>
        <p:nvGrpSpPr>
          <p:cNvPr id="13" name="קבוצה 12"/>
          <p:cNvGrpSpPr/>
          <p:nvPr/>
        </p:nvGrpSpPr>
        <p:grpSpPr>
          <a:xfrm>
            <a:off x="2735280" y="1467000"/>
            <a:ext cx="7575412" cy="1508623"/>
            <a:chOff x="2282040" y="1497656"/>
            <a:chExt cx="7575412" cy="1508623"/>
          </a:xfrm>
        </p:grpSpPr>
        <p:sp>
          <p:nvSpPr>
            <p:cNvPr id="14"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7"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6025260" y="1902255"/>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הזמנה ללקוח</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6025260" y="2307607"/>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הנפק תעודת משלוח</a:t>
              </a:r>
              <a:endParaRPr lang="he-IL" spc="-1" dirty="0">
                <a:solidFill>
                  <a:srgbClr val="FFFFFF"/>
                </a:solidFill>
                <a:uFill>
                  <a:solidFill>
                    <a:srgbClr val="FFFFFF"/>
                  </a:solidFill>
                </a:uFill>
                <a:latin typeface="Calibri"/>
              </a:endParaRPr>
            </a:p>
          </p:txBody>
        </p:sp>
        <p:sp>
          <p:nvSpPr>
            <p:cNvPr id="23" name="CustomShape 9"/>
            <p:cNvSpPr/>
            <p:nvPr/>
          </p:nvSpPr>
          <p:spPr>
            <a:xfrm>
              <a:off x="6025260" y="2688579"/>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החזר סחורה</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1162800" y="415080"/>
            <a:ext cx="9889920" cy="60278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sp>
      <p:sp>
        <p:nvSpPr>
          <p:cNvPr id="227" name="CustomShape 2"/>
          <p:cNvSpPr/>
          <p:nvPr/>
        </p:nvSpPr>
        <p:spPr>
          <a:xfrm>
            <a:off x="1162800" y="5389560"/>
            <a:ext cx="9889200" cy="10274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28" name="CustomShape 3"/>
          <p:cNvSpPr/>
          <p:nvPr/>
        </p:nvSpPr>
        <p:spPr>
          <a:xfrm>
            <a:off x="1139040" y="427680"/>
            <a:ext cx="9889200" cy="9896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2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3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31" name="CustomShape 6"/>
          <p:cNvSpPr/>
          <p:nvPr/>
        </p:nvSpPr>
        <p:spPr>
          <a:xfrm>
            <a:off x="7552800" y="2508840"/>
            <a:ext cx="2395440" cy="923040"/>
          </a:xfrm>
          <a:prstGeom prst="roundRect">
            <a:avLst>
              <a:gd name="adj" fmla="val 16667"/>
            </a:avLst>
          </a:prstGeom>
          <a:solidFill>
            <a:schemeClr val="bg1">
              <a:lumMod val="75000"/>
            </a:schemeClr>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צפייה בקטלוג</a:t>
            </a:r>
            <a:endParaRPr lang="en-US" sz="1800" b="0" strike="noStrike" spc="-1">
              <a:solidFill>
                <a:srgbClr val="000000"/>
              </a:solidFill>
              <a:uFill>
                <a:solidFill>
                  <a:srgbClr val="FFFFFF"/>
                </a:solidFill>
              </a:uFill>
              <a:latin typeface="Arial"/>
            </a:endParaRPr>
          </a:p>
        </p:txBody>
      </p:sp>
      <p:sp>
        <p:nvSpPr>
          <p:cNvPr id="232" name="CustomShape 7"/>
          <p:cNvSpPr/>
          <p:nvPr/>
        </p:nvSpPr>
        <p:spPr>
          <a:xfrm>
            <a:off x="4904280" y="2512440"/>
            <a:ext cx="239544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כניסה לחשבון שלי</a:t>
            </a:r>
            <a:endParaRPr lang="en-US" sz="1800" b="0" strike="noStrike" spc="-1">
              <a:solidFill>
                <a:srgbClr val="000000"/>
              </a:solidFill>
              <a:uFill>
                <a:solidFill>
                  <a:srgbClr val="FFFFFF"/>
                </a:solidFill>
              </a:uFill>
              <a:latin typeface="Arial"/>
            </a:endParaRPr>
          </a:p>
        </p:txBody>
      </p:sp>
      <p:sp>
        <p:nvSpPr>
          <p:cNvPr id="233" name="CustomShape 8"/>
          <p:cNvSpPr/>
          <p:nvPr/>
        </p:nvSpPr>
        <p:spPr>
          <a:xfrm>
            <a:off x="2256120" y="2483280"/>
            <a:ext cx="2395440" cy="923040"/>
          </a:xfrm>
          <a:prstGeom prst="roundRect">
            <a:avLst>
              <a:gd name="adj" fmla="val 16667"/>
            </a:avLst>
          </a:prstGeom>
          <a:solidFill>
            <a:schemeClr val="bg1">
              <a:lumMod val="75000"/>
            </a:schemeClr>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צור חשבון לקוח</a:t>
            </a:r>
            <a:endParaRPr lang="en-US" sz="1800" b="0" strike="noStrike" spc="-1">
              <a:solidFill>
                <a:srgbClr val="000000"/>
              </a:solidFill>
              <a:uFill>
                <a:solidFill>
                  <a:srgbClr val="FFFFFF"/>
                </a:solidFill>
              </a:uFill>
              <a:latin typeface="Arial"/>
            </a:endParaRPr>
          </a:p>
        </p:txBody>
      </p:sp>
      <p:sp>
        <p:nvSpPr>
          <p:cNvPr id="234" name="TextShape 9"/>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he-IL" sz="1600" spc="-1" dirty="0" smtClean="0">
                <a:solidFill>
                  <a:srgbClr val="000000"/>
                </a:solidFill>
                <a:uFill>
                  <a:solidFill>
                    <a:srgbClr val="FFFFFF"/>
                  </a:solidFill>
                </a:uFill>
                <a:latin typeface="Calibri"/>
              </a:rPr>
              <a:t>כניסה</a:t>
            </a:r>
            <a:r>
              <a:rPr lang="en-US" sz="1600" b="0" strike="noStrike" spc="-1" dirty="0" smtClean="0">
                <a:solidFill>
                  <a:srgbClr val="000000"/>
                </a:solidFill>
                <a:uFill>
                  <a:solidFill>
                    <a:srgbClr val="FFFFFF"/>
                  </a:solidFill>
                </a:uFill>
                <a:latin typeface="Calibri"/>
              </a:rPr>
              <a:t> </a:t>
            </a:r>
            <a:endParaRPr lang="en-US" sz="3200" b="0" strike="noStrike" spc="-1" dirty="0">
              <a:solidFill>
                <a:srgbClr val="000000"/>
              </a:solidFill>
              <a:uFill>
                <a:solidFill>
                  <a:srgbClr val="FFFFFF"/>
                </a:solidFill>
              </a:uFill>
              <a:latin typeface="Arial"/>
            </a:endParaRPr>
          </a:p>
        </p:txBody>
      </p:sp>
      <p:sp>
        <p:nvSpPr>
          <p:cNvPr id="236" name="CustomShape 11"/>
          <p:cNvSpPr/>
          <p:nvPr/>
        </p:nvSpPr>
        <p:spPr>
          <a:xfrm>
            <a:off x="4196340" y="1575720"/>
            <a:ext cx="4291560" cy="35733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37" name="CustomShape 12"/>
          <p:cNvSpPr/>
          <p:nvPr/>
        </p:nvSpPr>
        <p:spPr>
          <a:xfrm>
            <a:off x="6960600" y="2572200"/>
            <a:ext cx="129312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238" name="CustomShape 13"/>
          <p:cNvSpPr/>
          <p:nvPr/>
        </p:nvSpPr>
        <p:spPr>
          <a:xfrm>
            <a:off x="4714200" y="2572200"/>
            <a:ext cx="2059024"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39" name="CustomShape 14"/>
          <p:cNvSpPr/>
          <p:nvPr/>
        </p:nvSpPr>
        <p:spPr>
          <a:xfrm>
            <a:off x="6960600" y="3182844"/>
            <a:ext cx="129312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p:txBody>
      </p:sp>
      <p:sp>
        <p:nvSpPr>
          <p:cNvPr id="240" name="CustomShape 15"/>
          <p:cNvSpPr/>
          <p:nvPr/>
        </p:nvSpPr>
        <p:spPr>
          <a:xfrm>
            <a:off x="5541120" y="4039200"/>
            <a:ext cx="1911240" cy="6897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אשור</a:t>
            </a:r>
            <a:endParaRPr lang="en-US" sz="1800" b="0" strike="noStrike" spc="-1">
              <a:solidFill>
                <a:srgbClr val="000000"/>
              </a:solidFill>
              <a:uFill>
                <a:solidFill>
                  <a:srgbClr val="FFFFFF"/>
                </a:solidFill>
              </a:uFill>
              <a:latin typeface="Arial"/>
            </a:endParaRPr>
          </a:p>
        </p:txBody>
      </p:sp>
      <p:sp>
        <p:nvSpPr>
          <p:cNvPr id="241" name="CustomShape 16"/>
          <p:cNvSpPr/>
          <p:nvPr/>
        </p:nvSpPr>
        <p:spPr>
          <a:xfrm>
            <a:off x="4714200" y="3181856"/>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42" name="CustomShape 17"/>
          <p:cNvSpPr/>
          <p:nvPr/>
        </p:nvSpPr>
        <p:spPr>
          <a:xfrm>
            <a:off x="4727520" y="3552480"/>
            <a:ext cx="1614600" cy="240840"/>
          </a:xfrm>
          <a:prstGeom prst="rect">
            <a:avLst/>
          </a:prstGeom>
          <a:solidFill>
            <a:srgbClr val="5B9BD5"/>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u="sng" strike="noStrike" spc="-1" dirty="0" err="1">
                <a:solidFill>
                  <a:srgbClr val="FFFFFF"/>
                </a:solidFill>
                <a:uFill>
                  <a:solidFill>
                    <a:srgbClr val="FFFFFF"/>
                  </a:solidFill>
                </a:uFill>
                <a:latin typeface="Calibri"/>
              </a:rPr>
              <a:t>שכחתי</a:t>
            </a:r>
            <a:r>
              <a:rPr lang="en-US" sz="1800" b="0" u="sng" strike="noStrike" spc="-1" dirty="0">
                <a:solidFill>
                  <a:srgbClr val="FFFFFF"/>
                </a:solidFill>
                <a:uFill>
                  <a:solidFill>
                    <a:srgbClr val="FFFFFF"/>
                  </a:solidFill>
                </a:uFill>
                <a:latin typeface="Calibri"/>
              </a:rPr>
              <a:t> </a:t>
            </a:r>
            <a:r>
              <a:rPr lang="en-US" sz="1800" b="0" u="sng" strike="noStrike" spc="-1" dirty="0" err="1">
                <a:solidFill>
                  <a:srgbClr val="FFFFFF"/>
                </a:solidFill>
                <a:uFill>
                  <a:solidFill>
                    <a:srgbClr val="FFFFFF"/>
                  </a:solidFill>
                </a:uFill>
                <a:latin typeface="Calibri"/>
              </a:rPr>
              <a:t>סיסמא</a:t>
            </a:r>
            <a:endParaRPr lang="en-US" sz="1800" b="0" strike="noStrike" spc="-1" dirty="0">
              <a:solidFill>
                <a:srgbClr val="000000"/>
              </a:solidFill>
              <a:uFill>
                <a:solidFill>
                  <a:srgbClr val="FFFFFF"/>
                </a:solidFill>
              </a:uFill>
              <a:latin typeface="Arial"/>
            </a:endParaRPr>
          </a:p>
        </p:txBody>
      </p:sp>
      <p:sp>
        <p:nvSpPr>
          <p:cNvPr id="243" name="CustomShape 18"/>
          <p:cNvSpPr/>
          <p:nvPr/>
        </p:nvSpPr>
        <p:spPr>
          <a:xfrm>
            <a:off x="4618440" y="1681200"/>
            <a:ext cx="37497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strike="noStrike" spc="-1" dirty="0" err="1">
                <a:solidFill>
                  <a:srgbClr val="000000"/>
                </a:solidFill>
                <a:uFill>
                  <a:solidFill>
                    <a:srgbClr val="FFFFFF"/>
                  </a:solidFill>
                </a:uFill>
                <a:latin typeface="Calibri"/>
              </a:rPr>
              <a:t>הי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חבר</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מלא</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פרטים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ע"מ</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להיכנס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לחשבונך</a:t>
            </a:r>
            <a:endParaRPr lang="en-US" sz="1800" b="0" strike="noStrike" spc="-1" dirty="0">
              <a:solidFill>
                <a:srgbClr val="000000"/>
              </a:solidFill>
              <a:uFill>
                <a:solidFill>
                  <a:srgbClr val="FFFFFF"/>
                </a:solidFill>
              </a:uFill>
              <a:latin typeface="Arial"/>
            </a:endParaRPr>
          </a:p>
        </p:txBody>
      </p:sp>
      <p:sp>
        <p:nvSpPr>
          <p:cNvPr id="21" name="CustomShape 17"/>
          <p:cNvSpPr/>
          <p:nvPr/>
        </p:nvSpPr>
        <p:spPr>
          <a:xfrm>
            <a:off x="4652104" y="2923920"/>
            <a:ext cx="2097360" cy="237682"/>
          </a:xfrm>
          <a:prstGeom prst="rect">
            <a:avLst/>
          </a:prstGeom>
          <a:solidFill>
            <a:srgbClr val="5B9BD5"/>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u="sng" strike="noStrike" spc="-1" dirty="0" err="1" smtClean="0">
                <a:solidFill>
                  <a:srgbClr val="FFFFFF"/>
                </a:solidFill>
                <a:uFill>
                  <a:solidFill>
                    <a:srgbClr val="FFFFFF"/>
                  </a:solidFill>
                </a:uFill>
                <a:latin typeface="Calibri"/>
              </a:rPr>
              <a:t>שכחתי</a:t>
            </a:r>
            <a:r>
              <a:rPr lang="en-US" u="sng" spc="-1" dirty="0">
                <a:solidFill>
                  <a:srgbClr val="FFFFFF"/>
                </a:solidFill>
                <a:uFill>
                  <a:solidFill>
                    <a:srgbClr val="FFFFFF"/>
                  </a:solidFill>
                </a:uFill>
                <a:latin typeface="Calibri"/>
              </a:rPr>
              <a:t> </a:t>
            </a:r>
            <a:r>
              <a:rPr lang="he-IL" u="sng" spc="-1" dirty="0" smtClean="0">
                <a:solidFill>
                  <a:srgbClr val="FFFFFF"/>
                </a:solidFill>
                <a:uFill>
                  <a:solidFill>
                    <a:srgbClr val="FFFFFF"/>
                  </a:solidFill>
                </a:uFill>
                <a:latin typeface="Calibri"/>
              </a:rPr>
              <a:t>שם משתמש</a:t>
            </a:r>
            <a:endParaRPr lang="en-US" sz="1800" b="0" strike="noStrike" spc="-1" dirty="0">
              <a:solidFill>
                <a:srgbClr val="000000"/>
              </a:solidFill>
              <a:uFill>
                <a:solidFill>
                  <a:srgbClr val="FFFFFF"/>
                </a:solidFill>
              </a:uFill>
              <a:latin typeface="Arial"/>
            </a:endParaRPr>
          </a:p>
        </p:txBody>
      </p:sp>
      <p:sp>
        <p:nvSpPr>
          <p:cNvPr id="22" name="CustomShape 7"/>
          <p:cNvSpPr/>
          <p:nvPr/>
        </p:nvSpPr>
        <p:spPr>
          <a:xfrm>
            <a:off x="1232930" y="1025100"/>
            <a:ext cx="2496240" cy="347760"/>
          </a:xfrm>
          <a:prstGeom prst="rect">
            <a:avLst/>
          </a:prstGeom>
          <a:solidFill>
            <a:schemeClr val="bg1">
              <a:lumMod val="75000"/>
            </a:schemeClr>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CustomShape 1"/>
          <p:cNvSpPr/>
          <p:nvPr/>
        </p:nvSpPr>
        <p:spPr>
          <a:xfrm>
            <a:off x="1162800" y="4453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78" name="CustomShape 2"/>
          <p:cNvSpPr/>
          <p:nvPr/>
        </p:nvSpPr>
        <p:spPr>
          <a:xfrm>
            <a:off x="1162800" y="54201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9" name="CustomShape 3"/>
          <p:cNvSpPr/>
          <p:nvPr/>
        </p:nvSpPr>
        <p:spPr>
          <a:xfrm>
            <a:off x="1139040" y="4582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80" name="TextShape 4"/>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 הזמנה חדשה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781" name="CustomShape 5"/>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82" name="CustomShape 6"/>
          <p:cNvSpPr/>
          <p:nvPr/>
        </p:nvSpPr>
        <p:spPr>
          <a:xfrm>
            <a:off x="4127307" y="202284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dirty="0" err="1">
                <a:solidFill>
                  <a:srgbClr val="FFFFFF"/>
                </a:solidFill>
                <a:uFill>
                  <a:solidFill>
                    <a:srgbClr val="FFFFFF"/>
                  </a:solidFill>
                </a:uFill>
                <a:latin typeface="Calibri"/>
              </a:rPr>
              <a:t>הזמנה</a:t>
            </a:r>
            <a:endParaRPr lang="en-US" sz="1800" b="0" strike="noStrike" spc="-1" dirty="0">
              <a:solidFill>
                <a:srgbClr val="000000"/>
              </a:solidFill>
              <a:uFill>
                <a:solidFill>
                  <a:srgbClr val="FFFFFF"/>
                </a:solidFill>
              </a:uFill>
              <a:latin typeface="Arial"/>
            </a:endParaRPr>
          </a:p>
          <a:p>
            <a:pPr algn="just" rtl="1">
              <a:lnSpc>
                <a:spcPct val="100000"/>
              </a:lnSpc>
            </a:pPr>
            <a:r>
              <a:rPr lang="en-US" sz="4400" b="0" strike="noStrike" spc="-1" dirty="0" err="1" smtClean="0">
                <a:solidFill>
                  <a:srgbClr val="FFFFFF"/>
                </a:solidFill>
                <a:uFill>
                  <a:solidFill>
                    <a:srgbClr val="FFFFFF"/>
                  </a:solidFill>
                </a:uFill>
                <a:latin typeface="Calibri"/>
              </a:rPr>
              <a:t>ללקוח</a:t>
            </a:r>
            <a:endParaRPr lang="en-US" sz="4400" b="0" strike="noStrike" spc="-1" dirty="0" smtClean="0">
              <a:solidFill>
                <a:srgbClr val="FFFFFF"/>
              </a:solidFill>
              <a:uFill>
                <a:solidFill>
                  <a:srgbClr val="FFFFFF"/>
                </a:solidFill>
              </a:uFill>
              <a:latin typeface="Calibri"/>
            </a:endParaRPr>
          </a:p>
          <a:p>
            <a:pPr algn="just" rtl="1">
              <a:lnSpc>
                <a:spcPct val="100000"/>
              </a:lnSpc>
            </a:pPr>
            <a:r>
              <a:rPr lang="he-IL" sz="4400" spc="-1" dirty="0" smtClean="0">
                <a:solidFill>
                  <a:srgbClr val="FFFFFF"/>
                </a:solidFill>
                <a:uFill>
                  <a:solidFill>
                    <a:srgbClr val="FFFFFF"/>
                  </a:solidFill>
                </a:uFill>
                <a:latin typeface="Calibri"/>
              </a:rPr>
              <a:t>כמו בלקוחות-הזמנה</a:t>
            </a:r>
            <a:endParaRPr lang="en-US" sz="1800" b="0" strike="noStrike" spc="-1" dirty="0">
              <a:solidFill>
                <a:srgbClr val="000000"/>
              </a:solidFill>
              <a:uFill>
                <a:solidFill>
                  <a:srgbClr val="FFFFFF"/>
                </a:solidFill>
              </a:uFill>
              <a:latin typeface="Arial"/>
            </a:endParaRPr>
          </a:p>
        </p:txBody>
      </p:sp>
      <p:graphicFrame>
        <p:nvGraphicFramePr>
          <p:cNvPr id="783" name="Table 7"/>
          <p:cNvGraphicFramePr/>
          <p:nvPr>
            <p:extLst>
              <p:ext uri="{D42A27DB-BD31-4B8C-83A1-F6EECF244321}">
                <p14:modId xmlns:p14="http://schemas.microsoft.com/office/powerpoint/2010/main" val="4129609943"/>
              </p:ext>
            </p:extLst>
          </p:nvPr>
        </p:nvGraphicFramePr>
        <p:xfrm>
          <a:off x="5423040" y="2078280"/>
          <a:ext cx="4642560" cy="595080"/>
        </p:xfrm>
        <a:graphic>
          <a:graphicData uri="http://schemas.openxmlformats.org/drawingml/2006/table">
            <a:tbl>
              <a:tblPr/>
              <a:tblGrid>
                <a:gridCol w="1126080">
                  <a:extLst>
                    <a:ext uri="{9D8B030D-6E8A-4147-A177-3AD203B41FA5}">
                      <a16:colId xmlns:a16="http://schemas.microsoft.com/office/drawing/2014/main" val="20000"/>
                    </a:ext>
                  </a:extLst>
                </a:gridCol>
                <a:gridCol w="3516480">
                  <a:extLst>
                    <a:ext uri="{9D8B030D-6E8A-4147-A177-3AD203B41FA5}">
                      <a16:colId xmlns:a16="http://schemas.microsoft.com/office/drawing/2014/main" val="20001"/>
                    </a:ext>
                  </a:extLst>
                </a:gridCol>
              </a:tblGrid>
              <a:tr h="595080">
                <a:tc>
                  <a:txBody>
                    <a:bodyPr/>
                    <a:lstStyle/>
                    <a:p>
                      <a:pPr algn="r" rtl="1">
                        <a:lnSpc>
                          <a:spcPct val="100000"/>
                        </a:lnSpc>
                      </a:pPr>
                      <a:r>
                        <a:rPr lang="en-US" sz="1800" b="1" strike="noStrike" spc="-1">
                          <a:solidFill>
                            <a:srgbClr val="000000"/>
                          </a:solidFill>
                          <a:uFill>
                            <a:solidFill>
                              <a:srgbClr val="FFFFFF"/>
                            </a:solidFill>
                          </a:uFill>
                          <a:latin typeface="Calibri"/>
                        </a:rPr>
                        <a:t>לקוח</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השלמה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אוטומטית</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pSp>
        <p:nvGrpSpPr>
          <p:cNvPr id="16" name="קבוצה 15"/>
          <p:cNvGrpSpPr/>
          <p:nvPr/>
        </p:nvGrpSpPr>
        <p:grpSpPr>
          <a:xfrm>
            <a:off x="2920894" y="1500453"/>
            <a:ext cx="7575412" cy="330547"/>
            <a:chOff x="2282040" y="1497656"/>
            <a:chExt cx="7575412" cy="330547"/>
          </a:xfrm>
        </p:grpSpPr>
        <p:sp>
          <p:nvSpPr>
            <p:cNvPr id="17"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0"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1345320" y="428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818" name="CustomShape 2"/>
          <p:cNvSpPr/>
          <p:nvPr/>
        </p:nvSpPr>
        <p:spPr>
          <a:xfrm>
            <a:off x="1345320" y="5402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19" name="CustomShape 3"/>
          <p:cNvSpPr/>
          <p:nvPr/>
        </p:nvSpPr>
        <p:spPr>
          <a:xfrm>
            <a:off x="1321200" y="441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2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82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2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&gt;הנפק תעודת משלוח</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823" name="CustomShape 7"/>
          <p:cNvSpPr/>
          <p:nvPr/>
        </p:nvSpPr>
        <p:spPr>
          <a:xfrm>
            <a:off x="1519920" y="10144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829" name="CustomShape 13"/>
          <p:cNvSpPr/>
          <p:nvPr/>
        </p:nvSpPr>
        <p:spPr>
          <a:xfrm>
            <a:off x="9045126" y="238230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סנן</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לפי</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לקוח</a:t>
            </a:r>
            <a:r>
              <a:rPr lang="en-US" sz="1800" b="0" strike="noStrike" spc="-1" dirty="0">
                <a:solidFill>
                  <a:srgbClr val="FFFFFF"/>
                </a:solidFill>
                <a:uFill>
                  <a:solidFill>
                    <a:srgbClr val="FFFFFF"/>
                  </a:solidFill>
                </a:uFill>
                <a:latin typeface="Calibri"/>
              </a:rPr>
              <a:t> </a:t>
            </a:r>
            <a:r>
              <a:rPr lang="en-US" sz="1800" b="0" strike="noStrike" spc="-1" dirty="0">
                <a:solidFill>
                  <a:srgbClr val="FFFFFF"/>
                </a:solidFill>
                <a:uFill>
                  <a:solidFill>
                    <a:srgbClr val="FFFFFF"/>
                  </a:solidFill>
                </a:uFill>
                <a:latin typeface="Wingdings"/>
              </a:rPr>
              <a:t></a:t>
            </a:r>
            <a:endParaRPr lang="en-US" sz="1800" b="0" strike="noStrike" spc="-1" dirty="0">
              <a:solidFill>
                <a:srgbClr val="000000"/>
              </a:solidFill>
              <a:uFill>
                <a:solidFill>
                  <a:srgbClr val="FFFFFF"/>
                </a:solidFill>
              </a:uFill>
              <a:latin typeface="Arial"/>
            </a:endParaRPr>
          </a:p>
        </p:txBody>
      </p:sp>
      <p:grpSp>
        <p:nvGrpSpPr>
          <p:cNvPr id="18" name="קבוצה 17"/>
          <p:cNvGrpSpPr/>
          <p:nvPr/>
        </p:nvGrpSpPr>
        <p:grpSpPr>
          <a:xfrm>
            <a:off x="2920894" y="1500453"/>
            <a:ext cx="7575412" cy="330547"/>
            <a:chOff x="2282040" y="1497656"/>
            <a:chExt cx="7575412" cy="330547"/>
          </a:xfrm>
        </p:grpSpPr>
        <p:sp>
          <p:nvSpPr>
            <p:cNvPr id="19"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2"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6" name="CustomShape 6"/>
          <p:cNvSpPr/>
          <p:nvPr/>
        </p:nvSpPr>
        <p:spPr>
          <a:xfrm>
            <a:off x="4127307" y="202284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a:r>
              <a:rPr lang="he-IL" sz="4400" b="0" strike="noStrike" spc="-1" dirty="0" smtClean="0">
                <a:solidFill>
                  <a:srgbClr val="FFFFFF"/>
                </a:solidFill>
                <a:uFill>
                  <a:solidFill>
                    <a:srgbClr val="FFFFFF"/>
                  </a:solidFill>
                </a:uFill>
                <a:latin typeface="Calibri"/>
              </a:rPr>
              <a:t>הנפק </a:t>
            </a:r>
          </a:p>
          <a:p>
            <a:pPr algn="just"/>
            <a:r>
              <a:rPr lang="he-IL" sz="4400" b="0" strike="noStrike" spc="-1" dirty="0" smtClean="0">
                <a:solidFill>
                  <a:srgbClr val="FFFFFF"/>
                </a:solidFill>
                <a:uFill>
                  <a:solidFill>
                    <a:srgbClr val="FFFFFF"/>
                  </a:solidFill>
                </a:uFill>
                <a:latin typeface="Calibri"/>
              </a:rPr>
              <a:t>תעודת משלוח</a:t>
            </a:r>
          </a:p>
          <a:p>
            <a:pPr algn="just" rtl="1">
              <a:lnSpc>
                <a:spcPct val="100000"/>
              </a:lnSpc>
            </a:pPr>
            <a:r>
              <a:rPr lang="he-IL" sz="2800" spc="-1" dirty="0" smtClean="0">
                <a:solidFill>
                  <a:srgbClr val="FFFFFF"/>
                </a:solidFill>
                <a:uFill>
                  <a:solidFill>
                    <a:srgbClr val="FFFFFF"/>
                  </a:solidFill>
                </a:uFill>
                <a:latin typeface="Calibri"/>
              </a:rPr>
              <a:t>כמו במנהל-קניה–קבל הזמנה</a:t>
            </a:r>
            <a:endParaRPr lang="en-US" sz="1100" b="0" strike="noStrike" spc="-1" dirty="0">
              <a:solidFill>
                <a:srgbClr val="000000"/>
              </a:solidFill>
              <a:uFill>
                <a:solidFill>
                  <a:srgbClr val="FFFFFF"/>
                </a:solidFill>
              </a:uFill>
              <a:latin typeface="Arial"/>
            </a:endParaRPr>
          </a:p>
        </p:txBody>
      </p:sp>
      <p:sp>
        <p:nvSpPr>
          <p:cNvPr id="27" name="CustomShape 9"/>
          <p:cNvSpPr/>
          <p:nvPr/>
        </p:nvSpPr>
        <p:spPr>
          <a:xfrm>
            <a:off x="2768040" y="4519440"/>
            <a:ext cx="1899000" cy="8096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ללקוח</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85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5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5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85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54" name="CustomShape 6"/>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855" name="CustomShape 7"/>
          <p:cNvSpPr/>
          <p:nvPr/>
        </p:nvSpPr>
        <p:spPr>
          <a:xfrm>
            <a:off x="4089600" y="153540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dirty="0" err="1">
                <a:solidFill>
                  <a:srgbClr val="FFFFFF"/>
                </a:solidFill>
                <a:uFill>
                  <a:solidFill>
                    <a:srgbClr val="FFFFFF"/>
                  </a:solidFill>
                </a:uFill>
                <a:latin typeface="Calibri"/>
              </a:rPr>
              <a:t>החזרים</a:t>
            </a:r>
            <a:endParaRPr lang="en-US" sz="1800" b="0" strike="noStrike" spc="-1" dirty="0">
              <a:solidFill>
                <a:srgbClr val="000000"/>
              </a:solidFill>
              <a:uFill>
                <a:solidFill>
                  <a:srgbClr val="FFFFFF"/>
                </a:solidFill>
              </a:uFill>
              <a:latin typeface="Arial"/>
            </a:endParaRPr>
          </a:p>
          <a:p>
            <a:pPr algn="just"/>
            <a:r>
              <a:rPr lang="en-US" sz="4400" b="0" strike="noStrike" spc="-1" dirty="0" err="1" smtClean="0">
                <a:solidFill>
                  <a:srgbClr val="FFFFFF"/>
                </a:solidFill>
                <a:uFill>
                  <a:solidFill>
                    <a:srgbClr val="FFFFFF"/>
                  </a:solidFill>
                </a:uFill>
                <a:latin typeface="Calibri"/>
              </a:rPr>
              <a:t>מלקוחות</a:t>
            </a:r>
            <a:endParaRPr lang="he-IL" sz="4400" b="0" strike="noStrike" spc="-1" dirty="0" smtClean="0">
              <a:solidFill>
                <a:srgbClr val="FFFFFF"/>
              </a:solidFill>
              <a:uFill>
                <a:solidFill>
                  <a:srgbClr val="FFFFFF"/>
                </a:solidFill>
              </a:uFill>
              <a:latin typeface="Calibri"/>
            </a:endParaRPr>
          </a:p>
          <a:p>
            <a:r>
              <a:rPr lang="he-IL" sz="2000" b="0" strike="noStrike" spc="-1" dirty="0" smtClean="0">
                <a:solidFill>
                  <a:srgbClr val="FFFFFF"/>
                </a:solidFill>
                <a:uFill>
                  <a:solidFill>
                    <a:srgbClr val="FFFFFF"/>
                  </a:solidFill>
                </a:uFill>
                <a:latin typeface="Calibri"/>
              </a:rPr>
              <a:t>כמו קניה רק שהקטלוג הוא בהתאם למוצרים שהלקוח קנה</a:t>
            </a:r>
          </a:p>
        </p:txBody>
      </p:sp>
      <p:graphicFrame>
        <p:nvGraphicFramePr>
          <p:cNvPr id="856" name="Table 8"/>
          <p:cNvGraphicFramePr/>
          <p:nvPr/>
        </p:nvGraphicFramePr>
        <p:xfrm>
          <a:off x="3594240" y="1574640"/>
          <a:ext cx="4642560" cy="640440"/>
        </p:xfrm>
        <a:graphic>
          <a:graphicData uri="http://schemas.openxmlformats.org/drawingml/2006/table">
            <a:tbl>
              <a:tblPr/>
              <a:tblGrid>
                <a:gridCol w="1126080">
                  <a:extLst>
                    <a:ext uri="{9D8B030D-6E8A-4147-A177-3AD203B41FA5}">
                      <a16:colId xmlns:a16="http://schemas.microsoft.com/office/drawing/2014/main" val="20000"/>
                    </a:ext>
                  </a:extLst>
                </a:gridCol>
                <a:gridCol w="3516480">
                  <a:extLst>
                    <a:ext uri="{9D8B030D-6E8A-4147-A177-3AD203B41FA5}">
                      <a16:colId xmlns:a16="http://schemas.microsoft.com/office/drawing/2014/main" val="20001"/>
                    </a:ext>
                  </a:extLst>
                </a:gridCol>
              </a:tblGrid>
              <a:tr h="640440">
                <a:tc>
                  <a:txBody>
                    <a:bodyPr/>
                    <a:lstStyle/>
                    <a:p>
                      <a:pPr algn="r" rtl="1">
                        <a:lnSpc>
                          <a:spcPct val="100000"/>
                        </a:lnSpc>
                      </a:pPr>
                      <a:r>
                        <a:rPr lang="en-US" sz="1800" b="1" strike="noStrike" spc="-1">
                          <a:solidFill>
                            <a:srgbClr val="000000"/>
                          </a:solidFill>
                          <a:uFill>
                            <a:solidFill>
                              <a:srgbClr val="FFFFFF"/>
                            </a:solidFill>
                          </a:uFill>
                          <a:latin typeface="Calibri"/>
                        </a:rPr>
                        <a:t>לקוח</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השלמה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אוטומטית</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sp>
        <p:nvSpPr>
          <p:cNvPr id="862" name="CustomShape 13"/>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&gt;החזר סחורה</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6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7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 צפי המכירות היום</a:t>
            </a:r>
            <a:endParaRPr lang="en-US" sz="3200" b="0" strike="noStrike" spc="-1">
              <a:solidFill>
                <a:srgbClr val="000000"/>
              </a:solidFill>
              <a:uFill>
                <a:solidFill>
                  <a:srgbClr val="FFFFFF"/>
                </a:solidFill>
              </a:uFill>
              <a:latin typeface="Arial"/>
            </a:endParaRPr>
          </a:p>
        </p:txBody>
      </p:sp>
      <p:sp>
        <p:nvSpPr>
          <p:cNvPr id="77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775" name="Table 8"/>
          <p:cNvGraphicFramePr/>
          <p:nvPr/>
        </p:nvGraphicFramePr>
        <p:xfrm>
          <a:off x="195480" y="3728880"/>
          <a:ext cx="1332720" cy="3156480"/>
        </p:xfrm>
        <a:graphic>
          <a:graphicData uri="http://schemas.openxmlformats.org/drawingml/2006/table">
            <a:tbl>
              <a:tblPr/>
              <a:tblGrid>
                <a:gridCol w="1332720">
                  <a:extLst>
                    <a:ext uri="{9D8B030D-6E8A-4147-A177-3AD203B41FA5}">
                      <a16:colId xmlns:a16="http://schemas.microsoft.com/office/drawing/2014/main" val="20000"/>
                    </a:ext>
                  </a:extLst>
                </a:gridCol>
              </a:tblGrid>
              <a:tr h="343440">
                <a:tc>
                  <a:txBody>
                    <a:bodyPr/>
                    <a:lstStyle/>
                    <a:p>
                      <a:pPr algn="r" rtl="1">
                        <a:lnSpc>
                          <a:spcPct val="100000"/>
                        </a:lnSpc>
                      </a:pPr>
                      <a:r>
                        <a:rPr lang="en-US" sz="1800" b="0" strike="noStrike" spc="-1">
                          <a:solidFill>
                            <a:srgbClr val="000000"/>
                          </a:solidFill>
                          <a:uFill>
                            <a:solidFill>
                              <a:srgbClr val="FFFFFF"/>
                            </a:solidFill>
                          </a:uFill>
                          <a:latin typeface="Calibri"/>
                        </a:rPr>
                        <a:t>לפי ערים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לפי מוצרים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1"/>
                  </a:ext>
                </a:extLst>
              </a:tr>
              <a:tr h="1098360">
                <a:tc>
                  <a:txBody>
                    <a:bodyPr/>
                    <a:lstStyle/>
                    <a:p>
                      <a:pPr algn="r" rtl="1">
                        <a:lnSpc>
                          <a:spcPct val="100000"/>
                        </a:lnSpc>
                      </a:pPr>
                      <a:r>
                        <a:rPr lang="en-US" sz="1800" b="0" strike="noStrike" spc="-1">
                          <a:solidFill>
                            <a:srgbClr val="000000"/>
                          </a:solidFill>
                          <a:uFill>
                            <a:solidFill>
                              <a:srgbClr val="FFFFFF"/>
                            </a:solidFill>
                          </a:uFill>
                          <a:latin typeface="Calibri"/>
                        </a:rPr>
                        <a:t>הצג בשקלים ובלחיצה את הכמות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2"/>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הצג באחוזים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3"/>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הצג בכמויות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4"/>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לפי ספקים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5"/>
                  </a:ext>
                </a:extLst>
              </a:tr>
            </a:tbl>
          </a:graphicData>
        </a:graphic>
      </p:graphicFrame>
      <p:graphicFrame>
        <p:nvGraphicFramePr>
          <p:cNvPr id="776" name="תרשים 10"/>
          <p:cNvGraphicFramePr/>
          <p:nvPr/>
        </p:nvGraphicFramePr>
        <p:xfrm>
          <a:off x="2043720" y="719640"/>
          <a:ext cx="8127720" cy="5418360"/>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קבוצה 10"/>
          <p:cNvGrpSpPr/>
          <p:nvPr/>
        </p:nvGrpSpPr>
        <p:grpSpPr>
          <a:xfrm>
            <a:off x="2920894" y="1500453"/>
            <a:ext cx="7575412" cy="330547"/>
            <a:chOff x="2282040" y="1497656"/>
            <a:chExt cx="7575412" cy="330547"/>
          </a:xfrm>
        </p:grpSpPr>
        <p:sp>
          <p:nvSpPr>
            <p:cNvPr id="12"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3"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4"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5"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6"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7"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18"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89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9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9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89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9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תקבול</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89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896" name="CustomShape 8"/>
          <p:cNvSpPr/>
          <p:nvPr/>
        </p:nvSpPr>
        <p:spPr>
          <a:xfrm>
            <a:off x="4089600" y="153540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graphicFrame>
        <p:nvGraphicFramePr>
          <p:cNvPr id="897" name="Table 9"/>
          <p:cNvGraphicFramePr/>
          <p:nvPr/>
        </p:nvGraphicFramePr>
        <p:xfrm>
          <a:off x="3114360" y="2640600"/>
          <a:ext cx="4309920" cy="1672920"/>
        </p:xfrm>
        <a:graphic>
          <a:graphicData uri="http://schemas.openxmlformats.org/drawingml/2006/table">
            <a:tbl>
              <a:tblPr/>
              <a:tblGrid>
                <a:gridCol w="2022840">
                  <a:extLst>
                    <a:ext uri="{9D8B030D-6E8A-4147-A177-3AD203B41FA5}">
                      <a16:colId xmlns:a16="http://schemas.microsoft.com/office/drawing/2014/main" val="20000"/>
                    </a:ext>
                  </a:extLst>
                </a:gridCol>
                <a:gridCol w="2287080">
                  <a:extLst>
                    <a:ext uri="{9D8B030D-6E8A-4147-A177-3AD203B41FA5}">
                      <a16:colId xmlns:a16="http://schemas.microsoft.com/office/drawing/2014/main" val="20001"/>
                    </a:ext>
                  </a:extLst>
                </a:gridCol>
              </a:tblGrid>
              <a:tr h="934200">
                <a:tc>
                  <a:txBody>
                    <a:bodyPr/>
                    <a:lstStyle/>
                    <a:p>
                      <a:pPr algn="r" rtl="1">
                        <a:lnSpc>
                          <a:spcPct val="100000"/>
                        </a:lnSpc>
                      </a:pPr>
                      <a:r>
                        <a:rPr lang="en-US" sz="1800" b="1" strike="noStrike" spc="-1">
                          <a:solidFill>
                            <a:srgbClr val="000000"/>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a:solidFill>
                            <a:srgbClr val="000000"/>
                          </a:solidFill>
                          <a:uFill>
                            <a:solidFill>
                              <a:srgbClr val="FFFFFF"/>
                            </a:solidFill>
                          </a:uFill>
                          <a:latin typeface="Calibri"/>
                        </a:rPr>
                        <a:t>מושלם לבד ברירת מחדל היום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0000"/>
                          </a:solidFill>
                          <a:uFill>
                            <a:solidFill>
                              <a:srgbClr val="FFFFFF"/>
                            </a:solidFill>
                          </a:uFill>
                          <a:latin typeface="Calibri"/>
                        </a:rPr>
                        <a:t>*ניתן לשנות</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r h="369360">
                <a:tc>
                  <a:txBody>
                    <a:bodyPr/>
                    <a:lstStyle/>
                    <a:p>
                      <a:pPr algn="r" rtl="1">
                        <a:lnSpc>
                          <a:spcPct val="100000"/>
                        </a:lnSpc>
                      </a:pPr>
                      <a:r>
                        <a:rPr lang="en-US" sz="1800" b="0" strike="noStrike" spc="-1">
                          <a:solidFill>
                            <a:srgbClr val="000000"/>
                          </a:solidFill>
                          <a:uFill>
                            <a:solidFill>
                              <a:srgbClr val="FFFFFF"/>
                            </a:solidFill>
                          </a:uFill>
                          <a:latin typeface="Calibri"/>
                        </a:rPr>
                        <a:t>סכום לתשלום</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endParaRPr lang="he-IL"/>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extLst>
                  <a:ext uri="{0D108BD9-81ED-4DB2-BD59-A6C34878D82A}">
                    <a16:rowId xmlns:a16="http://schemas.microsoft.com/office/drawing/2014/main" val="10001"/>
                  </a:ext>
                </a:extLst>
              </a:tr>
              <a:tr h="369360">
                <a:tc>
                  <a:txBody>
                    <a:bodyPr/>
                    <a:lstStyle/>
                    <a:p>
                      <a:pPr algn="r" rtl="1">
                        <a:lnSpc>
                          <a:spcPct val="100000"/>
                        </a:lnSpc>
                      </a:pPr>
                      <a:r>
                        <a:rPr lang="en-US" sz="1800" b="0" strike="noStrike" spc="-1">
                          <a:solidFill>
                            <a:srgbClr val="000000"/>
                          </a:solidFill>
                          <a:uFill>
                            <a:solidFill>
                              <a:srgbClr val="FFFFFF"/>
                            </a:solidFill>
                          </a:uFill>
                          <a:latin typeface="Calibri"/>
                        </a:rPr>
                        <a:t>אמצעי</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מזומן/שיק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2"/>
                  </a:ext>
                </a:extLst>
              </a:tr>
            </a:tbl>
          </a:graphicData>
        </a:graphic>
      </p:graphicFrame>
      <p:sp>
        <p:nvSpPr>
          <p:cNvPr id="898" name="CustomShape 10"/>
          <p:cNvSpPr/>
          <p:nvPr/>
        </p:nvSpPr>
        <p:spPr>
          <a:xfrm>
            <a:off x="3114360" y="4402800"/>
            <a:ext cx="172404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שמור</a:t>
            </a:r>
            <a:endParaRPr lang="en-US" sz="1800" b="0" strike="noStrike" spc="-1">
              <a:solidFill>
                <a:srgbClr val="000000"/>
              </a:solidFill>
              <a:uFill>
                <a:solidFill>
                  <a:srgbClr val="FFFFFF"/>
                </a:solidFill>
              </a:uFill>
              <a:latin typeface="Arial"/>
            </a:endParaRPr>
          </a:p>
        </p:txBody>
      </p:sp>
      <p:graphicFrame>
        <p:nvGraphicFramePr>
          <p:cNvPr id="900" name="Table 12"/>
          <p:cNvGraphicFramePr/>
          <p:nvPr>
            <p:extLst>
              <p:ext uri="{D42A27DB-BD31-4B8C-83A1-F6EECF244321}">
                <p14:modId xmlns:p14="http://schemas.microsoft.com/office/powerpoint/2010/main" val="2611403953"/>
              </p:ext>
            </p:extLst>
          </p:nvPr>
        </p:nvGraphicFramePr>
        <p:xfrm>
          <a:off x="3187440" y="1935360"/>
          <a:ext cx="4236840" cy="595080"/>
        </p:xfrm>
        <a:graphic>
          <a:graphicData uri="http://schemas.openxmlformats.org/drawingml/2006/table">
            <a:tbl>
              <a:tblPr/>
              <a:tblGrid>
                <a:gridCol w="692280">
                  <a:extLst>
                    <a:ext uri="{9D8B030D-6E8A-4147-A177-3AD203B41FA5}">
                      <a16:colId xmlns:a16="http://schemas.microsoft.com/office/drawing/2014/main" val="20000"/>
                    </a:ext>
                  </a:extLst>
                </a:gridCol>
                <a:gridCol w="3544560">
                  <a:extLst>
                    <a:ext uri="{9D8B030D-6E8A-4147-A177-3AD203B41FA5}">
                      <a16:colId xmlns:a16="http://schemas.microsoft.com/office/drawing/2014/main" val="20001"/>
                    </a:ext>
                  </a:extLst>
                </a:gridCol>
              </a:tblGrid>
              <a:tr h="595080">
                <a:tc>
                  <a:txBody>
                    <a:bodyPr/>
                    <a:lstStyle/>
                    <a:p>
                      <a:pPr algn="r" rtl="1">
                        <a:lnSpc>
                          <a:spcPct val="100000"/>
                        </a:lnSpc>
                      </a:pPr>
                      <a:r>
                        <a:rPr lang="en-US" sz="1800" b="1" strike="noStrike" spc="-1">
                          <a:solidFill>
                            <a:srgbClr val="000000"/>
                          </a:solidFill>
                          <a:uFill>
                            <a:solidFill>
                              <a:srgbClr val="FFFFFF"/>
                            </a:solidFill>
                          </a:uFill>
                          <a:latin typeface="Calibri"/>
                        </a:rPr>
                        <a:t>לקוח</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השלמה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אוטומטית</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pic>
        <p:nvPicPr>
          <p:cNvPr id="901" name="תמונה 25"/>
          <p:cNvPicPr/>
          <p:nvPr/>
        </p:nvPicPr>
        <p:blipFill>
          <a:blip r:embed="rId3"/>
          <a:stretch/>
        </p:blipFill>
        <p:spPr>
          <a:xfrm>
            <a:off x="1452240" y="1608120"/>
            <a:ext cx="574560" cy="574560"/>
          </a:xfrm>
          <a:prstGeom prst="rect">
            <a:avLst/>
          </a:prstGeom>
          <a:ln>
            <a:noFill/>
          </a:ln>
        </p:spPr>
      </p:pic>
      <p:sp>
        <p:nvSpPr>
          <p:cNvPr id="902" name="CustomShape 13"/>
          <p:cNvSpPr/>
          <p:nvPr/>
        </p:nvSpPr>
        <p:spPr>
          <a:xfrm>
            <a:off x="3114360" y="5306400"/>
            <a:ext cx="172404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שלח ללקוח במייל</a:t>
            </a:r>
            <a:endParaRPr lang="en-US" sz="1800" b="0" strike="noStrike" spc="-1">
              <a:solidFill>
                <a:srgbClr val="000000"/>
              </a:solidFill>
              <a:uFill>
                <a:solidFill>
                  <a:srgbClr val="FFFFFF"/>
                </a:solidFill>
              </a:uFill>
              <a:latin typeface="Arial"/>
            </a:endParaRPr>
          </a:p>
        </p:txBody>
      </p:sp>
      <p:sp>
        <p:nvSpPr>
          <p:cNvPr id="899" name="CustomShape 11"/>
          <p:cNvSpPr/>
          <p:nvPr/>
        </p:nvSpPr>
        <p:spPr>
          <a:xfrm>
            <a:off x="2492640" y="2265840"/>
            <a:ext cx="1455413" cy="2442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יתרה לתשלום</a:t>
            </a:r>
            <a:endParaRPr lang="en-US" sz="1800" b="0" strike="noStrike" spc="-1">
              <a:solidFill>
                <a:srgbClr val="000000"/>
              </a:solidFill>
              <a:uFill>
                <a:solidFill>
                  <a:srgbClr val="FFFFFF"/>
                </a:solidFill>
              </a:uFill>
              <a:latin typeface="Arial"/>
            </a:endParaRPr>
          </a:p>
        </p:txBody>
      </p:sp>
      <p:sp>
        <p:nvSpPr>
          <p:cNvPr id="903" name="CustomShape 14"/>
          <p:cNvSpPr/>
          <p:nvPr/>
        </p:nvSpPr>
        <p:spPr>
          <a:xfrm rot="16200000" flipH="1">
            <a:off x="4103280" y="5040000"/>
            <a:ext cx="679320" cy="313920"/>
          </a:xfrm>
          <a:prstGeom prst="bentConnector3">
            <a:avLst>
              <a:gd name="adj1" fmla="val 50000"/>
            </a:avLst>
          </a:prstGeom>
          <a:noFill/>
          <a:ln w="76320">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904" name="CustomShape 15"/>
          <p:cNvSpPr/>
          <p:nvPr/>
        </p:nvSpPr>
        <p:spPr>
          <a:xfrm>
            <a:off x="1207440" y="2266200"/>
            <a:ext cx="1240560" cy="373680"/>
          </a:xfrm>
          <a:prstGeom prst="roundRect">
            <a:avLst>
              <a:gd name="adj" fmla="val 16667"/>
            </a:avLst>
          </a:prstGeom>
          <a:no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u="sng" strike="noStrike" spc="-1" dirty="0" err="1">
                <a:solidFill>
                  <a:srgbClr val="FFFFFF"/>
                </a:solidFill>
                <a:uFill>
                  <a:solidFill>
                    <a:srgbClr val="FFFFFF"/>
                  </a:solidFill>
                </a:uFill>
                <a:latin typeface="Calibri"/>
              </a:rPr>
              <a:t>לכל</a:t>
            </a:r>
            <a:r>
              <a:rPr lang="en-US" sz="1400" b="0" u="sng" strike="noStrike" spc="-1" dirty="0">
                <a:solidFill>
                  <a:srgbClr val="FFFFFF"/>
                </a:solidFill>
                <a:uFill>
                  <a:solidFill>
                    <a:srgbClr val="FFFFFF"/>
                  </a:solidFill>
                </a:uFill>
                <a:latin typeface="Calibri"/>
              </a:rPr>
              <a:t> </a:t>
            </a:r>
            <a:r>
              <a:rPr lang="en-US" sz="1400" b="0" u="sng" strike="noStrike" spc="-1" dirty="0" err="1">
                <a:solidFill>
                  <a:srgbClr val="FFFFFF"/>
                </a:solidFill>
                <a:uFill>
                  <a:solidFill>
                    <a:srgbClr val="FFFFFF"/>
                  </a:solidFill>
                </a:uFill>
                <a:latin typeface="Calibri"/>
              </a:rPr>
              <a:t>התקבולים</a:t>
            </a:r>
            <a:endParaRPr lang="en-US" sz="1800" b="0" strike="noStrike" spc="-1" dirty="0">
              <a:solidFill>
                <a:srgbClr val="000000"/>
              </a:solidFill>
              <a:uFill>
                <a:solidFill>
                  <a:srgbClr val="FFFFFF"/>
                </a:solidFill>
              </a:uFill>
              <a:latin typeface="Arial"/>
            </a:endParaRPr>
          </a:p>
        </p:txBody>
      </p:sp>
      <p:grpSp>
        <p:nvGrpSpPr>
          <p:cNvPr id="18" name="קבוצה 17"/>
          <p:cNvGrpSpPr/>
          <p:nvPr/>
        </p:nvGrpSpPr>
        <p:grpSpPr>
          <a:xfrm>
            <a:off x="2920894" y="1500453"/>
            <a:ext cx="7575412" cy="330547"/>
            <a:chOff x="2282040" y="1497656"/>
            <a:chExt cx="7575412" cy="330547"/>
          </a:xfrm>
        </p:grpSpPr>
        <p:sp>
          <p:nvSpPr>
            <p:cNvPr id="19"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2"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בסיס נתונים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0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0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0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1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1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12"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13" name="קבוצה 12"/>
          <p:cNvGrpSpPr/>
          <p:nvPr/>
        </p:nvGrpSpPr>
        <p:grpSpPr>
          <a:xfrm>
            <a:off x="2518461" y="1471590"/>
            <a:ext cx="7792231" cy="1905920"/>
            <a:chOff x="2065221" y="1502246"/>
            <a:chExt cx="7792231" cy="1905920"/>
          </a:xfrm>
        </p:grpSpPr>
        <p:sp>
          <p:nvSpPr>
            <p:cNvPr id="14"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7"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3978791" y="1920926"/>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לקוחות</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3978791" y="2326278"/>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ספקים</a:t>
              </a:r>
              <a:endParaRPr lang="he-IL" spc="-1" dirty="0">
                <a:solidFill>
                  <a:srgbClr val="FFFFFF"/>
                </a:solidFill>
                <a:uFill>
                  <a:solidFill>
                    <a:srgbClr val="FFFFFF"/>
                  </a:solidFill>
                </a:uFill>
                <a:latin typeface="Calibri"/>
              </a:endParaRPr>
            </a:p>
          </p:txBody>
        </p:sp>
        <p:sp>
          <p:nvSpPr>
            <p:cNvPr id="23" name="CustomShape 9"/>
            <p:cNvSpPr/>
            <p:nvPr/>
          </p:nvSpPr>
          <p:spPr>
            <a:xfrm>
              <a:off x="3978791" y="2707250"/>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עובדים</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3978791" y="3090466"/>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מוצרים</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1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1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2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2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2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לקוחות</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2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26" name="CustomShape 9"/>
          <p:cNvSpPr/>
          <p:nvPr/>
        </p:nvSpPr>
        <p:spPr>
          <a:xfrm>
            <a:off x="2652732" y="276925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928" name="CustomShape 11"/>
          <p:cNvSpPr/>
          <p:nvPr/>
        </p:nvSpPr>
        <p:spPr>
          <a:xfrm>
            <a:off x="3820934" y="276925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5" name="CustomShape 11"/>
          <p:cNvSpPr/>
          <p:nvPr/>
        </p:nvSpPr>
        <p:spPr>
          <a:xfrm>
            <a:off x="5154554" y="277612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a:solidFill>
                  <a:schemeClr val="tx1"/>
                </a:solidFill>
                <a:uFill>
                  <a:solidFill>
                    <a:srgbClr val="FFFFFF"/>
                  </a:solidFill>
                </a:uFill>
                <a:latin typeface="Calibri"/>
              </a:rPr>
              <a:t>לקוח</a:t>
            </a:r>
          </a:p>
        </p:txBody>
      </p:sp>
      <p:sp>
        <p:nvSpPr>
          <p:cNvPr id="16" name="CustomShape 9"/>
          <p:cNvSpPr/>
          <p:nvPr/>
        </p:nvSpPr>
        <p:spPr>
          <a:xfrm>
            <a:off x="2652732" y="342946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7" name="CustomShape 11"/>
          <p:cNvSpPr/>
          <p:nvPr/>
        </p:nvSpPr>
        <p:spPr>
          <a:xfrm>
            <a:off x="3820934" y="342946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8" name="CustomShape 11"/>
          <p:cNvSpPr/>
          <p:nvPr/>
        </p:nvSpPr>
        <p:spPr>
          <a:xfrm>
            <a:off x="5154554" y="343633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a:solidFill>
                  <a:schemeClr val="tx1"/>
                </a:solidFill>
                <a:uFill>
                  <a:solidFill>
                    <a:srgbClr val="FFFFFF"/>
                  </a:solidFill>
                </a:uFill>
                <a:latin typeface="Calibri"/>
              </a:rPr>
              <a:t>לקוח</a:t>
            </a:r>
          </a:p>
        </p:txBody>
      </p:sp>
      <p:sp>
        <p:nvSpPr>
          <p:cNvPr id="19" name="CustomShape 9"/>
          <p:cNvSpPr/>
          <p:nvPr/>
        </p:nvSpPr>
        <p:spPr>
          <a:xfrm>
            <a:off x="2652732" y="408280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0" name="CustomShape 11"/>
          <p:cNvSpPr/>
          <p:nvPr/>
        </p:nvSpPr>
        <p:spPr>
          <a:xfrm>
            <a:off x="3820934" y="408280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1" name="CustomShape 11"/>
          <p:cNvSpPr/>
          <p:nvPr/>
        </p:nvSpPr>
        <p:spPr>
          <a:xfrm>
            <a:off x="5154554" y="408967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a:solidFill>
                  <a:schemeClr val="tx1"/>
                </a:solidFill>
                <a:uFill>
                  <a:solidFill>
                    <a:srgbClr val="FFFFFF"/>
                  </a:solidFill>
                </a:uFill>
                <a:latin typeface="Calibri"/>
              </a:rPr>
              <a:t>לקוח</a:t>
            </a:r>
          </a:p>
        </p:txBody>
      </p:sp>
      <p:grpSp>
        <p:nvGrpSpPr>
          <p:cNvPr id="22" name="קבוצה 21"/>
          <p:cNvGrpSpPr/>
          <p:nvPr/>
        </p:nvGrpSpPr>
        <p:grpSpPr>
          <a:xfrm>
            <a:off x="2518461" y="1471590"/>
            <a:ext cx="7792231" cy="344811"/>
            <a:chOff x="2065221" y="1502246"/>
            <a:chExt cx="7792231" cy="344811"/>
          </a:xfrm>
        </p:grpSpPr>
        <p:sp>
          <p:nvSpPr>
            <p:cNvPr id="2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4" name="Table 8"/>
          <p:cNvGraphicFramePr/>
          <p:nvPr>
            <p:extLst>
              <p:ext uri="{D42A27DB-BD31-4B8C-83A1-F6EECF244321}">
                <p14:modId xmlns:p14="http://schemas.microsoft.com/office/powerpoint/2010/main" val="58591318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לקוחות-&gt;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1231560" y="321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30" name="CustomShape 2"/>
          <p:cNvSpPr/>
          <p:nvPr/>
        </p:nvSpPr>
        <p:spPr>
          <a:xfrm>
            <a:off x="1231560" y="5295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31" name="CustomShape 3"/>
          <p:cNvSpPr/>
          <p:nvPr/>
        </p:nvSpPr>
        <p:spPr>
          <a:xfrm>
            <a:off x="1207440" y="333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3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3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3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לקוחות &gt; עריכה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3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37" name="CustomShape 9"/>
          <p:cNvSpPr/>
          <p:nvPr/>
        </p:nvSpPr>
        <p:spPr>
          <a:xfrm>
            <a:off x="3646440" y="1935360"/>
            <a:ext cx="54738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rtl="1">
              <a:lnSpc>
                <a:spcPct val="100000"/>
              </a:lnSpc>
            </a:pPr>
            <a:r>
              <a:rPr lang="en-US" sz="2400" b="1" strike="noStrike" spc="-1">
                <a:solidFill>
                  <a:srgbClr val="FFFFFF"/>
                </a:solidFill>
                <a:uFill>
                  <a:solidFill>
                    <a:srgbClr val="FFFFFF"/>
                  </a:solidFill>
                </a:uFill>
                <a:latin typeface="Calibri"/>
              </a:rPr>
              <a:t>כרטיס לקוח (שם לקוח פרטי+ משפחה)</a:t>
            </a:r>
            <a:endParaRPr lang="en-US" sz="1800" b="0" strike="noStrike" spc="-1">
              <a:solidFill>
                <a:srgbClr val="000000"/>
              </a:solidFill>
              <a:uFill>
                <a:solidFill>
                  <a:srgbClr val="FFFFFF"/>
                </a:solidFill>
              </a:uFill>
              <a:latin typeface="Arial"/>
            </a:endParaRPr>
          </a:p>
        </p:txBody>
      </p:sp>
      <p:sp>
        <p:nvSpPr>
          <p:cNvPr id="938" name="CustomShape 10"/>
          <p:cNvSpPr/>
          <p:nvPr/>
        </p:nvSpPr>
        <p:spPr>
          <a:xfrm>
            <a:off x="2983584" y="2462660"/>
            <a:ext cx="7398720" cy="2420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939" name="CustomShape 11"/>
          <p:cNvSpPr/>
          <p:nvPr/>
        </p:nvSpPr>
        <p:spPr>
          <a:xfrm>
            <a:off x="2983584" y="2437100"/>
            <a:ext cx="9360720" cy="240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0" algn="r" rtl="1">
              <a:lnSpc>
                <a:spcPct val="100000"/>
              </a:lnSpc>
            </a:pPr>
            <a:r>
              <a:rPr lang="en-US" b="0" strike="noStrike" spc="-1" dirty="0" err="1">
                <a:solidFill>
                  <a:srgbClr val="000000"/>
                </a:solidFill>
                <a:uFill>
                  <a:solidFill>
                    <a:srgbClr val="FFFFFF"/>
                  </a:solidFill>
                </a:uFill>
                <a:latin typeface="Calibri"/>
              </a:rPr>
              <a:t>כתובת-רחוב</a:t>
            </a:r>
            <a:r>
              <a:rPr lang="en-US" b="0" strike="noStrike" spc="-1" dirty="0">
                <a:solidFill>
                  <a:srgbClr val="000000"/>
                </a:solidFill>
                <a:uFill>
                  <a:solidFill>
                    <a:srgbClr val="FFFFFF"/>
                  </a:solidFill>
                </a:uFill>
                <a:latin typeface="Calibri"/>
              </a:rPr>
              <a:t>:_________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כתובת-מספר</a:t>
            </a:r>
            <a:r>
              <a:rPr lang="en-US" b="0" strike="noStrike" spc="-1" dirty="0">
                <a:solidFill>
                  <a:srgbClr val="000000"/>
                </a:solidFill>
                <a:uFill>
                  <a:solidFill>
                    <a:srgbClr val="FFFFFF"/>
                  </a:solidFill>
                </a:uFill>
                <a:latin typeface="Calibri"/>
              </a:rPr>
              <a:t>:_______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כתובת-עיר</a:t>
            </a:r>
            <a:r>
              <a:rPr lang="en-US" b="0" strike="noStrike" spc="-1" dirty="0">
                <a:solidFill>
                  <a:srgbClr val="000000"/>
                </a:solidFill>
                <a:uFill>
                  <a:solidFill>
                    <a:srgbClr val="FFFFFF"/>
                  </a:solidFill>
                </a:uFill>
                <a:latin typeface="Calibri"/>
              </a:rPr>
              <a:t>:_____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טלפון</a:t>
            </a:r>
            <a:r>
              <a:rPr lang="en-US" b="0" strike="noStrike" spc="-1" dirty="0">
                <a:solidFill>
                  <a:srgbClr val="000000"/>
                </a:solidFill>
                <a:uFill>
                  <a:solidFill>
                    <a:srgbClr val="FFFFFF"/>
                  </a:solidFill>
                </a:uFill>
                <a:latin typeface="Calibri"/>
              </a:rPr>
              <a:t>:__________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פלאפון</a:t>
            </a:r>
            <a:r>
              <a:rPr lang="en-US" b="0" strike="noStrike" spc="-1" dirty="0">
                <a:solidFill>
                  <a:srgbClr val="000000"/>
                </a:solidFill>
                <a:uFill>
                  <a:solidFill>
                    <a:srgbClr val="FFFFFF"/>
                  </a:solidFill>
                </a:uFill>
                <a:latin typeface="Calibri"/>
              </a:rPr>
              <a:t>:_________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מייל</a:t>
            </a:r>
            <a:r>
              <a:rPr lang="en-US" b="0" strike="noStrike" spc="-1" dirty="0">
                <a:solidFill>
                  <a:srgbClr val="000000"/>
                </a:solidFill>
                <a:uFill>
                  <a:solidFill>
                    <a:srgbClr val="FFFFFF"/>
                  </a:solidFill>
                </a:uFill>
                <a:latin typeface="Calibri"/>
              </a:rPr>
              <a:t>:___________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הערות</a:t>
            </a:r>
            <a:r>
              <a:rPr lang="en-US" b="0" strike="noStrike" spc="-1" dirty="0">
                <a:solidFill>
                  <a:srgbClr val="000000"/>
                </a:solidFill>
                <a:uFill>
                  <a:solidFill>
                    <a:srgbClr val="FFFFFF"/>
                  </a:solidFill>
                </a:uFill>
                <a:latin typeface="Calibri"/>
              </a:rPr>
              <a:t>:__________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אחוז</a:t>
            </a:r>
            <a:r>
              <a:rPr lang="en-US" b="0" strike="noStrike" spc="-1" dirty="0">
                <a:solidFill>
                  <a:srgbClr val="000000"/>
                </a:solidFill>
                <a:uFill>
                  <a:solidFill>
                    <a:srgbClr val="FFFFFF"/>
                  </a:solidFill>
                </a:uFill>
                <a:latin typeface="Calibri"/>
              </a:rPr>
              <a:t> </a:t>
            </a:r>
            <a:r>
              <a:rPr lang="en-US" b="0" strike="noStrike" spc="-1" dirty="0" err="1">
                <a:solidFill>
                  <a:srgbClr val="000000"/>
                </a:solidFill>
                <a:uFill>
                  <a:solidFill>
                    <a:srgbClr val="FFFFFF"/>
                  </a:solidFill>
                </a:uFill>
                <a:latin typeface="Calibri"/>
              </a:rPr>
              <a:t>הנחה</a:t>
            </a:r>
            <a:r>
              <a:rPr lang="en-US" b="0" strike="noStrike" spc="-1" dirty="0">
                <a:solidFill>
                  <a:srgbClr val="000000"/>
                </a:solidFill>
                <a:uFill>
                  <a:solidFill>
                    <a:srgbClr val="FFFFFF"/>
                  </a:solidFill>
                </a:uFill>
                <a:latin typeface="Calibri"/>
              </a:rPr>
              <a:t>:______</a:t>
            </a:r>
            <a:endParaRPr lang="en-US" sz="1400" b="0" strike="noStrike" spc="-1" dirty="0">
              <a:solidFill>
                <a:srgbClr val="000000"/>
              </a:solidFill>
              <a:uFill>
                <a:solidFill>
                  <a:srgbClr val="FFFFFF"/>
                </a:solidFill>
              </a:uFill>
              <a:latin typeface="Arial"/>
            </a:endParaRPr>
          </a:p>
        </p:txBody>
      </p:sp>
      <p:sp>
        <p:nvSpPr>
          <p:cNvPr id="13" name="CustomShape 9"/>
          <p:cNvSpPr/>
          <p:nvPr/>
        </p:nvSpPr>
        <p:spPr>
          <a:xfrm>
            <a:off x="3120966" y="4252415"/>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שמור</a:t>
            </a: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119808334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r>
                        <a:rPr lang="he-IL" sz="1800" b="0" strike="noStrike" spc="-1" dirty="0" smtClean="0">
                          <a:solidFill>
                            <a:srgbClr val="000000"/>
                          </a:solidFill>
                          <a:uFill>
                            <a:solidFill>
                              <a:srgbClr val="FFFFFF"/>
                            </a:solidFill>
                          </a:uFill>
                          <a:latin typeface="+mn-lt"/>
                        </a:rPr>
                        <a:t>-&gt;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לקוחות</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4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4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4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4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4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לקוחות &gt; לקוח חדש</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4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47" name="CustomShape 8"/>
          <p:cNvSpPr/>
          <p:nvPr/>
        </p:nvSpPr>
        <p:spPr>
          <a:xfrm>
            <a:off x="4089600" y="2475598"/>
            <a:ext cx="5060160" cy="2257681"/>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צור לקוח חדש</a:t>
            </a:r>
            <a:endParaRPr lang="en-US" sz="1800" b="0" strike="noStrike" spc="-1">
              <a:solidFill>
                <a:srgbClr val="000000"/>
              </a:solidFill>
              <a:uFill>
                <a:solidFill>
                  <a:srgbClr val="FFFFFF"/>
                </a:solidFill>
              </a:uFill>
              <a:latin typeface="Arial"/>
            </a:endParaRPr>
          </a:p>
        </p:txBody>
      </p:sp>
      <p:sp>
        <p:nvSpPr>
          <p:cNvPr id="948" name="CustomShape 9"/>
          <p:cNvSpPr/>
          <p:nvPr/>
        </p:nvSpPr>
        <p:spPr>
          <a:xfrm>
            <a:off x="4312440" y="4499280"/>
            <a:ext cx="209916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שמור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ושלח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סיסמא</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ללקוח</a:t>
            </a:r>
            <a:r>
              <a:rPr lang="en-US" sz="1800" b="0" strike="noStrike" spc="-1" dirty="0">
                <a:solidFill>
                  <a:srgbClr val="FFFFFF"/>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
        <p:nvSpPr>
          <p:cNvPr id="949" name="CustomShape 10"/>
          <p:cNvSpPr/>
          <p:nvPr/>
        </p:nvSpPr>
        <p:spPr>
          <a:xfrm>
            <a:off x="4169520" y="3881160"/>
            <a:ext cx="29376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950" name="CustomShape 11"/>
          <p:cNvSpPr/>
          <p:nvPr/>
        </p:nvSpPr>
        <p:spPr>
          <a:xfrm>
            <a:off x="4156560" y="3465360"/>
            <a:ext cx="250920" cy="365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951" name="CustomShape 12"/>
          <p:cNvSpPr/>
          <p:nvPr/>
        </p:nvSpPr>
        <p:spPr>
          <a:xfrm>
            <a:off x="2561760" y="3465360"/>
            <a:ext cx="1527480" cy="3322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p:txBody>
      </p:sp>
      <p:sp>
        <p:nvSpPr>
          <p:cNvPr id="952" name="CustomShape 13"/>
          <p:cNvSpPr/>
          <p:nvPr/>
        </p:nvSpPr>
        <p:spPr>
          <a:xfrm>
            <a:off x="2561760" y="3881160"/>
            <a:ext cx="152748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3158787750"/>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צור חדש-&gt;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לקוחות</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1162800" y="415080"/>
            <a:ext cx="9889920" cy="60278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sp>
      <p:sp>
        <p:nvSpPr>
          <p:cNvPr id="245" name="CustomShape 2"/>
          <p:cNvSpPr/>
          <p:nvPr/>
        </p:nvSpPr>
        <p:spPr>
          <a:xfrm>
            <a:off x="1162800" y="5389560"/>
            <a:ext cx="9889200" cy="10274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46" name="CustomShape 3"/>
          <p:cNvSpPr/>
          <p:nvPr/>
        </p:nvSpPr>
        <p:spPr>
          <a:xfrm>
            <a:off x="1139040" y="427680"/>
            <a:ext cx="9889200" cy="9896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4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4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49"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 &gt; </a:t>
            </a:r>
            <a:r>
              <a:rPr lang="he-IL" sz="1600" spc="-1" dirty="0" smtClean="0">
                <a:solidFill>
                  <a:srgbClr val="000000"/>
                </a:solidFill>
                <a:uFill>
                  <a:solidFill>
                    <a:srgbClr val="FFFFFF"/>
                  </a:solidFill>
                </a:uFill>
                <a:latin typeface="Calibri"/>
              </a:rPr>
              <a:t>כניסה</a:t>
            </a:r>
            <a:r>
              <a:rPr lang="en-US" sz="1600" b="0" strike="noStrike" spc="-1" dirty="0" smtClean="0">
                <a:solidFill>
                  <a:srgbClr val="000000"/>
                </a:solidFill>
                <a:uFill>
                  <a:solidFill>
                    <a:srgbClr val="FFFFFF"/>
                  </a:solidFill>
                </a:uFill>
                <a:latin typeface="Calibri"/>
              </a:rPr>
              <a:t> </a:t>
            </a:r>
            <a:endParaRPr lang="en-US" sz="3200" b="0" strike="noStrike" spc="-1" dirty="0">
              <a:solidFill>
                <a:srgbClr val="000000"/>
              </a:solidFill>
              <a:uFill>
                <a:solidFill>
                  <a:srgbClr val="FFFFFF"/>
                </a:solidFill>
              </a:uFill>
              <a:latin typeface="Arial"/>
            </a:endParaRPr>
          </a:p>
        </p:txBody>
      </p:sp>
      <p:sp>
        <p:nvSpPr>
          <p:cNvPr id="250" name="CustomShape 7"/>
          <p:cNvSpPr/>
          <p:nvPr/>
        </p:nvSpPr>
        <p:spPr>
          <a:xfrm>
            <a:off x="4298760" y="1525320"/>
            <a:ext cx="4856040" cy="35733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51" name="CustomShape 8"/>
          <p:cNvSpPr/>
          <p:nvPr/>
        </p:nvSpPr>
        <p:spPr>
          <a:xfrm>
            <a:off x="7310520" y="2572200"/>
            <a:ext cx="14634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252" name="CustomShape 9"/>
          <p:cNvSpPr/>
          <p:nvPr/>
        </p:nvSpPr>
        <p:spPr>
          <a:xfrm>
            <a:off x="4768920" y="2572200"/>
            <a:ext cx="23886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_____input_____</a:t>
            </a:r>
            <a:endParaRPr lang="en-US" sz="1800" b="0" strike="noStrike" spc="-1">
              <a:solidFill>
                <a:srgbClr val="000000"/>
              </a:solidFill>
              <a:uFill>
                <a:solidFill>
                  <a:srgbClr val="FFFFFF"/>
                </a:solidFill>
              </a:uFill>
              <a:latin typeface="Arial"/>
            </a:endParaRPr>
          </a:p>
        </p:txBody>
      </p:sp>
      <p:sp>
        <p:nvSpPr>
          <p:cNvPr id="253" name="CustomShape 10"/>
          <p:cNvSpPr/>
          <p:nvPr/>
        </p:nvSpPr>
        <p:spPr>
          <a:xfrm>
            <a:off x="7310520" y="3069720"/>
            <a:ext cx="14634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p:txBody>
      </p:sp>
      <p:sp>
        <p:nvSpPr>
          <p:cNvPr id="254" name="CustomShape 11"/>
          <p:cNvSpPr/>
          <p:nvPr/>
        </p:nvSpPr>
        <p:spPr>
          <a:xfrm>
            <a:off x="5479200" y="1890720"/>
            <a:ext cx="23886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login</a:t>
            </a:r>
            <a:endParaRPr lang="en-US" sz="1800" b="0" strike="noStrike" spc="-1">
              <a:solidFill>
                <a:srgbClr val="000000"/>
              </a:solidFill>
              <a:uFill>
                <a:solidFill>
                  <a:srgbClr val="FFFFFF"/>
                </a:solidFill>
              </a:uFill>
              <a:latin typeface="Arial"/>
            </a:endParaRPr>
          </a:p>
        </p:txBody>
      </p:sp>
      <p:sp>
        <p:nvSpPr>
          <p:cNvPr id="255" name="CustomShape 12"/>
          <p:cNvSpPr/>
          <p:nvPr/>
        </p:nvSpPr>
        <p:spPr>
          <a:xfrm>
            <a:off x="5704560" y="4039200"/>
            <a:ext cx="2162880" cy="6897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אשור</a:t>
            </a:r>
            <a:endParaRPr lang="en-US" sz="1800" b="0" strike="noStrike" spc="-1">
              <a:solidFill>
                <a:srgbClr val="000000"/>
              </a:solidFill>
              <a:uFill>
                <a:solidFill>
                  <a:srgbClr val="FFFFFF"/>
                </a:solidFill>
              </a:uFill>
              <a:latin typeface="Arial"/>
            </a:endParaRPr>
          </a:p>
        </p:txBody>
      </p:sp>
      <p:sp>
        <p:nvSpPr>
          <p:cNvPr id="256" name="CustomShape 13"/>
          <p:cNvSpPr/>
          <p:nvPr/>
        </p:nvSpPr>
        <p:spPr>
          <a:xfrm>
            <a:off x="4768920" y="3106440"/>
            <a:ext cx="23886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_____input_____</a:t>
            </a:r>
            <a:endParaRPr lang="en-US" sz="1800" b="0" strike="noStrike" spc="-1">
              <a:solidFill>
                <a:srgbClr val="000000"/>
              </a:solidFill>
              <a:uFill>
                <a:solidFill>
                  <a:srgbClr val="FFFFFF"/>
                </a:solidFill>
              </a:uFill>
              <a:latin typeface="Arial"/>
            </a:endParaRPr>
          </a:p>
        </p:txBody>
      </p:sp>
      <p:sp>
        <p:nvSpPr>
          <p:cNvPr id="257" name="CustomShape 14"/>
          <p:cNvSpPr/>
          <p:nvPr/>
        </p:nvSpPr>
        <p:spPr>
          <a:xfrm>
            <a:off x="4698000" y="3552480"/>
            <a:ext cx="1502280" cy="240840"/>
          </a:xfrm>
          <a:prstGeom prst="rect">
            <a:avLst/>
          </a:prstGeom>
          <a:solidFill>
            <a:srgbClr val="5B9BD5"/>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u="sng" strike="noStrike" spc="-1">
                <a:solidFill>
                  <a:srgbClr val="FFFFFF"/>
                </a:solidFill>
                <a:uFill>
                  <a:solidFill>
                    <a:srgbClr val="FFFFFF"/>
                  </a:solidFill>
                </a:uFill>
                <a:latin typeface="Calibri"/>
              </a:rPr>
              <a:t>שכחתי סיסמא</a:t>
            </a:r>
            <a:endParaRPr lang="en-US" sz="1800" b="0" strike="noStrike" spc="-1">
              <a:solidFill>
                <a:srgbClr val="000000"/>
              </a:solidFill>
              <a:uFill>
                <a:solidFill>
                  <a:srgbClr val="FFFFFF"/>
                </a:solidFill>
              </a:uFill>
              <a:latin typeface="Arial"/>
            </a:endParaRPr>
          </a:p>
        </p:txBody>
      </p:sp>
      <p:sp>
        <p:nvSpPr>
          <p:cNvPr id="258" name="CustomShape 15"/>
          <p:cNvSpPr/>
          <p:nvPr/>
        </p:nvSpPr>
        <p:spPr>
          <a:xfrm>
            <a:off x="1352520" y="922680"/>
            <a:ext cx="2496240" cy="410760"/>
          </a:xfrm>
          <a:prstGeom prst="rect">
            <a:avLst/>
          </a:prstGeom>
          <a:solidFill>
            <a:schemeClr val="bg1">
              <a:lumMod val="75000"/>
            </a:schemeClr>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אורח</a:t>
            </a:r>
            <a:endParaRPr lang="en-US" sz="1800" b="0" strike="noStrike" spc="-1">
              <a:solidFill>
                <a:srgbClr val="000000"/>
              </a:solidFill>
              <a:uFill>
                <a:solidFill>
                  <a:srgbClr val="FFFFFF"/>
                </a:solidFill>
              </a:uFill>
              <a:latin typeface="Arial"/>
            </a:endParaRPr>
          </a:p>
        </p:txBody>
      </p:sp>
      <p:sp>
        <p:nvSpPr>
          <p:cNvPr id="259" name="CustomShape 16"/>
          <p:cNvSpPr/>
          <p:nvPr/>
        </p:nvSpPr>
        <p:spPr>
          <a:xfrm>
            <a:off x="2345040" y="2171880"/>
            <a:ext cx="8254440" cy="1841400"/>
          </a:xfrm>
          <a:prstGeom prst="rect">
            <a:avLst/>
          </a:prstGeom>
          <a:solidFill>
            <a:srgbClr val="A5A5A5"/>
          </a:solidFill>
          <a:ln w="12600">
            <a:solidFill>
              <a:srgbClr val="7A7A7A"/>
            </a:solidFill>
            <a:miter/>
          </a:ln>
        </p:spPr>
        <p:style>
          <a:lnRef idx="0">
            <a:scrgbClr r="0" g="0" b="0"/>
          </a:lnRef>
          <a:fillRef idx="0">
            <a:scrgbClr r="0" g="0" b="0"/>
          </a:fillRef>
          <a:effectRef idx="0">
            <a:scrgbClr r="0" g="0" b="0"/>
          </a:effectRef>
          <a:fontRef idx="minor"/>
        </p:style>
      </p:sp>
      <p:sp>
        <p:nvSpPr>
          <p:cNvPr id="260" name="CustomShape 17"/>
          <p:cNvSpPr/>
          <p:nvPr/>
        </p:nvSpPr>
        <p:spPr>
          <a:xfrm>
            <a:off x="2766600" y="2482560"/>
            <a:ext cx="7612560" cy="1310760"/>
          </a:xfrm>
          <a:prstGeom prst="rect">
            <a:avLst/>
          </a:prstGeom>
          <a:solidFill>
            <a:srgbClr val="A5A5A5"/>
          </a:solidFill>
          <a:ln w="12600">
            <a:solidFill>
              <a:srgbClr val="7A7A7A"/>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strike="noStrike" spc="-1">
                <a:solidFill>
                  <a:srgbClr val="FFFFFF"/>
                </a:solidFill>
                <a:uFill>
                  <a:solidFill>
                    <a:srgbClr val="FFFFFF"/>
                  </a:solidFill>
                </a:uFill>
                <a:latin typeface="Calibri"/>
              </a:rPr>
              <a:t>שלח סיסמא זמנית חדשה:</a:t>
            </a:r>
            <a:endParaRPr lang="en-US" sz="1800" b="0" strike="noStrike" spc="-1">
              <a:solidFill>
                <a:srgbClr val="000000"/>
              </a:solidFill>
              <a:uFill>
                <a:solidFill>
                  <a:srgbClr val="FFFFFF"/>
                </a:solidFill>
              </a:uFill>
              <a:latin typeface="Arial"/>
            </a:endParaRPr>
          </a:p>
        </p:txBody>
      </p:sp>
      <p:sp>
        <p:nvSpPr>
          <p:cNvPr id="261" name="CustomShape 18"/>
          <p:cNvSpPr/>
          <p:nvPr/>
        </p:nvSpPr>
        <p:spPr>
          <a:xfrm>
            <a:off x="4381920" y="2941560"/>
            <a:ext cx="4395960" cy="378000"/>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למייל</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שלך</a:t>
            </a:r>
            <a:r>
              <a:rPr lang="en-US" sz="1800" b="0" strike="noStrike" spc="-1" dirty="0">
                <a:solidFill>
                  <a:srgbClr val="FFFFFF"/>
                </a:solidFill>
                <a:uFill>
                  <a:solidFill>
                    <a:srgbClr val="FFFFFF"/>
                  </a:solidFill>
                </a:uFill>
                <a:latin typeface="Calibri"/>
              </a:rPr>
              <a:t> </a:t>
            </a:r>
            <a:r>
              <a:rPr lang="en-US" sz="1800" b="0" u="sng" strike="noStrike" spc="-1" dirty="0">
                <a:solidFill>
                  <a:srgbClr val="0563C1"/>
                </a:solidFill>
                <a:uFill>
                  <a:solidFill>
                    <a:srgbClr val="FFFFFF"/>
                  </a:solidFill>
                </a:uFill>
                <a:latin typeface="Calibri"/>
                <a:hlinkClick r:id="rId3"/>
              </a:rPr>
              <a:t>ghhjbdkjgn@gmail.com</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5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5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5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5" name="CustomShape 9"/>
          <p:cNvSpPr/>
          <p:nvPr/>
        </p:nvSpPr>
        <p:spPr>
          <a:xfrm>
            <a:off x="2652732" y="276925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6" name="CustomShape 11"/>
          <p:cNvSpPr/>
          <p:nvPr/>
        </p:nvSpPr>
        <p:spPr>
          <a:xfrm>
            <a:off x="3820934" y="276925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7" name="CustomShape 11"/>
          <p:cNvSpPr/>
          <p:nvPr/>
        </p:nvSpPr>
        <p:spPr>
          <a:xfrm>
            <a:off x="5154554" y="277612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chemeClr val="tx1"/>
                </a:solidFill>
                <a:uFill>
                  <a:solidFill>
                    <a:srgbClr val="FFFFFF"/>
                  </a:solidFill>
                </a:uFill>
                <a:latin typeface="Calibri"/>
              </a:rPr>
              <a:t>ספק</a:t>
            </a:r>
            <a:endParaRPr lang="he-IL" spc="-1" dirty="0">
              <a:solidFill>
                <a:schemeClr val="tx1"/>
              </a:solidFill>
              <a:uFill>
                <a:solidFill>
                  <a:srgbClr val="FFFFFF"/>
                </a:solidFill>
              </a:uFill>
              <a:latin typeface="Calibri"/>
            </a:endParaRPr>
          </a:p>
        </p:txBody>
      </p:sp>
      <p:sp>
        <p:nvSpPr>
          <p:cNvPr id="18" name="CustomShape 9"/>
          <p:cNvSpPr/>
          <p:nvPr/>
        </p:nvSpPr>
        <p:spPr>
          <a:xfrm>
            <a:off x="2652732" y="342946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9" name="CustomShape 11"/>
          <p:cNvSpPr/>
          <p:nvPr/>
        </p:nvSpPr>
        <p:spPr>
          <a:xfrm>
            <a:off x="3820934" y="342946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0" name="CustomShape 11"/>
          <p:cNvSpPr/>
          <p:nvPr/>
        </p:nvSpPr>
        <p:spPr>
          <a:xfrm>
            <a:off x="5154554" y="343633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chemeClr val="tx1"/>
                </a:solidFill>
                <a:uFill>
                  <a:solidFill>
                    <a:srgbClr val="FFFFFF"/>
                  </a:solidFill>
                </a:uFill>
                <a:latin typeface="Calibri"/>
              </a:rPr>
              <a:t>ספק</a:t>
            </a:r>
            <a:endParaRPr lang="he-IL" spc="-1" dirty="0">
              <a:solidFill>
                <a:schemeClr val="tx1"/>
              </a:solidFill>
              <a:uFill>
                <a:solidFill>
                  <a:srgbClr val="FFFFFF"/>
                </a:solidFill>
              </a:uFill>
              <a:latin typeface="Calibri"/>
            </a:endParaRPr>
          </a:p>
        </p:txBody>
      </p:sp>
      <p:sp>
        <p:nvSpPr>
          <p:cNvPr id="21" name="CustomShape 9"/>
          <p:cNvSpPr/>
          <p:nvPr/>
        </p:nvSpPr>
        <p:spPr>
          <a:xfrm>
            <a:off x="2652732" y="408280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2" name="CustomShape 11"/>
          <p:cNvSpPr/>
          <p:nvPr/>
        </p:nvSpPr>
        <p:spPr>
          <a:xfrm>
            <a:off x="3820934" y="408280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3" name="CustomShape 11"/>
          <p:cNvSpPr/>
          <p:nvPr/>
        </p:nvSpPr>
        <p:spPr>
          <a:xfrm>
            <a:off x="5154554" y="408967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chemeClr val="tx1"/>
                </a:solidFill>
                <a:uFill>
                  <a:solidFill>
                    <a:srgbClr val="FFFFFF"/>
                  </a:solidFill>
                </a:uFill>
                <a:latin typeface="Calibri"/>
              </a:rPr>
              <a:t>ספק</a:t>
            </a:r>
            <a:endParaRPr lang="he-IL" spc="-1" dirty="0">
              <a:solidFill>
                <a:schemeClr val="tx1"/>
              </a:solidFill>
              <a:uFill>
                <a:solidFill>
                  <a:srgbClr val="FFFFFF"/>
                </a:solidFill>
              </a:uFill>
              <a:latin typeface="Calibri"/>
            </a:endParaRPr>
          </a:p>
        </p:txBody>
      </p:sp>
      <p:graphicFrame>
        <p:nvGraphicFramePr>
          <p:cNvPr id="24" name="Table 8"/>
          <p:cNvGraphicFramePr/>
          <p:nvPr>
            <p:extLst>
              <p:ext uri="{D42A27DB-BD31-4B8C-83A1-F6EECF244321}">
                <p14:modId xmlns:p14="http://schemas.microsoft.com/office/powerpoint/2010/main" val="3705042579"/>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Arial"/>
                        </a:rPr>
                        <a:t>עריכה</a:t>
                      </a:r>
                      <a:r>
                        <a:rPr lang="he-IL" sz="1800" b="0" strike="noStrike" spc="-1" dirty="0" smtClean="0">
                          <a:solidFill>
                            <a:srgbClr val="000000"/>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ספקים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5" name="קבוצה 24"/>
          <p:cNvGrpSpPr/>
          <p:nvPr/>
        </p:nvGrpSpPr>
        <p:grpSpPr>
          <a:xfrm>
            <a:off x="2518461" y="1471590"/>
            <a:ext cx="7792231" cy="344811"/>
            <a:chOff x="2065221" y="1502246"/>
            <a:chExt cx="7792231" cy="344811"/>
          </a:xfrm>
        </p:grpSpPr>
        <p:sp>
          <p:nvSpPr>
            <p:cNvPr id="2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1231560" y="321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66" name="CustomShape 2"/>
          <p:cNvSpPr/>
          <p:nvPr/>
        </p:nvSpPr>
        <p:spPr>
          <a:xfrm>
            <a:off x="1231560" y="5295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7" name="CustomShape 3"/>
          <p:cNvSpPr/>
          <p:nvPr/>
        </p:nvSpPr>
        <p:spPr>
          <a:xfrm>
            <a:off x="1207440" y="333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6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7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 &gt; עריכה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7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5" name="Table 8"/>
          <p:cNvGraphicFramePr/>
          <p:nvPr>
            <p:extLst>
              <p:ext uri="{D42A27DB-BD31-4B8C-83A1-F6EECF244321}">
                <p14:modId xmlns:p14="http://schemas.microsoft.com/office/powerpoint/2010/main" val="2142811781"/>
              </p:ext>
            </p:extLst>
          </p:nvPr>
        </p:nvGraphicFramePr>
        <p:xfrm>
          <a:off x="2670864" y="1925954"/>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ספקים-&gt;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4" name="CustomShape 10"/>
          <p:cNvSpPr/>
          <p:nvPr/>
        </p:nvSpPr>
        <p:spPr>
          <a:xfrm>
            <a:off x="2911972" y="2494453"/>
            <a:ext cx="7398720" cy="2420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a:lstStyle/>
          <a:p>
            <a:pPr marL="2286000"/>
            <a:r>
              <a:rPr lang="he-IL" spc="-1" dirty="0" smtClean="0">
                <a:solidFill>
                  <a:srgbClr val="000000"/>
                </a:solidFill>
                <a:uFill>
                  <a:solidFill>
                    <a:srgbClr val="FFFFFF"/>
                  </a:solidFill>
                </a:uFill>
                <a:latin typeface="Calibri"/>
              </a:rPr>
              <a:t>שם פרטי:_________</a:t>
            </a:r>
          </a:p>
          <a:p>
            <a:pPr marL="2286000"/>
            <a:r>
              <a:rPr lang="he-IL" spc="-1" dirty="0" smtClean="0">
                <a:solidFill>
                  <a:srgbClr val="000000"/>
                </a:solidFill>
                <a:uFill>
                  <a:solidFill>
                    <a:srgbClr val="FFFFFF"/>
                  </a:solidFill>
                </a:uFill>
                <a:latin typeface="Calibri"/>
              </a:rPr>
              <a:t>שם משפחה:______</a:t>
            </a:r>
            <a:endParaRPr lang="en-US" spc="-1" dirty="0" smtClean="0">
              <a:solidFill>
                <a:srgbClr val="000000"/>
              </a:solidFill>
              <a:uFill>
                <a:solidFill>
                  <a:srgbClr val="FFFFFF"/>
                </a:solidFill>
              </a:uFill>
              <a:latin typeface="Calibri"/>
            </a:endParaRPr>
          </a:p>
          <a:p>
            <a:pPr marL="2286000"/>
            <a:r>
              <a:rPr lang="en-US" spc="-1" dirty="0" err="1" smtClean="0">
                <a:solidFill>
                  <a:srgbClr val="000000"/>
                </a:solidFill>
                <a:uFill>
                  <a:solidFill>
                    <a:srgbClr val="FFFFFF"/>
                  </a:solidFill>
                </a:uFill>
                <a:latin typeface="Calibri"/>
              </a:rPr>
              <a:t>עיר</a:t>
            </a:r>
            <a:r>
              <a:rPr lang="en-US" spc="-1" dirty="0" smtClean="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מגורים</a:t>
            </a:r>
            <a:r>
              <a:rPr lang="en-US" spc="-1" dirty="0">
                <a:solidFill>
                  <a:srgbClr val="000000"/>
                </a:solidFill>
                <a:uFill>
                  <a:solidFill>
                    <a:srgbClr val="FFFFFF"/>
                  </a:solidFill>
                </a:uFill>
                <a:latin typeface="Calibri"/>
              </a:rPr>
              <a:t>:________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טלפון</a:t>
            </a:r>
            <a:r>
              <a:rPr lang="en-US" spc="-1" dirty="0">
                <a:solidFill>
                  <a:srgbClr val="000000"/>
                </a:solidFill>
                <a:uFill>
                  <a:solidFill>
                    <a:srgbClr val="FFFFFF"/>
                  </a:solidFill>
                </a:uFill>
                <a:latin typeface="Calibri"/>
              </a:rPr>
              <a:t>:__________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פלאפון</a:t>
            </a:r>
            <a:r>
              <a:rPr lang="en-US" spc="-1" dirty="0">
                <a:solidFill>
                  <a:srgbClr val="000000"/>
                </a:solidFill>
                <a:uFill>
                  <a:solidFill>
                    <a:srgbClr val="FFFFFF"/>
                  </a:solidFill>
                </a:uFill>
                <a:latin typeface="Calibri"/>
              </a:rPr>
              <a:t>:____________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מייל</a:t>
            </a:r>
            <a:r>
              <a:rPr lang="en-US" spc="-1" dirty="0">
                <a:solidFill>
                  <a:srgbClr val="000000"/>
                </a:solidFill>
                <a:uFill>
                  <a:solidFill>
                    <a:srgbClr val="FFFFFF"/>
                  </a:solidFill>
                </a:uFill>
                <a:latin typeface="Calibri"/>
              </a:rPr>
              <a:t>:____________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הערות</a:t>
            </a:r>
            <a:r>
              <a:rPr lang="en-US" spc="-1" dirty="0">
                <a:solidFill>
                  <a:srgbClr val="000000"/>
                </a:solidFill>
                <a:uFill>
                  <a:solidFill>
                    <a:srgbClr val="FFFFFF"/>
                  </a:solidFill>
                </a:uFill>
                <a:latin typeface="Calibri"/>
              </a:rPr>
              <a:t>:_____________</a:t>
            </a:r>
            <a:endParaRPr lang="en-US" sz="1400" spc="-1" dirty="0">
              <a:solidFill>
                <a:srgbClr val="000000"/>
              </a:solidFill>
              <a:uFill>
                <a:solidFill>
                  <a:srgbClr val="FFFFFF"/>
                </a:solidFill>
              </a:uFill>
            </a:endParaRPr>
          </a:p>
          <a:p>
            <a:endParaRPr lang="he-IL" dirty="0"/>
          </a:p>
        </p:txBody>
      </p:sp>
      <p:sp>
        <p:nvSpPr>
          <p:cNvPr id="25" name="CustomShape 9"/>
          <p:cNvSpPr/>
          <p:nvPr/>
        </p:nvSpPr>
        <p:spPr>
          <a:xfrm>
            <a:off x="3273366" y="4404815"/>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שמור</a:t>
            </a:r>
          </a:p>
        </p:txBody>
      </p:sp>
      <p:sp>
        <p:nvSpPr>
          <p:cNvPr id="31" name="CustomShape 10"/>
          <p:cNvSpPr/>
          <p:nvPr/>
        </p:nvSpPr>
        <p:spPr>
          <a:xfrm>
            <a:off x="4656676" y="3127826"/>
            <a:ext cx="29376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 name="CustomShape 11"/>
          <p:cNvSpPr/>
          <p:nvPr/>
        </p:nvSpPr>
        <p:spPr>
          <a:xfrm>
            <a:off x="4643716" y="2712026"/>
            <a:ext cx="250920" cy="365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 name="CustomShape 12"/>
          <p:cNvSpPr/>
          <p:nvPr/>
        </p:nvSpPr>
        <p:spPr>
          <a:xfrm>
            <a:off x="3049276" y="2712026"/>
            <a:ext cx="1527480" cy="3322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p:txBody>
      </p:sp>
      <p:sp>
        <p:nvSpPr>
          <p:cNvPr id="34" name="CustomShape 13"/>
          <p:cNvSpPr/>
          <p:nvPr/>
        </p:nvSpPr>
        <p:spPr>
          <a:xfrm>
            <a:off x="3049276" y="3127826"/>
            <a:ext cx="152748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ארבעת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המינים</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7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8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 &gt; ספק חדש</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8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85" name="CustomShape 8"/>
          <p:cNvSpPr/>
          <p:nvPr/>
        </p:nvSpPr>
        <p:spPr>
          <a:xfrm>
            <a:off x="4089600" y="2513534"/>
            <a:ext cx="5060160" cy="2219746"/>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צור ספק חדש</a:t>
            </a:r>
            <a:endParaRPr lang="en-US" sz="1800" b="0" strike="noStrike" spc="-1">
              <a:solidFill>
                <a:srgbClr val="000000"/>
              </a:solidFill>
              <a:uFill>
                <a:solidFill>
                  <a:srgbClr val="FFFFFF"/>
                </a:solidFill>
              </a:uFill>
              <a:latin typeface="Arial"/>
            </a:endParaRPr>
          </a:p>
        </p:txBody>
      </p:sp>
      <p:sp>
        <p:nvSpPr>
          <p:cNvPr id="986" name="CustomShape 9"/>
          <p:cNvSpPr/>
          <p:nvPr/>
        </p:nvSpPr>
        <p:spPr>
          <a:xfrm>
            <a:off x="5385960" y="4471920"/>
            <a:ext cx="209916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שמור</a:t>
            </a:r>
            <a:endParaRPr lang="en-US" sz="1800" b="0" strike="noStrike" spc="-1">
              <a:solidFill>
                <a:srgbClr val="000000"/>
              </a:solidFill>
              <a:uFill>
                <a:solidFill>
                  <a:srgbClr val="FFFFFF"/>
                </a:solidFill>
              </a:uFill>
              <a:latin typeface="Arial"/>
            </a:endParaRPr>
          </a:p>
        </p:txBody>
      </p:sp>
      <p:graphicFrame>
        <p:nvGraphicFramePr>
          <p:cNvPr id="11" name="Table 8"/>
          <p:cNvGraphicFramePr/>
          <p:nvPr>
            <p:extLst>
              <p:ext uri="{D42A27DB-BD31-4B8C-83A1-F6EECF244321}">
                <p14:modId xmlns:p14="http://schemas.microsoft.com/office/powerpoint/2010/main" val="2524477841"/>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צור חדש-&gt;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ספקים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5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5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he-IL" sz="1600" spc="-1" dirty="0" smtClean="0">
                <a:solidFill>
                  <a:srgbClr val="000000"/>
                </a:solidFill>
                <a:uFill>
                  <a:solidFill>
                    <a:srgbClr val="FFFFFF"/>
                  </a:solidFill>
                </a:uFill>
                <a:latin typeface="Calibri"/>
              </a:rPr>
              <a:t>עובדים</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95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5" name="CustomShape 9"/>
          <p:cNvSpPr/>
          <p:nvPr/>
        </p:nvSpPr>
        <p:spPr>
          <a:xfrm>
            <a:off x="2950590" y="2769259"/>
            <a:ext cx="753089"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6" name="CustomShape 11"/>
          <p:cNvSpPr/>
          <p:nvPr/>
        </p:nvSpPr>
        <p:spPr>
          <a:xfrm>
            <a:off x="3820934" y="276925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7" name="CustomShape 11"/>
          <p:cNvSpPr/>
          <p:nvPr/>
        </p:nvSpPr>
        <p:spPr>
          <a:xfrm>
            <a:off x="5154554" y="277612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rgbClr val="000000"/>
                </a:solidFill>
                <a:uFill>
                  <a:solidFill>
                    <a:srgbClr val="FFFFFF"/>
                  </a:solidFill>
                </a:uFill>
                <a:latin typeface="Calibri"/>
              </a:rPr>
              <a:t>עובד</a:t>
            </a:r>
            <a:endParaRPr lang="he-IL" spc="-1" dirty="0">
              <a:solidFill>
                <a:schemeClr val="tx1"/>
              </a:solidFill>
              <a:uFill>
                <a:solidFill>
                  <a:srgbClr val="FFFFFF"/>
                </a:solidFill>
              </a:uFill>
              <a:latin typeface="Calibri"/>
            </a:endParaRPr>
          </a:p>
        </p:txBody>
      </p:sp>
      <p:sp>
        <p:nvSpPr>
          <p:cNvPr id="18" name="CustomShape 9"/>
          <p:cNvSpPr/>
          <p:nvPr/>
        </p:nvSpPr>
        <p:spPr>
          <a:xfrm>
            <a:off x="2950590" y="3429469"/>
            <a:ext cx="753090"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9" name="CustomShape 11"/>
          <p:cNvSpPr/>
          <p:nvPr/>
        </p:nvSpPr>
        <p:spPr>
          <a:xfrm>
            <a:off x="3820934" y="342946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0" name="CustomShape 11"/>
          <p:cNvSpPr/>
          <p:nvPr/>
        </p:nvSpPr>
        <p:spPr>
          <a:xfrm>
            <a:off x="5154554" y="343633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rgbClr val="000000"/>
                </a:solidFill>
                <a:uFill>
                  <a:solidFill>
                    <a:srgbClr val="FFFFFF"/>
                  </a:solidFill>
                </a:uFill>
                <a:latin typeface="Calibri"/>
              </a:rPr>
              <a:t>עובד</a:t>
            </a:r>
            <a:endParaRPr lang="he-IL" spc="-1" dirty="0">
              <a:solidFill>
                <a:schemeClr val="tx1"/>
              </a:solidFill>
              <a:uFill>
                <a:solidFill>
                  <a:srgbClr val="FFFFFF"/>
                </a:solidFill>
              </a:uFill>
              <a:latin typeface="Calibri"/>
            </a:endParaRPr>
          </a:p>
        </p:txBody>
      </p:sp>
      <p:sp>
        <p:nvSpPr>
          <p:cNvPr id="21" name="CustomShape 9"/>
          <p:cNvSpPr/>
          <p:nvPr/>
        </p:nvSpPr>
        <p:spPr>
          <a:xfrm>
            <a:off x="2950590" y="4082809"/>
            <a:ext cx="753090"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2" name="CustomShape 11"/>
          <p:cNvSpPr/>
          <p:nvPr/>
        </p:nvSpPr>
        <p:spPr>
          <a:xfrm>
            <a:off x="3820934" y="408280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3" name="CustomShape 11"/>
          <p:cNvSpPr/>
          <p:nvPr/>
        </p:nvSpPr>
        <p:spPr>
          <a:xfrm>
            <a:off x="5154554" y="408967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rgbClr val="000000"/>
                </a:solidFill>
                <a:uFill>
                  <a:solidFill>
                    <a:srgbClr val="FFFFFF"/>
                  </a:solidFill>
                </a:uFill>
                <a:latin typeface="Calibri"/>
              </a:rPr>
              <a:t>עובד</a:t>
            </a:r>
            <a:endParaRPr lang="he-IL" spc="-1" dirty="0">
              <a:solidFill>
                <a:schemeClr val="tx1"/>
              </a:solidFill>
              <a:uFill>
                <a:solidFill>
                  <a:srgbClr val="FFFFFF"/>
                </a:solidFill>
              </a:uFill>
              <a:latin typeface="Calibri"/>
            </a:endParaRPr>
          </a:p>
        </p:txBody>
      </p:sp>
      <p:graphicFrame>
        <p:nvGraphicFramePr>
          <p:cNvPr id="24" name="Table 8"/>
          <p:cNvGraphicFramePr/>
          <p:nvPr>
            <p:extLst>
              <p:ext uri="{D42A27DB-BD31-4B8C-83A1-F6EECF244321}">
                <p14:modId xmlns:p14="http://schemas.microsoft.com/office/powerpoint/2010/main" val="400733993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Arial"/>
                        </a:rPr>
                        <a:t>עריכה</a:t>
                      </a:r>
                      <a:r>
                        <a:rPr lang="he-IL" sz="1800" b="0" strike="noStrike" spc="-1" dirty="0" smtClean="0">
                          <a:solidFill>
                            <a:srgbClr val="000000"/>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rgbClr val="000000"/>
                          </a:solidFill>
                          <a:uFill>
                            <a:solidFill>
                              <a:srgbClr val="FFFFFF"/>
                            </a:solidFill>
                          </a:uFill>
                          <a:latin typeface="Calibri"/>
                        </a:rPr>
                        <a:t>עובדים</a:t>
                      </a:r>
                      <a:endParaRPr lang="he-IL"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5" name="קבוצה 24"/>
          <p:cNvGrpSpPr/>
          <p:nvPr/>
        </p:nvGrpSpPr>
        <p:grpSpPr>
          <a:xfrm>
            <a:off x="2518461" y="1471590"/>
            <a:ext cx="7792231" cy="344811"/>
            <a:chOff x="2065221" y="1502246"/>
            <a:chExt cx="7792231" cy="344811"/>
          </a:xfrm>
        </p:grpSpPr>
        <p:sp>
          <p:nvSpPr>
            <p:cNvPr id="2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33" name="CustomShape 11"/>
          <p:cNvSpPr/>
          <p:nvPr/>
        </p:nvSpPr>
        <p:spPr>
          <a:xfrm>
            <a:off x="1616970" y="2759231"/>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pc="-1" dirty="0" smtClean="0">
                <a:solidFill>
                  <a:srgbClr val="FFFFFF"/>
                </a:solidFill>
                <a:uFill>
                  <a:solidFill>
                    <a:srgbClr val="FFFFFF"/>
                  </a:solidFill>
                </a:uFill>
                <a:latin typeface="Calibri"/>
              </a:rPr>
              <a:t>ערוך יומן עובד</a:t>
            </a:r>
            <a:endParaRPr lang="en-US" sz="1800" b="0" strike="noStrike" spc="-1" dirty="0">
              <a:solidFill>
                <a:srgbClr val="000000"/>
              </a:solidFill>
              <a:uFill>
                <a:solidFill>
                  <a:srgbClr val="FFFFFF"/>
                </a:solidFill>
              </a:uFill>
              <a:latin typeface="Arial"/>
            </a:endParaRPr>
          </a:p>
        </p:txBody>
      </p:sp>
      <p:sp>
        <p:nvSpPr>
          <p:cNvPr id="34" name="CustomShape 11"/>
          <p:cNvSpPr/>
          <p:nvPr/>
        </p:nvSpPr>
        <p:spPr>
          <a:xfrm>
            <a:off x="1616970" y="3419441"/>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ערוך יומן עובד</a:t>
            </a:r>
            <a:endParaRPr lang="en-US" spc="-1" dirty="0">
              <a:solidFill>
                <a:srgbClr val="000000"/>
              </a:solidFill>
              <a:uFill>
                <a:solidFill>
                  <a:srgbClr val="FFFFFF"/>
                </a:solidFill>
              </a:uFill>
            </a:endParaRPr>
          </a:p>
        </p:txBody>
      </p:sp>
      <p:sp>
        <p:nvSpPr>
          <p:cNvPr id="35" name="CustomShape 11"/>
          <p:cNvSpPr/>
          <p:nvPr/>
        </p:nvSpPr>
        <p:spPr>
          <a:xfrm>
            <a:off x="1616970" y="4072781"/>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ערוך יומן עובד</a:t>
            </a: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18143876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1231560" y="321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66" name="CustomShape 2"/>
          <p:cNvSpPr/>
          <p:nvPr/>
        </p:nvSpPr>
        <p:spPr>
          <a:xfrm>
            <a:off x="1231560" y="5295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7" name="CustomShape 3"/>
          <p:cNvSpPr/>
          <p:nvPr/>
        </p:nvSpPr>
        <p:spPr>
          <a:xfrm>
            <a:off x="1207440" y="333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6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70"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he-IL" sz="1600" b="0" strike="noStrike" spc="-1" dirty="0" smtClean="0">
                <a:solidFill>
                  <a:srgbClr val="000000"/>
                </a:solidFill>
                <a:uFill>
                  <a:solidFill>
                    <a:srgbClr val="FFFFFF"/>
                  </a:solidFill>
                </a:uFill>
                <a:latin typeface="+mn-lt"/>
              </a:rPr>
              <a:t>עובד</a:t>
            </a:r>
            <a:r>
              <a:rPr lang="en-US" sz="1600" b="0" strike="noStrike" spc="-1" dirty="0" err="1" smtClean="0">
                <a:solidFill>
                  <a:srgbClr val="000000"/>
                </a:solidFill>
                <a:uFill>
                  <a:solidFill>
                    <a:srgbClr val="FFFFFF"/>
                  </a:solidFill>
                </a:uFill>
                <a:latin typeface="Calibri"/>
              </a:rPr>
              <a:t>ים</a:t>
            </a:r>
            <a:r>
              <a:rPr lang="en-US" sz="1600" b="0" strike="noStrike" spc="-1" dirty="0" smtClean="0">
                <a:solidFill>
                  <a:srgbClr val="000000"/>
                </a:solidFill>
                <a:uFill>
                  <a:solidFill>
                    <a:srgbClr val="FFFFFF"/>
                  </a:solidFill>
                </a:uFill>
                <a:latin typeface="Calibri"/>
              </a:rPr>
              <a:t> </a:t>
            </a:r>
            <a:r>
              <a:rPr lang="en-US" sz="1600" b="0" strike="noStrike" spc="-1" dirty="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עריכה</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97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5" name="Table 8"/>
          <p:cNvGraphicFramePr/>
          <p:nvPr>
            <p:extLst>
              <p:ext uri="{D42A27DB-BD31-4B8C-83A1-F6EECF244321}">
                <p14:modId xmlns:p14="http://schemas.microsoft.com/office/powerpoint/2010/main" val="2974551363"/>
              </p:ext>
            </p:extLst>
          </p:nvPr>
        </p:nvGraphicFramePr>
        <p:xfrm>
          <a:off x="2670864" y="1925954"/>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עובדים-&gt;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4" name="CustomShape 10"/>
          <p:cNvSpPr/>
          <p:nvPr/>
        </p:nvSpPr>
        <p:spPr>
          <a:xfrm>
            <a:off x="2911972" y="2494453"/>
            <a:ext cx="7398720" cy="2420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a:lstStyle/>
          <a:p>
            <a:pPr marL="2286000" algn="r"/>
            <a:r>
              <a:rPr lang="en-US" spc="-1" dirty="0" err="1">
                <a:solidFill>
                  <a:srgbClr val="000000"/>
                </a:solidFill>
                <a:uFill>
                  <a:solidFill>
                    <a:srgbClr val="FFFFFF"/>
                  </a:solidFill>
                </a:uFill>
                <a:latin typeface="Calibri"/>
              </a:rPr>
              <a:t>תז</a:t>
            </a:r>
            <a:r>
              <a:rPr lang="en-US" spc="-1" dirty="0">
                <a:solidFill>
                  <a:srgbClr val="000000"/>
                </a:solidFill>
                <a:uFill>
                  <a:solidFill>
                    <a:srgbClr val="FFFFFF"/>
                  </a:solidFill>
                </a:uFill>
                <a:latin typeface="Calibri"/>
              </a:rPr>
              <a:t>:_____________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עיר</a:t>
            </a:r>
            <a:r>
              <a:rPr lang="en-US" spc="-1" dirty="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מגורים</a:t>
            </a:r>
            <a:r>
              <a:rPr lang="en-US" spc="-1" dirty="0">
                <a:solidFill>
                  <a:srgbClr val="000000"/>
                </a:solidFill>
                <a:uFill>
                  <a:solidFill>
                    <a:srgbClr val="FFFFFF"/>
                  </a:solidFill>
                </a:uFill>
                <a:latin typeface="Calibri"/>
              </a:rPr>
              <a:t>:________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טלפון</a:t>
            </a:r>
            <a:r>
              <a:rPr lang="en-US" spc="-1" dirty="0">
                <a:solidFill>
                  <a:srgbClr val="000000"/>
                </a:solidFill>
                <a:uFill>
                  <a:solidFill>
                    <a:srgbClr val="FFFFFF"/>
                  </a:solidFill>
                </a:uFill>
                <a:latin typeface="Calibri"/>
              </a:rPr>
              <a:t>:__________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פלאפון</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מייל</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הערות</a:t>
            </a:r>
            <a:r>
              <a:rPr lang="en-US" spc="-1" dirty="0">
                <a:solidFill>
                  <a:srgbClr val="000000"/>
                </a:solidFill>
                <a:uFill>
                  <a:solidFill>
                    <a:srgbClr val="FFFFFF"/>
                  </a:solidFill>
                </a:uFill>
                <a:latin typeface="Calibri"/>
              </a:rPr>
              <a:t>:_____________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תפקיד</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שכר</a:t>
            </a:r>
            <a:r>
              <a:rPr lang="en-US" spc="-1" dirty="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שעתי</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algn="l" rtl="0"/>
            <a:endParaRPr lang="he-IL" dirty="0"/>
          </a:p>
        </p:txBody>
      </p:sp>
      <p:sp>
        <p:nvSpPr>
          <p:cNvPr id="25" name="CustomShape 9"/>
          <p:cNvSpPr/>
          <p:nvPr/>
        </p:nvSpPr>
        <p:spPr>
          <a:xfrm>
            <a:off x="3273366" y="4404815"/>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שמור</a:t>
            </a:r>
          </a:p>
        </p:txBody>
      </p:sp>
    </p:spTree>
    <p:extLst>
      <p:ext uri="{BB962C8B-B14F-4D97-AF65-F5344CB8AC3E}">
        <p14:creationId xmlns:p14="http://schemas.microsoft.com/office/powerpoint/2010/main" val="1165634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7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8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 &gt; ספק חדש</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8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85" name="CustomShape 8"/>
          <p:cNvSpPr/>
          <p:nvPr/>
        </p:nvSpPr>
        <p:spPr>
          <a:xfrm>
            <a:off x="4089600" y="2513534"/>
            <a:ext cx="5060160" cy="2219746"/>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4400" b="0" strike="noStrike" spc="-1" dirty="0" err="1">
                <a:solidFill>
                  <a:srgbClr val="FFFFFF"/>
                </a:solidFill>
                <a:uFill>
                  <a:solidFill>
                    <a:srgbClr val="FFFFFF"/>
                  </a:solidFill>
                </a:uFill>
                <a:latin typeface="Calibri"/>
              </a:rPr>
              <a:t>צור</a:t>
            </a:r>
            <a:r>
              <a:rPr lang="en-US" sz="4400" b="0" strike="noStrike" spc="-1" dirty="0">
                <a:solidFill>
                  <a:srgbClr val="FFFFFF"/>
                </a:solidFill>
                <a:uFill>
                  <a:solidFill>
                    <a:srgbClr val="FFFFFF"/>
                  </a:solidFill>
                </a:uFill>
                <a:latin typeface="Calibri"/>
              </a:rPr>
              <a:t> </a:t>
            </a:r>
            <a:r>
              <a:rPr lang="he-IL" sz="4400" b="0" strike="noStrike" spc="-1" dirty="0" smtClean="0">
                <a:solidFill>
                  <a:schemeClr val="bg1"/>
                </a:solidFill>
                <a:uFill>
                  <a:solidFill>
                    <a:srgbClr val="FFFFFF"/>
                  </a:solidFill>
                </a:uFill>
                <a:latin typeface="+mn-lt"/>
              </a:rPr>
              <a:t>עובד</a:t>
            </a:r>
            <a:r>
              <a:rPr lang="en-US" sz="4400" b="0" strike="noStrike" spc="-1" dirty="0" smtClean="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חדש</a:t>
            </a:r>
            <a:endParaRPr lang="en-US" sz="1800" b="0" strike="noStrike" spc="-1" dirty="0">
              <a:solidFill>
                <a:srgbClr val="000000"/>
              </a:solidFill>
              <a:uFill>
                <a:solidFill>
                  <a:srgbClr val="FFFFFF"/>
                </a:solidFill>
              </a:uFill>
              <a:latin typeface="Arial"/>
            </a:endParaRPr>
          </a:p>
        </p:txBody>
      </p:sp>
      <p:graphicFrame>
        <p:nvGraphicFramePr>
          <p:cNvPr id="11" name="Table 8"/>
          <p:cNvGraphicFramePr/>
          <p:nvPr>
            <p:extLst>
              <p:ext uri="{D42A27DB-BD31-4B8C-83A1-F6EECF244321}">
                <p14:modId xmlns:p14="http://schemas.microsoft.com/office/powerpoint/2010/main" val="3729313227"/>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צור חדש-&gt;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עובדים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0" name="CustomShape 9"/>
          <p:cNvSpPr/>
          <p:nvPr/>
        </p:nvSpPr>
        <p:spPr>
          <a:xfrm>
            <a:off x="4215240" y="4529520"/>
            <a:ext cx="1861200" cy="75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שמור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ושלח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סיסמא</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לעובד</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944604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1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2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2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2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2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עובדים &gt; יומן עובד</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2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025" name="CustomShape 8"/>
          <p:cNvSpPr/>
          <p:nvPr/>
        </p:nvSpPr>
        <p:spPr>
          <a:xfrm>
            <a:off x="4922476" y="1975005"/>
            <a:ext cx="594684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יומן</a:t>
            </a:r>
            <a:endParaRPr lang="en-US" sz="1800" b="0" strike="noStrike" spc="-1">
              <a:solidFill>
                <a:srgbClr val="000000"/>
              </a:solidFill>
              <a:uFill>
                <a:solidFill>
                  <a:srgbClr val="FFFFFF"/>
                </a:solidFill>
              </a:uFill>
              <a:latin typeface="Arial"/>
            </a:endParaRPr>
          </a:p>
          <a:p>
            <a:pPr algn="r" rtl="1">
              <a:lnSpc>
                <a:spcPct val="100000"/>
              </a:lnSpc>
            </a:pPr>
            <a:r>
              <a:rPr lang="en-US" sz="4400" b="0" strike="noStrike" spc="-1">
                <a:solidFill>
                  <a:srgbClr val="FFFFFF"/>
                </a:solidFill>
                <a:uFill>
                  <a:solidFill>
                    <a:srgbClr val="FFFFFF"/>
                  </a:solidFill>
                </a:uFill>
                <a:latin typeface="Calibri"/>
              </a:rPr>
              <a:t>עובד</a:t>
            </a:r>
            <a:endParaRPr lang="en-US" sz="1800" b="0" strike="noStrike" spc="-1">
              <a:solidFill>
                <a:srgbClr val="000000"/>
              </a:solidFill>
              <a:uFill>
                <a:solidFill>
                  <a:srgbClr val="FFFFFF"/>
                </a:solidFill>
              </a:uFill>
              <a:latin typeface="Arial"/>
            </a:endParaRPr>
          </a:p>
        </p:txBody>
      </p:sp>
      <p:sp>
        <p:nvSpPr>
          <p:cNvPr id="1026" name="CustomShape 9"/>
          <p:cNvSpPr/>
          <p:nvPr/>
        </p:nvSpPr>
        <p:spPr>
          <a:xfrm>
            <a:off x="7213070" y="1970415"/>
            <a:ext cx="2233440" cy="335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עובד שם עובד</a:t>
            </a:r>
            <a:endParaRPr lang="en-US" sz="1800" b="0" strike="noStrike" spc="-1">
              <a:solidFill>
                <a:srgbClr val="000000"/>
              </a:solidFill>
              <a:uFill>
                <a:solidFill>
                  <a:srgbClr val="FFFFFF"/>
                </a:solidFill>
              </a:uFill>
              <a:latin typeface="Arial"/>
            </a:endParaRPr>
          </a:p>
        </p:txBody>
      </p:sp>
      <p:graphicFrame>
        <p:nvGraphicFramePr>
          <p:cNvPr id="1027" name="Table 10"/>
          <p:cNvGraphicFramePr/>
          <p:nvPr/>
        </p:nvGraphicFramePr>
        <p:xfrm>
          <a:off x="1798200" y="2450880"/>
          <a:ext cx="7978320" cy="2372760"/>
        </p:xfrm>
        <a:graphic>
          <a:graphicData uri="http://schemas.openxmlformats.org/drawingml/2006/table">
            <a:tbl>
              <a:tblPr/>
              <a:tblGrid>
                <a:gridCol w="835920">
                  <a:extLst>
                    <a:ext uri="{9D8B030D-6E8A-4147-A177-3AD203B41FA5}">
                      <a16:colId xmlns:a16="http://schemas.microsoft.com/office/drawing/2014/main" val="20000"/>
                    </a:ext>
                  </a:extLst>
                </a:gridCol>
                <a:gridCol w="761760">
                  <a:extLst>
                    <a:ext uri="{9D8B030D-6E8A-4147-A177-3AD203B41FA5}">
                      <a16:colId xmlns:a16="http://schemas.microsoft.com/office/drawing/2014/main" val="20001"/>
                    </a:ext>
                  </a:extLst>
                </a:gridCol>
                <a:gridCol w="1229040">
                  <a:extLst>
                    <a:ext uri="{9D8B030D-6E8A-4147-A177-3AD203B41FA5}">
                      <a16:colId xmlns:a16="http://schemas.microsoft.com/office/drawing/2014/main" val="20002"/>
                    </a:ext>
                  </a:extLst>
                </a:gridCol>
                <a:gridCol w="965160">
                  <a:extLst>
                    <a:ext uri="{9D8B030D-6E8A-4147-A177-3AD203B41FA5}">
                      <a16:colId xmlns:a16="http://schemas.microsoft.com/office/drawing/2014/main" val="20003"/>
                    </a:ext>
                  </a:extLst>
                </a:gridCol>
                <a:gridCol w="802440">
                  <a:extLst>
                    <a:ext uri="{9D8B030D-6E8A-4147-A177-3AD203B41FA5}">
                      <a16:colId xmlns:a16="http://schemas.microsoft.com/office/drawing/2014/main" val="20004"/>
                    </a:ext>
                  </a:extLst>
                </a:gridCol>
                <a:gridCol w="723600">
                  <a:extLst>
                    <a:ext uri="{9D8B030D-6E8A-4147-A177-3AD203B41FA5}">
                      <a16:colId xmlns:a16="http://schemas.microsoft.com/office/drawing/2014/main" val="20005"/>
                    </a:ext>
                  </a:extLst>
                </a:gridCol>
                <a:gridCol w="886320">
                  <a:extLst>
                    <a:ext uri="{9D8B030D-6E8A-4147-A177-3AD203B41FA5}">
                      <a16:colId xmlns:a16="http://schemas.microsoft.com/office/drawing/2014/main" val="20006"/>
                    </a:ext>
                  </a:extLst>
                </a:gridCol>
                <a:gridCol w="840600">
                  <a:extLst>
                    <a:ext uri="{9D8B030D-6E8A-4147-A177-3AD203B41FA5}">
                      <a16:colId xmlns:a16="http://schemas.microsoft.com/office/drawing/2014/main" val="20007"/>
                    </a:ext>
                  </a:extLst>
                </a:gridCol>
                <a:gridCol w="933480">
                  <a:extLst>
                    <a:ext uri="{9D8B030D-6E8A-4147-A177-3AD203B41FA5}">
                      <a16:colId xmlns:a16="http://schemas.microsoft.com/office/drawing/2014/main" val="20008"/>
                    </a:ext>
                  </a:extLst>
                </a:gridCol>
              </a:tblGrid>
              <a:tr h="846720">
                <a:tc>
                  <a:txBody>
                    <a:bodyPr/>
                    <a:lstStyle/>
                    <a:p>
                      <a:pPr algn="r" rtl="1">
                        <a:lnSpc>
                          <a:spcPct val="100000"/>
                        </a:lnSpc>
                      </a:pPr>
                      <a:r>
                        <a:rPr lang="en-US" sz="1800" b="1" strike="noStrike" spc="-1">
                          <a:solidFill>
                            <a:srgbClr val="FFFFFF"/>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סך הכל שעות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ודקות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ערוך רשומה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נפחא9 ב"ב</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סה"כ</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6</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sp>
        <p:nvSpPr>
          <p:cNvPr id="1028" name="CustomShape 11"/>
          <p:cNvSpPr/>
          <p:nvPr/>
        </p:nvSpPr>
        <p:spPr>
          <a:xfrm>
            <a:off x="1994400" y="3177720"/>
            <a:ext cx="672120" cy="250920"/>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ערוך</a:t>
            </a:r>
            <a:endParaRPr lang="en-US" sz="1800" b="0" strike="noStrike" spc="-1">
              <a:solidFill>
                <a:srgbClr val="000000"/>
              </a:solidFill>
              <a:uFill>
                <a:solidFill>
                  <a:srgbClr val="FFFFFF"/>
                </a:solidFill>
              </a:uFill>
              <a:latin typeface="Arial"/>
            </a:endParaRPr>
          </a:p>
        </p:txBody>
      </p:sp>
      <p:sp>
        <p:nvSpPr>
          <p:cNvPr id="1029" name="CustomShape 12"/>
          <p:cNvSpPr/>
          <p:nvPr/>
        </p:nvSpPr>
        <p:spPr>
          <a:xfrm>
            <a:off x="2330640" y="4950360"/>
            <a:ext cx="1993680" cy="3441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הוסף רשומה</a:t>
            </a:r>
            <a:endParaRPr lang="en-US" sz="1800" b="0" strike="noStrike" spc="-1">
              <a:solidFill>
                <a:srgbClr val="000000"/>
              </a:solidFill>
              <a:uFill>
                <a:solidFill>
                  <a:srgbClr val="FFFFFF"/>
                </a:solidFill>
              </a:uFill>
              <a:latin typeface="Arial"/>
            </a:endParaRPr>
          </a:p>
        </p:txBody>
      </p:sp>
      <p:sp>
        <p:nvSpPr>
          <p:cNvPr id="1031" name="CustomShape 13"/>
          <p:cNvSpPr/>
          <p:nvPr/>
        </p:nvSpPr>
        <p:spPr>
          <a:xfrm>
            <a:off x="4496760" y="49471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לתשלום:_________</a:t>
            </a:r>
            <a:endParaRPr lang="en-US" sz="1800" b="0" strike="noStrike" spc="-1">
              <a:solidFill>
                <a:srgbClr val="000000"/>
              </a:solidFill>
              <a:uFill>
                <a:solidFill>
                  <a:srgbClr val="FFFFFF"/>
                </a:solidFill>
              </a:uFill>
              <a:latin typeface="Arial"/>
            </a:endParaRPr>
          </a:p>
        </p:txBody>
      </p:sp>
      <p:grpSp>
        <p:nvGrpSpPr>
          <p:cNvPr id="16" name="קבוצה 15"/>
          <p:cNvGrpSpPr/>
          <p:nvPr/>
        </p:nvGrpSpPr>
        <p:grpSpPr>
          <a:xfrm>
            <a:off x="2455560" y="1530854"/>
            <a:ext cx="8505458" cy="692191"/>
            <a:chOff x="2065221" y="1502536"/>
            <a:chExt cx="8505458" cy="69219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69" y="150253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4" name="CustomShape 17"/>
            <p:cNvSpPr/>
            <p:nvPr/>
          </p:nvSpPr>
          <p:spPr>
            <a:xfrm>
              <a:off x="9176633" y="1882787"/>
              <a:ext cx="1394046"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z="1400" spc="-1" dirty="0" smtClean="0">
                  <a:solidFill>
                    <a:srgbClr val="FFFFFF"/>
                  </a:solidFill>
                  <a:uFill>
                    <a:solidFill>
                      <a:srgbClr val="FFFFFF"/>
                    </a:solidFill>
                  </a:uFill>
                  <a:latin typeface="Calibri"/>
                </a:rPr>
                <a:t>&lt;-חזור </a:t>
              </a:r>
              <a:r>
                <a:rPr lang="he-IL" sz="1400" spc="-1" dirty="0">
                  <a:solidFill>
                    <a:srgbClr val="FFFFFF"/>
                  </a:solidFill>
                  <a:uFill>
                    <a:solidFill>
                      <a:srgbClr val="FFFFFF"/>
                    </a:solidFill>
                  </a:uFill>
                  <a:latin typeface="Calibri"/>
                </a:rPr>
                <a:t>לעובדים</a:t>
              </a: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3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3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3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3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3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מוצרים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3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040" name="Table 9"/>
          <p:cNvGraphicFramePr/>
          <p:nvPr>
            <p:extLst>
              <p:ext uri="{D42A27DB-BD31-4B8C-83A1-F6EECF244321}">
                <p14:modId xmlns:p14="http://schemas.microsoft.com/office/powerpoint/2010/main" val="157441690"/>
              </p:ext>
            </p:extLst>
          </p:nvPr>
        </p:nvGraphicFramePr>
        <p:xfrm>
          <a:off x="2066408" y="2438727"/>
          <a:ext cx="8547840" cy="4480560"/>
        </p:xfrm>
        <a:graphic>
          <a:graphicData uri="http://schemas.openxmlformats.org/drawingml/2006/table">
            <a:tbl>
              <a:tblPr rtl="1"/>
              <a:tblGrid>
                <a:gridCol w="652680">
                  <a:extLst>
                    <a:ext uri="{9D8B030D-6E8A-4147-A177-3AD203B41FA5}">
                      <a16:colId xmlns:a16="http://schemas.microsoft.com/office/drawing/2014/main" val="20000"/>
                    </a:ext>
                  </a:extLst>
                </a:gridCol>
                <a:gridCol w="1178280">
                  <a:extLst>
                    <a:ext uri="{9D8B030D-6E8A-4147-A177-3AD203B41FA5}">
                      <a16:colId xmlns:a16="http://schemas.microsoft.com/office/drawing/2014/main" val="20001"/>
                    </a:ext>
                  </a:extLst>
                </a:gridCol>
                <a:gridCol w="971280">
                  <a:extLst>
                    <a:ext uri="{9D8B030D-6E8A-4147-A177-3AD203B41FA5}">
                      <a16:colId xmlns:a16="http://schemas.microsoft.com/office/drawing/2014/main" val="20002"/>
                    </a:ext>
                  </a:extLst>
                </a:gridCol>
                <a:gridCol w="1395360">
                  <a:extLst>
                    <a:ext uri="{9D8B030D-6E8A-4147-A177-3AD203B41FA5}">
                      <a16:colId xmlns:a16="http://schemas.microsoft.com/office/drawing/2014/main" val="20003"/>
                    </a:ext>
                  </a:extLst>
                </a:gridCol>
                <a:gridCol w="1996920">
                  <a:extLst>
                    <a:ext uri="{9D8B030D-6E8A-4147-A177-3AD203B41FA5}">
                      <a16:colId xmlns:a16="http://schemas.microsoft.com/office/drawing/2014/main" val="20004"/>
                    </a:ext>
                  </a:extLst>
                </a:gridCol>
                <a:gridCol w="1486440">
                  <a:extLst>
                    <a:ext uri="{9D8B030D-6E8A-4147-A177-3AD203B41FA5}">
                      <a16:colId xmlns:a16="http://schemas.microsoft.com/office/drawing/2014/main" val="20005"/>
                    </a:ext>
                  </a:extLst>
                </a:gridCol>
                <a:gridCol w="866880">
                  <a:extLst>
                    <a:ext uri="{9D8B030D-6E8A-4147-A177-3AD203B41FA5}">
                      <a16:colId xmlns:a16="http://schemas.microsoft.com/office/drawing/2014/main" val="20006"/>
                    </a:ext>
                  </a:extLst>
                </a:gridCol>
              </a:tblGrid>
              <a:tr h="860400">
                <a:tc>
                  <a:txBody>
                    <a:bodyPr/>
                    <a:lstStyle/>
                    <a:p>
                      <a:pPr algn="r" rtl="1">
                        <a:lnSpc>
                          <a:spcPct val="100000"/>
                        </a:lnSpc>
                      </a:pPr>
                      <a:r>
                        <a:rPr lang="en-US" sz="1800" b="1" strike="noStrike" spc="-1">
                          <a:solidFill>
                            <a:srgbClr val="FFFFFF"/>
                          </a:solidFill>
                          <a:uFill>
                            <a:solidFill>
                              <a:srgbClr val="FFFFFF"/>
                            </a:solidFill>
                          </a:uFill>
                          <a:latin typeface="Calibri"/>
                        </a:rPr>
                        <a:t>קוד 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שם מוצר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קטגוריה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תת קטגוריה1</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תת קטגוריה2</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תת</a:t>
                      </a:r>
                      <a:r>
                        <a:rPr lang="en-US" sz="1800" b="1" strike="noStrike" spc="-1" dirty="0">
                          <a:solidFill>
                            <a:srgbClr val="FFFFFF"/>
                          </a:solidFill>
                          <a:uFill>
                            <a:solidFill>
                              <a:srgbClr val="FFFFFF"/>
                            </a:solidFill>
                          </a:uFill>
                          <a:latin typeface="Calibri"/>
                        </a:rPr>
                        <a:t> קטגוריה3</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מחיר מכירה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595080">
                <a:tc>
                  <a:txBody>
                    <a:bodyPr/>
                    <a:lstStyle/>
                    <a:p>
                      <a:pPr algn="r" rtl="1"/>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אתרוג</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אתרוגים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תימני מחפוד</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 יד קשות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בד"ץ עדה חרדית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1.5 ק"ג</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4344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מיץ ענבים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שונות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שונות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קופסאות אתרוגים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קוישלך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שונות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זהידי</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dirty="0">
                          <a:solidFill>
                            <a:srgbClr val="000000"/>
                          </a:solidFill>
                          <a:uFill>
                            <a:solidFill>
                              <a:srgbClr val="FFFFFF"/>
                            </a:solidFill>
                          </a:uFill>
                          <a:latin typeface="Calibri"/>
                        </a:rPr>
                        <a:t>א</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bl>
          </a:graphicData>
        </a:graphic>
      </p:graphicFrame>
      <p:pic>
        <p:nvPicPr>
          <p:cNvPr id="1041" name="תמונה 12"/>
          <p:cNvPicPr/>
          <p:nvPr/>
        </p:nvPicPr>
        <p:blipFill>
          <a:blip r:embed="rId3"/>
          <a:stretch/>
        </p:blipFill>
        <p:spPr>
          <a:xfrm>
            <a:off x="1452240" y="1608120"/>
            <a:ext cx="574560" cy="574560"/>
          </a:xfrm>
          <a:prstGeom prst="rect">
            <a:avLst/>
          </a:prstGeom>
          <a:ln>
            <a:noFill/>
          </a:ln>
        </p:spPr>
      </p:pic>
      <p:graphicFrame>
        <p:nvGraphicFramePr>
          <p:cNvPr id="13" name="Table 8"/>
          <p:cNvGraphicFramePr/>
          <p:nvPr>
            <p:extLst>
              <p:ext uri="{D42A27DB-BD31-4B8C-83A1-F6EECF244321}">
                <p14:modId xmlns:p14="http://schemas.microsoft.com/office/powerpoint/2010/main" val="1908754727"/>
              </p:ext>
            </p:extLst>
          </p:nvPr>
        </p:nvGraphicFramePr>
        <p:xfrm>
          <a:off x="2539164" y="1923444"/>
          <a:ext cx="7863839" cy="408240"/>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chemeClr val="tx1"/>
                          </a:solidFill>
                          <a:uFill>
                            <a:solidFill>
                              <a:srgbClr val="FFFFFF"/>
                            </a:solidFill>
                          </a:uFill>
                          <a:latin typeface="Calibri"/>
                        </a:rPr>
                        <a:t>הוסף</a:t>
                      </a:r>
                      <a:r>
                        <a:rPr lang="en-US" sz="1800" b="0" strike="noStrike" spc="-1" dirty="0" smtClean="0">
                          <a:solidFill>
                            <a:schemeClr val="tx1"/>
                          </a:solidFill>
                          <a:uFill>
                            <a:solidFill>
                              <a:srgbClr val="FFFFFF"/>
                            </a:solidFill>
                          </a:uFill>
                          <a:latin typeface="Calibri"/>
                        </a:rPr>
                        <a:t> </a:t>
                      </a:r>
                      <a:r>
                        <a:rPr lang="en-US" sz="1800" b="0" strike="noStrike" spc="-1" dirty="0" err="1" smtClean="0">
                          <a:solidFill>
                            <a:schemeClr val="tx1"/>
                          </a:solidFill>
                          <a:uFill>
                            <a:solidFill>
                              <a:srgbClr val="FFFFFF"/>
                            </a:solidFill>
                          </a:uFill>
                          <a:latin typeface="Calibri"/>
                        </a:rPr>
                        <a:t>תת</a:t>
                      </a:r>
                      <a:r>
                        <a:rPr lang="en-US" sz="1800" b="0" strike="noStrike" spc="-1" dirty="0" smtClean="0">
                          <a:solidFill>
                            <a:schemeClr val="tx1"/>
                          </a:solidFill>
                          <a:uFill>
                            <a:solidFill>
                              <a:srgbClr val="FFFFFF"/>
                            </a:solidFill>
                          </a:uFill>
                          <a:latin typeface="Calibri"/>
                        </a:rPr>
                        <a:t>/</a:t>
                      </a:r>
                      <a:r>
                        <a:rPr lang="en-US" sz="1800" b="0" strike="noStrike" spc="-1" dirty="0" err="1" smtClean="0">
                          <a:solidFill>
                            <a:schemeClr val="tx1"/>
                          </a:solidFill>
                          <a:uFill>
                            <a:solidFill>
                              <a:srgbClr val="FFFFFF"/>
                            </a:solidFill>
                          </a:uFill>
                          <a:latin typeface="Calibri"/>
                        </a:rPr>
                        <a:t>קטגורייה</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chemeClr val="tx1"/>
                          </a:solidFill>
                          <a:uFill>
                            <a:solidFill>
                              <a:srgbClr val="FFFFFF"/>
                            </a:solidFill>
                          </a:uFill>
                          <a:latin typeface="+mn-lt"/>
                        </a:rPr>
                        <a:t>צור חדש</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chemeClr val="tx1"/>
                          </a:solidFill>
                          <a:uFill>
                            <a:solidFill>
                              <a:srgbClr val="FFFFFF"/>
                            </a:solidFill>
                          </a:uFill>
                          <a:latin typeface="Arial"/>
                        </a:rPr>
                        <a:t>עריכה</a:t>
                      </a:r>
                      <a:r>
                        <a:rPr lang="he-IL" sz="1800" b="0" strike="noStrike" spc="-1" dirty="0" smtClean="0">
                          <a:solidFill>
                            <a:schemeClr val="tx1"/>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chemeClr val="tx1"/>
                          </a:solidFill>
                          <a:uFill>
                            <a:solidFill>
                              <a:srgbClr val="FFFFFF"/>
                            </a:solidFill>
                          </a:uFill>
                          <a:latin typeface="Calibri"/>
                        </a:rPr>
                        <a:t>מוצרים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4" name="קבוצה 13"/>
          <p:cNvGrpSpPr/>
          <p:nvPr/>
        </p:nvGrpSpPr>
        <p:grpSpPr>
          <a:xfrm>
            <a:off x="2518461" y="1471590"/>
            <a:ext cx="7792231" cy="344811"/>
            <a:chOff x="2065221" y="1502246"/>
            <a:chExt cx="7792231" cy="344811"/>
          </a:xfrm>
        </p:grpSpPr>
        <p:sp>
          <p:nvSpPr>
            <p:cNvPr id="1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7"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9"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2" name="CustomShape 9"/>
          <p:cNvSpPr/>
          <p:nvPr/>
        </p:nvSpPr>
        <p:spPr>
          <a:xfrm>
            <a:off x="1161364" y="3353091"/>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3" name="CustomShape 11"/>
          <p:cNvSpPr/>
          <p:nvPr/>
        </p:nvSpPr>
        <p:spPr>
          <a:xfrm>
            <a:off x="1882847" y="3363500"/>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1196170" y="3980535"/>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5" name="CustomShape 11"/>
          <p:cNvSpPr/>
          <p:nvPr/>
        </p:nvSpPr>
        <p:spPr>
          <a:xfrm>
            <a:off x="1917653" y="3990944"/>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1161364" y="4632124"/>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7" name="CustomShape 11"/>
          <p:cNvSpPr/>
          <p:nvPr/>
        </p:nvSpPr>
        <p:spPr>
          <a:xfrm>
            <a:off x="1882847" y="4642533"/>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8" name="CustomShape 9"/>
          <p:cNvSpPr/>
          <p:nvPr/>
        </p:nvSpPr>
        <p:spPr>
          <a:xfrm>
            <a:off x="1161364" y="5264301"/>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9" name="CustomShape 11"/>
          <p:cNvSpPr/>
          <p:nvPr/>
        </p:nvSpPr>
        <p:spPr>
          <a:xfrm>
            <a:off x="1882847" y="5274710"/>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4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4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4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4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4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מוצרים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4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050" name="CustomShape 8"/>
          <p:cNvSpPr/>
          <p:nvPr/>
        </p:nvSpPr>
        <p:spPr>
          <a:xfrm>
            <a:off x="4089600" y="2467008"/>
            <a:ext cx="5060160" cy="2300832"/>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err="1">
                <a:solidFill>
                  <a:srgbClr val="FFFFFF"/>
                </a:solidFill>
                <a:uFill>
                  <a:solidFill>
                    <a:srgbClr val="FFFFFF"/>
                  </a:solidFill>
                </a:uFill>
                <a:latin typeface="Calibri"/>
              </a:rPr>
              <a:t>צור</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מוצר</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חדש</a:t>
            </a:r>
            <a:endParaRPr lang="en-US" sz="1800" b="0" strike="noStrike" spc="-1" dirty="0">
              <a:solidFill>
                <a:srgbClr val="000000"/>
              </a:solidFill>
              <a:uFill>
                <a:solidFill>
                  <a:srgbClr val="FFFFFF"/>
                </a:solidFill>
              </a:uFill>
              <a:latin typeface="Arial"/>
            </a:endParaRPr>
          </a:p>
        </p:txBody>
      </p:sp>
      <p:sp>
        <p:nvSpPr>
          <p:cNvPr id="1051" name="CustomShape 9"/>
          <p:cNvSpPr/>
          <p:nvPr/>
        </p:nvSpPr>
        <p:spPr>
          <a:xfrm>
            <a:off x="5058000" y="4529520"/>
            <a:ext cx="209916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שמור</a:t>
            </a:r>
            <a:endParaRPr lang="en-US" sz="1800" b="0" strike="noStrike" spc="-1" dirty="0">
              <a:solidFill>
                <a:srgbClr val="000000"/>
              </a:solidFill>
              <a:uFill>
                <a:solidFill>
                  <a:srgbClr val="FFFFFF"/>
                </a:solidFill>
              </a:uFill>
              <a:latin typeface="Arial"/>
            </a:endParaRPr>
          </a:p>
        </p:txBody>
      </p:sp>
      <p:graphicFrame>
        <p:nvGraphicFramePr>
          <p:cNvPr id="11" name="Table 8"/>
          <p:cNvGraphicFramePr/>
          <p:nvPr>
            <p:extLst>
              <p:ext uri="{D42A27DB-BD31-4B8C-83A1-F6EECF244321}">
                <p14:modId xmlns:p14="http://schemas.microsoft.com/office/powerpoint/2010/main" val="2946887335"/>
              </p:ext>
            </p:extLst>
          </p:nvPr>
        </p:nvGraphicFramePr>
        <p:xfrm>
          <a:off x="2539164" y="1923444"/>
          <a:ext cx="7863839" cy="408240"/>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chemeClr val="tx1"/>
                          </a:solidFill>
                          <a:uFill>
                            <a:solidFill>
                              <a:srgbClr val="FFFFFF"/>
                            </a:solidFill>
                          </a:uFill>
                          <a:latin typeface="Calibri"/>
                        </a:rPr>
                        <a:t>הוסף</a:t>
                      </a:r>
                      <a:r>
                        <a:rPr lang="en-US" sz="1800" b="0" strike="noStrike" spc="-1" dirty="0" smtClean="0">
                          <a:solidFill>
                            <a:schemeClr val="tx1"/>
                          </a:solidFill>
                          <a:uFill>
                            <a:solidFill>
                              <a:srgbClr val="FFFFFF"/>
                            </a:solidFill>
                          </a:uFill>
                          <a:latin typeface="Calibri"/>
                        </a:rPr>
                        <a:t> </a:t>
                      </a:r>
                      <a:r>
                        <a:rPr lang="en-US" sz="1800" b="0" strike="noStrike" spc="-1" dirty="0" err="1" smtClean="0">
                          <a:solidFill>
                            <a:schemeClr val="tx1"/>
                          </a:solidFill>
                          <a:uFill>
                            <a:solidFill>
                              <a:srgbClr val="FFFFFF"/>
                            </a:solidFill>
                          </a:uFill>
                          <a:latin typeface="Calibri"/>
                        </a:rPr>
                        <a:t>תת</a:t>
                      </a:r>
                      <a:r>
                        <a:rPr lang="en-US" sz="1800" b="0" strike="noStrike" spc="-1" dirty="0" smtClean="0">
                          <a:solidFill>
                            <a:schemeClr val="tx1"/>
                          </a:solidFill>
                          <a:uFill>
                            <a:solidFill>
                              <a:srgbClr val="FFFFFF"/>
                            </a:solidFill>
                          </a:uFill>
                          <a:latin typeface="Calibri"/>
                        </a:rPr>
                        <a:t>/</a:t>
                      </a:r>
                      <a:r>
                        <a:rPr lang="en-US" sz="1800" b="0" strike="noStrike" spc="-1" dirty="0" err="1" smtClean="0">
                          <a:solidFill>
                            <a:schemeClr val="tx1"/>
                          </a:solidFill>
                          <a:uFill>
                            <a:solidFill>
                              <a:srgbClr val="FFFFFF"/>
                            </a:solidFill>
                          </a:uFill>
                          <a:latin typeface="Calibri"/>
                        </a:rPr>
                        <a:t>קטגורייה</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chemeClr val="tx1"/>
                          </a:solidFill>
                          <a:uFill>
                            <a:solidFill>
                              <a:srgbClr val="FFFFFF"/>
                            </a:solidFill>
                          </a:uFill>
                          <a:latin typeface="+mn-lt"/>
                        </a:rPr>
                        <a:t>צור חדש</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chemeClr val="tx1"/>
                          </a:solidFill>
                          <a:uFill>
                            <a:solidFill>
                              <a:srgbClr val="FFFFFF"/>
                            </a:solidFill>
                          </a:uFill>
                          <a:latin typeface="Arial"/>
                        </a:rPr>
                        <a:t>עריכה</a:t>
                      </a:r>
                      <a:r>
                        <a:rPr lang="he-IL" sz="1800" b="0" strike="noStrike" spc="-1" dirty="0" smtClean="0">
                          <a:solidFill>
                            <a:schemeClr val="tx1"/>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chemeClr val="tx1"/>
                          </a:solidFill>
                          <a:uFill>
                            <a:solidFill>
                              <a:srgbClr val="FFFFFF"/>
                            </a:solidFill>
                          </a:uFill>
                          <a:latin typeface="Calibri"/>
                        </a:rPr>
                        <a:t>מוצרים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5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5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5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5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5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מוצרים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הוסף</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תת</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קטגורייה</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05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 name="קבוצה 1"/>
          <p:cNvGrpSpPr/>
          <p:nvPr/>
        </p:nvGrpSpPr>
        <p:grpSpPr>
          <a:xfrm>
            <a:off x="3703680" y="2436156"/>
            <a:ext cx="5445720" cy="3357324"/>
            <a:chOff x="3703680" y="1505683"/>
            <a:chExt cx="5445720" cy="3580200"/>
          </a:xfrm>
        </p:grpSpPr>
        <p:sp>
          <p:nvSpPr>
            <p:cNvPr id="1059" name="CustomShape 8"/>
            <p:cNvSpPr/>
            <p:nvPr/>
          </p:nvSpPr>
          <p:spPr>
            <a:xfrm>
              <a:off x="3703680" y="1505683"/>
              <a:ext cx="5445720" cy="35802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060" name="CustomShape 9"/>
            <p:cNvSpPr/>
            <p:nvPr/>
          </p:nvSpPr>
          <p:spPr>
            <a:xfrm>
              <a:off x="3952180" y="1649755"/>
              <a:ext cx="4953600" cy="3300911"/>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u="sng" strike="noStrike" spc="-1" dirty="0" err="1">
                  <a:solidFill>
                    <a:srgbClr val="FFFFFF"/>
                  </a:solidFill>
                  <a:uFill>
                    <a:solidFill>
                      <a:srgbClr val="FFFFFF"/>
                    </a:solidFill>
                  </a:uFill>
                  <a:latin typeface="Calibri"/>
                </a:rPr>
                <a:t>הוסף</a:t>
              </a:r>
              <a:r>
                <a:rPr lang="en-US" sz="1800" b="0" u="sng" strike="noStrike" spc="-1" dirty="0">
                  <a:solidFill>
                    <a:srgbClr val="FFFFFF"/>
                  </a:solidFill>
                  <a:uFill>
                    <a:solidFill>
                      <a:srgbClr val="FFFFFF"/>
                    </a:solidFill>
                  </a:uFill>
                  <a:latin typeface="Calibri"/>
                </a:rPr>
                <a:t> </a:t>
              </a:r>
              <a:r>
                <a:rPr lang="en-US" sz="1800" b="0" u="sng" strike="noStrike" spc="-1" dirty="0" err="1">
                  <a:solidFill>
                    <a:srgbClr val="FFFFFF"/>
                  </a:solidFill>
                  <a:uFill>
                    <a:solidFill>
                      <a:srgbClr val="FFFFFF"/>
                    </a:solidFill>
                  </a:uFill>
                  <a:latin typeface="Calibri"/>
                </a:rPr>
                <a:t>קטגוריות</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קטגורייה</a:t>
              </a:r>
              <a:r>
                <a:rPr lang="en-US" sz="1800" b="0" strike="noStrike" spc="-1" dirty="0">
                  <a:solidFill>
                    <a:srgbClr val="FFFFFF"/>
                  </a:solidFill>
                  <a:uFill>
                    <a:solidFill>
                      <a:srgbClr val="FFFFFF"/>
                    </a:solidFill>
                  </a:uFill>
                  <a:latin typeface="Calibri"/>
                </a:rPr>
                <a:t>:</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תת</a:t>
              </a:r>
              <a:r>
                <a:rPr lang="en-US" sz="1800" b="0" strike="noStrike" spc="-1" dirty="0">
                  <a:solidFill>
                    <a:srgbClr val="FFFFFF"/>
                  </a:solidFill>
                  <a:uFill>
                    <a:solidFill>
                      <a:srgbClr val="FFFFFF"/>
                    </a:solidFill>
                  </a:uFill>
                  <a:latin typeface="Calibri"/>
                </a:rPr>
                <a:t>- קטגורייה1: </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תת</a:t>
              </a:r>
              <a:r>
                <a:rPr lang="en-US" sz="1800" b="0" strike="noStrike" spc="-1" dirty="0">
                  <a:solidFill>
                    <a:srgbClr val="FFFFFF"/>
                  </a:solidFill>
                  <a:uFill>
                    <a:solidFill>
                      <a:srgbClr val="FFFFFF"/>
                    </a:solidFill>
                  </a:uFill>
                  <a:latin typeface="Calibri"/>
                </a:rPr>
                <a:t>- קטגורייה2: </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תת</a:t>
              </a:r>
              <a:r>
                <a:rPr lang="en-US" sz="1800" b="0" strike="noStrike" spc="-1" dirty="0">
                  <a:solidFill>
                    <a:srgbClr val="FFFFFF"/>
                  </a:solidFill>
                  <a:uFill>
                    <a:solidFill>
                      <a:srgbClr val="FFFFFF"/>
                    </a:solidFill>
                  </a:uFill>
                  <a:latin typeface="Calibri"/>
                </a:rPr>
                <a:t>- קטגורייה3: </a:t>
              </a:r>
              <a:endParaRPr lang="en-US" sz="1800" b="0" strike="noStrike" spc="-1" dirty="0">
                <a:solidFill>
                  <a:srgbClr val="000000"/>
                </a:solidFill>
                <a:uFill>
                  <a:solidFill>
                    <a:srgbClr val="FFFFFF"/>
                  </a:solidFill>
                </a:uFill>
                <a:latin typeface="Arial"/>
              </a:endParaRPr>
            </a:p>
            <a:p>
              <a:pPr algn="r" rtl="1">
                <a:lnSpc>
                  <a:spcPct val="100000"/>
                </a:lnSpc>
              </a:pPr>
              <a:endParaRPr lang="en-US" sz="1800" b="0" strike="noStrike" spc="-1" dirty="0">
                <a:solidFill>
                  <a:srgbClr val="000000"/>
                </a:solidFill>
                <a:uFill>
                  <a:solidFill>
                    <a:srgbClr val="FFFFFF"/>
                  </a:solidFill>
                </a:uFill>
                <a:latin typeface="Arial"/>
              </a:endParaRPr>
            </a:p>
          </p:txBody>
        </p:sp>
        <p:sp>
          <p:nvSpPr>
            <p:cNvPr id="1061" name="CustomShape 10"/>
            <p:cNvSpPr/>
            <p:nvPr/>
          </p:nvSpPr>
          <p:spPr>
            <a:xfrm>
              <a:off x="5323301" y="2098556"/>
              <a:ext cx="1877760" cy="3528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200" b="0" strike="noStrike" spc="-1" dirty="0" err="1">
                  <a:solidFill>
                    <a:srgbClr val="000000"/>
                  </a:solidFill>
                  <a:uFill>
                    <a:solidFill>
                      <a:srgbClr val="FFFFFF"/>
                    </a:solidFill>
                  </a:uFill>
                  <a:latin typeface="Calibri"/>
                </a:rPr>
                <a:t>ארבעת</a:t>
              </a:r>
              <a:r>
                <a:rPr lang="en-US" sz="1200" b="0" strike="noStrike" spc="-1" dirty="0">
                  <a:solidFill>
                    <a:srgbClr val="000000"/>
                  </a:solidFill>
                  <a:uFill>
                    <a:solidFill>
                      <a:srgbClr val="FFFFFF"/>
                    </a:solidFill>
                  </a:uFill>
                  <a:latin typeface="Calibri"/>
                </a:rPr>
                <a:t> </a:t>
              </a:r>
              <a:r>
                <a:rPr lang="en-US" sz="1200" b="0" strike="noStrike" spc="-1" dirty="0" err="1">
                  <a:solidFill>
                    <a:srgbClr val="000000"/>
                  </a:solidFill>
                  <a:uFill>
                    <a:solidFill>
                      <a:srgbClr val="FFFFFF"/>
                    </a:solidFill>
                  </a:uFill>
                  <a:latin typeface="Calibri"/>
                </a:rPr>
                <a:t>המינים</a:t>
              </a:r>
              <a:r>
                <a:rPr lang="en-US" sz="1200" b="0" strike="noStrike" spc="-1" dirty="0">
                  <a:solidFill>
                    <a:srgbClr val="000000"/>
                  </a:solidFill>
                  <a:uFill>
                    <a:solidFill>
                      <a:srgbClr val="FFFFFF"/>
                    </a:solidFill>
                  </a:uFill>
                  <a:latin typeface="Calibri"/>
                </a:rPr>
                <a:t>/</a:t>
              </a:r>
              <a:r>
                <a:rPr lang="en-US" sz="1200" b="0" strike="noStrike" spc="-1" dirty="0" err="1">
                  <a:solidFill>
                    <a:srgbClr val="000000"/>
                  </a:solidFill>
                  <a:uFill>
                    <a:solidFill>
                      <a:srgbClr val="FFFFFF"/>
                    </a:solidFill>
                  </a:uFill>
                  <a:latin typeface="Calibri"/>
                </a:rPr>
                <a:t>מצות</a:t>
              </a:r>
              <a:endParaRPr lang="en-US" sz="1800" b="0" strike="noStrike" spc="-1" dirty="0">
                <a:solidFill>
                  <a:srgbClr val="000000"/>
                </a:solidFill>
                <a:uFill>
                  <a:solidFill>
                    <a:srgbClr val="FFFFFF"/>
                  </a:solidFill>
                </a:uFill>
                <a:latin typeface="Arial"/>
              </a:endParaRPr>
            </a:p>
          </p:txBody>
        </p:sp>
        <p:sp>
          <p:nvSpPr>
            <p:cNvPr id="1062" name="CustomShape 11"/>
            <p:cNvSpPr/>
            <p:nvPr/>
          </p:nvSpPr>
          <p:spPr>
            <a:xfrm>
              <a:off x="5198400" y="3853440"/>
              <a:ext cx="2872440" cy="700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2000" b="0" strike="noStrike" spc="-1">
                  <a:solidFill>
                    <a:srgbClr val="FFFFFF"/>
                  </a:solidFill>
                  <a:uFill>
                    <a:solidFill>
                      <a:srgbClr val="FFFFFF"/>
                    </a:solidFill>
                  </a:uFill>
                  <a:latin typeface="Calibri"/>
                </a:rPr>
                <a:t>הוסף קטגוריות</a:t>
              </a:r>
              <a:endParaRPr lang="en-US" sz="1800" b="0" strike="noStrike" spc="-1">
                <a:solidFill>
                  <a:srgbClr val="000000"/>
                </a:solidFill>
                <a:uFill>
                  <a:solidFill>
                    <a:srgbClr val="FFFFFF"/>
                  </a:solidFill>
                </a:uFill>
                <a:latin typeface="Arial"/>
              </a:endParaRPr>
            </a:p>
          </p:txBody>
        </p:sp>
        <p:sp>
          <p:nvSpPr>
            <p:cNvPr id="1063" name="CustomShape 12"/>
            <p:cNvSpPr/>
            <p:nvPr/>
          </p:nvSpPr>
          <p:spPr>
            <a:xfrm>
              <a:off x="5323301" y="2585030"/>
              <a:ext cx="1891080" cy="232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1064" name="CustomShape 13"/>
            <p:cNvSpPr/>
            <p:nvPr/>
          </p:nvSpPr>
          <p:spPr>
            <a:xfrm>
              <a:off x="5336981" y="2995043"/>
              <a:ext cx="1891080" cy="232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1065" name="CustomShape 14"/>
            <p:cNvSpPr/>
            <p:nvPr/>
          </p:nvSpPr>
          <p:spPr>
            <a:xfrm>
              <a:off x="5336981" y="3389936"/>
              <a:ext cx="1891080" cy="232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grpSp>
      <p:graphicFrame>
        <p:nvGraphicFramePr>
          <p:cNvPr id="17" name="Table 8"/>
          <p:cNvGraphicFramePr/>
          <p:nvPr>
            <p:extLst>
              <p:ext uri="{D42A27DB-BD31-4B8C-83A1-F6EECF244321}">
                <p14:modId xmlns:p14="http://schemas.microsoft.com/office/powerpoint/2010/main" val="3481059187"/>
              </p:ext>
            </p:extLst>
          </p:nvPr>
        </p:nvGraphicFramePr>
        <p:xfrm>
          <a:off x="2518461" y="1904363"/>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chemeClr val="tx1"/>
                          </a:solidFill>
                          <a:uFill>
                            <a:solidFill>
                              <a:srgbClr val="FFFFFF"/>
                            </a:solidFill>
                          </a:uFill>
                          <a:latin typeface="Calibri"/>
                        </a:rPr>
                        <a:t>הוסף</a:t>
                      </a:r>
                      <a:r>
                        <a:rPr lang="en-US" sz="1800" b="0" strike="noStrike" spc="-1" dirty="0" smtClean="0">
                          <a:solidFill>
                            <a:schemeClr val="tx1"/>
                          </a:solidFill>
                          <a:uFill>
                            <a:solidFill>
                              <a:srgbClr val="FFFFFF"/>
                            </a:solidFill>
                          </a:uFill>
                          <a:latin typeface="Calibri"/>
                        </a:rPr>
                        <a:t> </a:t>
                      </a:r>
                      <a:r>
                        <a:rPr lang="en-US" sz="1800" b="0" strike="noStrike" spc="-1" dirty="0" err="1" smtClean="0">
                          <a:solidFill>
                            <a:schemeClr val="tx1"/>
                          </a:solidFill>
                          <a:uFill>
                            <a:solidFill>
                              <a:srgbClr val="FFFFFF"/>
                            </a:solidFill>
                          </a:uFill>
                          <a:latin typeface="Calibri"/>
                        </a:rPr>
                        <a:t>תת</a:t>
                      </a:r>
                      <a:r>
                        <a:rPr lang="en-US" sz="1800" b="0" strike="noStrike" spc="-1" dirty="0" smtClean="0">
                          <a:solidFill>
                            <a:schemeClr val="tx1"/>
                          </a:solidFill>
                          <a:uFill>
                            <a:solidFill>
                              <a:srgbClr val="FFFFFF"/>
                            </a:solidFill>
                          </a:uFill>
                          <a:latin typeface="Calibri"/>
                        </a:rPr>
                        <a:t>/</a:t>
                      </a:r>
                      <a:r>
                        <a:rPr lang="en-US" sz="1800" b="0" strike="noStrike" spc="-1" dirty="0" err="1" smtClean="0">
                          <a:solidFill>
                            <a:schemeClr val="tx1"/>
                          </a:solidFill>
                          <a:uFill>
                            <a:solidFill>
                              <a:srgbClr val="FFFFFF"/>
                            </a:solidFill>
                          </a:uFill>
                          <a:latin typeface="Calibri"/>
                        </a:rPr>
                        <a:t>קטגורייה</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chemeClr val="tx1"/>
                          </a:solidFill>
                          <a:uFill>
                            <a:solidFill>
                              <a:srgbClr val="FFFFFF"/>
                            </a:solidFill>
                          </a:uFill>
                          <a:latin typeface="+mn-lt"/>
                        </a:rPr>
                        <a:t>צור חדש</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chemeClr val="tx1"/>
                          </a:solidFill>
                          <a:uFill>
                            <a:solidFill>
                              <a:srgbClr val="FFFFFF"/>
                            </a:solidFill>
                          </a:uFill>
                          <a:latin typeface="Arial"/>
                        </a:rPr>
                        <a:t>עריכה</a:t>
                      </a:r>
                      <a:r>
                        <a:rPr lang="he-IL" sz="1800" b="0" strike="noStrike" spc="-1" dirty="0" smtClean="0">
                          <a:solidFill>
                            <a:schemeClr val="tx1"/>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chemeClr val="tx1"/>
                          </a:solidFill>
                          <a:uFill>
                            <a:solidFill>
                              <a:srgbClr val="FFFFFF"/>
                            </a:solidFill>
                          </a:uFill>
                          <a:latin typeface="Calibri"/>
                        </a:rPr>
                        <a:t>מוצרים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8" name="קבוצה 17"/>
          <p:cNvGrpSpPr/>
          <p:nvPr/>
        </p:nvGrpSpPr>
        <p:grpSpPr>
          <a:xfrm>
            <a:off x="2518461" y="1471590"/>
            <a:ext cx="7792231" cy="344811"/>
            <a:chOff x="2065221" y="1502246"/>
            <a:chExt cx="7792231" cy="344811"/>
          </a:xfrm>
        </p:grpSpPr>
        <p:sp>
          <p:nvSpPr>
            <p:cNvPr id="19"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2"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9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9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9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00" name="TextShape 5"/>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לקוח חדש</a:t>
            </a:r>
            <a:endParaRPr lang="en-US" sz="3200" b="0" strike="noStrike" spc="-1">
              <a:solidFill>
                <a:srgbClr val="000000"/>
              </a:solidFill>
              <a:uFill>
                <a:solidFill>
                  <a:srgbClr val="FFFFFF"/>
                </a:solidFill>
              </a:uFill>
              <a:latin typeface="Arial"/>
            </a:endParaRPr>
          </a:p>
        </p:txBody>
      </p:sp>
      <p:sp>
        <p:nvSpPr>
          <p:cNvPr id="202" name="CustomShape 7"/>
          <p:cNvSpPr/>
          <p:nvPr/>
        </p:nvSpPr>
        <p:spPr>
          <a:xfrm>
            <a:off x="2367360" y="1614600"/>
            <a:ext cx="7670520" cy="369108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לקוח </a:t>
            </a:r>
            <a:endParaRPr lang="en-US" sz="1800" b="0" strike="noStrike" spc="-1">
              <a:solidFill>
                <a:srgbClr val="000000"/>
              </a:solidFill>
              <a:uFill>
                <a:solidFill>
                  <a:srgbClr val="FFFFFF"/>
                </a:solidFill>
              </a:uFill>
              <a:latin typeface="Arial"/>
            </a:endParaRPr>
          </a:p>
          <a:p>
            <a:pPr algn="r" rtl="1">
              <a:lnSpc>
                <a:spcPct val="100000"/>
              </a:lnSpc>
            </a:pPr>
            <a:r>
              <a:rPr lang="en-US" sz="4400" b="0" strike="noStrike" spc="-1">
                <a:solidFill>
                  <a:srgbClr val="FFFFFF"/>
                </a:solidFill>
                <a:uFill>
                  <a:solidFill>
                    <a:srgbClr val="FFFFFF"/>
                  </a:solidFill>
                </a:uFill>
                <a:latin typeface="Calibri"/>
              </a:rPr>
              <a:t>חדש</a:t>
            </a:r>
            <a:endParaRPr lang="en-US" sz="1800" b="0" strike="noStrike" spc="-1">
              <a:solidFill>
                <a:srgbClr val="000000"/>
              </a:solidFill>
              <a:uFill>
                <a:solidFill>
                  <a:srgbClr val="FFFFFF"/>
                </a:solidFill>
              </a:uFill>
              <a:latin typeface="Arial"/>
            </a:endParaRPr>
          </a:p>
        </p:txBody>
      </p:sp>
      <p:sp>
        <p:nvSpPr>
          <p:cNvPr id="203" name="CustomShape 8"/>
          <p:cNvSpPr/>
          <p:nvPr/>
        </p:nvSpPr>
        <p:spPr>
          <a:xfrm>
            <a:off x="2600640" y="1807920"/>
            <a:ext cx="6044760" cy="31914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2800" b="0" strike="noStrike" spc="-1">
                <a:solidFill>
                  <a:srgbClr val="FFFFFF"/>
                </a:solidFill>
                <a:uFill>
                  <a:solidFill>
                    <a:srgbClr val="FFFFFF"/>
                  </a:solidFill>
                </a:uFill>
                <a:latin typeface="Calibri"/>
              </a:rPr>
              <a:t>פרטים אישיים</a:t>
            </a:r>
            <a:endParaRPr lang="en-US" sz="1800" b="0" strike="noStrike" spc="-1">
              <a:solidFill>
                <a:srgbClr val="000000"/>
              </a:solidFill>
              <a:uFill>
                <a:solidFill>
                  <a:srgbClr val="FFFFFF"/>
                </a:solidFill>
              </a:uFill>
              <a:latin typeface="Arial"/>
            </a:endParaRPr>
          </a:p>
          <a:p>
            <a:pPr algn="ctr" rtl="1">
              <a:lnSpc>
                <a:spcPct val="100000"/>
              </a:lnSpc>
            </a:pPr>
            <a:endParaRPr lang="en-US" sz="1800" b="0" strike="noStrike" spc="-1">
              <a:solidFill>
                <a:srgbClr val="000000"/>
              </a:solidFill>
              <a:uFill>
                <a:solidFill>
                  <a:srgbClr val="FFFFFF"/>
                </a:solidFill>
              </a:uFill>
              <a:latin typeface="Arial"/>
            </a:endParaRPr>
          </a:p>
          <a:p>
            <a:pPr algn="ctr" rtl="1">
              <a:lnSpc>
                <a:spcPct val="100000"/>
              </a:lnSpc>
            </a:pPr>
            <a:endParaRPr lang="en-US" sz="1800" b="0" strike="noStrike" spc="-1">
              <a:solidFill>
                <a:srgbClr val="000000"/>
              </a:solidFill>
              <a:uFill>
                <a:solidFill>
                  <a:srgbClr val="FFFFFF"/>
                </a:solidFill>
              </a:uFill>
              <a:latin typeface="Arial"/>
            </a:endParaRPr>
          </a:p>
        </p:txBody>
      </p:sp>
      <p:sp>
        <p:nvSpPr>
          <p:cNvPr id="204" name="CustomShape 9"/>
          <p:cNvSpPr/>
          <p:nvPr/>
        </p:nvSpPr>
        <p:spPr>
          <a:xfrm>
            <a:off x="7444800" y="238248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פרטי</a:t>
            </a:r>
            <a:endParaRPr lang="en-US" sz="1800" b="0" strike="noStrike" spc="-1">
              <a:solidFill>
                <a:srgbClr val="000000"/>
              </a:solidFill>
              <a:uFill>
                <a:solidFill>
                  <a:srgbClr val="FFFFFF"/>
                </a:solidFill>
              </a:uFill>
              <a:latin typeface="Arial"/>
            </a:endParaRPr>
          </a:p>
        </p:txBody>
      </p:sp>
      <p:sp>
        <p:nvSpPr>
          <p:cNvPr id="205" name="CustomShape 10"/>
          <p:cNvSpPr/>
          <p:nvPr/>
        </p:nvSpPr>
        <p:spPr>
          <a:xfrm>
            <a:off x="5623200" y="241416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06" name="CustomShape 11"/>
          <p:cNvSpPr/>
          <p:nvPr/>
        </p:nvSpPr>
        <p:spPr>
          <a:xfrm>
            <a:off x="7444800" y="273024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משפחה</a:t>
            </a:r>
            <a:endParaRPr lang="en-US" sz="1800" b="0" strike="noStrike" spc="-1">
              <a:solidFill>
                <a:srgbClr val="000000"/>
              </a:solidFill>
              <a:uFill>
                <a:solidFill>
                  <a:srgbClr val="FFFFFF"/>
                </a:solidFill>
              </a:uFill>
              <a:latin typeface="Arial"/>
            </a:endParaRPr>
          </a:p>
        </p:txBody>
      </p:sp>
      <p:sp>
        <p:nvSpPr>
          <p:cNvPr id="207" name="CustomShape 12"/>
          <p:cNvSpPr/>
          <p:nvPr/>
        </p:nvSpPr>
        <p:spPr>
          <a:xfrm>
            <a:off x="5635080" y="276192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08" name="CustomShape 13"/>
          <p:cNvSpPr/>
          <p:nvPr/>
        </p:nvSpPr>
        <p:spPr>
          <a:xfrm>
            <a:off x="7468560" y="388080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עיר</a:t>
            </a:r>
            <a:endParaRPr lang="en-US" sz="1800" b="0" strike="noStrike" spc="-1">
              <a:solidFill>
                <a:srgbClr val="000000"/>
              </a:solidFill>
              <a:uFill>
                <a:solidFill>
                  <a:srgbClr val="FFFFFF"/>
                </a:solidFill>
              </a:uFill>
              <a:latin typeface="Arial"/>
            </a:endParaRPr>
          </a:p>
        </p:txBody>
      </p:sp>
      <p:sp>
        <p:nvSpPr>
          <p:cNvPr id="209" name="CustomShape 14"/>
          <p:cNvSpPr/>
          <p:nvPr/>
        </p:nvSpPr>
        <p:spPr>
          <a:xfrm>
            <a:off x="5646960" y="388656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0" name="CustomShape 15"/>
          <p:cNvSpPr/>
          <p:nvPr/>
        </p:nvSpPr>
        <p:spPr>
          <a:xfrm>
            <a:off x="4449240" y="256392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211" name="CustomShape 16"/>
          <p:cNvSpPr/>
          <p:nvPr/>
        </p:nvSpPr>
        <p:spPr>
          <a:xfrm>
            <a:off x="2639520" y="256968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2" name="CustomShape 17"/>
          <p:cNvSpPr/>
          <p:nvPr/>
        </p:nvSpPr>
        <p:spPr>
          <a:xfrm>
            <a:off x="7468560" y="3247920"/>
            <a:ext cx="1064160" cy="2793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רחוב</a:t>
            </a:r>
            <a:endParaRPr lang="en-US" sz="1800" b="0" strike="noStrike" spc="-1">
              <a:solidFill>
                <a:srgbClr val="000000"/>
              </a:solidFill>
              <a:uFill>
                <a:solidFill>
                  <a:srgbClr val="FFFFFF"/>
                </a:solidFill>
              </a:uFill>
              <a:latin typeface="Arial"/>
            </a:endParaRPr>
          </a:p>
        </p:txBody>
      </p:sp>
      <p:sp>
        <p:nvSpPr>
          <p:cNvPr id="213" name="CustomShape 18"/>
          <p:cNvSpPr/>
          <p:nvPr/>
        </p:nvSpPr>
        <p:spPr>
          <a:xfrm>
            <a:off x="5646960" y="324792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4" name="CustomShape 19"/>
          <p:cNvSpPr/>
          <p:nvPr/>
        </p:nvSpPr>
        <p:spPr>
          <a:xfrm>
            <a:off x="7468560" y="356760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מס בית</a:t>
            </a:r>
            <a:endParaRPr lang="en-US" sz="1800" b="0" strike="noStrike" spc="-1">
              <a:solidFill>
                <a:srgbClr val="000000"/>
              </a:solidFill>
              <a:uFill>
                <a:solidFill>
                  <a:srgbClr val="FFFFFF"/>
                </a:solidFill>
              </a:uFill>
              <a:latin typeface="Arial"/>
            </a:endParaRPr>
          </a:p>
        </p:txBody>
      </p:sp>
      <p:sp>
        <p:nvSpPr>
          <p:cNvPr id="215" name="CustomShape 20"/>
          <p:cNvSpPr/>
          <p:nvPr/>
        </p:nvSpPr>
        <p:spPr>
          <a:xfrm>
            <a:off x="5646960" y="357336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6" name="CustomShape 21"/>
          <p:cNvSpPr/>
          <p:nvPr/>
        </p:nvSpPr>
        <p:spPr>
          <a:xfrm>
            <a:off x="4649400" y="4427280"/>
            <a:ext cx="1824840" cy="3682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a:solidFill>
                  <a:srgbClr val="FFFFFF"/>
                </a:solidFill>
                <a:uFill>
                  <a:solidFill>
                    <a:srgbClr val="FFFFFF"/>
                  </a:solidFill>
                </a:uFill>
                <a:latin typeface="Calibri"/>
              </a:rPr>
              <a:t>פתח חשבון</a:t>
            </a:r>
            <a:endParaRPr lang="en-US" sz="1800" b="0" strike="noStrike" spc="-1">
              <a:solidFill>
                <a:srgbClr val="000000"/>
              </a:solidFill>
              <a:uFill>
                <a:solidFill>
                  <a:srgbClr val="FFFFFF"/>
                </a:solidFill>
              </a:uFill>
              <a:latin typeface="Arial"/>
            </a:endParaRPr>
          </a:p>
        </p:txBody>
      </p:sp>
      <p:sp>
        <p:nvSpPr>
          <p:cNvPr id="217" name="CustomShape 22"/>
          <p:cNvSpPr/>
          <p:nvPr/>
        </p:nvSpPr>
        <p:spPr>
          <a:xfrm>
            <a:off x="4310280" y="3595320"/>
            <a:ext cx="1199880" cy="2502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כתובת אימייל</a:t>
            </a:r>
            <a:endParaRPr lang="en-US" sz="1800" b="0" strike="noStrike" spc="-1">
              <a:solidFill>
                <a:srgbClr val="000000"/>
              </a:solidFill>
              <a:uFill>
                <a:solidFill>
                  <a:srgbClr val="FFFFFF"/>
                </a:solidFill>
              </a:uFill>
              <a:latin typeface="Arial"/>
            </a:endParaRPr>
          </a:p>
        </p:txBody>
      </p:sp>
      <p:sp>
        <p:nvSpPr>
          <p:cNvPr id="218" name="CustomShape 23"/>
          <p:cNvSpPr/>
          <p:nvPr/>
        </p:nvSpPr>
        <p:spPr>
          <a:xfrm>
            <a:off x="2627640" y="3595320"/>
            <a:ext cx="1605240" cy="2642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9" name="CustomShape 24"/>
          <p:cNvSpPr/>
          <p:nvPr/>
        </p:nvSpPr>
        <p:spPr>
          <a:xfrm>
            <a:off x="4332960" y="3926520"/>
            <a:ext cx="1177200" cy="2502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p:txBody>
      </p:sp>
      <p:sp>
        <p:nvSpPr>
          <p:cNvPr id="220" name="CustomShape 25"/>
          <p:cNvSpPr/>
          <p:nvPr/>
        </p:nvSpPr>
        <p:spPr>
          <a:xfrm>
            <a:off x="2639520" y="3926520"/>
            <a:ext cx="1593360" cy="2700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21" name="CustomShape 26"/>
          <p:cNvSpPr/>
          <p:nvPr/>
        </p:nvSpPr>
        <p:spPr>
          <a:xfrm>
            <a:off x="2639520" y="3277080"/>
            <a:ext cx="1605240" cy="275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22" name="CustomShape 27"/>
          <p:cNvSpPr/>
          <p:nvPr/>
        </p:nvSpPr>
        <p:spPr>
          <a:xfrm>
            <a:off x="4352040" y="2916360"/>
            <a:ext cx="1163880" cy="2746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טלפון</a:t>
            </a:r>
            <a:endParaRPr lang="en-US" sz="1800" b="0" strike="noStrike" spc="-1">
              <a:solidFill>
                <a:srgbClr val="000000"/>
              </a:solidFill>
              <a:uFill>
                <a:solidFill>
                  <a:srgbClr val="FFFFFF"/>
                </a:solidFill>
              </a:uFill>
              <a:latin typeface="Arial"/>
            </a:endParaRPr>
          </a:p>
        </p:txBody>
      </p:sp>
      <p:sp>
        <p:nvSpPr>
          <p:cNvPr id="223" name="CustomShape 28"/>
          <p:cNvSpPr/>
          <p:nvPr/>
        </p:nvSpPr>
        <p:spPr>
          <a:xfrm>
            <a:off x="2627640" y="2944080"/>
            <a:ext cx="1617120" cy="248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24" name="CustomShape 29"/>
          <p:cNvSpPr/>
          <p:nvPr/>
        </p:nvSpPr>
        <p:spPr>
          <a:xfrm>
            <a:off x="4329360" y="3254400"/>
            <a:ext cx="1186560" cy="277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p:txBody>
      </p:sp>
      <p:sp>
        <p:nvSpPr>
          <p:cNvPr id="225" name="CustomShape 30"/>
          <p:cNvSpPr/>
          <p:nvPr/>
        </p:nvSpPr>
        <p:spPr>
          <a:xfrm>
            <a:off x="7973280" y="2967840"/>
            <a:ext cx="6642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1400" b="0" strike="noStrike" spc="-1">
                <a:solidFill>
                  <a:srgbClr val="000000"/>
                </a:solidFill>
                <a:uFill>
                  <a:solidFill>
                    <a:srgbClr val="FFFFFF"/>
                  </a:solidFill>
                </a:uFill>
                <a:latin typeface="Calibri"/>
              </a:rPr>
              <a:t>כתובת</a:t>
            </a:r>
            <a:endParaRPr lang="en-US" sz="1800" b="0" strike="noStrike" spc="-1">
              <a:solidFill>
                <a:srgbClr val="000000"/>
              </a:solidFill>
              <a:uFill>
                <a:solidFill>
                  <a:srgbClr val="FFFFFF"/>
                </a:solidFill>
              </a:uFill>
              <a:latin typeface="Arial"/>
            </a:endParaRPr>
          </a:p>
        </p:txBody>
      </p:sp>
      <p:sp>
        <p:nvSpPr>
          <p:cNvPr id="32"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דוחות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4" name="קבוצה 23"/>
          <p:cNvGrpSpPr/>
          <p:nvPr/>
        </p:nvGrpSpPr>
        <p:grpSpPr>
          <a:xfrm>
            <a:off x="2518461" y="1471590"/>
            <a:ext cx="7792231" cy="1495136"/>
            <a:chOff x="2065221" y="1502246"/>
            <a:chExt cx="7792231" cy="1495136"/>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32" name="CustomShape 9"/>
            <p:cNvSpPr/>
            <p:nvPr/>
          </p:nvSpPr>
          <p:spPr>
            <a:xfrm>
              <a:off x="2506742" y="1911170"/>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בסיס נתונים </a:t>
              </a:r>
            </a:p>
          </p:txBody>
        </p:sp>
        <p:sp>
          <p:nvSpPr>
            <p:cNvPr id="33" name="CustomShape 9"/>
            <p:cNvSpPr/>
            <p:nvPr/>
          </p:nvSpPr>
          <p:spPr>
            <a:xfrm>
              <a:off x="2499450" y="2298710"/>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קניה </a:t>
              </a:r>
            </a:p>
          </p:txBody>
        </p:sp>
        <p:sp>
          <p:nvSpPr>
            <p:cNvPr id="34" name="CustomShape 9"/>
            <p:cNvSpPr/>
            <p:nvPr/>
          </p:nvSpPr>
          <p:spPr>
            <a:xfrm>
              <a:off x="2499450" y="2679682"/>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מכירה</a:t>
              </a:r>
            </a:p>
          </p:txBody>
        </p:sp>
      </p:grpSp>
    </p:spTree>
    <p:extLst>
      <p:ext uri="{BB962C8B-B14F-4D97-AF65-F5344CB8AC3E}">
        <p14:creationId xmlns:p14="http://schemas.microsoft.com/office/powerpoint/2010/main" val="2400751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 &gt;  </a:t>
            </a:r>
            <a:r>
              <a:rPr lang="en-US" sz="1600" b="0" strike="noStrike" spc="-1" dirty="0" err="1" smtClean="0">
                <a:solidFill>
                  <a:srgbClr val="000000"/>
                </a:solidFill>
                <a:uFill>
                  <a:solidFill>
                    <a:srgbClr val="FFFFFF"/>
                  </a:solidFill>
                </a:uFill>
                <a:latin typeface="Calibri"/>
              </a:rPr>
              <a:t>דוחות</a:t>
            </a:r>
            <a:r>
              <a:rPr lang="en-US" sz="1600" b="0" strike="noStrike" spc="-1" dirty="0" smtClean="0">
                <a:solidFill>
                  <a:srgbClr val="000000"/>
                </a:solidFill>
                <a:uFill>
                  <a:solidFill>
                    <a:srgbClr val="FFFFFF"/>
                  </a:solidFill>
                </a:uFill>
                <a:latin typeface="Calibri"/>
              </a:rPr>
              <a:t> </a:t>
            </a:r>
            <a:r>
              <a:rPr lang="he-IL" sz="1600" b="0" strike="noStrike" spc="-1" dirty="0" smtClean="0">
                <a:solidFill>
                  <a:srgbClr val="000000"/>
                </a:solidFill>
                <a:uFill>
                  <a:solidFill>
                    <a:srgbClr val="FFFFFF"/>
                  </a:solidFill>
                </a:uFill>
                <a:latin typeface="Calibri"/>
              </a:rPr>
              <a:t>&gt;בסיס נתונים&gt;ספקים</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4" name="קבוצה 23"/>
          <p:cNvGrpSpPr/>
          <p:nvPr/>
        </p:nvGrpSpPr>
        <p:grpSpPr>
          <a:xfrm>
            <a:off x="2518461" y="1471590"/>
            <a:ext cx="7792231" cy="344811"/>
            <a:chOff x="2065221" y="1502246"/>
            <a:chExt cx="7792231" cy="344811"/>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7" name="Table 8"/>
          <p:cNvGraphicFramePr/>
          <p:nvPr>
            <p:extLst>
              <p:ext uri="{D42A27DB-BD31-4B8C-83A1-F6EECF244321}">
                <p14:modId xmlns:p14="http://schemas.microsoft.com/office/powerpoint/2010/main" val="901318823"/>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r>
                        <a:rPr lang="he-IL" sz="1800" b="0" strike="noStrike" spc="-1" dirty="0" smtClean="0">
                          <a:solidFill>
                            <a:srgbClr val="FFFFFF"/>
                          </a:solidFill>
                          <a:uFill>
                            <a:solidFill>
                              <a:srgbClr val="FFFFFF"/>
                            </a:solidFill>
                          </a:uFill>
                          <a:latin typeface="Calibri"/>
                        </a:rPr>
                        <a:t> -&gt;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32" name="קבוצה 31"/>
          <p:cNvGrpSpPr/>
          <p:nvPr/>
        </p:nvGrpSpPr>
        <p:grpSpPr>
          <a:xfrm>
            <a:off x="3190972" y="2400321"/>
            <a:ext cx="6828480" cy="3764520"/>
            <a:chOff x="3688200" y="1511640"/>
            <a:chExt cx="6828480" cy="3764520"/>
          </a:xfrm>
        </p:grpSpPr>
        <p:sp>
          <p:nvSpPr>
            <p:cNvPr id="33" name="CustomShape 9"/>
            <p:cNvSpPr/>
            <p:nvPr/>
          </p:nvSpPr>
          <p:spPr>
            <a:xfrm>
              <a:off x="8366400" y="1968480"/>
              <a:ext cx="2150280" cy="6148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ספקים שהיו פעילים השנה</a:t>
              </a:r>
              <a:endParaRPr lang="en-US" sz="1800" b="0" strike="noStrike" spc="-1">
                <a:solidFill>
                  <a:srgbClr val="000000"/>
                </a:solidFill>
                <a:uFill>
                  <a:solidFill>
                    <a:srgbClr val="FFFFFF"/>
                  </a:solidFill>
                </a:uFill>
                <a:latin typeface="Arial"/>
              </a:endParaRPr>
            </a:p>
          </p:txBody>
        </p:sp>
        <p:graphicFrame>
          <p:nvGraphicFramePr>
            <p:cNvPr id="34" name="Table 10"/>
            <p:cNvGraphicFramePr/>
            <p:nvPr>
              <p:extLst>
                <p:ext uri="{D42A27DB-BD31-4B8C-83A1-F6EECF244321}">
                  <p14:modId xmlns:p14="http://schemas.microsoft.com/office/powerpoint/2010/main" val="3129847954"/>
                </p:ext>
              </p:extLst>
            </p:nvPr>
          </p:nvGraphicFramePr>
          <p:xfrm>
            <a:off x="3688200" y="1524600"/>
            <a:ext cx="4580280" cy="3751560"/>
          </p:xfrm>
          <a:graphic>
            <a:graphicData uri="http://schemas.openxmlformats.org/drawingml/2006/table">
              <a:tbl>
                <a:tblPr rtl="1"/>
                <a:tblGrid>
                  <a:gridCol w="1366200">
                    <a:extLst>
                      <a:ext uri="{9D8B030D-6E8A-4147-A177-3AD203B41FA5}">
                        <a16:colId xmlns:a16="http://schemas.microsoft.com/office/drawing/2014/main" val="20000"/>
                      </a:ext>
                    </a:extLst>
                  </a:gridCol>
                  <a:gridCol w="1607040">
                    <a:extLst>
                      <a:ext uri="{9D8B030D-6E8A-4147-A177-3AD203B41FA5}">
                        <a16:colId xmlns:a16="http://schemas.microsoft.com/office/drawing/2014/main" val="20001"/>
                      </a:ext>
                    </a:extLst>
                  </a:gridCol>
                  <a:gridCol w="1607040">
                    <a:extLst>
                      <a:ext uri="{9D8B030D-6E8A-4147-A177-3AD203B41FA5}">
                        <a16:colId xmlns:a16="http://schemas.microsoft.com/office/drawing/2014/main" val="20002"/>
                      </a:ext>
                    </a:extLst>
                  </a:gridCol>
                </a:tblGrid>
                <a:tr h="366120">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מייל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5756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כרטיסיות עם הסתר/גלה</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dirty="0" smtClean="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sp>
          <p:nvSpPr>
            <p:cNvPr id="35" name="CustomShape 11"/>
            <p:cNvSpPr/>
            <p:nvPr/>
          </p:nvSpPr>
          <p:spPr>
            <a:xfrm>
              <a:off x="9715680" y="1524600"/>
              <a:ext cx="80100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חיפוש</a:t>
              </a:r>
              <a:endParaRPr lang="en-US" sz="1800" b="0" strike="noStrike" spc="-1" dirty="0">
                <a:solidFill>
                  <a:srgbClr val="000000"/>
                </a:solidFill>
                <a:uFill>
                  <a:solidFill>
                    <a:srgbClr val="FFFFFF"/>
                  </a:solidFill>
                </a:uFill>
                <a:latin typeface="Arial"/>
              </a:endParaRPr>
            </a:p>
          </p:txBody>
        </p:sp>
        <p:sp>
          <p:nvSpPr>
            <p:cNvPr id="36" name="CustomShape 12"/>
            <p:cNvSpPr/>
            <p:nvPr/>
          </p:nvSpPr>
          <p:spPr>
            <a:xfrm>
              <a:off x="8366400" y="1511640"/>
              <a:ext cx="125100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תיבת</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טקסט</a:t>
              </a:r>
              <a:endParaRPr lang="en-US" sz="1800" b="0" strike="noStrike" spc="-1" dirty="0">
                <a:solidFill>
                  <a:srgbClr val="000000"/>
                </a:solidFill>
                <a:uFill>
                  <a:solidFill>
                    <a:srgbClr val="FFFFFF"/>
                  </a:solidFill>
                </a:uFill>
                <a:latin typeface="Arial"/>
              </a:endParaRPr>
            </a:p>
          </p:txBody>
        </p:sp>
        <p:sp>
          <p:nvSpPr>
            <p:cNvPr id="38" name="CustomShape 13"/>
            <p:cNvSpPr/>
            <p:nvPr/>
          </p:nvSpPr>
          <p:spPr>
            <a:xfrm>
              <a:off x="8366400" y="2671560"/>
              <a:ext cx="2150280" cy="6915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ספקים עם מוצרים שטרם סופקו</a:t>
              </a:r>
              <a:endParaRPr lang="en-US" sz="1800" b="0" strike="noStrike" spc="-1">
                <a:solidFill>
                  <a:srgbClr val="000000"/>
                </a:solidFill>
                <a:uFill>
                  <a:solidFill>
                    <a:srgbClr val="FFFFFF"/>
                  </a:solidFill>
                </a:uFill>
                <a:latin typeface="Arial"/>
              </a:endParaRPr>
            </a:p>
          </p:txBody>
        </p:sp>
        <p:sp>
          <p:nvSpPr>
            <p:cNvPr id="39" name="CustomShape 14"/>
            <p:cNvSpPr/>
            <p:nvPr/>
          </p:nvSpPr>
          <p:spPr>
            <a:xfrm flipV="1">
              <a:off x="6983640" y="175428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0" name="CustomShape 15"/>
            <p:cNvSpPr/>
            <p:nvPr/>
          </p:nvSpPr>
          <p:spPr>
            <a:xfrm>
              <a:off x="6983640" y="160272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1" name="CustomShape 16"/>
            <p:cNvSpPr/>
            <p:nvPr/>
          </p:nvSpPr>
          <p:spPr>
            <a:xfrm flipV="1">
              <a:off x="5438520" y="175428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2" name="CustomShape 17"/>
            <p:cNvSpPr/>
            <p:nvPr/>
          </p:nvSpPr>
          <p:spPr>
            <a:xfrm>
              <a:off x="5438520" y="160272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3" name="CustomShape 18"/>
            <p:cNvSpPr/>
            <p:nvPr/>
          </p:nvSpPr>
          <p:spPr>
            <a:xfrm flipV="1">
              <a:off x="3867120" y="175428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4" name="CustomShape 19"/>
            <p:cNvSpPr/>
            <p:nvPr/>
          </p:nvSpPr>
          <p:spPr>
            <a:xfrm>
              <a:off x="3867120" y="160272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grpSp>
      <p:pic>
        <p:nvPicPr>
          <p:cNvPr id="45" name="תמונה 12"/>
          <p:cNvPicPr/>
          <p:nvPr/>
        </p:nvPicPr>
        <p:blipFill>
          <a:blip r:embed="rId3"/>
          <a:stretch/>
        </p:blipFill>
        <p:spPr>
          <a:xfrm>
            <a:off x="1430504" y="1816401"/>
            <a:ext cx="574560" cy="574560"/>
          </a:xfrm>
          <a:prstGeom prst="rect">
            <a:avLst/>
          </a:prstGeom>
          <a:ln>
            <a:noFill/>
          </a:ln>
        </p:spPr>
      </p:pic>
      <p:pic>
        <p:nvPicPr>
          <p:cNvPr id="46" name="תמונה 1"/>
          <p:cNvPicPr/>
          <p:nvPr/>
        </p:nvPicPr>
        <p:blipFill>
          <a:blip r:embed="rId4"/>
          <a:stretch/>
        </p:blipFill>
        <p:spPr>
          <a:xfrm>
            <a:off x="1430504" y="2582121"/>
            <a:ext cx="552240" cy="599400"/>
          </a:xfrm>
          <a:prstGeom prst="rect">
            <a:avLst/>
          </a:prstGeom>
          <a:ln>
            <a:noFill/>
          </a:ln>
        </p:spPr>
      </p:pic>
      <p:sp>
        <p:nvSpPr>
          <p:cNvPr id="47" name="CustomShape 8"/>
          <p:cNvSpPr/>
          <p:nvPr/>
        </p:nvSpPr>
        <p:spPr>
          <a:xfrm>
            <a:off x="1091024" y="3063801"/>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927043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1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1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1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1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1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ספקים&gt; כרטיס ספק</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11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117" name="תמונה 12"/>
          <p:cNvPicPr/>
          <p:nvPr/>
        </p:nvPicPr>
        <p:blipFill>
          <a:blip r:embed="rId3"/>
          <a:stretch/>
        </p:blipFill>
        <p:spPr>
          <a:xfrm>
            <a:off x="1452240" y="1608120"/>
            <a:ext cx="574560" cy="574560"/>
          </a:xfrm>
          <a:prstGeom prst="rect">
            <a:avLst/>
          </a:prstGeom>
          <a:ln>
            <a:noFill/>
          </a:ln>
        </p:spPr>
      </p:pic>
      <p:sp>
        <p:nvSpPr>
          <p:cNvPr id="1118" name="CustomShape 8"/>
          <p:cNvSpPr/>
          <p:nvPr/>
        </p:nvSpPr>
        <p:spPr>
          <a:xfrm>
            <a:off x="3457192" y="2479115"/>
            <a:ext cx="594684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כרטיס ספק</a:t>
            </a:r>
            <a:endParaRPr lang="en-US" sz="1800" b="0" strike="noStrike" spc="-1">
              <a:solidFill>
                <a:srgbClr val="000000"/>
              </a:solidFill>
              <a:uFill>
                <a:solidFill>
                  <a:srgbClr val="FFFFFF"/>
                </a:solidFill>
              </a:uFill>
              <a:latin typeface="Arial"/>
            </a:endParaRPr>
          </a:p>
        </p:txBody>
      </p:sp>
      <p:graphicFrame>
        <p:nvGraphicFramePr>
          <p:cNvPr id="1119" name="Table 9"/>
          <p:cNvGraphicFramePr/>
          <p:nvPr>
            <p:extLst>
              <p:ext uri="{D42A27DB-BD31-4B8C-83A1-F6EECF244321}">
                <p14:modId xmlns:p14="http://schemas.microsoft.com/office/powerpoint/2010/main" val="83262409"/>
              </p:ext>
            </p:extLst>
          </p:nvPr>
        </p:nvGraphicFramePr>
        <p:xfrm>
          <a:off x="2148052" y="2780548"/>
          <a:ext cx="4282560" cy="2423880"/>
        </p:xfrm>
        <a:graphic>
          <a:graphicData uri="http://schemas.openxmlformats.org/drawingml/2006/table">
            <a:tbl>
              <a:tblPr/>
              <a:tblGrid>
                <a:gridCol w="946800">
                  <a:extLst>
                    <a:ext uri="{9D8B030D-6E8A-4147-A177-3AD203B41FA5}">
                      <a16:colId xmlns:a16="http://schemas.microsoft.com/office/drawing/2014/main" val="20000"/>
                    </a:ext>
                  </a:extLst>
                </a:gridCol>
                <a:gridCol w="3335760">
                  <a:extLst>
                    <a:ext uri="{9D8B030D-6E8A-4147-A177-3AD203B41FA5}">
                      <a16:colId xmlns:a16="http://schemas.microsoft.com/office/drawing/2014/main" val="20001"/>
                    </a:ext>
                  </a:extLst>
                </a:gridCol>
              </a:tblGrid>
              <a:tr h="34344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כלהפרטים על הספק כולל: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תאריך קניה אחרונה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מוצרים נרכשים בשנה 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59508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מספק זה בשנה הנוכחית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מספק זה כל השנים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57120">
                <a:tc>
                  <a:txBody>
                    <a:bodyPr/>
                    <a:lstStyle/>
                    <a:p>
                      <a:pPr algn="r" rtl="1">
                        <a:lnSpc>
                          <a:spcPct val="100000"/>
                        </a:lnSpc>
                      </a:pPr>
                      <a:r>
                        <a:rPr lang="en-US" sz="1800" b="0" strike="noStrike" spc="-1">
                          <a:solidFill>
                            <a:srgbClr val="000000"/>
                          </a:solidFill>
                          <a:uFill>
                            <a:solidFill>
                              <a:srgbClr val="FFFFFF"/>
                            </a:solidFill>
                          </a:uFill>
                          <a:latin typeface="Calibri"/>
                        </a:rPr>
                        <a:t>V/X</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dirty="0" err="1">
                          <a:solidFill>
                            <a:srgbClr val="000000"/>
                          </a:solidFill>
                          <a:uFill>
                            <a:solidFill>
                              <a:srgbClr val="FFFFFF"/>
                            </a:solidFill>
                          </a:uFill>
                          <a:latin typeface="Calibri"/>
                        </a:rPr>
                        <a:t>פעיל</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השנה</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0" name="Table 8"/>
          <p:cNvGraphicFramePr/>
          <p:nvPr>
            <p:extLst>
              <p:ext uri="{D42A27DB-BD31-4B8C-83A1-F6EECF244321}">
                <p14:modId xmlns:p14="http://schemas.microsoft.com/office/powerpoint/2010/main" val="2219305408"/>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r>
                        <a:rPr lang="he-IL" sz="1800" b="0" strike="noStrike" spc="-1" dirty="0" smtClean="0">
                          <a:solidFill>
                            <a:srgbClr val="FFFFFF"/>
                          </a:solidFill>
                          <a:uFill>
                            <a:solidFill>
                              <a:srgbClr val="FFFFFF"/>
                            </a:solidFill>
                          </a:uFill>
                          <a:latin typeface="Calibri"/>
                        </a:rPr>
                        <a:t> -&gt;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CustomShape 1"/>
          <p:cNvSpPr/>
          <p:nvPr/>
        </p:nvSpPr>
        <p:spPr>
          <a:xfrm>
            <a:off x="1231560" y="36900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21" name="CustomShape 2"/>
          <p:cNvSpPr/>
          <p:nvPr/>
        </p:nvSpPr>
        <p:spPr>
          <a:xfrm>
            <a:off x="1231560" y="53434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22" name="CustomShape 3"/>
          <p:cNvSpPr/>
          <p:nvPr/>
        </p:nvSpPr>
        <p:spPr>
          <a:xfrm>
            <a:off x="1207440" y="3816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2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2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2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לקוחות</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12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127" name="Table 8"/>
          <p:cNvGraphicFramePr/>
          <p:nvPr>
            <p:extLst>
              <p:ext uri="{D42A27DB-BD31-4B8C-83A1-F6EECF244321}">
                <p14:modId xmlns:p14="http://schemas.microsoft.com/office/powerpoint/2010/main" val="1654810615"/>
              </p:ext>
            </p:extLst>
          </p:nvPr>
        </p:nvGraphicFramePr>
        <p:xfrm>
          <a:off x="2793960" y="2553184"/>
          <a:ext cx="4580280" cy="3578400"/>
        </p:xfrm>
        <a:graphic>
          <a:graphicData uri="http://schemas.openxmlformats.org/drawingml/2006/table">
            <a:tbl>
              <a:tblPr/>
              <a:tblGrid>
                <a:gridCol w="1366200">
                  <a:extLst>
                    <a:ext uri="{9D8B030D-6E8A-4147-A177-3AD203B41FA5}">
                      <a16:colId xmlns:a16="http://schemas.microsoft.com/office/drawing/2014/main" val="20000"/>
                    </a:ext>
                  </a:extLst>
                </a:gridCol>
                <a:gridCol w="1607040">
                  <a:extLst>
                    <a:ext uri="{9D8B030D-6E8A-4147-A177-3AD203B41FA5}">
                      <a16:colId xmlns:a16="http://schemas.microsoft.com/office/drawing/2014/main" val="20001"/>
                    </a:ext>
                  </a:extLst>
                </a:gridCol>
                <a:gridCol w="1607040">
                  <a:extLst>
                    <a:ext uri="{9D8B030D-6E8A-4147-A177-3AD203B41FA5}">
                      <a16:colId xmlns:a16="http://schemas.microsoft.com/office/drawing/2014/main" val="20002"/>
                    </a:ext>
                  </a:extLst>
                </a:gridCol>
              </a:tblGrid>
              <a:tr h="343440">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מייל</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r>
                        <a:rPr lang="he-IL" dirty="0" smtClean="0"/>
                        <a:t>כרטיס עם הסתר /גלה</a:t>
                      </a:r>
                      <a:endParaRPr lang="he-IL"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128" name="תמונה 12"/>
          <p:cNvPicPr/>
          <p:nvPr/>
        </p:nvPicPr>
        <p:blipFill>
          <a:blip r:embed="rId3"/>
          <a:stretch/>
        </p:blipFill>
        <p:spPr>
          <a:xfrm>
            <a:off x="1452240" y="1608120"/>
            <a:ext cx="574560" cy="574560"/>
          </a:xfrm>
          <a:prstGeom prst="rect">
            <a:avLst/>
          </a:prstGeom>
          <a:ln>
            <a:noFill/>
          </a:ln>
        </p:spPr>
      </p:pic>
      <p:pic>
        <p:nvPicPr>
          <p:cNvPr id="1129" name="תמונה 1"/>
          <p:cNvPicPr/>
          <p:nvPr/>
        </p:nvPicPr>
        <p:blipFill>
          <a:blip r:embed="rId4"/>
          <a:stretch/>
        </p:blipFill>
        <p:spPr>
          <a:xfrm>
            <a:off x="1452240" y="2373840"/>
            <a:ext cx="552240" cy="599400"/>
          </a:xfrm>
          <a:prstGeom prst="rect">
            <a:avLst/>
          </a:prstGeom>
          <a:ln>
            <a:noFill/>
          </a:ln>
        </p:spPr>
      </p:pic>
      <p:sp>
        <p:nvSpPr>
          <p:cNvPr id="1130"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131" name="CustomShape 10"/>
          <p:cNvSpPr/>
          <p:nvPr/>
        </p:nvSpPr>
        <p:spPr>
          <a:xfrm>
            <a:off x="7443360" y="2831854"/>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לקוחות שהיו פעילים השנה</a:t>
            </a:r>
            <a:endParaRPr lang="en-US" sz="1800" b="0" strike="noStrike" spc="-1">
              <a:solidFill>
                <a:srgbClr val="000000"/>
              </a:solidFill>
              <a:uFill>
                <a:solidFill>
                  <a:srgbClr val="FFFFFF"/>
                </a:solidFill>
              </a:uFill>
              <a:latin typeface="Arial"/>
            </a:endParaRPr>
          </a:p>
        </p:txBody>
      </p:sp>
      <p:sp>
        <p:nvSpPr>
          <p:cNvPr id="1132" name="CustomShape 11"/>
          <p:cNvSpPr/>
          <p:nvPr/>
        </p:nvSpPr>
        <p:spPr>
          <a:xfrm>
            <a:off x="7443360" y="3712774"/>
            <a:ext cx="3326400" cy="5065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לקוחות שיש להם מוצרים שטרם סופקו</a:t>
            </a:r>
            <a:endParaRPr lang="en-US" sz="1800" b="0" strike="noStrike" spc="-1">
              <a:solidFill>
                <a:srgbClr val="000000"/>
              </a:solidFill>
              <a:uFill>
                <a:solidFill>
                  <a:srgbClr val="FFFFFF"/>
                </a:solidFill>
              </a:uFill>
              <a:latin typeface="Arial"/>
            </a:endParaRPr>
          </a:p>
        </p:txBody>
      </p:sp>
      <p:sp>
        <p:nvSpPr>
          <p:cNvPr id="1133" name="CustomShape 12"/>
          <p:cNvSpPr/>
          <p:nvPr/>
        </p:nvSpPr>
        <p:spPr>
          <a:xfrm>
            <a:off x="7443360" y="3280054"/>
            <a:ext cx="332640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רק לקוחות עם יתרת חוב</a:t>
            </a:r>
            <a:endParaRPr lang="en-US" sz="1800" b="0" strike="noStrike" spc="-1">
              <a:solidFill>
                <a:srgbClr val="000000"/>
              </a:solidFill>
              <a:uFill>
                <a:solidFill>
                  <a:srgbClr val="FFFFFF"/>
                </a:solidFill>
              </a:uFill>
              <a:latin typeface="Arial"/>
            </a:endParaRPr>
          </a:p>
        </p:txBody>
      </p:sp>
      <p:sp>
        <p:nvSpPr>
          <p:cNvPr id="1134" name="CustomShape 13"/>
          <p:cNvSpPr/>
          <p:nvPr/>
        </p:nvSpPr>
        <p:spPr>
          <a:xfrm>
            <a:off x="9283680" y="2401294"/>
            <a:ext cx="1486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חיפוש</a:t>
            </a:r>
            <a:endParaRPr lang="en-US" sz="1800" b="0" strike="noStrike" spc="-1" dirty="0">
              <a:solidFill>
                <a:srgbClr val="000000"/>
              </a:solidFill>
              <a:uFill>
                <a:solidFill>
                  <a:srgbClr val="FFFFFF"/>
                </a:solidFill>
              </a:uFill>
              <a:latin typeface="Arial"/>
            </a:endParaRPr>
          </a:p>
        </p:txBody>
      </p:sp>
      <p:sp>
        <p:nvSpPr>
          <p:cNvPr id="1135" name="CustomShape 14"/>
          <p:cNvSpPr/>
          <p:nvPr/>
        </p:nvSpPr>
        <p:spPr>
          <a:xfrm>
            <a:off x="7450200" y="2401294"/>
            <a:ext cx="166752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תיבת</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טקסט</a:t>
            </a:r>
            <a:endParaRPr lang="en-US" sz="1800" b="0" strike="noStrike" spc="-1" dirty="0">
              <a:solidFill>
                <a:srgbClr val="000000"/>
              </a:solidFill>
              <a:uFill>
                <a:solidFill>
                  <a:srgbClr val="FFFFFF"/>
                </a:solidFill>
              </a:uFill>
              <a:latin typeface="Arial"/>
            </a:endParaRPr>
          </a:p>
        </p:txBody>
      </p:sp>
      <p:sp>
        <p:nvSpPr>
          <p:cNvPr id="1136" name="CustomShape 15"/>
          <p:cNvSpPr/>
          <p:nvPr/>
        </p:nvSpPr>
        <p:spPr>
          <a:xfrm flipV="1">
            <a:off x="6159600" y="274983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37" name="CustomShape 16"/>
          <p:cNvSpPr/>
          <p:nvPr/>
        </p:nvSpPr>
        <p:spPr>
          <a:xfrm>
            <a:off x="6159600" y="259827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38" name="CustomShape 17"/>
          <p:cNvSpPr/>
          <p:nvPr/>
        </p:nvSpPr>
        <p:spPr>
          <a:xfrm flipV="1">
            <a:off x="4614480" y="274983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39" name="CustomShape 18"/>
          <p:cNvSpPr/>
          <p:nvPr/>
        </p:nvSpPr>
        <p:spPr>
          <a:xfrm>
            <a:off x="4614480" y="259827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40" name="CustomShape 19"/>
          <p:cNvSpPr/>
          <p:nvPr/>
        </p:nvSpPr>
        <p:spPr>
          <a:xfrm flipV="1">
            <a:off x="3043080" y="274983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41" name="CustomShape 20"/>
          <p:cNvSpPr/>
          <p:nvPr/>
        </p:nvSpPr>
        <p:spPr>
          <a:xfrm>
            <a:off x="3043080" y="259827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grpSp>
        <p:nvGrpSpPr>
          <p:cNvPr id="24" name="קבוצה 23"/>
          <p:cNvGrpSpPr/>
          <p:nvPr/>
        </p:nvGrpSpPr>
        <p:grpSpPr>
          <a:xfrm>
            <a:off x="2518461" y="1471590"/>
            <a:ext cx="7792231" cy="344811"/>
            <a:chOff x="2065221" y="1502246"/>
            <a:chExt cx="7792231" cy="344811"/>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2" name="Table 8"/>
          <p:cNvGraphicFramePr/>
          <p:nvPr>
            <p:extLst>
              <p:ext uri="{D42A27DB-BD31-4B8C-83A1-F6EECF244321}">
                <p14:modId xmlns:p14="http://schemas.microsoft.com/office/powerpoint/2010/main" val="1830672768"/>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4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4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4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4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4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לקוחות&gt; כרטיס לקוח</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14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149" name="תמונה 12"/>
          <p:cNvPicPr/>
          <p:nvPr/>
        </p:nvPicPr>
        <p:blipFill>
          <a:blip r:embed="rId3"/>
          <a:stretch/>
        </p:blipFill>
        <p:spPr>
          <a:xfrm>
            <a:off x="1452240" y="1608120"/>
            <a:ext cx="574560" cy="574560"/>
          </a:xfrm>
          <a:prstGeom prst="rect">
            <a:avLst/>
          </a:prstGeom>
          <a:ln>
            <a:noFill/>
          </a:ln>
        </p:spPr>
      </p:pic>
      <p:sp>
        <p:nvSpPr>
          <p:cNvPr id="1150" name="CustomShape 8"/>
          <p:cNvSpPr/>
          <p:nvPr/>
        </p:nvSpPr>
        <p:spPr>
          <a:xfrm>
            <a:off x="3466080" y="2460642"/>
            <a:ext cx="5866456" cy="2504118"/>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r" rtl="1">
              <a:lnSpc>
                <a:spcPct val="100000"/>
              </a:lnSpc>
            </a:pPr>
            <a:r>
              <a:rPr lang="en-US" sz="4400" b="0" strike="noStrike" spc="-1" dirty="0" err="1">
                <a:solidFill>
                  <a:srgbClr val="FFFFFF"/>
                </a:solidFill>
                <a:uFill>
                  <a:solidFill>
                    <a:srgbClr val="FFFFFF"/>
                  </a:solidFill>
                </a:uFill>
                <a:latin typeface="Calibri"/>
              </a:rPr>
              <a:t>כרטיס</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לקוח</a:t>
            </a:r>
            <a:endParaRPr lang="en-US" sz="1800" b="0" strike="noStrike" spc="-1" dirty="0">
              <a:solidFill>
                <a:srgbClr val="000000"/>
              </a:solidFill>
              <a:uFill>
                <a:solidFill>
                  <a:srgbClr val="FFFFFF"/>
                </a:solidFill>
              </a:uFill>
              <a:latin typeface="Arial"/>
            </a:endParaRPr>
          </a:p>
        </p:txBody>
      </p:sp>
      <p:sp>
        <p:nvSpPr>
          <p:cNvPr id="1151" name="CustomShape 9"/>
          <p:cNvSpPr/>
          <p:nvPr/>
        </p:nvSpPr>
        <p:spPr>
          <a:xfrm>
            <a:off x="3080520" y="3142842"/>
            <a:ext cx="6845905" cy="2384958"/>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52" name="CustomShape 10"/>
          <p:cNvSpPr/>
          <p:nvPr/>
        </p:nvSpPr>
        <p:spPr>
          <a:xfrm>
            <a:off x="7334054" y="3197767"/>
            <a:ext cx="4732066" cy="23015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0" rtl="1">
              <a:lnSpc>
                <a:spcPct val="100000"/>
              </a:lnSpc>
            </a:pPr>
            <a:r>
              <a:rPr lang="en-US" sz="1600" b="0" strike="noStrike" spc="-1" dirty="0" err="1">
                <a:solidFill>
                  <a:srgbClr val="000000"/>
                </a:solidFill>
                <a:uFill>
                  <a:solidFill>
                    <a:srgbClr val="FFFFFF"/>
                  </a:solidFill>
                </a:uFill>
                <a:latin typeface="Calibri"/>
              </a:rPr>
              <a:t>כתובת-רחוב</a:t>
            </a:r>
            <a:r>
              <a:rPr lang="en-US" sz="1600" b="0" strike="noStrike" spc="-1" dirty="0">
                <a:solidFill>
                  <a:srgbClr val="000000"/>
                </a:solidFill>
                <a:uFill>
                  <a:solidFill>
                    <a:srgbClr val="FFFFFF"/>
                  </a:solidFill>
                </a:uFill>
                <a:latin typeface="Calibri"/>
              </a:rPr>
              <a:t>:_________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כתובת-מספר</a:t>
            </a:r>
            <a:r>
              <a:rPr lang="en-US" sz="1600" b="0" strike="noStrike" spc="-1" dirty="0">
                <a:solidFill>
                  <a:srgbClr val="000000"/>
                </a:solidFill>
                <a:uFill>
                  <a:solidFill>
                    <a:srgbClr val="FFFFFF"/>
                  </a:solidFill>
                </a:uFill>
                <a:latin typeface="Calibri"/>
              </a:rPr>
              <a:t>:_______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כתובת-עיר</a:t>
            </a:r>
            <a:r>
              <a:rPr lang="en-US" sz="1600" b="0" strike="noStrike" spc="-1" dirty="0">
                <a:solidFill>
                  <a:srgbClr val="000000"/>
                </a:solidFill>
                <a:uFill>
                  <a:solidFill>
                    <a:srgbClr val="FFFFFF"/>
                  </a:solidFill>
                </a:uFill>
                <a:latin typeface="Calibri"/>
              </a:rPr>
              <a:t>:_____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טלפון</a:t>
            </a:r>
            <a:r>
              <a:rPr lang="en-US" sz="1600" b="0" strike="noStrike" spc="-1" dirty="0">
                <a:solidFill>
                  <a:srgbClr val="000000"/>
                </a:solidFill>
                <a:uFill>
                  <a:solidFill>
                    <a:srgbClr val="FFFFFF"/>
                  </a:solidFill>
                </a:uFill>
                <a:latin typeface="Calibri"/>
              </a:rPr>
              <a:t>:__________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פלאפון</a:t>
            </a:r>
            <a:r>
              <a:rPr lang="en-US" sz="1600" b="0" strike="noStrike" spc="-1" dirty="0">
                <a:solidFill>
                  <a:srgbClr val="000000"/>
                </a:solidFill>
                <a:uFill>
                  <a:solidFill>
                    <a:srgbClr val="FFFFFF"/>
                  </a:solidFill>
                </a:uFill>
                <a:latin typeface="Calibri"/>
              </a:rPr>
              <a:t>:_________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מייל</a:t>
            </a:r>
            <a:r>
              <a:rPr lang="en-US" sz="1600" b="0" strike="noStrike" spc="-1" dirty="0">
                <a:solidFill>
                  <a:srgbClr val="000000"/>
                </a:solidFill>
                <a:uFill>
                  <a:solidFill>
                    <a:srgbClr val="FFFFFF"/>
                  </a:solidFill>
                </a:uFill>
                <a:latin typeface="Calibri"/>
              </a:rPr>
              <a:t>:___________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הערות</a:t>
            </a:r>
            <a:r>
              <a:rPr lang="en-US" sz="1600" b="0" strike="noStrike" spc="-1" dirty="0">
                <a:solidFill>
                  <a:srgbClr val="000000"/>
                </a:solidFill>
                <a:uFill>
                  <a:solidFill>
                    <a:srgbClr val="FFFFFF"/>
                  </a:solidFill>
                </a:uFill>
                <a:latin typeface="Calibri"/>
              </a:rPr>
              <a:t>:__________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אחוז</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הנחה</a:t>
            </a:r>
            <a:r>
              <a:rPr lang="en-US" sz="1600" b="0" strike="noStrike" spc="-1" dirty="0">
                <a:solidFill>
                  <a:srgbClr val="000000"/>
                </a:solidFill>
                <a:uFill>
                  <a:solidFill>
                    <a:srgbClr val="FFFFFF"/>
                  </a:solidFill>
                </a:uFill>
                <a:latin typeface="Calibri"/>
              </a:rPr>
              <a:t>:</a:t>
            </a:r>
            <a:r>
              <a:rPr lang="en-US" sz="2400" b="0" strike="noStrike" spc="-1" dirty="0">
                <a:solidFill>
                  <a:srgbClr val="000000"/>
                </a:solidFill>
                <a:uFill>
                  <a:solidFill>
                    <a:srgbClr val="FFFFFF"/>
                  </a:solidFill>
                </a:uFill>
                <a:latin typeface="Calibri"/>
              </a:rPr>
              <a:t>______</a:t>
            </a:r>
            <a:endParaRPr lang="en-US" sz="1800" b="0" strike="noStrike" spc="-1" dirty="0">
              <a:solidFill>
                <a:srgbClr val="000000"/>
              </a:solidFill>
              <a:uFill>
                <a:solidFill>
                  <a:srgbClr val="FFFFFF"/>
                </a:solidFill>
              </a:uFill>
              <a:latin typeface="Arial"/>
            </a:endParaRPr>
          </a:p>
        </p:txBody>
      </p:sp>
      <p:sp>
        <p:nvSpPr>
          <p:cNvPr id="1153" name="CustomShape 11"/>
          <p:cNvSpPr/>
          <p:nvPr/>
        </p:nvSpPr>
        <p:spPr>
          <a:xfrm>
            <a:off x="2394720" y="5640840"/>
            <a:ext cx="8033760" cy="1852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54" name="CustomShape 12"/>
          <p:cNvSpPr/>
          <p:nvPr/>
        </p:nvSpPr>
        <p:spPr>
          <a:xfrm>
            <a:off x="3851280" y="5799600"/>
            <a:ext cx="6758280" cy="155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0" algn="r" rtl="1">
              <a:lnSpc>
                <a:spcPct val="100000"/>
              </a:lnSpc>
            </a:pPr>
            <a:r>
              <a:rPr lang="en-US" sz="2400" b="0" strike="noStrike" spc="-1">
                <a:solidFill>
                  <a:srgbClr val="000000"/>
                </a:solidFill>
                <a:uFill>
                  <a:solidFill>
                    <a:srgbClr val="FFFFFF"/>
                  </a:solidFill>
                </a:uFill>
                <a:latin typeface="Calibri"/>
              </a:rPr>
              <a:t>רשימת הזמנות</a:t>
            </a:r>
            <a:endParaRPr lang="en-US" sz="1800" b="0" strike="noStrike" spc="-1">
              <a:solidFill>
                <a:srgbClr val="000000"/>
              </a:solidFill>
              <a:uFill>
                <a:solidFill>
                  <a:srgbClr val="FFFFFF"/>
                </a:solidFill>
              </a:uFill>
              <a:latin typeface="Arial"/>
            </a:endParaRPr>
          </a:p>
          <a:p>
            <a:pPr marL="2286000" algn="r" rtl="1">
              <a:lnSpc>
                <a:spcPct val="100000"/>
              </a:lnSpc>
            </a:pPr>
            <a:r>
              <a:rPr lang="en-US" sz="2400" b="0" strike="noStrike" spc="-1">
                <a:solidFill>
                  <a:srgbClr val="000000"/>
                </a:solidFill>
                <a:uFill>
                  <a:solidFill>
                    <a:srgbClr val="FFFFFF"/>
                  </a:solidFill>
                </a:uFill>
                <a:latin typeface="Calibri"/>
              </a:rPr>
              <a:t>רשימת תעודות משלוח</a:t>
            </a:r>
            <a:endParaRPr lang="en-US" sz="1800" b="0" strike="noStrike" spc="-1">
              <a:solidFill>
                <a:srgbClr val="000000"/>
              </a:solidFill>
              <a:uFill>
                <a:solidFill>
                  <a:srgbClr val="FFFFFF"/>
                </a:solidFill>
              </a:uFill>
              <a:latin typeface="Arial"/>
            </a:endParaRPr>
          </a:p>
          <a:p>
            <a:pPr marL="2286000" algn="r" rtl="1">
              <a:lnSpc>
                <a:spcPct val="100000"/>
              </a:lnSpc>
            </a:pPr>
            <a:r>
              <a:rPr lang="en-US" sz="2400" b="0" strike="noStrike" spc="-1">
                <a:solidFill>
                  <a:srgbClr val="000000"/>
                </a:solidFill>
                <a:uFill>
                  <a:solidFill>
                    <a:srgbClr val="FFFFFF"/>
                  </a:solidFill>
                </a:uFill>
                <a:latin typeface="Calibri"/>
              </a:rPr>
              <a:t>רשימת תקבולים</a:t>
            </a:r>
            <a:endParaRPr lang="en-US" sz="1800" b="0" strike="noStrike" spc="-1">
              <a:solidFill>
                <a:srgbClr val="000000"/>
              </a:solidFill>
              <a:uFill>
                <a:solidFill>
                  <a:srgbClr val="FFFFFF"/>
                </a:solidFill>
              </a:uFill>
              <a:latin typeface="Arial"/>
            </a:endParaRPr>
          </a:p>
          <a:p>
            <a:pPr marL="2286000" algn="r" rtl="1">
              <a:lnSpc>
                <a:spcPct val="100000"/>
              </a:lnSpc>
            </a:pPr>
            <a:r>
              <a:rPr lang="en-US" sz="2400" b="0" strike="noStrike" spc="-1">
                <a:solidFill>
                  <a:srgbClr val="000000"/>
                </a:solidFill>
                <a:uFill>
                  <a:solidFill>
                    <a:srgbClr val="FFFFFF"/>
                  </a:solidFill>
                </a:uFill>
                <a:latin typeface="Calibri"/>
              </a:rPr>
              <a:t>**אפשר לצפות בכל אחד</a:t>
            </a:r>
            <a:endParaRPr lang="en-US" sz="1800" b="0" strike="noStrike" spc="-1">
              <a:solidFill>
                <a:srgbClr val="000000"/>
              </a:solidFill>
              <a:uFill>
                <a:solidFill>
                  <a:srgbClr val="FFFFFF"/>
                </a:solidFill>
              </a:uFill>
              <a:latin typeface="Arial"/>
            </a:endParaRPr>
          </a:p>
        </p:txBody>
      </p:sp>
      <p:graphicFrame>
        <p:nvGraphicFramePr>
          <p:cNvPr id="1155" name="Table 13"/>
          <p:cNvGraphicFramePr/>
          <p:nvPr/>
        </p:nvGraphicFramePr>
        <p:xfrm>
          <a:off x="1232280" y="2258280"/>
          <a:ext cx="4509360" cy="4301280"/>
        </p:xfrm>
        <a:graphic>
          <a:graphicData uri="http://schemas.openxmlformats.org/drawingml/2006/table">
            <a:tbl>
              <a:tblPr/>
              <a:tblGrid>
                <a:gridCol w="99684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tblGrid>
              <a:tr h="45756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6612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תאריך הזמנה אחרונה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הלקוח לשנה 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640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מוצרים שנמכרו ללקוח בשנה הנוכחית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ע"י לקוח</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ע"י מנהל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סך הכל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9"/>
                  </a:ext>
                </a:extLst>
              </a:tr>
            </a:tbl>
          </a:graphicData>
        </a:graphic>
      </p:graphicFrame>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4" name="Table 8"/>
          <p:cNvGraphicFramePr/>
          <p:nvPr>
            <p:extLst>
              <p:ext uri="{D42A27DB-BD31-4B8C-83A1-F6EECF244321}">
                <p14:modId xmlns:p14="http://schemas.microsoft.com/office/powerpoint/2010/main" val="685899409"/>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5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5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5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6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6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דוחות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עובדים</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162"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163" name="Table 8"/>
          <p:cNvGraphicFramePr/>
          <p:nvPr>
            <p:extLst>
              <p:ext uri="{D42A27DB-BD31-4B8C-83A1-F6EECF244321}">
                <p14:modId xmlns:p14="http://schemas.microsoft.com/office/powerpoint/2010/main" val="2601829238"/>
              </p:ext>
            </p:extLst>
          </p:nvPr>
        </p:nvGraphicFramePr>
        <p:xfrm>
          <a:off x="4216977" y="2373840"/>
          <a:ext cx="5802480" cy="3212640"/>
        </p:xfrm>
        <a:graphic>
          <a:graphicData uri="http://schemas.openxmlformats.org/drawingml/2006/table">
            <a:tbl>
              <a:tblPr rtl="1"/>
              <a:tblGrid>
                <a:gridCol w="864000">
                  <a:extLst>
                    <a:ext uri="{9D8B030D-6E8A-4147-A177-3AD203B41FA5}">
                      <a16:colId xmlns:a16="http://schemas.microsoft.com/office/drawing/2014/main" val="20000"/>
                    </a:ext>
                  </a:extLst>
                </a:gridCol>
                <a:gridCol w="1107720">
                  <a:extLst>
                    <a:ext uri="{9D8B030D-6E8A-4147-A177-3AD203B41FA5}">
                      <a16:colId xmlns:a16="http://schemas.microsoft.com/office/drawing/2014/main" val="20001"/>
                    </a:ext>
                  </a:extLst>
                </a:gridCol>
                <a:gridCol w="1850040">
                  <a:extLst>
                    <a:ext uri="{9D8B030D-6E8A-4147-A177-3AD203B41FA5}">
                      <a16:colId xmlns:a16="http://schemas.microsoft.com/office/drawing/2014/main" val="20002"/>
                    </a:ext>
                  </a:extLst>
                </a:gridCol>
                <a:gridCol w="1980720">
                  <a:extLst>
                    <a:ext uri="{9D8B030D-6E8A-4147-A177-3AD203B41FA5}">
                      <a16:colId xmlns:a16="http://schemas.microsoft.com/office/drawing/2014/main" val="20003"/>
                    </a:ext>
                  </a:extLst>
                </a:gridCol>
              </a:tblGrid>
              <a:tr h="595080">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תפקיד</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לצפייה</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מלאה</a:t>
                      </a:r>
                      <a:endParaRPr lang="en-US" sz="1800" b="0" strike="noStrike" spc="-1" dirty="0">
                        <a:solidFill>
                          <a:srgbClr val="000000"/>
                        </a:solidFill>
                        <a:uFill>
                          <a:solidFill>
                            <a:srgbClr val="FFFFFF"/>
                          </a:solidFill>
                        </a:uFill>
                        <a:latin typeface="Arial"/>
                      </a:endParaRPr>
                    </a:p>
                    <a:p>
                      <a:pPr algn="r" rtl="1">
                        <a:lnSpc>
                          <a:spcPct val="100000"/>
                        </a:lnSpc>
                      </a:pPr>
                      <a:r>
                        <a:rPr lang="en-US" sz="1800" b="1" strike="noStrike" spc="-1" dirty="0" err="1">
                          <a:solidFill>
                            <a:srgbClr val="FFFFFF"/>
                          </a:solidFill>
                          <a:uFill>
                            <a:solidFill>
                              <a:srgbClr val="FFFFFF"/>
                            </a:solidFill>
                          </a:uFill>
                          <a:latin typeface="Calibri"/>
                        </a:rPr>
                        <a:t>בפרטי</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עובד</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ביומן עובד</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bl>
          </a:graphicData>
        </a:graphic>
      </p:graphicFrame>
      <p:pic>
        <p:nvPicPr>
          <p:cNvPr id="1164" name="תמונה 12"/>
          <p:cNvPicPr/>
          <p:nvPr/>
        </p:nvPicPr>
        <p:blipFill>
          <a:blip r:embed="rId3"/>
          <a:stretch/>
        </p:blipFill>
        <p:spPr>
          <a:xfrm>
            <a:off x="1452240" y="1608120"/>
            <a:ext cx="574560" cy="574560"/>
          </a:xfrm>
          <a:prstGeom prst="rect">
            <a:avLst/>
          </a:prstGeom>
          <a:ln>
            <a:noFill/>
          </a:ln>
        </p:spPr>
      </p:pic>
      <p:pic>
        <p:nvPicPr>
          <p:cNvPr id="1165" name="תמונה 1"/>
          <p:cNvPicPr/>
          <p:nvPr/>
        </p:nvPicPr>
        <p:blipFill>
          <a:blip r:embed="rId4"/>
          <a:stretch/>
        </p:blipFill>
        <p:spPr>
          <a:xfrm>
            <a:off x="1452240" y="2373840"/>
            <a:ext cx="552240" cy="599400"/>
          </a:xfrm>
          <a:prstGeom prst="rect">
            <a:avLst/>
          </a:prstGeom>
          <a:ln>
            <a:noFill/>
          </a:ln>
        </p:spPr>
      </p:pic>
      <p:sp>
        <p:nvSpPr>
          <p:cNvPr id="1166"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167" name="CustomShape 10"/>
          <p:cNvSpPr/>
          <p:nvPr/>
        </p:nvSpPr>
        <p:spPr>
          <a:xfrm>
            <a:off x="4467270" y="306911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68" name="CustomShape 11"/>
          <p:cNvSpPr/>
          <p:nvPr/>
        </p:nvSpPr>
        <p:spPr>
          <a:xfrm>
            <a:off x="4467270" y="344207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69" name="CustomShape 12"/>
          <p:cNvSpPr/>
          <p:nvPr/>
        </p:nvSpPr>
        <p:spPr>
          <a:xfrm>
            <a:off x="4467270" y="381143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0" name="CustomShape 13"/>
          <p:cNvSpPr/>
          <p:nvPr/>
        </p:nvSpPr>
        <p:spPr>
          <a:xfrm>
            <a:off x="4467270" y="420527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1" name="CustomShape 14"/>
          <p:cNvSpPr/>
          <p:nvPr/>
        </p:nvSpPr>
        <p:spPr>
          <a:xfrm>
            <a:off x="6460410" y="309660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2" name="CustomShape 15"/>
          <p:cNvSpPr/>
          <p:nvPr/>
        </p:nvSpPr>
        <p:spPr>
          <a:xfrm>
            <a:off x="6460410" y="346956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3" name="CustomShape 16"/>
          <p:cNvSpPr/>
          <p:nvPr/>
        </p:nvSpPr>
        <p:spPr>
          <a:xfrm>
            <a:off x="6460410" y="383892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4" name="CustomShape 17"/>
          <p:cNvSpPr/>
          <p:nvPr/>
        </p:nvSpPr>
        <p:spPr>
          <a:xfrm>
            <a:off x="6460410" y="423276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5" name="CustomShape 18"/>
          <p:cNvSpPr/>
          <p:nvPr/>
        </p:nvSpPr>
        <p:spPr>
          <a:xfrm>
            <a:off x="2332543" y="2457937"/>
            <a:ext cx="1716857" cy="958057"/>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הצג</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רק</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עובדים</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שהיו</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פעילים</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השנה</a:t>
            </a:r>
            <a:endParaRPr lang="en-US" sz="1800" b="0" strike="noStrike" spc="-1" dirty="0">
              <a:solidFill>
                <a:srgbClr val="000000"/>
              </a:solidFill>
              <a:uFill>
                <a:solidFill>
                  <a:srgbClr val="FFFFFF"/>
                </a:solidFill>
              </a:uFill>
              <a:latin typeface="Arial"/>
            </a:endParaRPr>
          </a:p>
        </p:txBody>
      </p:sp>
      <p:sp>
        <p:nvSpPr>
          <p:cNvPr id="1176" name="CustomShape 19"/>
          <p:cNvSpPr/>
          <p:nvPr/>
        </p:nvSpPr>
        <p:spPr>
          <a:xfrm flipV="1">
            <a:off x="9259137" y="263772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77" name="CustomShape 20"/>
          <p:cNvSpPr/>
          <p:nvPr/>
        </p:nvSpPr>
        <p:spPr>
          <a:xfrm>
            <a:off x="9259137" y="245016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78" name="CustomShape 21"/>
          <p:cNvSpPr/>
          <p:nvPr/>
        </p:nvSpPr>
        <p:spPr>
          <a:xfrm flipV="1">
            <a:off x="8131977" y="263772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79" name="CustomShape 22"/>
          <p:cNvSpPr/>
          <p:nvPr/>
        </p:nvSpPr>
        <p:spPr>
          <a:xfrm>
            <a:off x="8131977" y="245016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grpSp>
        <p:nvGrpSpPr>
          <p:cNvPr id="29" name="קבוצה 28"/>
          <p:cNvGrpSpPr/>
          <p:nvPr/>
        </p:nvGrpSpPr>
        <p:grpSpPr>
          <a:xfrm>
            <a:off x="2518461" y="1471590"/>
            <a:ext cx="7792231" cy="344811"/>
            <a:chOff x="2065221" y="1502246"/>
            <a:chExt cx="7792231" cy="344811"/>
          </a:xfrm>
        </p:grpSpPr>
        <p:sp>
          <p:nvSpPr>
            <p:cNvPr id="30"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31"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32"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33"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4"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7" name="Table 8"/>
          <p:cNvGraphicFramePr/>
          <p:nvPr>
            <p:extLst>
              <p:ext uri="{D42A27DB-BD31-4B8C-83A1-F6EECF244321}">
                <p14:modId xmlns:p14="http://schemas.microsoft.com/office/powerpoint/2010/main" val="1087701908"/>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8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8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8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8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8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דוחות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עובדים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כרטיס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עובד</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18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187" name="תמונה 12"/>
          <p:cNvPicPr/>
          <p:nvPr/>
        </p:nvPicPr>
        <p:blipFill>
          <a:blip r:embed="rId3"/>
          <a:stretch/>
        </p:blipFill>
        <p:spPr>
          <a:xfrm>
            <a:off x="1452240" y="1608120"/>
            <a:ext cx="574560" cy="574560"/>
          </a:xfrm>
          <a:prstGeom prst="rect">
            <a:avLst/>
          </a:prstGeom>
          <a:ln>
            <a:noFill/>
          </a:ln>
        </p:spPr>
      </p:pic>
      <p:sp>
        <p:nvSpPr>
          <p:cNvPr id="1188" name="CustomShape 8"/>
          <p:cNvSpPr/>
          <p:nvPr/>
        </p:nvSpPr>
        <p:spPr>
          <a:xfrm>
            <a:off x="3466080" y="2441542"/>
            <a:ext cx="5946840" cy="2523218"/>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כרטיס עובד</a:t>
            </a:r>
            <a:endParaRPr lang="en-US" sz="1800" b="0" strike="noStrike" spc="-1">
              <a:solidFill>
                <a:srgbClr val="000000"/>
              </a:solidFill>
              <a:uFill>
                <a:solidFill>
                  <a:srgbClr val="FFFFFF"/>
                </a:solidFill>
              </a:uFill>
              <a:latin typeface="Arial"/>
            </a:endParaRPr>
          </a:p>
        </p:txBody>
      </p:sp>
      <p:grpSp>
        <p:nvGrpSpPr>
          <p:cNvPr id="11" name="קבוצה 10"/>
          <p:cNvGrpSpPr/>
          <p:nvPr/>
        </p:nvGrpSpPr>
        <p:grpSpPr>
          <a:xfrm>
            <a:off x="2518461" y="1471590"/>
            <a:ext cx="7792231" cy="344811"/>
            <a:chOff x="2065221" y="1502246"/>
            <a:chExt cx="7792231" cy="344811"/>
          </a:xfrm>
        </p:grpSpPr>
        <p:sp>
          <p:nvSpPr>
            <p:cNvPr id="12"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3"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4"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5"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6"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7"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8"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19" name="Table 8"/>
          <p:cNvGraphicFramePr/>
          <p:nvPr>
            <p:extLst>
              <p:ext uri="{D42A27DB-BD31-4B8C-83A1-F6EECF244321}">
                <p14:modId xmlns:p14="http://schemas.microsoft.com/office/powerpoint/2010/main" val="716798883"/>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9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9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9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9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9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עובדים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יומן</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עובד</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19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196" name="CustomShape 8"/>
          <p:cNvSpPr/>
          <p:nvPr/>
        </p:nvSpPr>
        <p:spPr>
          <a:xfrm>
            <a:off x="4815360" y="2409840"/>
            <a:ext cx="594684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יומן</a:t>
            </a:r>
            <a:endParaRPr lang="en-US" sz="1800" b="0" strike="noStrike" spc="-1">
              <a:solidFill>
                <a:srgbClr val="000000"/>
              </a:solidFill>
              <a:uFill>
                <a:solidFill>
                  <a:srgbClr val="FFFFFF"/>
                </a:solidFill>
              </a:uFill>
              <a:latin typeface="Arial"/>
            </a:endParaRPr>
          </a:p>
          <a:p>
            <a:pPr algn="r" rtl="1">
              <a:lnSpc>
                <a:spcPct val="100000"/>
              </a:lnSpc>
            </a:pPr>
            <a:r>
              <a:rPr lang="en-US" sz="4400" b="0" strike="noStrike" spc="-1">
                <a:solidFill>
                  <a:srgbClr val="FFFFFF"/>
                </a:solidFill>
                <a:uFill>
                  <a:solidFill>
                    <a:srgbClr val="FFFFFF"/>
                  </a:solidFill>
                </a:uFill>
                <a:latin typeface="Calibri"/>
              </a:rPr>
              <a:t>עובד</a:t>
            </a:r>
            <a:endParaRPr lang="en-US" sz="1800" b="0" strike="noStrike" spc="-1">
              <a:solidFill>
                <a:srgbClr val="000000"/>
              </a:solidFill>
              <a:uFill>
                <a:solidFill>
                  <a:srgbClr val="FFFFFF"/>
                </a:solidFill>
              </a:uFill>
              <a:latin typeface="Arial"/>
            </a:endParaRPr>
          </a:p>
        </p:txBody>
      </p:sp>
      <p:sp>
        <p:nvSpPr>
          <p:cNvPr id="1197" name="CustomShape 9"/>
          <p:cNvSpPr/>
          <p:nvPr/>
        </p:nvSpPr>
        <p:spPr>
          <a:xfrm>
            <a:off x="5407560" y="2616120"/>
            <a:ext cx="2233440" cy="335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עובד שם עובד</a:t>
            </a:r>
            <a:endParaRPr lang="en-US" sz="1800" b="0" strike="noStrike" spc="-1">
              <a:solidFill>
                <a:srgbClr val="000000"/>
              </a:solidFill>
              <a:uFill>
                <a:solidFill>
                  <a:srgbClr val="FFFFFF"/>
                </a:solidFill>
              </a:uFill>
              <a:latin typeface="Arial"/>
            </a:endParaRPr>
          </a:p>
        </p:txBody>
      </p:sp>
      <p:graphicFrame>
        <p:nvGraphicFramePr>
          <p:cNvPr id="1198" name="Table 10"/>
          <p:cNvGraphicFramePr/>
          <p:nvPr>
            <p:extLst>
              <p:ext uri="{D42A27DB-BD31-4B8C-83A1-F6EECF244321}">
                <p14:modId xmlns:p14="http://schemas.microsoft.com/office/powerpoint/2010/main" val="2177243784"/>
              </p:ext>
            </p:extLst>
          </p:nvPr>
        </p:nvGraphicFramePr>
        <p:xfrm>
          <a:off x="2445480" y="3130200"/>
          <a:ext cx="6576120" cy="2440440"/>
        </p:xfrm>
        <a:graphic>
          <a:graphicData uri="http://schemas.openxmlformats.org/drawingml/2006/table">
            <a:tbl>
              <a:tblPr/>
              <a:tblGrid>
                <a:gridCol w="827280">
                  <a:extLst>
                    <a:ext uri="{9D8B030D-6E8A-4147-A177-3AD203B41FA5}">
                      <a16:colId xmlns:a16="http://schemas.microsoft.com/office/drawing/2014/main" val="20000"/>
                    </a:ext>
                  </a:extLst>
                </a:gridCol>
                <a:gridCol w="827280">
                  <a:extLst>
                    <a:ext uri="{9D8B030D-6E8A-4147-A177-3AD203B41FA5}">
                      <a16:colId xmlns:a16="http://schemas.microsoft.com/office/drawing/2014/main" val="20001"/>
                    </a:ext>
                  </a:extLst>
                </a:gridCol>
                <a:gridCol w="827280">
                  <a:extLst>
                    <a:ext uri="{9D8B030D-6E8A-4147-A177-3AD203B41FA5}">
                      <a16:colId xmlns:a16="http://schemas.microsoft.com/office/drawing/2014/main" val="20002"/>
                    </a:ext>
                  </a:extLst>
                </a:gridCol>
                <a:gridCol w="827280">
                  <a:extLst>
                    <a:ext uri="{9D8B030D-6E8A-4147-A177-3AD203B41FA5}">
                      <a16:colId xmlns:a16="http://schemas.microsoft.com/office/drawing/2014/main" val="20003"/>
                    </a:ext>
                  </a:extLst>
                </a:gridCol>
                <a:gridCol w="827280">
                  <a:extLst>
                    <a:ext uri="{9D8B030D-6E8A-4147-A177-3AD203B41FA5}">
                      <a16:colId xmlns:a16="http://schemas.microsoft.com/office/drawing/2014/main" val="20004"/>
                    </a:ext>
                  </a:extLst>
                </a:gridCol>
                <a:gridCol w="827280">
                  <a:extLst>
                    <a:ext uri="{9D8B030D-6E8A-4147-A177-3AD203B41FA5}">
                      <a16:colId xmlns:a16="http://schemas.microsoft.com/office/drawing/2014/main" val="20005"/>
                    </a:ext>
                  </a:extLst>
                </a:gridCol>
                <a:gridCol w="827280">
                  <a:extLst>
                    <a:ext uri="{9D8B030D-6E8A-4147-A177-3AD203B41FA5}">
                      <a16:colId xmlns:a16="http://schemas.microsoft.com/office/drawing/2014/main" val="20006"/>
                    </a:ext>
                  </a:extLst>
                </a:gridCol>
                <a:gridCol w="785160">
                  <a:extLst>
                    <a:ext uri="{9D8B030D-6E8A-4147-A177-3AD203B41FA5}">
                      <a16:colId xmlns:a16="http://schemas.microsoft.com/office/drawing/2014/main" val="20007"/>
                    </a:ext>
                  </a:extLst>
                </a:gridCol>
              </a:tblGrid>
              <a:tr h="846720">
                <a:tc>
                  <a:txBody>
                    <a:bodyPr/>
                    <a:lstStyle/>
                    <a:p>
                      <a:pPr algn="r" rtl="1">
                        <a:lnSpc>
                          <a:spcPct val="100000"/>
                        </a:lnSpc>
                      </a:pPr>
                      <a:r>
                        <a:rPr lang="en-US" sz="1800" b="1" strike="noStrike" spc="-1">
                          <a:solidFill>
                            <a:srgbClr val="FFFFFF"/>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סך הכל שעות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ודקות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סה"כ</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6</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pic>
        <p:nvPicPr>
          <p:cNvPr id="1199" name="תמונה 18"/>
          <p:cNvPicPr/>
          <p:nvPr/>
        </p:nvPicPr>
        <p:blipFill>
          <a:blip r:embed="rId3"/>
          <a:stretch/>
        </p:blipFill>
        <p:spPr>
          <a:xfrm>
            <a:off x="1452240" y="1608120"/>
            <a:ext cx="574560" cy="574560"/>
          </a:xfrm>
          <a:prstGeom prst="rect">
            <a:avLst/>
          </a:prstGeom>
          <a:ln>
            <a:noFill/>
          </a:ln>
        </p:spPr>
      </p:pic>
      <p:pic>
        <p:nvPicPr>
          <p:cNvPr id="1200" name="תמונה 21"/>
          <p:cNvPicPr/>
          <p:nvPr/>
        </p:nvPicPr>
        <p:blipFill>
          <a:blip r:embed="rId4"/>
          <a:stretch/>
        </p:blipFill>
        <p:spPr>
          <a:xfrm>
            <a:off x="1452240" y="2373840"/>
            <a:ext cx="552240" cy="599400"/>
          </a:xfrm>
          <a:prstGeom prst="rect">
            <a:avLst/>
          </a:prstGeom>
          <a:ln>
            <a:noFill/>
          </a:ln>
        </p:spPr>
      </p:pic>
      <p:sp>
        <p:nvSpPr>
          <p:cNvPr id="1201" name="CustomShape 11"/>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02" name="CustomShape 12"/>
          <p:cNvSpPr/>
          <p:nvPr/>
        </p:nvSpPr>
        <p:spPr>
          <a:xfrm>
            <a:off x="2445480" y="56368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לתשלום:_________</a:t>
            </a:r>
            <a:endParaRPr lang="en-US" sz="1800" b="0" strike="noStrike" spc="-1">
              <a:solidFill>
                <a:srgbClr val="000000"/>
              </a:solidFill>
              <a:uFill>
                <a:solidFill>
                  <a:srgbClr val="FFFFFF"/>
                </a:solidFill>
              </a:uFill>
              <a:latin typeface="Arial"/>
            </a:endParaRPr>
          </a:p>
        </p:txBody>
      </p:sp>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4" name="Table 8"/>
          <p:cNvGraphicFramePr/>
          <p:nvPr>
            <p:extLst>
              <p:ext uri="{D42A27DB-BD31-4B8C-83A1-F6EECF244321}">
                <p14:modId xmlns:p14="http://schemas.microsoft.com/office/powerpoint/2010/main" val="118199113"/>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0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0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0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0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0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מוצרים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0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10" name="Table 8"/>
          <p:cNvGraphicFramePr/>
          <p:nvPr>
            <p:extLst>
              <p:ext uri="{D42A27DB-BD31-4B8C-83A1-F6EECF244321}">
                <p14:modId xmlns:p14="http://schemas.microsoft.com/office/powerpoint/2010/main" val="143939223"/>
              </p:ext>
            </p:extLst>
          </p:nvPr>
        </p:nvGraphicFramePr>
        <p:xfrm>
          <a:off x="2352060" y="2419402"/>
          <a:ext cx="5008320" cy="292608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6080">
                  <a:extLst>
                    <a:ext uri="{9D8B030D-6E8A-4147-A177-3AD203B41FA5}">
                      <a16:colId xmlns:a16="http://schemas.microsoft.com/office/drawing/2014/main" val="20003"/>
                    </a:ext>
                  </a:extLst>
                </a:gridCol>
              </a:tblGrid>
              <a:tr h="343570">
                <a:tc>
                  <a:txBody>
                    <a:bodyPr/>
                    <a:lstStyle/>
                    <a:p>
                      <a:endParaRPr lang="he-IL"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57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11" name="תמונה 12"/>
          <p:cNvPicPr/>
          <p:nvPr/>
        </p:nvPicPr>
        <p:blipFill>
          <a:blip r:embed="rId3"/>
          <a:stretch/>
        </p:blipFill>
        <p:spPr>
          <a:xfrm>
            <a:off x="1452240" y="1608120"/>
            <a:ext cx="574560" cy="574560"/>
          </a:xfrm>
          <a:prstGeom prst="rect">
            <a:avLst/>
          </a:prstGeom>
          <a:ln>
            <a:noFill/>
          </a:ln>
        </p:spPr>
      </p:pic>
      <p:pic>
        <p:nvPicPr>
          <p:cNvPr id="1212" name="תמונה 1"/>
          <p:cNvPicPr/>
          <p:nvPr/>
        </p:nvPicPr>
        <p:blipFill>
          <a:blip r:embed="rId4"/>
          <a:stretch/>
        </p:blipFill>
        <p:spPr>
          <a:xfrm>
            <a:off x="1452240" y="2373840"/>
            <a:ext cx="552240" cy="599400"/>
          </a:xfrm>
          <a:prstGeom prst="rect">
            <a:avLst/>
          </a:prstGeom>
          <a:ln>
            <a:noFill/>
          </a:ln>
        </p:spPr>
      </p:pic>
      <p:sp>
        <p:nvSpPr>
          <p:cNvPr id="1213"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grpSp>
        <p:nvGrpSpPr>
          <p:cNvPr id="13" name="קבוצה 12"/>
          <p:cNvGrpSpPr/>
          <p:nvPr/>
        </p:nvGrpSpPr>
        <p:grpSpPr>
          <a:xfrm>
            <a:off x="2518461" y="1471590"/>
            <a:ext cx="7792231" cy="344811"/>
            <a:chOff x="2065221" y="1502246"/>
            <a:chExt cx="7792231" cy="344811"/>
          </a:xfrm>
        </p:grpSpPr>
        <p:sp>
          <p:nvSpPr>
            <p:cNvPr id="14"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7"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1" name="Table 8"/>
          <p:cNvGraphicFramePr/>
          <p:nvPr>
            <p:extLst>
              <p:ext uri="{D42A27DB-BD31-4B8C-83A1-F6EECF244321}">
                <p14:modId xmlns:p14="http://schemas.microsoft.com/office/powerpoint/2010/main" val="3606572472"/>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22" name="CustomShape 10"/>
          <p:cNvSpPr/>
          <p:nvPr/>
        </p:nvSpPr>
        <p:spPr>
          <a:xfrm>
            <a:off x="7443360" y="2831854"/>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סנן ע”פ </a:t>
            </a:r>
            <a:r>
              <a:rPr lang="he-IL" spc="-1" dirty="0" smtClean="0">
                <a:solidFill>
                  <a:srgbClr val="FFFFFF"/>
                </a:solidFill>
                <a:uFill>
                  <a:solidFill>
                    <a:srgbClr val="FFFFFF"/>
                  </a:solidFill>
                </a:uFill>
                <a:latin typeface="Calibri"/>
              </a:rPr>
              <a:t>קטגוריה 1</a:t>
            </a:r>
            <a:endParaRPr lang="he-IL" spc="-1" dirty="0">
              <a:solidFill>
                <a:srgbClr val="FFFFFF"/>
              </a:solidFill>
              <a:uFill>
                <a:solidFill>
                  <a:srgbClr val="FFFFFF"/>
                </a:solidFill>
              </a:uFill>
              <a:latin typeface="Calibri"/>
            </a:endParaRPr>
          </a:p>
        </p:txBody>
      </p:sp>
      <p:sp>
        <p:nvSpPr>
          <p:cNvPr id="25" name="CustomShape 13"/>
          <p:cNvSpPr/>
          <p:nvPr/>
        </p:nvSpPr>
        <p:spPr>
          <a:xfrm>
            <a:off x="9283680" y="2401294"/>
            <a:ext cx="1486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חיפוש</a:t>
            </a:r>
            <a:endParaRPr lang="en-US" sz="1800" b="0" strike="noStrike" spc="-1" dirty="0">
              <a:solidFill>
                <a:srgbClr val="000000"/>
              </a:solidFill>
              <a:uFill>
                <a:solidFill>
                  <a:srgbClr val="FFFFFF"/>
                </a:solidFill>
              </a:uFill>
              <a:latin typeface="Arial"/>
            </a:endParaRPr>
          </a:p>
        </p:txBody>
      </p:sp>
      <p:sp>
        <p:nvSpPr>
          <p:cNvPr id="26" name="CustomShape 14"/>
          <p:cNvSpPr/>
          <p:nvPr/>
        </p:nvSpPr>
        <p:spPr>
          <a:xfrm>
            <a:off x="7450200" y="2401294"/>
            <a:ext cx="166752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תיבת</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טקסט</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7420680" y="3262551"/>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סנן ע”פ </a:t>
            </a:r>
            <a:r>
              <a:rPr lang="he-IL" spc="-1" dirty="0" smtClean="0">
                <a:solidFill>
                  <a:srgbClr val="FFFFFF"/>
                </a:solidFill>
                <a:uFill>
                  <a:solidFill>
                    <a:srgbClr val="FFFFFF"/>
                  </a:solidFill>
                </a:uFill>
                <a:latin typeface="Calibri"/>
              </a:rPr>
              <a:t>קטגוריה 2</a:t>
            </a:r>
            <a:endParaRPr lang="he-IL" spc="-1" dirty="0">
              <a:solidFill>
                <a:srgbClr val="FFFFFF"/>
              </a:solidFill>
              <a:uFill>
                <a:solidFill>
                  <a:srgbClr val="FFFFFF"/>
                </a:solidFill>
              </a:uFill>
              <a:latin typeface="Calibri"/>
            </a:endParaRPr>
          </a:p>
        </p:txBody>
      </p:sp>
      <p:sp>
        <p:nvSpPr>
          <p:cNvPr id="28" name="CustomShape 10"/>
          <p:cNvSpPr/>
          <p:nvPr/>
        </p:nvSpPr>
        <p:spPr>
          <a:xfrm>
            <a:off x="7450200" y="3662466"/>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סנן ע”פ </a:t>
            </a:r>
            <a:r>
              <a:rPr lang="he-IL" spc="-1" dirty="0" smtClean="0">
                <a:solidFill>
                  <a:srgbClr val="FFFFFF"/>
                </a:solidFill>
                <a:uFill>
                  <a:solidFill>
                    <a:srgbClr val="FFFFFF"/>
                  </a:solidFill>
                </a:uFill>
                <a:latin typeface="Calibri"/>
              </a:rPr>
              <a:t>קטגוריה 3</a:t>
            </a:r>
            <a:endParaRPr lang="he-IL"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1097280" y="46440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264" name="CustomShape 2"/>
          <p:cNvSpPr/>
          <p:nvPr/>
        </p:nvSpPr>
        <p:spPr>
          <a:xfrm>
            <a:off x="1162080" y="537624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65" name="CustomShape 3"/>
          <p:cNvSpPr/>
          <p:nvPr/>
        </p:nvSpPr>
        <p:spPr>
          <a:xfrm>
            <a:off x="1138320" y="41436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6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6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6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הזמנה</a:t>
            </a:r>
            <a:endParaRPr lang="en-US" sz="3200" b="0" strike="noStrike" spc="-1">
              <a:solidFill>
                <a:srgbClr val="000000"/>
              </a:solidFill>
              <a:uFill>
                <a:solidFill>
                  <a:srgbClr val="FFFFFF"/>
                </a:solidFill>
              </a:uFill>
              <a:latin typeface="Arial"/>
            </a:endParaRPr>
          </a:p>
        </p:txBody>
      </p:sp>
      <p:sp>
        <p:nvSpPr>
          <p:cNvPr id="269"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270" name="Table 8"/>
          <p:cNvGraphicFramePr/>
          <p:nvPr/>
        </p:nvGraphicFramePr>
        <p:xfrm>
          <a:off x="2377440" y="1694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a:solidFill>
                            <a:srgbClr val="000000"/>
                          </a:solidFill>
                          <a:uFill>
                            <a:solidFill>
                              <a:srgbClr val="FFFFFF"/>
                            </a:solidFill>
                          </a:uFill>
                          <a:latin typeface="Arial"/>
                        </a:rPr>
                        <a:t>ביצוע הזמנה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aphicFrame>
        <p:nvGraphicFramePr>
          <p:cNvPr id="271" name="Table 9"/>
          <p:cNvGraphicFramePr/>
          <p:nvPr>
            <p:extLst>
              <p:ext uri="{D42A27DB-BD31-4B8C-83A1-F6EECF244321}">
                <p14:modId xmlns:p14="http://schemas.microsoft.com/office/powerpoint/2010/main" val="1318874197"/>
              </p:ext>
            </p:extLst>
          </p:nvPr>
        </p:nvGraphicFramePr>
        <p:xfrm>
          <a:off x="1263240" y="1366560"/>
          <a:ext cx="2675160" cy="3931920"/>
        </p:xfrm>
        <a:graphic>
          <a:graphicData uri="http://schemas.openxmlformats.org/drawingml/2006/table">
            <a:tbl>
              <a:tblPr/>
              <a:tblGrid>
                <a:gridCol w="2675160">
                  <a:extLst>
                    <a:ext uri="{9D8B030D-6E8A-4147-A177-3AD203B41FA5}">
                      <a16:colId xmlns:a16="http://schemas.microsoft.com/office/drawing/2014/main" val="20000"/>
                    </a:ext>
                  </a:extLst>
                </a:gridCol>
              </a:tblGrid>
              <a:tr h="345600">
                <a:tc>
                  <a:txBody>
                    <a:bodyPr/>
                    <a:lstStyle/>
                    <a:p>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5600">
                <a:tc>
                  <a:txBody>
                    <a:bodyPr/>
                    <a:lstStyle/>
                    <a:p>
                      <a:r>
                        <a:rPr lang="en-US" sz="1800" b="0" strike="noStrike" spc="-1" dirty="0" err="1">
                          <a:solidFill>
                            <a:srgbClr val="000000"/>
                          </a:solidFill>
                          <a:uFill>
                            <a:solidFill>
                              <a:srgbClr val="FFFFFF"/>
                            </a:solidFill>
                          </a:uFill>
                          <a:latin typeface="Arial"/>
                        </a:rPr>
                        <a:t>עגלה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33360">
                <a:tc>
                  <a:txBody>
                    <a:bodyPr/>
                    <a:lstStyle/>
                    <a:p>
                      <a:r>
                        <a:rPr lang="en-US" sz="1800" b="0" strike="noStrike" spc="-1" dirty="0" err="1">
                          <a:solidFill>
                            <a:srgbClr val="000000"/>
                          </a:solidFill>
                          <a:uFill>
                            <a:solidFill>
                              <a:srgbClr val="FFFFFF"/>
                            </a:solidFill>
                          </a:uFill>
                          <a:latin typeface="Arial"/>
                        </a:rPr>
                        <a:t>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5600">
                <a:tc>
                  <a:txBody>
                    <a:bodyPr/>
                    <a:lstStyle/>
                    <a:p>
                      <a:r>
                        <a:rPr lang="en-US" sz="1800" b="0" strike="noStrike" spc="-1" dirty="0" err="1" smtClean="0">
                          <a:solidFill>
                            <a:srgbClr val="000000"/>
                          </a:solidFill>
                          <a:uFill>
                            <a:solidFill>
                              <a:srgbClr val="FFFFFF"/>
                            </a:solidFill>
                          </a:uFill>
                          <a:latin typeface="Arial"/>
                        </a:rPr>
                        <a:t>צפייה</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בהזמנות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5600">
                <a:tc>
                  <a:txBody>
                    <a:bodyPr/>
                    <a:lstStyle/>
                    <a:p>
                      <a:r>
                        <a:rPr lang="en-US" sz="1800" b="0" strike="noStrike" spc="-1">
                          <a:solidFill>
                            <a:srgbClr val="000000"/>
                          </a:solidFill>
                          <a:uFill>
                            <a:solidFill>
                              <a:srgbClr val="FFFFFF"/>
                            </a:solidFill>
                          </a:uFill>
                          <a:latin typeface="Arial"/>
                        </a:rPr>
                        <a:t>צפייה בתעודות משלוח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45600">
                <a:tc>
                  <a:txBody>
                    <a:bodyPr/>
                    <a:lstStyle/>
                    <a:p>
                      <a:r>
                        <a:rPr lang="he-IL" sz="1800" b="0" strike="noStrike" spc="-1" dirty="0" smtClean="0">
                          <a:solidFill>
                            <a:srgbClr val="000000"/>
                          </a:solidFill>
                          <a:uFill>
                            <a:solidFill>
                              <a:srgbClr val="FFFFFF"/>
                            </a:solidFill>
                          </a:uFill>
                          <a:latin typeface="Arial"/>
                        </a:rPr>
                        <a:t>צפייה</a:t>
                      </a:r>
                      <a:r>
                        <a:rPr lang="he-IL" sz="1800" b="0" strike="noStrike" spc="-1" baseline="0" dirty="0" smtClean="0">
                          <a:solidFill>
                            <a:srgbClr val="000000"/>
                          </a:solidFill>
                          <a:uFill>
                            <a:solidFill>
                              <a:srgbClr val="FFFFFF"/>
                            </a:solidFill>
                          </a:uFill>
                          <a:latin typeface="Arial"/>
                        </a:rPr>
                        <a:t> ב</a:t>
                      </a:r>
                      <a:r>
                        <a:rPr lang="en-US" sz="1800" b="0" strike="noStrike" spc="-1" dirty="0" err="1" smtClean="0">
                          <a:solidFill>
                            <a:srgbClr val="000000"/>
                          </a:solidFill>
                          <a:uFill>
                            <a:solidFill>
                              <a:srgbClr val="FFFFFF"/>
                            </a:solidFill>
                          </a:uFill>
                          <a:latin typeface="Arial"/>
                        </a:rPr>
                        <a:t>דוח</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45600">
                <a:tc>
                  <a:txBody>
                    <a:bodyPr/>
                    <a:lstStyle/>
                    <a:p>
                      <a:r>
                        <a:rPr lang="en-US" sz="1800" b="0" strike="noStrike" spc="-1" dirty="0" err="1">
                          <a:solidFill>
                            <a:srgbClr val="000000"/>
                          </a:solidFill>
                          <a:uFill>
                            <a:solidFill>
                              <a:srgbClr val="FFFFFF"/>
                            </a:solidFill>
                          </a:uFill>
                          <a:latin typeface="Arial"/>
                        </a:rPr>
                        <a:t>סטטיסטיקה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34560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a:solidFill>
                            <a:srgbClr val="000000"/>
                          </a:solidFill>
                          <a:uFill>
                            <a:solidFill>
                              <a:srgbClr val="FFFFFF"/>
                            </a:solidFill>
                          </a:uFill>
                          <a:latin typeface="Arial"/>
                        </a:rPr>
                        <a:t>שלח</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בקשה</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mn-lt"/>
                        </a:rPr>
                        <a:t>לבקשה</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לביטול</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הזמנה</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34560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000000"/>
                          </a:solidFill>
                          <a:uFill>
                            <a:solidFill>
                              <a:srgbClr val="FFFFFF"/>
                            </a:solidFill>
                          </a:uFill>
                          <a:latin typeface="+mn-lt"/>
                        </a:rPr>
                        <a:t>ערוך</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פרטים</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אישיים</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345600">
                <a:tc>
                  <a:txBody>
                    <a:bodyPr/>
                    <a:lstStyle/>
                    <a:p>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272" name="CustomShape 10"/>
          <p:cNvSpPr/>
          <p:nvPr/>
        </p:nvSpPr>
        <p:spPr>
          <a:xfrm>
            <a:off x="4114800" y="2194560"/>
            <a:ext cx="6035040" cy="283464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מוצרים מסווגים לפי קטגוריות </a:t>
            </a:r>
          </a:p>
          <a:p>
            <a:pPr algn="ctr"/>
            <a:r>
              <a:rPr lang="en-US" sz="1800" b="0" strike="noStrike" spc="-1">
                <a:solidFill>
                  <a:srgbClr val="000000"/>
                </a:solidFill>
                <a:uFill>
                  <a:solidFill>
                    <a:srgbClr val="FFFFFF"/>
                  </a:solidFill>
                </a:uFill>
                <a:latin typeface="Arial"/>
              </a:rPr>
              <a:t>עם + להוספה לעגלה והוספת כמות</a:t>
            </a:r>
          </a:p>
        </p:txBody>
      </p:sp>
      <p:sp>
        <p:nvSpPr>
          <p:cNvPr id="273" name="CustomShape 11"/>
          <p:cNvSpPr/>
          <p:nvPr/>
        </p:nvSpPr>
        <p:spPr>
          <a:xfrm>
            <a:off x="6766560" y="2230560"/>
            <a:ext cx="3383280" cy="365760"/>
          </a:xfrm>
          <a:prstGeom prst="flowChartProcess">
            <a:avLst/>
          </a:pr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סינון לפי חיפוש ולפי קטגורייה</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15"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16"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1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1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19"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קניה - קניות מספקים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20"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21" name="Table 8"/>
          <p:cNvGraphicFramePr/>
          <p:nvPr/>
        </p:nvGraphicFramePr>
        <p:xfrm>
          <a:off x="2949480" y="193284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22" name="תמונה 12"/>
          <p:cNvPicPr/>
          <p:nvPr/>
        </p:nvPicPr>
        <p:blipFill>
          <a:blip r:embed="rId3"/>
          <a:stretch/>
        </p:blipFill>
        <p:spPr>
          <a:xfrm>
            <a:off x="1452240" y="1608120"/>
            <a:ext cx="574560" cy="574560"/>
          </a:xfrm>
          <a:prstGeom prst="rect">
            <a:avLst/>
          </a:prstGeom>
          <a:ln>
            <a:noFill/>
          </a:ln>
        </p:spPr>
      </p:pic>
      <p:pic>
        <p:nvPicPr>
          <p:cNvPr id="1223" name="תמונה 1"/>
          <p:cNvPicPr/>
          <p:nvPr/>
        </p:nvPicPr>
        <p:blipFill>
          <a:blip r:embed="rId4"/>
          <a:stretch/>
        </p:blipFill>
        <p:spPr>
          <a:xfrm>
            <a:off x="1452240" y="2373840"/>
            <a:ext cx="552240" cy="599400"/>
          </a:xfrm>
          <a:prstGeom prst="rect">
            <a:avLst/>
          </a:prstGeom>
          <a:ln>
            <a:noFill/>
          </a:ln>
        </p:spPr>
      </p:pic>
      <p:sp>
        <p:nvSpPr>
          <p:cNvPr id="1224"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25" name="CustomShape 10"/>
          <p:cNvSpPr/>
          <p:nvPr/>
        </p:nvSpPr>
        <p:spPr>
          <a:xfrm>
            <a:off x="3294360" y="28555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6" name="CustomShape 11"/>
          <p:cNvSpPr/>
          <p:nvPr/>
        </p:nvSpPr>
        <p:spPr>
          <a:xfrm>
            <a:off x="3294360" y="324000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7" name="CustomShape 12"/>
          <p:cNvSpPr/>
          <p:nvPr/>
        </p:nvSpPr>
        <p:spPr>
          <a:xfrm>
            <a:off x="3294360" y="36093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8" name="CustomShape 13"/>
          <p:cNvSpPr/>
          <p:nvPr/>
        </p:nvSpPr>
        <p:spPr>
          <a:xfrm>
            <a:off x="3294360" y="400320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9" name="CustomShape 14"/>
          <p:cNvSpPr/>
          <p:nvPr/>
        </p:nvSpPr>
        <p:spPr>
          <a:xfrm>
            <a:off x="8405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ספק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30" name="CustomShape 15"/>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9" name="קבוצה 18"/>
          <p:cNvGrpSpPr/>
          <p:nvPr/>
        </p:nvGrpSpPr>
        <p:grpSpPr>
          <a:xfrm>
            <a:off x="2518461" y="1471590"/>
            <a:ext cx="7792231" cy="344811"/>
            <a:chOff x="2065221" y="1502246"/>
            <a:chExt cx="7792231" cy="344811"/>
          </a:xfrm>
        </p:grpSpPr>
        <p:sp>
          <p:nvSpPr>
            <p:cNvPr id="20"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2"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3"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4"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7" name="Table 8"/>
          <p:cNvGraphicFramePr/>
          <p:nvPr>
            <p:extLst>
              <p:ext uri="{D42A27DB-BD31-4B8C-83A1-F6EECF244321}">
                <p14:modId xmlns:p14="http://schemas.microsoft.com/office/powerpoint/2010/main" val="3995742653"/>
              </p:ext>
            </p:extLst>
          </p:nvPr>
        </p:nvGraphicFramePr>
        <p:xfrm>
          <a:off x="2497156" y="1882877"/>
          <a:ext cx="7721499" cy="405896"/>
        </p:xfrm>
        <a:graphic>
          <a:graphicData uri="http://schemas.openxmlformats.org/drawingml/2006/table">
            <a:tbl>
              <a:tblPr/>
              <a:tblGrid>
                <a:gridCol w="2573008">
                  <a:extLst>
                    <a:ext uri="{9D8B030D-6E8A-4147-A177-3AD203B41FA5}">
                      <a16:colId xmlns:a16="http://schemas.microsoft.com/office/drawing/2014/main" val="20000"/>
                    </a:ext>
                  </a:extLst>
                </a:gridCol>
                <a:gridCol w="2573008">
                  <a:extLst>
                    <a:ext uri="{9D8B030D-6E8A-4147-A177-3AD203B41FA5}">
                      <a16:colId xmlns:a16="http://schemas.microsoft.com/office/drawing/2014/main" val="20001"/>
                    </a:ext>
                  </a:extLst>
                </a:gridCol>
                <a:gridCol w="2575483">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אספקה</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בפועל</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קניות</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מספקים</a:t>
                      </a:r>
                      <a:r>
                        <a:rPr lang="he-IL" sz="1800" b="0" strike="noStrike" spc="-1" dirty="0" smtClean="0">
                          <a:solidFill>
                            <a:srgbClr val="FFFFFF"/>
                          </a:solidFill>
                          <a:uFill>
                            <a:solidFill>
                              <a:srgbClr val="FFFFFF"/>
                            </a:solidFill>
                          </a:uFill>
                          <a:latin typeface="Calibri"/>
                        </a:rPr>
                        <a:t> -&gt;</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32"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3"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3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6" name="TextShape 6"/>
          <p:cNvSpPr txBox="1"/>
          <p:nvPr/>
        </p:nvSpPr>
        <p:spPr>
          <a:xfrm>
            <a:off x="1232280" y="1119600"/>
            <a:ext cx="9367200" cy="297360"/>
          </a:xfrm>
          <a:prstGeom prst="rect">
            <a:avLst/>
          </a:prstGeom>
          <a:noFill/>
          <a:ln>
            <a:noFill/>
          </a:ln>
        </p:spPr>
        <p:txBody>
          <a:bodyPr/>
          <a:lstStyle/>
          <a:p>
            <a:pPr lvl="0">
              <a:defRPr/>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דוחות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קניה</a:t>
            </a:r>
            <a:r>
              <a:rPr lang="en-US" sz="1600" b="0" strike="noStrike" spc="-1" dirty="0">
                <a:solidFill>
                  <a:srgbClr val="000000"/>
                </a:solidFill>
                <a:uFill>
                  <a:solidFill>
                    <a:srgbClr val="FFFFFF"/>
                  </a:solidFill>
                </a:uFill>
                <a:latin typeface="Calibri"/>
              </a:rPr>
              <a:t> - </a:t>
            </a:r>
            <a:r>
              <a:rPr lang="en-US" sz="1600" spc="-1" dirty="0" err="1">
                <a:uFill>
                  <a:solidFill>
                    <a:srgbClr val="FFFFFF"/>
                  </a:solidFill>
                </a:uFill>
                <a:latin typeface="Calibri"/>
              </a:rPr>
              <a:t>אספקה</a:t>
            </a:r>
            <a:r>
              <a:rPr lang="en-US" sz="1600" spc="-1" dirty="0">
                <a:uFill>
                  <a:solidFill>
                    <a:srgbClr val="FFFFFF"/>
                  </a:solidFill>
                </a:uFill>
                <a:latin typeface="Calibri"/>
              </a:rPr>
              <a:t> </a:t>
            </a:r>
            <a:r>
              <a:rPr lang="en-US" sz="1600" spc="-1" dirty="0" err="1">
                <a:uFill>
                  <a:solidFill>
                    <a:srgbClr val="FFFFFF"/>
                  </a:solidFill>
                </a:uFill>
                <a:latin typeface="Calibri"/>
              </a:rPr>
              <a:t>בפועל</a:t>
            </a:r>
            <a:endParaRPr lang="en-US" sz="1600" spc="-1" dirty="0">
              <a:uFill>
                <a:solidFill>
                  <a:srgbClr val="FFFFFF"/>
                </a:solidFill>
              </a:uFill>
            </a:endParaRPr>
          </a:p>
          <a:p>
            <a:pPr algn="r" rtl="1">
              <a:lnSpc>
                <a:spcPct val="100000"/>
              </a:lnSpc>
            </a:pPr>
            <a:endParaRPr lang="en-US" sz="3200" b="0" strike="noStrike" spc="-1" dirty="0">
              <a:solidFill>
                <a:srgbClr val="000000"/>
              </a:solidFill>
              <a:uFill>
                <a:solidFill>
                  <a:srgbClr val="FFFFFF"/>
                </a:solidFill>
              </a:uFill>
              <a:latin typeface="Arial"/>
            </a:endParaRPr>
          </a:p>
          <a:p>
            <a:r>
              <a:rPr lang="en-US" sz="3200" b="0" strike="noStrike" spc="-1" dirty="0" err="1" smtClean="0">
                <a:solidFill>
                  <a:srgbClr val="FFFFFF"/>
                </a:solidFill>
                <a:uFill>
                  <a:solidFill>
                    <a:srgbClr val="FFFFFF"/>
                  </a:solidFill>
                </a:uFill>
                <a:latin typeface="Calibri"/>
              </a:rPr>
              <a:t>אספקה</a:t>
            </a:r>
            <a:r>
              <a:rPr lang="en-US" sz="3200" b="0" strike="noStrike" spc="-1" dirty="0" smtClean="0">
                <a:solidFill>
                  <a:srgbClr val="FFFFFF"/>
                </a:solidFill>
                <a:uFill>
                  <a:solidFill>
                    <a:srgbClr val="FFFFFF"/>
                  </a:solidFill>
                </a:uFill>
                <a:latin typeface="Calibri"/>
              </a:rPr>
              <a:t> </a:t>
            </a:r>
            <a:r>
              <a:rPr lang="en-US" sz="3200" b="0" strike="noStrike" spc="-1" dirty="0" err="1" smtClean="0">
                <a:solidFill>
                  <a:srgbClr val="FFFFFF"/>
                </a:solidFill>
                <a:uFill>
                  <a:solidFill>
                    <a:srgbClr val="FFFFFF"/>
                  </a:solidFill>
                </a:uFill>
                <a:latin typeface="Calibri"/>
              </a:rPr>
              <a:t>בפועל</a:t>
            </a:r>
            <a:endParaRPr lang="en-US" sz="3200" b="0" strike="noStrike" spc="-1" dirty="0" smtClean="0">
              <a:solidFill>
                <a:srgbClr val="000000"/>
              </a:solidFill>
              <a:uFill>
                <a:solidFill>
                  <a:srgbClr val="FFFFFF"/>
                </a:solidFill>
              </a:uFill>
              <a:latin typeface="+mn-lt"/>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23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38" name="Table 8"/>
          <p:cNvGraphicFramePr/>
          <p:nvPr/>
        </p:nvGraphicFramePr>
        <p:xfrm>
          <a:off x="3087720" y="189792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pPr algn="r" rtl="1">
                        <a:lnSpc>
                          <a:spcPct val="100000"/>
                        </a:lnSpc>
                      </a:pPr>
                      <a:r>
                        <a:rPr lang="en-US" sz="1800" b="1" strike="noStrike" spc="-1">
                          <a:solidFill>
                            <a:srgbClr val="FFFFFF"/>
                          </a:solidFill>
                          <a:uFill>
                            <a:solidFill>
                              <a:srgbClr val="FFFFFF"/>
                            </a:solidFill>
                          </a:uFill>
                          <a:latin typeface="Calibri"/>
                        </a:rPr>
                        <a:t>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39" name="תמונה 12"/>
          <p:cNvPicPr/>
          <p:nvPr/>
        </p:nvPicPr>
        <p:blipFill>
          <a:blip r:embed="rId3"/>
          <a:stretch/>
        </p:blipFill>
        <p:spPr>
          <a:xfrm>
            <a:off x="1452240" y="1608120"/>
            <a:ext cx="574560" cy="574560"/>
          </a:xfrm>
          <a:prstGeom prst="rect">
            <a:avLst/>
          </a:prstGeom>
          <a:ln>
            <a:noFill/>
          </a:ln>
        </p:spPr>
      </p:pic>
      <p:pic>
        <p:nvPicPr>
          <p:cNvPr id="1240" name="תמונה 1"/>
          <p:cNvPicPr/>
          <p:nvPr/>
        </p:nvPicPr>
        <p:blipFill>
          <a:blip r:embed="rId4"/>
          <a:stretch/>
        </p:blipFill>
        <p:spPr>
          <a:xfrm>
            <a:off x="1452240" y="2373840"/>
            <a:ext cx="552240" cy="599400"/>
          </a:xfrm>
          <a:prstGeom prst="rect">
            <a:avLst/>
          </a:prstGeom>
          <a:ln>
            <a:noFill/>
          </a:ln>
        </p:spPr>
      </p:pic>
      <p:sp>
        <p:nvSpPr>
          <p:cNvPr id="1241"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42" name="CustomShape 10"/>
          <p:cNvSpPr/>
          <p:nvPr/>
        </p:nvSpPr>
        <p:spPr>
          <a:xfrm>
            <a:off x="3444120" y="280728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3" name="CustomShape 11"/>
          <p:cNvSpPr/>
          <p:nvPr/>
        </p:nvSpPr>
        <p:spPr>
          <a:xfrm>
            <a:off x="3444120" y="31917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4" name="CustomShape 12"/>
          <p:cNvSpPr/>
          <p:nvPr/>
        </p:nvSpPr>
        <p:spPr>
          <a:xfrm>
            <a:off x="3444120" y="35611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5" name="CustomShape 13"/>
          <p:cNvSpPr/>
          <p:nvPr/>
        </p:nvSpPr>
        <p:spPr>
          <a:xfrm>
            <a:off x="3444120" y="39549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6" name="CustomShape 14"/>
          <p:cNvSpPr/>
          <p:nvPr/>
        </p:nvSpPr>
        <p:spPr>
          <a:xfrm>
            <a:off x="6684480" y="15026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ספק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7" name="CustomShape 15"/>
          <p:cNvSpPr/>
          <p:nvPr/>
        </p:nvSpPr>
        <p:spPr>
          <a:xfrm>
            <a:off x="4977360" y="146772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8"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מוצר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20" name="קבוצה 19"/>
          <p:cNvGrpSpPr/>
          <p:nvPr/>
        </p:nvGrpSpPr>
        <p:grpSpPr>
          <a:xfrm>
            <a:off x="2518461" y="1471590"/>
            <a:ext cx="7792231" cy="344811"/>
            <a:chOff x="2065221" y="1502246"/>
            <a:chExt cx="7792231" cy="344811"/>
          </a:xfrm>
        </p:grpSpPr>
        <p:sp>
          <p:nvSpPr>
            <p:cNvPr id="21"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3"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4"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5"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8" name="Table 8"/>
          <p:cNvGraphicFramePr/>
          <p:nvPr>
            <p:extLst>
              <p:ext uri="{D42A27DB-BD31-4B8C-83A1-F6EECF244321}">
                <p14:modId xmlns:p14="http://schemas.microsoft.com/office/powerpoint/2010/main" val="2935341778"/>
              </p:ext>
            </p:extLst>
          </p:nvPr>
        </p:nvGraphicFramePr>
        <p:xfrm>
          <a:off x="2497156" y="1882877"/>
          <a:ext cx="7721499" cy="405896"/>
        </p:xfrm>
        <a:graphic>
          <a:graphicData uri="http://schemas.openxmlformats.org/drawingml/2006/table">
            <a:tbl>
              <a:tblPr/>
              <a:tblGrid>
                <a:gridCol w="2573008">
                  <a:extLst>
                    <a:ext uri="{9D8B030D-6E8A-4147-A177-3AD203B41FA5}">
                      <a16:colId xmlns:a16="http://schemas.microsoft.com/office/drawing/2014/main" val="20000"/>
                    </a:ext>
                  </a:extLst>
                </a:gridCol>
                <a:gridCol w="2573008">
                  <a:extLst>
                    <a:ext uri="{9D8B030D-6E8A-4147-A177-3AD203B41FA5}">
                      <a16:colId xmlns:a16="http://schemas.microsoft.com/office/drawing/2014/main" val="20001"/>
                    </a:ext>
                  </a:extLst>
                </a:gridCol>
                <a:gridCol w="2575483">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אספקה</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בפועל</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קניות</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מספקים</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951018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32"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3"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3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6"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קניה - ניהול חסרים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3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38" name="Table 8"/>
          <p:cNvGraphicFramePr/>
          <p:nvPr/>
        </p:nvGraphicFramePr>
        <p:xfrm>
          <a:off x="3087720" y="189792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pPr algn="r" rtl="1">
                        <a:lnSpc>
                          <a:spcPct val="100000"/>
                        </a:lnSpc>
                      </a:pPr>
                      <a:r>
                        <a:rPr lang="en-US" sz="1800" b="1" strike="noStrike" spc="-1">
                          <a:solidFill>
                            <a:srgbClr val="FFFFFF"/>
                          </a:solidFill>
                          <a:uFill>
                            <a:solidFill>
                              <a:srgbClr val="FFFFFF"/>
                            </a:solidFill>
                          </a:uFill>
                          <a:latin typeface="Calibri"/>
                        </a:rPr>
                        <a:t>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39" name="תמונה 12"/>
          <p:cNvPicPr/>
          <p:nvPr/>
        </p:nvPicPr>
        <p:blipFill>
          <a:blip r:embed="rId3"/>
          <a:stretch/>
        </p:blipFill>
        <p:spPr>
          <a:xfrm>
            <a:off x="1452240" y="1608120"/>
            <a:ext cx="574560" cy="574560"/>
          </a:xfrm>
          <a:prstGeom prst="rect">
            <a:avLst/>
          </a:prstGeom>
          <a:ln>
            <a:noFill/>
          </a:ln>
        </p:spPr>
      </p:pic>
      <p:pic>
        <p:nvPicPr>
          <p:cNvPr id="1240" name="תמונה 1"/>
          <p:cNvPicPr/>
          <p:nvPr/>
        </p:nvPicPr>
        <p:blipFill>
          <a:blip r:embed="rId4"/>
          <a:stretch/>
        </p:blipFill>
        <p:spPr>
          <a:xfrm>
            <a:off x="1452240" y="2373840"/>
            <a:ext cx="552240" cy="599400"/>
          </a:xfrm>
          <a:prstGeom prst="rect">
            <a:avLst/>
          </a:prstGeom>
          <a:ln>
            <a:noFill/>
          </a:ln>
        </p:spPr>
      </p:pic>
      <p:sp>
        <p:nvSpPr>
          <p:cNvPr id="1241"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42" name="CustomShape 10"/>
          <p:cNvSpPr/>
          <p:nvPr/>
        </p:nvSpPr>
        <p:spPr>
          <a:xfrm>
            <a:off x="3444120" y="280728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3" name="CustomShape 11"/>
          <p:cNvSpPr/>
          <p:nvPr/>
        </p:nvSpPr>
        <p:spPr>
          <a:xfrm>
            <a:off x="3444120" y="31917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4" name="CustomShape 12"/>
          <p:cNvSpPr/>
          <p:nvPr/>
        </p:nvSpPr>
        <p:spPr>
          <a:xfrm>
            <a:off x="3444120" y="35611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5" name="CustomShape 13"/>
          <p:cNvSpPr/>
          <p:nvPr/>
        </p:nvSpPr>
        <p:spPr>
          <a:xfrm>
            <a:off x="3444120" y="39549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6" name="CustomShape 14"/>
          <p:cNvSpPr/>
          <p:nvPr/>
        </p:nvSpPr>
        <p:spPr>
          <a:xfrm>
            <a:off x="6684480" y="15026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ספק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7" name="CustomShape 15"/>
          <p:cNvSpPr/>
          <p:nvPr/>
        </p:nvSpPr>
        <p:spPr>
          <a:xfrm>
            <a:off x="4977360" y="146772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8"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מוצר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20" name="קבוצה 19"/>
          <p:cNvGrpSpPr/>
          <p:nvPr/>
        </p:nvGrpSpPr>
        <p:grpSpPr>
          <a:xfrm>
            <a:off x="2518461" y="1471590"/>
            <a:ext cx="7792231" cy="344811"/>
            <a:chOff x="2065221" y="1502246"/>
            <a:chExt cx="7792231" cy="344811"/>
          </a:xfrm>
        </p:grpSpPr>
        <p:sp>
          <p:nvSpPr>
            <p:cNvPr id="21"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3"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4"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5"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8" name="Table 8"/>
          <p:cNvGraphicFramePr/>
          <p:nvPr>
            <p:extLst>
              <p:ext uri="{D42A27DB-BD31-4B8C-83A1-F6EECF244321}">
                <p14:modId xmlns:p14="http://schemas.microsoft.com/office/powerpoint/2010/main" val="16459386"/>
              </p:ext>
            </p:extLst>
          </p:nvPr>
        </p:nvGraphicFramePr>
        <p:xfrm>
          <a:off x="2497156" y="1882877"/>
          <a:ext cx="7721499" cy="405896"/>
        </p:xfrm>
        <a:graphic>
          <a:graphicData uri="http://schemas.openxmlformats.org/drawingml/2006/table">
            <a:tbl>
              <a:tblPr/>
              <a:tblGrid>
                <a:gridCol w="2573008">
                  <a:extLst>
                    <a:ext uri="{9D8B030D-6E8A-4147-A177-3AD203B41FA5}">
                      <a16:colId xmlns:a16="http://schemas.microsoft.com/office/drawing/2014/main" val="20000"/>
                    </a:ext>
                  </a:extLst>
                </a:gridCol>
                <a:gridCol w="2573008">
                  <a:extLst>
                    <a:ext uri="{9D8B030D-6E8A-4147-A177-3AD203B41FA5}">
                      <a16:colId xmlns:a16="http://schemas.microsoft.com/office/drawing/2014/main" val="20001"/>
                    </a:ext>
                  </a:extLst>
                </a:gridCol>
                <a:gridCol w="2575483">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r>
                        <a:rPr lang="he-IL" sz="1800" b="0" strike="noStrike" spc="-1" dirty="0" smtClean="0">
                          <a:solidFill>
                            <a:srgbClr val="FFFFFF"/>
                          </a:solidFill>
                          <a:uFill>
                            <a:solidFill>
                              <a:srgbClr val="FFFFFF"/>
                            </a:solidFill>
                          </a:uFill>
                          <a:latin typeface="Calibri"/>
                        </a:rPr>
                        <a:t> -&gt;</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אספקה</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בפועל</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קניות</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מספקים</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 &gt;  </a:t>
            </a:r>
            <a:r>
              <a:rPr lang="en-US" sz="1600" b="0" strike="noStrike" spc="-1" dirty="0" err="1" smtClean="0">
                <a:solidFill>
                  <a:srgbClr val="000000"/>
                </a:solidFill>
                <a:uFill>
                  <a:solidFill>
                    <a:srgbClr val="FFFFFF"/>
                  </a:solidFill>
                </a:uFill>
                <a:latin typeface="Calibri"/>
              </a:rPr>
              <a:t>דוחות</a:t>
            </a:r>
            <a:r>
              <a:rPr lang="en-US" sz="1600" b="0" strike="noStrike" spc="-1" dirty="0" smtClean="0">
                <a:solidFill>
                  <a:srgbClr val="000000"/>
                </a:solidFill>
                <a:uFill>
                  <a:solidFill>
                    <a:srgbClr val="FFFFFF"/>
                  </a:solidFill>
                </a:uFill>
                <a:latin typeface="Calibri"/>
              </a:rPr>
              <a:t> </a:t>
            </a:r>
            <a:r>
              <a:rPr lang="he-IL" sz="1600" b="0" strike="noStrike" spc="-1" dirty="0" smtClean="0">
                <a:solidFill>
                  <a:srgbClr val="000000"/>
                </a:solidFill>
                <a:uFill>
                  <a:solidFill>
                    <a:srgbClr val="FFFFFF"/>
                  </a:solidFill>
                </a:uFill>
                <a:latin typeface="Calibri"/>
              </a:rPr>
              <a:t>&gt;מכירה</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4" name="קבוצה 23"/>
          <p:cNvGrpSpPr/>
          <p:nvPr/>
        </p:nvGrpSpPr>
        <p:grpSpPr>
          <a:xfrm>
            <a:off x="2518461" y="1471590"/>
            <a:ext cx="7792231" cy="344811"/>
            <a:chOff x="2065221" y="1502246"/>
            <a:chExt cx="7792231" cy="344811"/>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7" name="Table 8"/>
          <p:cNvGraphicFramePr/>
          <p:nvPr>
            <p:extLst>
              <p:ext uri="{D42A27DB-BD31-4B8C-83A1-F6EECF244321}">
                <p14:modId xmlns:p14="http://schemas.microsoft.com/office/powerpoint/2010/main" val="242149991"/>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5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5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5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5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5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מכירה - הזמנות </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5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256" name="תמונה 12"/>
          <p:cNvPicPr/>
          <p:nvPr/>
        </p:nvPicPr>
        <p:blipFill>
          <a:blip r:embed="rId3"/>
          <a:stretch/>
        </p:blipFill>
        <p:spPr>
          <a:xfrm>
            <a:off x="1452240" y="1608120"/>
            <a:ext cx="574560" cy="574560"/>
          </a:xfrm>
          <a:prstGeom prst="rect">
            <a:avLst/>
          </a:prstGeom>
          <a:ln>
            <a:noFill/>
          </a:ln>
        </p:spPr>
      </p:pic>
      <p:pic>
        <p:nvPicPr>
          <p:cNvPr id="1257" name="תמונה 1"/>
          <p:cNvPicPr/>
          <p:nvPr/>
        </p:nvPicPr>
        <p:blipFill>
          <a:blip r:embed="rId4"/>
          <a:stretch/>
        </p:blipFill>
        <p:spPr>
          <a:xfrm>
            <a:off x="1452240" y="2373840"/>
            <a:ext cx="552240" cy="599400"/>
          </a:xfrm>
          <a:prstGeom prst="rect">
            <a:avLst/>
          </a:prstGeom>
          <a:ln>
            <a:noFill/>
          </a:ln>
        </p:spPr>
      </p:pic>
      <p:sp>
        <p:nvSpPr>
          <p:cNvPr id="1258" name="CustomShape 8"/>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graphicFrame>
        <p:nvGraphicFramePr>
          <p:cNvPr id="1259" name="Table 9"/>
          <p:cNvGraphicFramePr/>
          <p:nvPr/>
        </p:nvGraphicFramePr>
        <p:xfrm>
          <a:off x="2661120" y="2040840"/>
          <a:ext cx="8107920" cy="3751920"/>
        </p:xfrm>
        <a:graphic>
          <a:graphicData uri="http://schemas.openxmlformats.org/drawingml/2006/table">
            <a:tbl>
              <a:tblPr/>
              <a:tblGrid>
                <a:gridCol w="1058760">
                  <a:extLst>
                    <a:ext uri="{9D8B030D-6E8A-4147-A177-3AD203B41FA5}">
                      <a16:colId xmlns:a16="http://schemas.microsoft.com/office/drawing/2014/main" val="20000"/>
                    </a:ext>
                  </a:extLst>
                </a:gridCol>
                <a:gridCol w="1058760">
                  <a:extLst>
                    <a:ext uri="{9D8B030D-6E8A-4147-A177-3AD203B41FA5}">
                      <a16:colId xmlns:a16="http://schemas.microsoft.com/office/drawing/2014/main" val="20001"/>
                    </a:ext>
                  </a:extLst>
                </a:gridCol>
                <a:gridCol w="125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04040">
                  <a:extLst>
                    <a:ext uri="{9D8B030D-6E8A-4147-A177-3AD203B41FA5}">
                      <a16:colId xmlns:a16="http://schemas.microsoft.com/office/drawing/2014/main" val="20004"/>
                    </a:ext>
                  </a:extLst>
                </a:gridCol>
                <a:gridCol w="2813760">
                  <a:extLst>
                    <a:ext uri="{9D8B030D-6E8A-4147-A177-3AD203B41FA5}">
                      <a16:colId xmlns:a16="http://schemas.microsoft.com/office/drawing/2014/main" val="20005"/>
                    </a:ext>
                  </a:extLst>
                </a:gridCol>
              </a:tblGrid>
              <a:tr h="640440">
                <a:tc>
                  <a:txBody>
                    <a:bodyPr/>
                    <a:lstStyle/>
                    <a:p>
                      <a:pPr algn="r" rtl="1">
                        <a:lnSpc>
                          <a:spcPct val="100000"/>
                        </a:lnSpc>
                      </a:pPr>
                      <a:r>
                        <a:rPr lang="en-US" sz="1800" b="1" strike="noStrike" spc="-1">
                          <a:solidFill>
                            <a:srgbClr val="FFFFFF"/>
                          </a:solidFill>
                          <a:uFill>
                            <a:solidFill>
                              <a:srgbClr val="FFFFFF"/>
                            </a:solidFill>
                          </a:uFill>
                          <a:latin typeface="Calibri"/>
                        </a:rPr>
                        <a:t>מס' הזמנה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ללקוח</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מס' מוצרים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פעולות</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6612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rtl="1">
                        <a:lnSpc>
                          <a:spcPct val="100000"/>
                        </a:lnSpc>
                      </a:pPr>
                      <a:r>
                        <a:rPr lang="en-US" sz="1800" b="0" u="sng" strike="noStrike" spc="-1">
                          <a:solidFill>
                            <a:srgbClr val="000000"/>
                          </a:solidFill>
                          <a:uFill>
                            <a:solidFill>
                              <a:srgbClr val="FFFFFF"/>
                            </a:solidFill>
                          </a:uFill>
                          <a:latin typeface="Calibri"/>
                        </a:rPr>
                        <a:t>צפה בהזמנה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sp>
        <p:nvSpPr>
          <p:cNvPr id="1260" name="CustomShape 10"/>
          <p:cNvSpPr/>
          <p:nvPr/>
        </p:nvSpPr>
        <p:spPr>
          <a:xfrm>
            <a:off x="8773560" y="1573920"/>
            <a:ext cx="173052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61" name="CustomShape 11"/>
          <p:cNvSpPr/>
          <p:nvPr/>
        </p:nvSpPr>
        <p:spPr>
          <a:xfrm>
            <a:off x="7058160" y="157392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1909676476"/>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6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6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6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6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6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מכירה – תעודות משלוח </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6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69" name="Table 8"/>
          <p:cNvGraphicFramePr/>
          <p:nvPr>
            <p:extLst>
              <p:ext uri="{D42A27DB-BD31-4B8C-83A1-F6EECF244321}">
                <p14:modId xmlns:p14="http://schemas.microsoft.com/office/powerpoint/2010/main" val="1689528315"/>
              </p:ext>
            </p:extLst>
          </p:nvPr>
        </p:nvGraphicFramePr>
        <p:xfrm>
          <a:off x="2916360" y="190440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r>
                        <a:rPr lang="he-IL" dirty="0" smtClean="0"/>
                        <a:t>-&gt;</a:t>
                      </a:r>
                      <a:endParaRPr lang="he-IL"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70" name="תמונה 12"/>
          <p:cNvPicPr/>
          <p:nvPr/>
        </p:nvPicPr>
        <p:blipFill>
          <a:blip r:embed="rId3"/>
          <a:stretch/>
        </p:blipFill>
        <p:spPr>
          <a:xfrm>
            <a:off x="1452240" y="1608120"/>
            <a:ext cx="574560" cy="574560"/>
          </a:xfrm>
          <a:prstGeom prst="rect">
            <a:avLst/>
          </a:prstGeom>
          <a:ln>
            <a:noFill/>
          </a:ln>
        </p:spPr>
      </p:pic>
      <p:pic>
        <p:nvPicPr>
          <p:cNvPr id="1271" name="תמונה 1"/>
          <p:cNvPicPr/>
          <p:nvPr/>
        </p:nvPicPr>
        <p:blipFill>
          <a:blip r:embed="rId4"/>
          <a:stretch/>
        </p:blipFill>
        <p:spPr>
          <a:xfrm>
            <a:off x="1452240" y="2373840"/>
            <a:ext cx="552240" cy="599400"/>
          </a:xfrm>
          <a:prstGeom prst="rect">
            <a:avLst/>
          </a:prstGeom>
          <a:ln>
            <a:noFill/>
          </a:ln>
        </p:spPr>
      </p:pic>
      <p:sp>
        <p:nvSpPr>
          <p:cNvPr id="1272"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73" name="CustomShape 10"/>
          <p:cNvSpPr/>
          <p:nvPr/>
        </p:nvSpPr>
        <p:spPr>
          <a:xfrm>
            <a:off x="3272760" y="28137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4" name="CustomShape 11"/>
          <p:cNvSpPr/>
          <p:nvPr/>
        </p:nvSpPr>
        <p:spPr>
          <a:xfrm>
            <a:off x="3272760" y="319824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5" name="CustomShape 12"/>
          <p:cNvSpPr/>
          <p:nvPr/>
        </p:nvSpPr>
        <p:spPr>
          <a:xfrm>
            <a:off x="3272760" y="356760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6" name="CustomShape 13"/>
          <p:cNvSpPr/>
          <p:nvPr/>
        </p:nvSpPr>
        <p:spPr>
          <a:xfrm>
            <a:off x="3272760" y="396144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7" name="CustomShape 14"/>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78" name="CustomShape 15"/>
          <p:cNvSpPr/>
          <p:nvPr/>
        </p:nvSpPr>
        <p:spPr>
          <a:xfrm>
            <a:off x="8433720" y="1491840"/>
            <a:ext cx="173052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9" name="קבוצה 18"/>
          <p:cNvGrpSpPr/>
          <p:nvPr/>
        </p:nvGrpSpPr>
        <p:grpSpPr>
          <a:xfrm>
            <a:off x="2518461" y="1471590"/>
            <a:ext cx="7792231" cy="344811"/>
            <a:chOff x="2065221" y="1502246"/>
            <a:chExt cx="7792231" cy="344811"/>
          </a:xfrm>
        </p:grpSpPr>
        <p:sp>
          <p:nvSpPr>
            <p:cNvPr id="20"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2"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3"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4"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7" name="Table 8"/>
          <p:cNvGraphicFramePr/>
          <p:nvPr>
            <p:extLst>
              <p:ext uri="{D42A27DB-BD31-4B8C-83A1-F6EECF244321}">
                <p14:modId xmlns:p14="http://schemas.microsoft.com/office/powerpoint/2010/main" val="1630197185"/>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r>
                        <a:rPr lang="he-IL" sz="1800" b="0" strike="noStrike" spc="-1" baseline="0" dirty="0" smtClean="0">
                          <a:solidFill>
                            <a:srgbClr val="FFFFFF"/>
                          </a:solidFill>
                          <a:uFill>
                            <a:solidFill>
                              <a:srgbClr val="FFFFFF"/>
                            </a:solidFill>
                          </a:uFill>
                          <a:latin typeface="Calibri"/>
                        </a:rPr>
                        <a:t> -&gt;</a:t>
                      </a:r>
                      <a:endParaRPr lang="he-IL" sz="1800" b="0" strike="noStrike" spc="-1" dirty="0" smtClean="0">
                        <a:solidFill>
                          <a:srgbClr val="FFFFFF"/>
                        </a:solidFill>
                        <a:uFill>
                          <a:solidFill>
                            <a:srgbClr val="FFFFFF"/>
                          </a:solidFill>
                        </a:u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8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8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8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8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8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מכירה – ניהול חסרים </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8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86" name="Table 8"/>
          <p:cNvGraphicFramePr/>
          <p:nvPr/>
        </p:nvGraphicFramePr>
        <p:xfrm>
          <a:off x="2905200" y="194868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 </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87" name="תמונה 12"/>
          <p:cNvPicPr/>
          <p:nvPr/>
        </p:nvPicPr>
        <p:blipFill>
          <a:blip r:embed="rId3"/>
          <a:stretch/>
        </p:blipFill>
        <p:spPr>
          <a:xfrm>
            <a:off x="1452240" y="1608120"/>
            <a:ext cx="574560" cy="574560"/>
          </a:xfrm>
          <a:prstGeom prst="rect">
            <a:avLst/>
          </a:prstGeom>
          <a:ln>
            <a:noFill/>
          </a:ln>
        </p:spPr>
      </p:pic>
      <p:pic>
        <p:nvPicPr>
          <p:cNvPr id="1288" name="תמונה 1"/>
          <p:cNvPicPr/>
          <p:nvPr/>
        </p:nvPicPr>
        <p:blipFill>
          <a:blip r:embed="rId4"/>
          <a:stretch/>
        </p:blipFill>
        <p:spPr>
          <a:xfrm>
            <a:off x="1452240" y="2373840"/>
            <a:ext cx="552240" cy="599400"/>
          </a:xfrm>
          <a:prstGeom prst="rect">
            <a:avLst/>
          </a:prstGeom>
          <a:ln>
            <a:noFill/>
          </a:ln>
        </p:spPr>
      </p:pic>
      <p:sp>
        <p:nvSpPr>
          <p:cNvPr id="1289"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90" name="CustomShape 10"/>
          <p:cNvSpPr/>
          <p:nvPr/>
        </p:nvSpPr>
        <p:spPr>
          <a:xfrm>
            <a:off x="3261600" y="285804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1" name="CustomShape 11"/>
          <p:cNvSpPr/>
          <p:nvPr/>
        </p:nvSpPr>
        <p:spPr>
          <a:xfrm>
            <a:off x="3261600" y="32425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2" name="CustomShape 12"/>
          <p:cNvSpPr/>
          <p:nvPr/>
        </p:nvSpPr>
        <p:spPr>
          <a:xfrm>
            <a:off x="3261600" y="361188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3" name="CustomShape 13"/>
          <p:cNvSpPr/>
          <p:nvPr/>
        </p:nvSpPr>
        <p:spPr>
          <a:xfrm>
            <a:off x="3261600" y="40057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4" name="CustomShape 14"/>
          <p:cNvSpPr/>
          <p:nvPr/>
        </p:nvSpPr>
        <p:spPr>
          <a:xfrm>
            <a:off x="6581880" y="1502640"/>
            <a:ext cx="17067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95" name="CustomShape 15"/>
          <p:cNvSpPr/>
          <p:nvPr/>
        </p:nvSpPr>
        <p:spPr>
          <a:xfrm>
            <a:off x="4831200" y="15026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96"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מוצר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20" name="קבוצה 19"/>
          <p:cNvGrpSpPr/>
          <p:nvPr/>
        </p:nvGrpSpPr>
        <p:grpSpPr>
          <a:xfrm>
            <a:off x="2518461" y="1471590"/>
            <a:ext cx="7792231" cy="344811"/>
            <a:chOff x="2065221" y="1502246"/>
            <a:chExt cx="7792231" cy="344811"/>
          </a:xfrm>
        </p:grpSpPr>
        <p:sp>
          <p:nvSpPr>
            <p:cNvPr id="21"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3"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4"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5"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8" name="Table 8"/>
          <p:cNvGraphicFramePr/>
          <p:nvPr>
            <p:extLst>
              <p:ext uri="{D42A27DB-BD31-4B8C-83A1-F6EECF244321}">
                <p14:modId xmlns:p14="http://schemas.microsoft.com/office/powerpoint/2010/main" val="242175513"/>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9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9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0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30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0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תקבולים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30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304" name="Table 8"/>
          <p:cNvGraphicFramePr/>
          <p:nvPr/>
        </p:nvGraphicFramePr>
        <p:xfrm>
          <a:off x="4957200" y="1948680"/>
          <a:ext cx="5008320" cy="343008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6080">
                  <a:extLst>
                    <a:ext uri="{9D8B030D-6E8A-4147-A177-3AD203B41FA5}">
                      <a16:colId xmlns:a16="http://schemas.microsoft.com/office/drawing/2014/main" val="20003"/>
                    </a:ext>
                  </a:extLst>
                </a:gridCol>
              </a:tblGrid>
              <a:tr h="42876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305" name="תמונה 12"/>
          <p:cNvPicPr/>
          <p:nvPr/>
        </p:nvPicPr>
        <p:blipFill>
          <a:blip r:embed="rId3"/>
          <a:stretch/>
        </p:blipFill>
        <p:spPr>
          <a:xfrm>
            <a:off x="1452240" y="1608120"/>
            <a:ext cx="574560" cy="574560"/>
          </a:xfrm>
          <a:prstGeom prst="rect">
            <a:avLst/>
          </a:prstGeom>
          <a:ln>
            <a:noFill/>
          </a:ln>
        </p:spPr>
      </p:pic>
      <p:pic>
        <p:nvPicPr>
          <p:cNvPr id="1306" name="תמונה 1"/>
          <p:cNvPicPr/>
          <p:nvPr/>
        </p:nvPicPr>
        <p:blipFill>
          <a:blip r:embed="rId4"/>
          <a:stretch/>
        </p:blipFill>
        <p:spPr>
          <a:xfrm>
            <a:off x="1452240" y="2373840"/>
            <a:ext cx="552240" cy="599400"/>
          </a:xfrm>
          <a:prstGeom prst="rect">
            <a:avLst/>
          </a:prstGeom>
          <a:ln>
            <a:noFill/>
          </a:ln>
        </p:spPr>
      </p:pic>
      <p:sp>
        <p:nvSpPr>
          <p:cNvPr id="1307"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308" name="CustomShape 10"/>
          <p:cNvSpPr/>
          <p:nvPr/>
        </p:nvSpPr>
        <p:spPr>
          <a:xfrm>
            <a:off x="8258760" y="1497960"/>
            <a:ext cx="17067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309" name="CustomShape 11"/>
          <p:cNvSpPr/>
          <p:nvPr/>
        </p:nvSpPr>
        <p:spPr>
          <a:xfrm>
            <a:off x="6508080" y="149796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3197401641"/>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r>
                        <a:rPr lang="he-IL" sz="1800" b="0" strike="noStrike" spc="-1" dirty="0" smtClean="0">
                          <a:solidFill>
                            <a:srgbClr val="FFFFFF"/>
                          </a:solidFill>
                          <a:uFill>
                            <a:solidFill>
                              <a:srgbClr val="FFFFFF"/>
                            </a:solidFill>
                          </a:uFill>
                          <a:latin typeface="Calibri"/>
                        </a:rPr>
                        <a:t> -&gt;</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31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1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1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31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1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מלאי</a:t>
            </a:r>
            <a:endParaRPr lang="en-US" sz="3200" b="0" strike="noStrike" spc="-1" dirty="0">
              <a:solidFill>
                <a:srgbClr val="000000"/>
              </a:solidFill>
              <a:uFill>
                <a:solidFill>
                  <a:srgbClr val="FFFFFF"/>
                </a:solidFill>
              </a:uFill>
              <a:latin typeface="Arial"/>
            </a:endParaRPr>
          </a:p>
        </p:txBody>
      </p:sp>
      <p:sp>
        <p:nvSpPr>
          <p:cNvPr id="131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317" name="Table 8"/>
          <p:cNvGraphicFramePr/>
          <p:nvPr/>
        </p:nvGraphicFramePr>
        <p:xfrm>
          <a:off x="2286000" y="1951560"/>
          <a:ext cx="8313120" cy="3515400"/>
        </p:xfrm>
        <a:graphic>
          <a:graphicData uri="http://schemas.openxmlformats.org/drawingml/2006/table">
            <a:tbl>
              <a:tblPr/>
              <a:tblGrid>
                <a:gridCol w="928080">
                  <a:extLst>
                    <a:ext uri="{9D8B030D-6E8A-4147-A177-3AD203B41FA5}">
                      <a16:colId xmlns:a16="http://schemas.microsoft.com/office/drawing/2014/main" val="20000"/>
                    </a:ext>
                  </a:extLst>
                </a:gridCol>
                <a:gridCol w="928080">
                  <a:extLst>
                    <a:ext uri="{9D8B030D-6E8A-4147-A177-3AD203B41FA5}">
                      <a16:colId xmlns:a16="http://schemas.microsoft.com/office/drawing/2014/main" val="20001"/>
                    </a:ext>
                  </a:extLst>
                </a:gridCol>
                <a:gridCol w="928080">
                  <a:extLst>
                    <a:ext uri="{9D8B030D-6E8A-4147-A177-3AD203B41FA5}">
                      <a16:colId xmlns:a16="http://schemas.microsoft.com/office/drawing/2014/main" val="20002"/>
                    </a:ext>
                  </a:extLst>
                </a:gridCol>
                <a:gridCol w="928080">
                  <a:extLst>
                    <a:ext uri="{9D8B030D-6E8A-4147-A177-3AD203B41FA5}">
                      <a16:colId xmlns:a16="http://schemas.microsoft.com/office/drawing/2014/main" val="20003"/>
                    </a:ext>
                  </a:extLst>
                </a:gridCol>
                <a:gridCol w="928080">
                  <a:extLst>
                    <a:ext uri="{9D8B030D-6E8A-4147-A177-3AD203B41FA5}">
                      <a16:colId xmlns:a16="http://schemas.microsoft.com/office/drawing/2014/main" val="20004"/>
                    </a:ext>
                  </a:extLst>
                </a:gridCol>
                <a:gridCol w="928080">
                  <a:extLst>
                    <a:ext uri="{9D8B030D-6E8A-4147-A177-3AD203B41FA5}">
                      <a16:colId xmlns:a16="http://schemas.microsoft.com/office/drawing/2014/main" val="20005"/>
                    </a:ext>
                  </a:extLst>
                </a:gridCol>
                <a:gridCol w="928080">
                  <a:extLst>
                    <a:ext uri="{9D8B030D-6E8A-4147-A177-3AD203B41FA5}">
                      <a16:colId xmlns:a16="http://schemas.microsoft.com/office/drawing/2014/main" val="20006"/>
                    </a:ext>
                  </a:extLst>
                </a:gridCol>
                <a:gridCol w="1816560">
                  <a:extLst>
                    <a:ext uri="{9D8B030D-6E8A-4147-A177-3AD203B41FA5}">
                      <a16:colId xmlns:a16="http://schemas.microsoft.com/office/drawing/2014/main" val="20007"/>
                    </a:ext>
                  </a:extLst>
                </a:gridCol>
              </a:tblGrid>
              <a:tr h="595080">
                <a:tc>
                  <a:txBody>
                    <a:bodyPr/>
                    <a:lstStyle/>
                    <a:p>
                      <a:pPr algn="r" rtl="1">
                        <a:lnSpc>
                          <a:spcPct val="100000"/>
                        </a:lnSpc>
                      </a:pPr>
                      <a:r>
                        <a:rPr lang="en-US" sz="1800" b="1" strike="noStrike" spc="-1">
                          <a:solidFill>
                            <a:srgbClr val="FFFFFF"/>
                          </a:solidFill>
                          <a:uFill>
                            <a:solidFill>
                              <a:srgbClr val="FFFFFF"/>
                            </a:solidFill>
                          </a:uFill>
                          <a:latin typeface="Calibri"/>
                        </a:rPr>
                        <a:t>קוד 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קטגוריה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כמות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כמות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111</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500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112</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318" name="תמונה 12"/>
          <p:cNvPicPr/>
          <p:nvPr/>
        </p:nvPicPr>
        <p:blipFill>
          <a:blip r:embed="rId3"/>
          <a:stretch/>
        </p:blipFill>
        <p:spPr>
          <a:xfrm>
            <a:off x="1452240" y="1608120"/>
            <a:ext cx="574560" cy="574560"/>
          </a:xfrm>
          <a:prstGeom prst="rect">
            <a:avLst/>
          </a:prstGeom>
          <a:ln>
            <a:noFill/>
          </a:ln>
        </p:spPr>
      </p:pic>
      <p:pic>
        <p:nvPicPr>
          <p:cNvPr id="1319" name="תמונה 1"/>
          <p:cNvPicPr/>
          <p:nvPr/>
        </p:nvPicPr>
        <p:blipFill>
          <a:blip r:embed="rId4"/>
          <a:stretch/>
        </p:blipFill>
        <p:spPr>
          <a:xfrm>
            <a:off x="1452240" y="2373840"/>
            <a:ext cx="552240" cy="599400"/>
          </a:xfrm>
          <a:prstGeom prst="rect">
            <a:avLst/>
          </a:prstGeom>
          <a:ln>
            <a:noFill/>
          </a:ln>
        </p:spPr>
      </p:pic>
      <p:sp>
        <p:nvSpPr>
          <p:cNvPr id="1320"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321" name="CustomShape 10"/>
          <p:cNvSpPr/>
          <p:nvPr/>
        </p:nvSpPr>
        <p:spPr>
          <a:xfrm>
            <a:off x="8405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322" name="CustomShape 11"/>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סטטיסטיקה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1170000" y="41760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283" name="CustomShape 2"/>
          <p:cNvSpPr/>
          <p:nvPr/>
        </p:nvSpPr>
        <p:spPr>
          <a:xfrm>
            <a:off x="1170000" y="539244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84" name="CustomShape 3"/>
          <p:cNvSpPr/>
          <p:nvPr/>
        </p:nvSpPr>
        <p:spPr>
          <a:xfrm>
            <a:off x="1145880" y="43056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8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8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8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הזמנה </a:t>
            </a:r>
            <a:endParaRPr lang="en-US" sz="3200" b="0" strike="noStrike" spc="-1">
              <a:solidFill>
                <a:srgbClr val="000000"/>
              </a:solidFill>
              <a:uFill>
                <a:solidFill>
                  <a:srgbClr val="FFFFFF"/>
                </a:solidFill>
              </a:uFill>
              <a:latin typeface="Arial"/>
            </a:endParaRPr>
          </a:p>
        </p:txBody>
      </p:sp>
      <p:sp>
        <p:nvSpPr>
          <p:cNvPr id="288" name="CustomShape 7"/>
          <p:cNvSpPr/>
          <p:nvPr/>
        </p:nvSpPr>
        <p:spPr>
          <a:xfrm>
            <a:off x="3262320" y="2286000"/>
            <a:ext cx="6428880" cy="28501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צפייה </a:t>
            </a:r>
            <a:endParaRPr lang="en-US" sz="1800" b="0" strike="noStrike" spc="-1">
              <a:solidFill>
                <a:srgbClr val="000000"/>
              </a:solidFill>
              <a:uFill>
                <a:solidFill>
                  <a:srgbClr val="FFFFFF"/>
                </a:solidFill>
              </a:uFill>
              <a:latin typeface="Arial"/>
            </a:endParaRPr>
          </a:p>
          <a:p>
            <a:pPr algn="just" rtl="1">
              <a:lnSpc>
                <a:spcPct val="100000"/>
              </a:lnSpc>
            </a:pPr>
            <a:r>
              <a:rPr lang="en-US" sz="4400" b="0" strike="noStrike" spc="-1">
                <a:solidFill>
                  <a:srgbClr val="FFFFFF"/>
                </a:solidFill>
                <a:uFill>
                  <a:solidFill>
                    <a:srgbClr val="FFFFFF"/>
                  </a:solidFill>
                </a:uFill>
                <a:latin typeface="Calibri"/>
              </a:rPr>
              <a:t>בעגלה</a:t>
            </a:r>
            <a:endParaRPr lang="en-US" sz="1800" b="0" strike="noStrike" spc="-1">
              <a:solidFill>
                <a:srgbClr val="000000"/>
              </a:solidFill>
              <a:uFill>
                <a:solidFill>
                  <a:srgbClr val="FFFFFF"/>
                </a:solidFill>
              </a:uFill>
              <a:latin typeface="Arial"/>
            </a:endParaRPr>
          </a:p>
        </p:txBody>
      </p:sp>
      <p:sp>
        <p:nvSpPr>
          <p:cNvPr id="289"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290" name="CustomShape 9"/>
          <p:cNvSpPr/>
          <p:nvPr/>
        </p:nvSpPr>
        <p:spPr>
          <a:xfrm>
            <a:off x="2709360" y="261864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מוצר: ___ | סוג:_____ | כמות:___+-___ </a:t>
            </a:r>
            <a:endParaRPr lang="en-US" sz="1800" b="0" strike="noStrike" spc="-1">
              <a:solidFill>
                <a:srgbClr val="000000"/>
              </a:solidFill>
              <a:uFill>
                <a:solidFill>
                  <a:srgbClr val="FFFFFF"/>
                </a:solidFill>
              </a:uFill>
              <a:latin typeface="Arial"/>
            </a:endParaRPr>
          </a:p>
          <a:p>
            <a:pPr rtl="1">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sp>
        <p:nvSpPr>
          <p:cNvPr id="291" name="CustomShape 10"/>
          <p:cNvSpPr/>
          <p:nvPr/>
        </p:nvSpPr>
        <p:spPr>
          <a:xfrm>
            <a:off x="2709360" y="345456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שם מוצר: ___ | סוג:_____ | כמות:____+-__ </a:t>
            </a:r>
            <a:endParaRPr lang="en-US" sz="1800" b="0" strike="noStrike" spc="-1">
              <a:solidFill>
                <a:srgbClr val="000000"/>
              </a:solidFill>
              <a:uFill>
                <a:solidFill>
                  <a:srgbClr val="FFFFFF"/>
                </a:solidFill>
              </a:uFill>
              <a:latin typeface="Arial"/>
            </a:endParaRPr>
          </a:p>
          <a:p>
            <a:pPr>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sp>
        <p:nvSpPr>
          <p:cNvPr id="292" name="CustomShape 11"/>
          <p:cNvSpPr/>
          <p:nvPr/>
        </p:nvSpPr>
        <p:spPr>
          <a:xfrm>
            <a:off x="2709360" y="430056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שם מוצר: ___ | סוג:_____ | כמות:____+-__ </a:t>
            </a:r>
            <a:endParaRPr lang="en-US" sz="1800" b="0" strike="noStrike" spc="-1">
              <a:solidFill>
                <a:srgbClr val="000000"/>
              </a:solidFill>
              <a:uFill>
                <a:solidFill>
                  <a:srgbClr val="FFFFFF"/>
                </a:solidFill>
              </a:uFill>
              <a:latin typeface="Arial"/>
            </a:endParaRPr>
          </a:p>
          <a:p>
            <a:pPr>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graphicFrame>
        <p:nvGraphicFramePr>
          <p:cNvPr id="293" name="Table 12"/>
          <p:cNvGraphicFramePr/>
          <p:nvPr/>
        </p:nvGraphicFramePr>
        <p:xfrm>
          <a:off x="2376000" y="176976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a:solidFill>
                            <a:srgbClr val="000000"/>
                          </a:solidFill>
                          <a:uFill>
                            <a:solidFill>
                              <a:srgbClr val="FFFFFF"/>
                            </a:solidFill>
                          </a:uFill>
                          <a:latin typeface="Arial"/>
                        </a:rPr>
                        <a:t>ביצוע הזמנה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a:solidFill>
                            <a:srgbClr val="000000"/>
                          </a:solidFill>
                          <a:uFill>
                            <a:solidFill>
                              <a:srgbClr val="FFFFFF"/>
                            </a:solidFill>
                          </a:uFill>
                          <a:latin typeface="Arial"/>
                        </a:rPr>
                        <a:t>← עגלת מוצרים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r>
                        <a:rPr lang="en-US" sz="1800" b="0" strike="noStrike" spc="-1" dirty="0">
                          <a:solidFill>
                            <a:srgbClr val="000000"/>
                          </a:solidFill>
                          <a:uFill>
                            <a:solidFill>
                              <a:srgbClr val="FFFFFF"/>
                            </a:solidFill>
                          </a:uFill>
                          <a:latin typeface="Arial"/>
                        </a:rPr>
                        <a: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325"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26"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2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32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29"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סטטיסטיקה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330"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0" name="Table 8"/>
          <p:cNvGraphicFramePr/>
          <p:nvPr>
            <p:extLst>
              <p:ext uri="{D42A27DB-BD31-4B8C-83A1-F6EECF244321}">
                <p14:modId xmlns:p14="http://schemas.microsoft.com/office/powerpoint/2010/main" val="1883785528"/>
              </p:ext>
            </p:extLst>
          </p:nvPr>
        </p:nvGraphicFramePr>
        <p:xfrm>
          <a:off x="2497156" y="1882877"/>
          <a:ext cx="7721500" cy="405896"/>
        </p:xfrm>
        <a:graphic>
          <a:graphicData uri="http://schemas.openxmlformats.org/drawingml/2006/table">
            <a:tbl>
              <a:tblPr/>
              <a:tblGrid>
                <a:gridCol w="1914588">
                  <a:extLst>
                    <a:ext uri="{9D8B030D-6E8A-4147-A177-3AD203B41FA5}">
                      <a16:colId xmlns:a16="http://schemas.microsoft.com/office/drawing/2014/main" val="4236368816"/>
                    </a:ext>
                  </a:extLst>
                </a:gridCol>
                <a:gridCol w="1945234">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לקוחות</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מכירה</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קניה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מוצרים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 name="Table 1"/>
          <p:cNvGraphicFramePr/>
          <p:nvPr/>
        </p:nvGraphicFramePr>
        <p:xfrm>
          <a:off x="254520" y="210240"/>
          <a:ext cx="11617920" cy="6505920"/>
        </p:xfrm>
        <a:graphic>
          <a:graphicData uri="http://schemas.openxmlformats.org/drawingml/2006/table">
            <a:tbl>
              <a:tblPr/>
              <a:tblGrid>
                <a:gridCol w="10618200">
                  <a:extLst>
                    <a:ext uri="{9D8B030D-6E8A-4147-A177-3AD203B41FA5}">
                      <a16:colId xmlns:a16="http://schemas.microsoft.com/office/drawing/2014/main" val="20000"/>
                    </a:ext>
                  </a:extLst>
                </a:gridCol>
                <a:gridCol w="999720">
                  <a:extLst>
                    <a:ext uri="{9D8B030D-6E8A-4147-A177-3AD203B41FA5}">
                      <a16:colId xmlns:a16="http://schemas.microsoft.com/office/drawing/2014/main" val="20001"/>
                    </a:ext>
                  </a:extLst>
                </a:gridCol>
              </a:tblGrid>
              <a:tr h="343440">
                <a:tc>
                  <a:txBody>
                    <a:bodyPr/>
                    <a:lstStyle/>
                    <a:p>
                      <a:pPr algn="r" rtl="1">
                        <a:lnSpc>
                          <a:spcPct val="100000"/>
                        </a:lnSpc>
                      </a:pPr>
                      <a:r>
                        <a:rPr lang="en-US" sz="1800" b="1" strike="noStrike" spc="-1">
                          <a:solidFill>
                            <a:srgbClr val="FFFFFF"/>
                          </a:solidFill>
                          <a:uFill>
                            <a:solidFill>
                              <a:srgbClr val="FFFFFF"/>
                            </a:solidFill>
                          </a:uFill>
                          <a:latin typeface="Calibri"/>
                        </a:rPr>
                        <a:t>שאלות </a:t>
                      </a:r>
                      <a:r>
                        <a:rPr lang="en-US" sz="1800" b="1" strike="noStrike" spc="-1">
                          <a:solidFill>
                            <a:srgbClr val="FF0000"/>
                          </a:solidFill>
                          <a:uFill>
                            <a:solidFill>
                              <a:srgbClr val="FFFFFF"/>
                            </a:solidFill>
                          </a:uFill>
                          <a:latin typeface="Calibri"/>
                        </a:rPr>
                        <a:t>ללקוח</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לקוחות – להוסיף שדה של קטגורייה :מצות – ארבעת המינים – משותף וכן גלישה אחרונה באתר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האם לאפשר </a:t>
                      </a:r>
                      <a:r>
                        <a:rPr lang="en-US" sz="1800" b="0" strike="noStrike" spc="-1">
                          <a:solidFill>
                            <a:srgbClr val="FF0000"/>
                          </a:solidFill>
                          <a:uFill>
                            <a:solidFill>
                              <a:srgbClr val="FFFFFF"/>
                            </a:solidFill>
                          </a:uFill>
                          <a:latin typeface="Calibri"/>
                        </a:rPr>
                        <a:t>מחיקה</a:t>
                      </a:r>
                      <a:r>
                        <a:rPr lang="en-US" sz="1800" b="0" strike="noStrike" spc="-1">
                          <a:solidFill>
                            <a:srgbClr val="000000"/>
                          </a:solidFill>
                          <a:uFill>
                            <a:solidFill>
                              <a:srgbClr val="FFFFFF"/>
                            </a:solidFill>
                          </a:uFill>
                          <a:latin typeface="Calibri"/>
                        </a:rPr>
                        <a:t> של לקוח / ספק / עובד / מוצרים/ הזמנות וכו </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0000"/>
                          </a:solidFill>
                          <a:uFill>
                            <a:solidFill>
                              <a:srgbClr val="FFFFFF"/>
                            </a:solidFill>
                          </a:uFill>
                          <a:latin typeface="Calibri"/>
                        </a:rPr>
                        <a:t>יש לציין שבעת מחיקת עובד / לקוח וכדו' ימחק כל המידע עליו (כולל הזמנות וכו)</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כן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לאיזה ישויות (לקוח/עובד וכו') להוסיף שדה "</a:t>
                      </a:r>
                      <a:r>
                        <a:rPr lang="en-US" sz="1800" b="0" strike="noStrike" spc="-1">
                          <a:solidFill>
                            <a:srgbClr val="FF0000"/>
                          </a:solidFill>
                          <a:uFill>
                            <a:solidFill>
                              <a:srgbClr val="FFFFFF"/>
                            </a:solidFill>
                          </a:uFill>
                          <a:latin typeface="Calibri"/>
                        </a:rPr>
                        <a:t>הערות</a:t>
                      </a:r>
                      <a:r>
                        <a:rPr lang="en-US" sz="1800" b="0" strike="noStrike" spc="-1">
                          <a:solidFill>
                            <a:srgbClr val="000000"/>
                          </a:solidFill>
                          <a:uFill>
                            <a:solidFill>
                              <a:srgbClr val="FFFFFF"/>
                            </a:solidFill>
                          </a:uFill>
                          <a:latin typeface="Calibri"/>
                        </a:rPr>
                        <a:t>" ועד כמה תווים בערך? לברר שוב כנראה: הזמנה תעודת משלוח וזהו</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9"/>
                  </a:ext>
                </a:extLst>
              </a:tr>
              <a:tr h="343440">
                <a:tc>
                  <a:txBody>
                    <a:bodyPr/>
                    <a:lstStyle/>
                    <a:p>
                      <a:pPr algn="r" rtl="1">
                        <a:lnSpc>
                          <a:spcPct val="100000"/>
                        </a:lnSpc>
                      </a:pPr>
                      <a:r>
                        <a:rPr lang="en-US" sz="1800" b="0" strike="noStrike" spc="-1">
                          <a:solidFill>
                            <a:srgbClr val="FFFFFF"/>
                          </a:solidFill>
                          <a:uFill>
                            <a:solidFill>
                              <a:srgbClr val="FFFFFF"/>
                            </a:solidFill>
                          </a:uFill>
                          <a:latin typeface="Calibri"/>
                        </a:rPr>
                        <a:t>הערות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extLst>
                  <a:ext uri="{0D108BD9-81ED-4DB2-BD59-A6C34878D82A}">
                    <a16:rowId xmlns:a16="http://schemas.microsoft.com/office/drawing/2014/main" val="10010"/>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אם אפשר לשלוח קובצי אקסל, דגימה מכל סוג ,שנוכל לדעת לתכנן קצת יותר נכון ולראות כיצד יועברו הנתונים לטבלאות.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11"/>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אם אפשר לעבור על הדוחות ולציין כל דבר שהוא מיותר או צריך שינוי וכן תוספת דברים מתבקשים.</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0000"/>
                          </a:solidFill>
                          <a:uFill>
                            <a:solidFill>
                              <a:srgbClr val="FFFFFF"/>
                            </a:solidFill>
                          </a:uFill>
                          <a:latin typeface="Calibri"/>
                        </a:rPr>
                        <a:t>אפשר להוסיף כל הגדרות מנהל רצויות.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12"/>
                  </a:ext>
                </a:extLst>
              </a:tr>
              <a:tr h="343440">
                <a:tc>
                  <a:txBody>
                    <a:bodyPr/>
                    <a:lstStyle/>
                    <a:p>
                      <a:pPr algn="r" rtl="1">
                        <a:lnSpc>
                          <a:spcPct val="100000"/>
                        </a:lnSpc>
                      </a:pPr>
                      <a:r>
                        <a:rPr lang="en-US" sz="1800" b="0" strike="noStrike" spc="-1">
                          <a:solidFill>
                            <a:srgbClr val="FF0000"/>
                          </a:solidFill>
                          <a:uFill>
                            <a:solidFill>
                              <a:srgbClr val="FFFFFF"/>
                            </a:solidFill>
                          </a:uFill>
                          <a:latin typeface="Calibri"/>
                        </a:rPr>
                        <a:t>סטטיסטיקה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2" name="Table 1"/>
          <p:cNvGraphicFramePr/>
          <p:nvPr/>
        </p:nvGraphicFramePr>
        <p:xfrm>
          <a:off x="254520" y="210240"/>
          <a:ext cx="11617920" cy="4887000"/>
        </p:xfrm>
        <a:graphic>
          <a:graphicData uri="http://schemas.openxmlformats.org/drawingml/2006/table">
            <a:tbl>
              <a:tblPr/>
              <a:tblGrid>
                <a:gridCol w="10618200">
                  <a:extLst>
                    <a:ext uri="{9D8B030D-6E8A-4147-A177-3AD203B41FA5}">
                      <a16:colId xmlns:a16="http://schemas.microsoft.com/office/drawing/2014/main" val="20000"/>
                    </a:ext>
                  </a:extLst>
                </a:gridCol>
                <a:gridCol w="999720">
                  <a:extLst>
                    <a:ext uri="{9D8B030D-6E8A-4147-A177-3AD203B41FA5}">
                      <a16:colId xmlns:a16="http://schemas.microsoft.com/office/drawing/2014/main" val="20001"/>
                    </a:ext>
                  </a:extLst>
                </a:gridCol>
              </a:tblGrid>
              <a:tr h="343440">
                <a:tc>
                  <a:txBody>
                    <a:bodyPr/>
                    <a:lstStyle/>
                    <a:p>
                      <a:pPr algn="r" rtl="1">
                        <a:lnSpc>
                          <a:spcPct val="100000"/>
                        </a:lnSpc>
                      </a:pPr>
                      <a:r>
                        <a:rPr lang="en-US" sz="1800" b="1" strike="noStrike" spc="-1">
                          <a:solidFill>
                            <a:srgbClr val="FFFFFF"/>
                          </a:solidFill>
                          <a:uFill>
                            <a:solidFill>
                              <a:srgbClr val="FFFFFF"/>
                            </a:solidFill>
                          </a:uFill>
                          <a:latin typeface="Calibri"/>
                        </a:rPr>
                        <a:t>הערות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2E75B6"/>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להוסיף טבלה לדואר של מנהל : תאריך + שעה, נושא, תוכן או משהו בסגנון, נקרא כן/לא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להוסיף שדה מחיר במוצרים להזמנות כי יש אפשרות לשנות(ברירת המחדל זה כמו מחיר מכירה של המוצר)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608760">
                <a:tc>
                  <a:txBody>
                    <a:bodyPr/>
                    <a:lstStyle/>
                    <a:p>
                      <a:pPr algn="r" rtl="1">
                        <a:lnSpc>
                          <a:spcPct val="100000"/>
                        </a:lnSpc>
                      </a:pPr>
                      <a:r>
                        <a:rPr lang="en-US" sz="1800" b="0" strike="noStrike" spc="-1">
                          <a:solidFill>
                            <a:srgbClr val="000000"/>
                          </a:solidFill>
                          <a:uFill>
                            <a:solidFill>
                              <a:srgbClr val="FFFFFF"/>
                            </a:solidFill>
                          </a:uFill>
                          <a:latin typeface="Calibri"/>
                        </a:rPr>
                        <a:t>קובץ json לשמירת הגדרות מנהל וסיסמת מנהל ומה שקשור לפרטים אישיים  ויחודיים למנהל</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0000"/>
                          </a:solidFill>
                          <a:uFill>
                            <a:solidFill>
                              <a:srgbClr val="FFFFFF"/>
                            </a:solidFill>
                          </a:uFill>
                          <a:latin typeface="Calibri"/>
                        </a:rPr>
                        <a:t>כולל הגדרות של דוחות.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טבלה או משהו שישמור נתונים על הגלישה של הלקוח באתר (מס כניסות ובאיזה שעה, תאריך אחרון לכניסה לחשבון לוודא בטיחות,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להוסיף אפשרות צמחיקה בבסיס נתונים ובהזמנות וכו וכו – עם הודעה ואזהרה לפני המחיקה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9"/>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TextShape 1"/>
          <p:cNvSpPr txBox="1"/>
          <p:nvPr/>
        </p:nvSpPr>
        <p:spPr>
          <a:xfrm>
            <a:off x="838080" y="365040"/>
            <a:ext cx="10515240" cy="1325160"/>
          </a:xfrm>
          <a:prstGeom prst="rect">
            <a:avLst/>
          </a:prstGeom>
          <a:noFill/>
          <a:ln>
            <a:noFill/>
          </a:ln>
        </p:spPr>
        <p:txBody>
          <a:bodyPr anchor="ctr"/>
          <a:lstStyle/>
          <a:p>
            <a:pPr algn="r" rtl="1"/>
            <a:endParaRPr lang="he-IL" sz="1800" b="0" strike="noStrike" spc="-1">
              <a:solidFill>
                <a:srgbClr val="000000"/>
              </a:solidFill>
              <a:uFill>
                <a:solidFill>
                  <a:srgbClr val="FFFFFF"/>
                </a:solidFill>
              </a:uFill>
              <a:latin typeface="Calibri"/>
            </a:endParaRPr>
          </a:p>
        </p:txBody>
      </p:sp>
      <p:sp>
        <p:nvSpPr>
          <p:cNvPr id="1334" name="TextShape 2"/>
          <p:cNvSpPr txBox="1"/>
          <p:nvPr/>
        </p:nvSpPr>
        <p:spPr>
          <a:xfrm>
            <a:off x="838080" y="1825560"/>
            <a:ext cx="10515240" cy="4597920"/>
          </a:xfrm>
          <a:prstGeom prst="rect">
            <a:avLst/>
          </a:prstGeom>
          <a:noFill/>
          <a:ln>
            <a:noFill/>
          </a:ln>
        </p:spPr>
        <p:txBody>
          <a:bodyPr/>
          <a:lstStyle/>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אפשרויות לסטטיסטיקה ללקוח</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ע"פ שנה נוכחית או כולל שנים שעברו:</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מה השעה הפעילה ביותר שלו באתר / להזמנות</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הזמן הארוך/הקצר ביותר בו סופקה לו סחורה</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וכן עוד מה שכתוב בדוחות אפשר להעביר לסטטיסטיקה
למכירות:</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הנמכר ביותר השנה וכל שנה מבין הפריטים</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השנה בה מכירות לפריט היו הכי רבות</a:t>
            </a:r>
            <a:endParaRPr lang="he-IL" sz="2800" b="0" strike="noStrike" spc="-1">
              <a:solidFill>
                <a:srgbClr val="000000"/>
              </a:solidFill>
              <a:uFill>
                <a:solidFill>
                  <a:srgbClr val="FFFFFF"/>
                </a:solidFill>
              </a:uFill>
              <a:latin typeface="Calibri"/>
            </a:endParaRPr>
          </a:p>
          <a:p>
            <a:pPr algn="r" rtl="1">
              <a:lnSpc>
                <a:spcPct val="90000"/>
              </a:lnSpc>
            </a:pPr>
            <a:endParaRPr lang="he-IL" sz="2800" b="0" strike="noStrike" spc="-1">
              <a:solidFill>
                <a:srgbClr val="000000"/>
              </a:solidFill>
              <a:uFill>
                <a:solidFill>
                  <a:srgbClr val="FFFFFF"/>
                </a:solidFill>
              </a:uFill>
              <a:latin typeface="Calibri"/>
            </a:endParaRPr>
          </a:p>
          <a:p>
            <a:pPr algn="r" rtl="1">
              <a:lnSpc>
                <a:spcPct val="100000"/>
              </a:lnSpc>
            </a:pPr>
            <a:r>
              <a:rPr lang="he-IL" sz="1400" b="0" strike="noStrike" spc="-1">
                <a:solidFill>
                  <a:srgbClr val="000000"/>
                </a:solidFill>
                <a:uFill>
                  <a:solidFill>
                    <a:srgbClr val="FFFFFF"/>
                  </a:solidFill>
                </a:uFill>
                <a:latin typeface="Calibri"/>
              </a:rPr>
              <a:t>
תוספות לפרויקט:</a:t>
            </a:r>
            <a:endParaRPr lang="he-IL" sz="2800" b="0" strike="noStrike" spc="-1">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lang="he-IL" sz="1400" b="0" strike="noStrike" spc="-1">
                <a:solidFill>
                  <a:srgbClr val="000000"/>
                </a:solidFill>
                <a:uFill>
                  <a:solidFill>
                    <a:srgbClr val="FFFFFF"/>
                  </a:solidFill>
                </a:uFill>
                <a:latin typeface="Calibri"/>
              </a:rPr>
              <a:t>תאריך הצטרפות ללקוח </a:t>
            </a:r>
            <a:endParaRPr lang="he-IL" sz="2800" b="0" strike="noStrike" spc="-1">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lang="he-IL" sz="1400" b="0" strike="noStrike" spc="-1">
                <a:solidFill>
                  <a:srgbClr val="000000"/>
                </a:solidFill>
                <a:uFill>
                  <a:solidFill>
                    <a:srgbClr val="FFFFFF"/>
                  </a:solidFill>
                </a:uFill>
                <a:latin typeface="Calibri"/>
              </a:rPr>
              <a:t>בכל כניסה של לקוח או מנהל יציג את הפעם האחרונה שנכנס לאתר (עוד אינדיקציה לאבטחה)</a:t>
            </a:r>
            <a:endParaRPr lang="he-IL" sz="2800" b="0" strike="noStrike" spc="-1">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lang="he-IL" sz="1400" b="0" strike="noStrike" spc="-1">
                <a:solidFill>
                  <a:srgbClr val="000000"/>
                </a:solidFill>
                <a:uFill>
                  <a:solidFill>
                    <a:srgbClr val="FFFFFF"/>
                  </a:solidFill>
                </a:uFill>
                <a:latin typeface="Calibri"/>
              </a:rPr>
              <a:t>יציג למנהל את הלקוחות / העובדים הפעילים ברגע זה באתר.
 </a:t>
            </a:r>
            <a:endParaRPr lang="he-IL"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21"/>
          <p:cNvSpPr/>
          <p:nvPr/>
        </p:nvSpPr>
        <p:spPr>
          <a:xfrm>
            <a:off x="10328507" y="1662854"/>
            <a:ext cx="1588576" cy="362795"/>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a:t>
            </a:r>
            <a:endParaRPr lang="he-IL" spc="-1" dirty="0">
              <a:solidFill>
                <a:srgbClr val="FFFFFF"/>
              </a:solidFill>
              <a:uFill>
                <a:solidFill>
                  <a:srgbClr val="FFFFFF"/>
                </a:solidFill>
              </a:uFill>
              <a:latin typeface="Calibri"/>
            </a:endParaRPr>
          </a:p>
        </p:txBody>
      </p:sp>
      <p:sp>
        <p:nvSpPr>
          <p:cNvPr id="37" name="CustomShape 21"/>
          <p:cNvSpPr/>
          <p:nvPr/>
        </p:nvSpPr>
        <p:spPr>
          <a:xfrm>
            <a:off x="10352044" y="307073"/>
            <a:ext cx="1600817" cy="362795"/>
          </a:xfrm>
          <a:prstGeom prst="roundRect">
            <a:avLst>
              <a:gd name="adj" fmla="val 16667"/>
            </a:avLst>
          </a:prstGeom>
          <a:ln/>
        </p:spPr>
        <p:style>
          <a:lnRef idx="2">
            <a:schemeClr val="accent6">
              <a:shade val="50000"/>
            </a:schemeClr>
          </a:lnRef>
          <a:fillRef idx="1">
            <a:schemeClr val="accent6"/>
          </a:fillRef>
          <a:effectRef idx="0">
            <a:schemeClr val="accent6"/>
          </a:effectRef>
          <a:fontRef idx="minor">
            <a:schemeClr val="lt1"/>
          </a:fontRef>
        </p:style>
        <p:txBody>
          <a:bodyPr lIns="90000" tIns="45000" rIns="90000" bIns="45000" anchor="ctr"/>
          <a:lstStyle/>
          <a:p>
            <a:pPr algn="ctr"/>
            <a:r>
              <a:rPr lang="he-IL" spc="-1" dirty="0" smtClean="0">
                <a:solidFill>
                  <a:srgbClr val="FFFFFF"/>
                </a:solidFill>
                <a:uFill>
                  <a:solidFill>
                    <a:srgbClr val="FFFFFF"/>
                  </a:solidFill>
                </a:uFill>
                <a:latin typeface="Calibri"/>
              </a:rPr>
              <a:t>פתיחת חשבון</a:t>
            </a:r>
            <a:endParaRPr lang="he-IL" spc="-1" dirty="0">
              <a:solidFill>
                <a:srgbClr val="FFFFFF"/>
              </a:solidFill>
              <a:uFill>
                <a:solidFill>
                  <a:srgbClr val="FFFFFF"/>
                </a:solidFill>
              </a:uFill>
              <a:latin typeface="Calibri"/>
            </a:endParaRPr>
          </a:p>
        </p:txBody>
      </p:sp>
      <p:sp>
        <p:nvSpPr>
          <p:cNvPr id="38" name="CustomShape 21"/>
          <p:cNvSpPr/>
          <p:nvPr/>
        </p:nvSpPr>
        <p:spPr>
          <a:xfrm>
            <a:off x="10352044" y="1236361"/>
            <a:ext cx="1600817" cy="362795"/>
          </a:xfrm>
          <a:prstGeom prst="roundRect">
            <a:avLst>
              <a:gd name="adj" fmla="val 16667"/>
            </a:avLst>
          </a:prstGeom>
          <a:ln/>
        </p:spPr>
        <p:style>
          <a:lnRef idx="2">
            <a:schemeClr val="accent6">
              <a:shade val="50000"/>
            </a:schemeClr>
          </a:lnRef>
          <a:fillRef idx="1">
            <a:schemeClr val="accent6"/>
          </a:fillRef>
          <a:effectRef idx="0">
            <a:schemeClr val="accent6"/>
          </a:effectRef>
          <a:fontRef idx="minor">
            <a:schemeClr val="lt1"/>
          </a:fontRef>
        </p:style>
        <p:txBody>
          <a:bodyPr lIns="90000" tIns="45000" rIns="90000" bIns="45000" anchor="ctr"/>
          <a:lstStyle/>
          <a:p>
            <a:pPr algn="ctr"/>
            <a:r>
              <a:rPr lang="he-IL" spc="-1" dirty="0" smtClean="0">
                <a:solidFill>
                  <a:srgbClr val="FFFFFF"/>
                </a:solidFill>
                <a:uFill>
                  <a:solidFill>
                    <a:srgbClr val="FFFFFF"/>
                  </a:solidFill>
                </a:uFill>
                <a:latin typeface="Calibri"/>
              </a:rPr>
              <a:t>צפייה בקטלוג</a:t>
            </a:r>
            <a:endParaRPr lang="he-IL" spc="-1" dirty="0">
              <a:solidFill>
                <a:srgbClr val="FFFFFF"/>
              </a:solidFill>
              <a:uFill>
                <a:solidFill>
                  <a:srgbClr val="FFFFFF"/>
                </a:solidFill>
              </a:uFill>
              <a:latin typeface="Calibri"/>
            </a:endParaRPr>
          </a:p>
        </p:txBody>
      </p:sp>
      <p:sp>
        <p:nvSpPr>
          <p:cNvPr id="44" name="CustomShape 21"/>
          <p:cNvSpPr/>
          <p:nvPr/>
        </p:nvSpPr>
        <p:spPr>
          <a:xfrm>
            <a:off x="6706423" y="894709"/>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ביצוע </a:t>
            </a:r>
            <a:r>
              <a:rPr lang="he-IL" spc="-1" dirty="0" smtClean="0">
                <a:solidFill>
                  <a:srgbClr val="FFFFFF"/>
                </a:solidFill>
                <a:uFill>
                  <a:solidFill>
                    <a:srgbClr val="FFFFFF"/>
                  </a:solidFill>
                </a:uFill>
                <a:latin typeface="Calibri"/>
              </a:rPr>
              <a:t>הזמנה</a:t>
            </a:r>
            <a:endParaRPr lang="he-IL" spc="-1" dirty="0">
              <a:solidFill>
                <a:srgbClr val="FFFFFF"/>
              </a:solidFill>
              <a:uFill>
                <a:solidFill>
                  <a:srgbClr val="FFFFFF"/>
                </a:solidFill>
              </a:uFill>
              <a:latin typeface="Calibri"/>
            </a:endParaRPr>
          </a:p>
        </p:txBody>
      </p:sp>
      <p:sp>
        <p:nvSpPr>
          <p:cNvPr id="45" name="CustomShape 21"/>
          <p:cNvSpPr/>
          <p:nvPr/>
        </p:nvSpPr>
        <p:spPr>
          <a:xfrm>
            <a:off x="6687490" y="1513058"/>
            <a:ext cx="1646996" cy="428858"/>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צפייה בדוחות</a:t>
            </a:r>
            <a:endParaRPr lang="he-IL" spc="-1" dirty="0">
              <a:solidFill>
                <a:srgbClr val="FFFFFF"/>
              </a:solidFill>
              <a:uFill>
                <a:solidFill>
                  <a:srgbClr val="FFFFFF"/>
                </a:solidFill>
              </a:uFill>
              <a:latin typeface="Calibri"/>
            </a:endParaRPr>
          </a:p>
        </p:txBody>
      </p:sp>
      <p:sp>
        <p:nvSpPr>
          <p:cNvPr id="46" name="CustomShape 21"/>
          <p:cNvSpPr/>
          <p:nvPr/>
        </p:nvSpPr>
        <p:spPr>
          <a:xfrm>
            <a:off x="4933113" y="1513058"/>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הזמנות</a:t>
            </a:r>
            <a:endParaRPr lang="he-IL" spc="-1" dirty="0">
              <a:solidFill>
                <a:srgbClr val="FFFFFF"/>
              </a:solidFill>
              <a:uFill>
                <a:solidFill>
                  <a:srgbClr val="FFFFFF"/>
                </a:solidFill>
              </a:uFill>
              <a:latin typeface="Calibri"/>
            </a:endParaRPr>
          </a:p>
        </p:txBody>
      </p:sp>
      <p:sp>
        <p:nvSpPr>
          <p:cNvPr id="47" name="CustomShape 21"/>
          <p:cNvSpPr/>
          <p:nvPr/>
        </p:nvSpPr>
        <p:spPr>
          <a:xfrm>
            <a:off x="4933113" y="2004144"/>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תעודות משלוח</a:t>
            </a:r>
            <a:endParaRPr lang="he-IL" spc="-1" dirty="0">
              <a:solidFill>
                <a:srgbClr val="FFFFFF"/>
              </a:solidFill>
              <a:uFill>
                <a:solidFill>
                  <a:srgbClr val="FFFFFF"/>
                </a:solidFill>
              </a:uFill>
              <a:latin typeface="Calibri"/>
            </a:endParaRPr>
          </a:p>
        </p:txBody>
      </p:sp>
      <p:sp>
        <p:nvSpPr>
          <p:cNvPr id="48" name="CustomShape 21"/>
          <p:cNvSpPr/>
          <p:nvPr/>
        </p:nvSpPr>
        <p:spPr>
          <a:xfrm>
            <a:off x="4933113" y="2488222"/>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חסרים</a:t>
            </a:r>
            <a:endParaRPr lang="he-IL" spc="-1" dirty="0">
              <a:solidFill>
                <a:srgbClr val="FFFFFF"/>
              </a:solidFill>
              <a:uFill>
                <a:solidFill>
                  <a:srgbClr val="FFFFFF"/>
                </a:solidFill>
              </a:uFill>
              <a:latin typeface="Calibri"/>
            </a:endParaRPr>
          </a:p>
        </p:txBody>
      </p:sp>
      <p:sp>
        <p:nvSpPr>
          <p:cNvPr id="49" name="CustomShape 21"/>
          <p:cNvSpPr/>
          <p:nvPr/>
        </p:nvSpPr>
        <p:spPr>
          <a:xfrm>
            <a:off x="6744592" y="4420344"/>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סטטיסטיקה</a:t>
            </a:r>
            <a:endParaRPr lang="he-IL" spc="-1" dirty="0">
              <a:solidFill>
                <a:srgbClr val="FFFFFF"/>
              </a:solidFill>
              <a:uFill>
                <a:solidFill>
                  <a:srgbClr val="FFFFFF"/>
                </a:solidFill>
              </a:uFill>
              <a:latin typeface="Calibri"/>
            </a:endParaRPr>
          </a:p>
        </p:txBody>
      </p:sp>
      <p:sp>
        <p:nvSpPr>
          <p:cNvPr id="50" name="CustomShape 21"/>
          <p:cNvSpPr/>
          <p:nvPr/>
        </p:nvSpPr>
        <p:spPr>
          <a:xfrm>
            <a:off x="6684253" y="2984696"/>
            <a:ext cx="1646996" cy="61047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בקשה לביטול הזמנה</a:t>
            </a:r>
            <a:endParaRPr lang="he-IL" spc="-1" dirty="0">
              <a:solidFill>
                <a:srgbClr val="FFFFFF"/>
              </a:solidFill>
              <a:uFill>
                <a:solidFill>
                  <a:srgbClr val="FFFFFF"/>
                </a:solidFill>
              </a:uFill>
              <a:latin typeface="Calibri"/>
            </a:endParaRPr>
          </a:p>
        </p:txBody>
      </p:sp>
      <p:sp>
        <p:nvSpPr>
          <p:cNvPr id="51" name="CustomShape 21"/>
          <p:cNvSpPr/>
          <p:nvPr/>
        </p:nvSpPr>
        <p:spPr>
          <a:xfrm>
            <a:off x="6744592" y="3714912"/>
            <a:ext cx="1646996" cy="618346"/>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עריכת פרטים אישיים</a:t>
            </a:r>
            <a:endParaRPr lang="he-IL" spc="-1" dirty="0">
              <a:solidFill>
                <a:srgbClr val="FFFFFF"/>
              </a:solidFill>
              <a:uFill>
                <a:solidFill>
                  <a:srgbClr val="FFFFFF"/>
                </a:solidFill>
              </a:uFill>
              <a:latin typeface="Calibri"/>
            </a:endParaRPr>
          </a:p>
        </p:txBody>
      </p:sp>
      <p:sp>
        <p:nvSpPr>
          <p:cNvPr id="52" name="CustomShape 21"/>
          <p:cNvSpPr/>
          <p:nvPr/>
        </p:nvSpPr>
        <p:spPr>
          <a:xfrm>
            <a:off x="10352045" y="782522"/>
            <a:ext cx="1600817" cy="362795"/>
          </a:xfrm>
          <a:prstGeom prst="roundRect">
            <a:avLst>
              <a:gd name="adj" fmla="val 16667"/>
            </a:avLst>
          </a:prstGeom>
          <a:ln/>
        </p:spPr>
        <p:style>
          <a:lnRef idx="2">
            <a:schemeClr val="accent6">
              <a:shade val="50000"/>
            </a:schemeClr>
          </a:lnRef>
          <a:fillRef idx="1">
            <a:schemeClr val="accent6"/>
          </a:fillRef>
          <a:effectRef idx="0">
            <a:schemeClr val="accent6"/>
          </a:effectRef>
          <a:fontRef idx="minor">
            <a:schemeClr val="lt1"/>
          </a:fontRef>
        </p:style>
        <p:txBody>
          <a:bodyPr lIns="90000" tIns="45000" rIns="90000" bIns="45000" anchor="ctr"/>
          <a:lstStyle/>
          <a:p>
            <a:pPr algn="ctr"/>
            <a:r>
              <a:rPr lang="he-IL" spc="-1" dirty="0" smtClean="0">
                <a:solidFill>
                  <a:srgbClr val="FFFFFF"/>
                </a:solidFill>
                <a:uFill>
                  <a:solidFill>
                    <a:srgbClr val="FFFFFF"/>
                  </a:solidFill>
                </a:uFill>
                <a:latin typeface="Calibri"/>
              </a:rPr>
              <a:t>יצירת קשר</a:t>
            </a:r>
            <a:endParaRPr lang="he-IL" spc="-1" dirty="0">
              <a:solidFill>
                <a:srgbClr val="FFFFFF"/>
              </a:solidFill>
              <a:uFill>
                <a:solidFill>
                  <a:srgbClr val="FFFFFF"/>
                </a:solidFill>
              </a:uFill>
              <a:latin typeface="Calibri"/>
            </a:endParaRPr>
          </a:p>
        </p:txBody>
      </p:sp>
      <p:sp>
        <p:nvSpPr>
          <p:cNvPr id="31" name="CustomShape 21"/>
          <p:cNvSpPr/>
          <p:nvPr/>
        </p:nvSpPr>
        <p:spPr>
          <a:xfrm>
            <a:off x="8391588" y="154080"/>
            <a:ext cx="1588576" cy="628442"/>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 </a:t>
            </a:r>
            <a:r>
              <a:rPr lang="he-IL" sz="2400" b="1" spc="-1" dirty="0" smtClean="0">
                <a:solidFill>
                  <a:srgbClr val="FFFF00"/>
                </a:solidFill>
                <a:uFill>
                  <a:solidFill>
                    <a:srgbClr val="FFFFFF"/>
                  </a:solidFill>
                </a:uFill>
                <a:latin typeface="Calibri"/>
              </a:rPr>
              <a:t>לקוח</a:t>
            </a:r>
            <a:endParaRPr lang="he-IL" b="1" spc="-1" dirty="0">
              <a:solidFill>
                <a:srgbClr val="FFFF00"/>
              </a:solidFill>
              <a:uFill>
                <a:solidFill>
                  <a:srgbClr val="FFFFFF"/>
                </a:solidFill>
              </a:uFill>
              <a:latin typeface="Calibri"/>
            </a:endParaRPr>
          </a:p>
        </p:txBody>
      </p:sp>
      <p:sp>
        <p:nvSpPr>
          <p:cNvPr id="32" name="CustomShape 21"/>
          <p:cNvSpPr/>
          <p:nvPr/>
        </p:nvSpPr>
        <p:spPr>
          <a:xfrm>
            <a:off x="2970502" y="174249"/>
            <a:ext cx="1588576" cy="628442"/>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 </a:t>
            </a:r>
            <a:r>
              <a:rPr lang="he-IL" sz="2400" b="1" spc="-1" dirty="0" smtClean="0">
                <a:solidFill>
                  <a:srgbClr val="FFFF00"/>
                </a:solidFill>
                <a:uFill>
                  <a:solidFill>
                    <a:srgbClr val="FFFFFF"/>
                  </a:solidFill>
                </a:uFill>
                <a:latin typeface="Calibri"/>
              </a:rPr>
              <a:t>עובד</a:t>
            </a:r>
            <a:endParaRPr lang="he-IL" b="1" spc="-1" dirty="0">
              <a:solidFill>
                <a:srgbClr val="FFFF00"/>
              </a:solidFill>
              <a:uFill>
                <a:solidFill>
                  <a:srgbClr val="FFFFFF"/>
                </a:solidFill>
              </a:uFill>
              <a:latin typeface="Calibri"/>
            </a:endParaRPr>
          </a:p>
        </p:txBody>
      </p:sp>
      <p:sp>
        <p:nvSpPr>
          <p:cNvPr id="33" name="CustomShape 21"/>
          <p:cNvSpPr/>
          <p:nvPr/>
        </p:nvSpPr>
        <p:spPr>
          <a:xfrm>
            <a:off x="664029" y="822328"/>
            <a:ext cx="2251526" cy="414033"/>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חתימת כניסה / יציאה</a:t>
            </a:r>
            <a:endParaRPr lang="he-IL" spc="-1" dirty="0">
              <a:solidFill>
                <a:srgbClr val="FFFFFF"/>
              </a:solidFill>
              <a:uFill>
                <a:solidFill>
                  <a:srgbClr val="FFFFFF"/>
                </a:solidFill>
              </a:uFill>
              <a:latin typeface="Calibri"/>
            </a:endParaRPr>
          </a:p>
        </p:txBody>
      </p:sp>
      <p:sp>
        <p:nvSpPr>
          <p:cNvPr id="34" name="CustomShape 21"/>
          <p:cNvSpPr/>
          <p:nvPr/>
        </p:nvSpPr>
        <p:spPr>
          <a:xfrm>
            <a:off x="664029" y="1315661"/>
            <a:ext cx="225152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צפייה ביומן עבודה</a:t>
            </a:r>
            <a:endParaRPr lang="he-IL" spc="-1" dirty="0">
              <a:solidFill>
                <a:srgbClr val="FFFFFF"/>
              </a:solidFill>
              <a:uFill>
                <a:solidFill>
                  <a:srgbClr val="FFFFFF"/>
                </a:solidFill>
              </a:uFill>
              <a:latin typeface="Calibri"/>
            </a:endParaRPr>
          </a:p>
        </p:txBody>
      </p:sp>
      <p:sp>
        <p:nvSpPr>
          <p:cNvPr id="39" name="CustomShape 21"/>
          <p:cNvSpPr/>
          <p:nvPr/>
        </p:nvSpPr>
        <p:spPr>
          <a:xfrm>
            <a:off x="664029" y="1823819"/>
            <a:ext cx="225152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החלפת סיסמא</a:t>
            </a:r>
            <a:endParaRPr lang="he-IL" spc="-1" dirty="0">
              <a:solidFill>
                <a:srgbClr val="FFFFFF"/>
              </a:solidFill>
              <a:uFill>
                <a:solidFill>
                  <a:srgbClr val="FFFFFF"/>
                </a:solidFill>
              </a:uFill>
              <a:latin typeface="Calibri"/>
            </a:endParaRPr>
          </a:p>
        </p:txBody>
      </p:sp>
    </p:spTree>
    <p:extLst>
      <p:ext uri="{BB962C8B-B14F-4D97-AF65-F5344CB8AC3E}">
        <p14:creationId xmlns:p14="http://schemas.microsoft.com/office/powerpoint/2010/main" val="12850977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21"/>
          <p:cNvSpPr/>
          <p:nvPr/>
        </p:nvSpPr>
        <p:spPr>
          <a:xfrm>
            <a:off x="10220708" y="100080"/>
            <a:ext cx="1588576" cy="620555"/>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 </a:t>
            </a:r>
            <a:r>
              <a:rPr lang="he-IL" sz="2400" b="1" spc="-1" dirty="0" smtClean="0">
                <a:solidFill>
                  <a:srgbClr val="FFFF00"/>
                </a:solidFill>
                <a:uFill>
                  <a:solidFill>
                    <a:srgbClr val="FFFFFF"/>
                  </a:solidFill>
                </a:uFill>
                <a:latin typeface="Calibri"/>
              </a:rPr>
              <a:t>מנהל</a:t>
            </a:r>
            <a:endParaRPr lang="he-IL" b="1" spc="-1" dirty="0">
              <a:solidFill>
                <a:srgbClr val="FFFF00"/>
              </a:solidFill>
              <a:uFill>
                <a:solidFill>
                  <a:srgbClr val="FFFFFF"/>
                </a:solidFill>
              </a:uFill>
              <a:latin typeface="Calibri"/>
            </a:endParaRPr>
          </a:p>
        </p:txBody>
      </p:sp>
      <p:sp>
        <p:nvSpPr>
          <p:cNvPr id="53" name="CustomShape 11"/>
          <p:cNvSpPr/>
          <p:nvPr/>
        </p:nvSpPr>
        <p:spPr>
          <a:xfrm>
            <a:off x="8546589" y="2863407"/>
            <a:ext cx="1599840" cy="469269"/>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54" name="CustomShape 17"/>
          <p:cNvSpPr/>
          <p:nvPr/>
        </p:nvSpPr>
        <p:spPr>
          <a:xfrm>
            <a:off x="8532189" y="1420940"/>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56" name="CustomShape 21"/>
          <p:cNvSpPr/>
          <p:nvPr/>
        </p:nvSpPr>
        <p:spPr>
          <a:xfrm>
            <a:off x="6780568" y="1396081"/>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הזמנה מספק</a:t>
            </a:r>
          </a:p>
        </p:txBody>
      </p:sp>
      <p:sp>
        <p:nvSpPr>
          <p:cNvPr id="57" name="CustomShape 21"/>
          <p:cNvSpPr/>
          <p:nvPr/>
        </p:nvSpPr>
        <p:spPr>
          <a:xfrm>
            <a:off x="6780568" y="1785525"/>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קבלת הזמנה</a:t>
            </a:r>
            <a:endParaRPr lang="he-IL" spc="-1" dirty="0">
              <a:solidFill>
                <a:srgbClr val="FFFFFF"/>
              </a:solidFill>
              <a:uFill>
                <a:solidFill>
                  <a:srgbClr val="FFFFFF"/>
                </a:solidFill>
              </a:uFill>
              <a:latin typeface="Calibri"/>
            </a:endParaRPr>
          </a:p>
        </p:txBody>
      </p:sp>
      <p:sp>
        <p:nvSpPr>
          <p:cNvPr id="59" name="CustomShape 21"/>
          <p:cNvSpPr/>
          <p:nvPr/>
        </p:nvSpPr>
        <p:spPr>
          <a:xfrm>
            <a:off x="6780568" y="2179144"/>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מיון אתרוגים</a:t>
            </a:r>
            <a:endParaRPr lang="he-IL" spc="-1" dirty="0">
              <a:solidFill>
                <a:srgbClr val="FFFFFF"/>
              </a:solidFill>
              <a:uFill>
                <a:solidFill>
                  <a:srgbClr val="FFFFFF"/>
                </a:solidFill>
              </a:uFill>
              <a:latin typeface="Calibri"/>
            </a:endParaRPr>
          </a:p>
        </p:txBody>
      </p:sp>
      <p:sp>
        <p:nvSpPr>
          <p:cNvPr id="60" name="CustomShape 21"/>
          <p:cNvSpPr/>
          <p:nvPr/>
        </p:nvSpPr>
        <p:spPr>
          <a:xfrm>
            <a:off x="6116781" y="2863407"/>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הזמנה </a:t>
            </a:r>
            <a:r>
              <a:rPr lang="he-IL" spc="-1" dirty="0" smtClean="0">
                <a:solidFill>
                  <a:srgbClr val="FFFFFF"/>
                </a:solidFill>
                <a:uFill>
                  <a:solidFill>
                    <a:srgbClr val="FFFFFF"/>
                  </a:solidFill>
                </a:uFill>
                <a:latin typeface="Calibri"/>
              </a:rPr>
              <a:t>ללקוח</a:t>
            </a:r>
            <a:endParaRPr lang="he-IL" spc="-1" dirty="0">
              <a:solidFill>
                <a:srgbClr val="FFFFFF"/>
              </a:solidFill>
              <a:uFill>
                <a:solidFill>
                  <a:srgbClr val="FFFFFF"/>
                </a:solidFill>
              </a:uFill>
              <a:latin typeface="Calibri"/>
            </a:endParaRPr>
          </a:p>
        </p:txBody>
      </p:sp>
      <p:sp>
        <p:nvSpPr>
          <p:cNvPr id="61" name="CustomShape 21"/>
          <p:cNvSpPr/>
          <p:nvPr/>
        </p:nvSpPr>
        <p:spPr>
          <a:xfrm>
            <a:off x="6116781" y="3252851"/>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הנפק תעודת משלוח</a:t>
            </a:r>
            <a:endParaRPr lang="he-IL" spc="-1" dirty="0">
              <a:solidFill>
                <a:srgbClr val="FFFFFF"/>
              </a:solidFill>
              <a:uFill>
                <a:solidFill>
                  <a:srgbClr val="FFFFFF"/>
                </a:solidFill>
              </a:uFill>
              <a:latin typeface="Calibri"/>
            </a:endParaRPr>
          </a:p>
        </p:txBody>
      </p:sp>
      <p:sp>
        <p:nvSpPr>
          <p:cNvPr id="62" name="CustomShape 21"/>
          <p:cNvSpPr/>
          <p:nvPr/>
        </p:nvSpPr>
        <p:spPr>
          <a:xfrm>
            <a:off x="6116781" y="3646470"/>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ביצוע החזר מלקוח</a:t>
            </a:r>
            <a:endParaRPr lang="he-IL" spc="-1" dirty="0">
              <a:solidFill>
                <a:srgbClr val="FFFFFF"/>
              </a:solidFill>
              <a:uFill>
                <a:solidFill>
                  <a:srgbClr val="FFFFFF"/>
                </a:solidFill>
              </a:uFill>
              <a:latin typeface="Calibri"/>
            </a:endParaRPr>
          </a:p>
        </p:txBody>
      </p:sp>
      <p:sp>
        <p:nvSpPr>
          <p:cNvPr id="63" name="CustomShape 11"/>
          <p:cNvSpPr/>
          <p:nvPr/>
        </p:nvSpPr>
        <p:spPr>
          <a:xfrm>
            <a:off x="8620868" y="4906373"/>
            <a:ext cx="1599840" cy="2136553"/>
          </a:xfrm>
          <a:prstGeom prst="leftArrow">
            <a:avLst>
              <a:gd name="adj1" fmla="val 50000"/>
              <a:gd name="adj2" fmla="val 9175"/>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בסיס </a:t>
            </a:r>
            <a:r>
              <a:rPr lang="he-IL" spc="-1" dirty="0" smtClean="0">
                <a:solidFill>
                  <a:srgbClr val="FFFFFF"/>
                </a:solidFill>
                <a:uFill>
                  <a:solidFill>
                    <a:srgbClr val="FFFFFF"/>
                  </a:solidFill>
                </a:uFill>
                <a:latin typeface="Calibri"/>
              </a:rPr>
              <a:t>נתונים</a:t>
            </a:r>
          </a:p>
          <a:p>
            <a:pPr algn="ctr"/>
            <a:r>
              <a:rPr lang="he-IL" spc="-1" dirty="0" smtClean="0">
                <a:solidFill>
                  <a:srgbClr val="FFFFFF"/>
                </a:solidFill>
                <a:uFill>
                  <a:solidFill>
                    <a:srgbClr val="FFFFFF"/>
                  </a:solidFill>
                </a:uFill>
                <a:latin typeface="Calibri"/>
              </a:rPr>
              <a:t>עריכה , מחיקה והוספה</a:t>
            </a:r>
            <a:endParaRPr lang="he-IL" spc="-1" dirty="0">
              <a:solidFill>
                <a:srgbClr val="FFFFFF"/>
              </a:solidFill>
              <a:uFill>
                <a:solidFill>
                  <a:srgbClr val="FFFFFF"/>
                </a:solidFill>
              </a:uFill>
              <a:latin typeface="Calibri"/>
            </a:endParaRPr>
          </a:p>
        </p:txBody>
      </p:sp>
      <p:sp>
        <p:nvSpPr>
          <p:cNvPr id="64" name="CustomShape 21"/>
          <p:cNvSpPr/>
          <p:nvPr/>
        </p:nvSpPr>
        <p:spPr>
          <a:xfrm>
            <a:off x="6191060" y="5179230"/>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לקוחות</a:t>
            </a:r>
            <a:endParaRPr lang="he-IL" spc="-1" dirty="0">
              <a:solidFill>
                <a:srgbClr val="FFFFFF"/>
              </a:solidFill>
              <a:uFill>
                <a:solidFill>
                  <a:srgbClr val="FFFFFF"/>
                </a:solidFill>
              </a:uFill>
              <a:latin typeface="Calibri"/>
            </a:endParaRPr>
          </a:p>
        </p:txBody>
      </p:sp>
      <p:sp>
        <p:nvSpPr>
          <p:cNvPr id="65" name="CustomShape 21"/>
          <p:cNvSpPr/>
          <p:nvPr/>
        </p:nvSpPr>
        <p:spPr>
          <a:xfrm>
            <a:off x="6191060" y="5568674"/>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ספקים</a:t>
            </a:r>
            <a:endParaRPr lang="he-IL" spc="-1" dirty="0">
              <a:solidFill>
                <a:srgbClr val="FFFFFF"/>
              </a:solidFill>
              <a:uFill>
                <a:solidFill>
                  <a:srgbClr val="FFFFFF"/>
                </a:solidFill>
              </a:uFill>
              <a:latin typeface="Calibri"/>
            </a:endParaRPr>
          </a:p>
        </p:txBody>
      </p:sp>
      <p:sp>
        <p:nvSpPr>
          <p:cNvPr id="66" name="CustomShape 21"/>
          <p:cNvSpPr/>
          <p:nvPr/>
        </p:nvSpPr>
        <p:spPr>
          <a:xfrm>
            <a:off x="6191060" y="5962293"/>
            <a:ext cx="2155133" cy="323020"/>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עובדים</a:t>
            </a:r>
            <a:endParaRPr lang="he-IL" spc="-1" dirty="0">
              <a:solidFill>
                <a:srgbClr val="FFFFFF"/>
              </a:solidFill>
              <a:uFill>
                <a:solidFill>
                  <a:srgbClr val="FFFFFF"/>
                </a:solidFill>
              </a:uFill>
              <a:latin typeface="Calibri"/>
            </a:endParaRPr>
          </a:p>
        </p:txBody>
      </p:sp>
      <p:sp>
        <p:nvSpPr>
          <p:cNvPr id="67" name="CustomShape 21"/>
          <p:cNvSpPr/>
          <p:nvPr/>
        </p:nvSpPr>
        <p:spPr>
          <a:xfrm>
            <a:off x="6191060" y="6355912"/>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מוצרים</a:t>
            </a:r>
            <a:endParaRPr lang="he-IL" spc="-1" dirty="0">
              <a:solidFill>
                <a:srgbClr val="FFFFFF"/>
              </a:solidFill>
              <a:uFill>
                <a:solidFill>
                  <a:srgbClr val="FFFFFF"/>
                </a:solidFill>
              </a:uFill>
              <a:latin typeface="Calibri"/>
            </a:endParaRPr>
          </a:p>
        </p:txBody>
      </p:sp>
      <p:sp>
        <p:nvSpPr>
          <p:cNvPr id="68" name="CustomShape 21"/>
          <p:cNvSpPr/>
          <p:nvPr/>
        </p:nvSpPr>
        <p:spPr>
          <a:xfrm>
            <a:off x="4340246" y="5962293"/>
            <a:ext cx="1752604"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עריכת יומן עבודה</a:t>
            </a:r>
            <a:endParaRPr lang="he-IL" spc="-1" dirty="0">
              <a:solidFill>
                <a:srgbClr val="FFFFFF"/>
              </a:solidFill>
              <a:uFill>
                <a:solidFill>
                  <a:srgbClr val="FFFFFF"/>
                </a:solidFill>
              </a:uFill>
              <a:latin typeface="Calibri"/>
            </a:endParaRPr>
          </a:p>
        </p:txBody>
      </p:sp>
      <p:sp>
        <p:nvSpPr>
          <p:cNvPr id="42" name="CustomShape 21"/>
          <p:cNvSpPr/>
          <p:nvPr/>
        </p:nvSpPr>
        <p:spPr>
          <a:xfrm>
            <a:off x="8655083" y="884068"/>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צפייה במלאי</a:t>
            </a:r>
            <a:endParaRPr lang="he-IL" spc="-1" dirty="0">
              <a:solidFill>
                <a:srgbClr val="FFFFFF"/>
              </a:solidFill>
              <a:uFill>
                <a:solidFill>
                  <a:srgbClr val="FFFFFF"/>
                </a:solidFill>
              </a:uFill>
              <a:latin typeface="Calibri"/>
            </a:endParaRPr>
          </a:p>
        </p:txBody>
      </p:sp>
      <p:sp>
        <p:nvSpPr>
          <p:cNvPr id="43" name="CustomShape 21"/>
          <p:cNvSpPr/>
          <p:nvPr/>
        </p:nvSpPr>
        <p:spPr>
          <a:xfrm>
            <a:off x="8346193" y="4430254"/>
            <a:ext cx="1800236" cy="329869"/>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תקבול - תשלום</a:t>
            </a:r>
            <a:endParaRPr lang="he-IL" spc="-1" dirty="0">
              <a:solidFill>
                <a:srgbClr val="FFFFFF"/>
              </a:solidFill>
              <a:uFill>
                <a:solidFill>
                  <a:srgbClr val="FFFFFF"/>
                </a:solidFill>
              </a:uFill>
              <a:latin typeface="Calibri"/>
            </a:endParaRPr>
          </a:p>
        </p:txBody>
      </p:sp>
    </p:spTree>
    <p:extLst>
      <p:ext uri="{BB962C8B-B14F-4D97-AF65-F5344CB8AC3E}">
        <p14:creationId xmlns:p14="http://schemas.microsoft.com/office/powerpoint/2010/main" val="6325072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CustomShape 8"/>
          <p:cNvSpPr/>
          <p:nvPr/>
        </p:nvSpPr>
        <p:spPr>
          <a:xfrm>
            <a:off x="5034633" y="2039239"/>
            <a:ext cx="1588526" cy="289626"/>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תעודות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משלוח</a:t>
            </a:r>
            <a:endParaRPr lang="en-US" sz="1800" b="0" strike="noStrike" spc="-1" dirty="0">
              <a:solidFill>
                <a:srgbClr val="000000"/>
              </a:solidFill>
              <a:uFill>
                <a:solidFill>
                  <a:srgbClr val="FFFFFF"/>
                </a:solidFill>
              </a:uFill>
              <a:latin typeface="Arial"/>
            </a:endParaRPr>
          </a:p>
        </p:txBody>
      </p:sp>
      <p:sp>
        <p:nvSpPr>
          <p:cNvPr id="1075" name="CustomShape 9"/>
          <p:cNvSpPr/>
          <p:nvPr/>
        </p:nvSpPr>
        <p:spPr>
          <a:xfrm>
            <a:off x="6706507" y="2041071"/>
            <a:ext cx="1343160" cy="29564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הזמנות</a:t>
            </a:r>
            <a:endParaRPr lang="en-US" sz="1800" b="0" strike="noStrike" spc="-1" dirty="0">
              <a:solidFill>
                <a:srgbClr val="000000"/>
              </a:solidFill>
              <a:uFill>
                <a:solidFill>
                  <a:srgbClr val="FFFFFF"/>
                </a:solidFill>
              </a:uFill>
              <a:latin typeface="Arial"/>
            </a:endParaRPr>
          </a:p>
        </p:txBody>
      </p:sp>
      <p:sp>
        <p:nvSpPr>
          <p:cNvPr id="1076" name="CustomShape 10"/>
          <p:cNvSpPr/>
          <p:nvPr/>
        </p:nvSpPr>
        <p:spPr>
          <a:xfrm>
            <a:off x="3674090" y="2054806"/>
            <a:ext cx="1318869" cy="258492"/>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ניהול</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חסרים</a:t>
            </a:r>
            <a:endParaRPr lang="en-US" sz="1800" b="0" strike="noStrike" spc="-1" dirty="0">
              <a:solidFill>
                <a:srgbClr val="000000"/>
              </a:solidFill>
              <a:uFill>
                <a:solidFill>
                  <a:srgbClr val="FFFFFF"/>
                </a:solidFill>
              </a:uFill>
              <a:latin typeface="Arial"/>
            </a:endParaRPr>
          </a:p>
        </p:txBody>
      </p:sp>
      <p:sp>
        <p:nvSpPr>
          <p:cNvPr id="1077" name="CustomShape 11"/>
          <p:cNvSpPr/>
          <p:nvPr/>
        </p:nvSpPr>
        <p:spPr>
          <a:xfrm>
            <a:off x="8262860" y="2085075"/>
            <a:ext cx="1599840" cy="469269"/>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078" name="CustomShape 12"/>
          <p:cNvSpPr/>
          <p:nvPr/>
        </p:nvSpPr>
        <p:spPr>
          <a:xfrm>
            <a:off x="2449458" y="2047093"/>
            <a:ext cx="1141283" cy="266205"/>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תקבולים</a:t>
            </a:r>
            <a:endParaRPr lang="en-US" sz="1800" b="0" strike="noStrike" spc="-1">
              <a:solidFill>
                <a:srgbClr val="000000"/>
              </a:solidFill>
              <a:uFill>
                <a:solidFill>
                  <a:srgbClr val="FFFFFF"/>
                </a:solidFill>
              </a:uFill>
              <a:latin typeface="Arial"/>
            </a:endParaRPr>
          </a:p>
        </p:txBody>
      </p:sp>
      <p:sp>
        <p:nvSpPr>
          <p:cNvPr id="1079" name="CustomShape 13"/>
          <p:cNvSpPr/>
          <p:nvPr/>
        </p:nvSpPr>
        <p:spPr>
          <a:xfrm>
            <a:off x="4499806" y="1054257"/>
            <a:ext cx="1259640" cy="331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עובדים</a:t>
            </a:r>
            <a:endParaRPr lang="en-US" sz="1800" b="0" strike="noStrike" spc="-1" dirty="0">
              <a:solidFill>
                <a:srgbClr val="000000"/>
              </a:solidFill>
              <a:uFill>
                <a:solidFill>
                  <a:srgbClr val="FFFFFF"/>
                </a:solidFill>
              </a:uFill>
              <a:latin typeface="Arial"/>
            </a:endParaRPr>
          </a:p>
        </p:txBody>
      </p:sp>
      <p:sp>
        <p:nvSpPr>
          <p:cNvPr id="1080" name="CustomShape 14"/>
          <p:cNvSpPr/>
          <p:nvPr/>
        </p:nvSpPr>
        <p:spPr>
          <a:xfrm>
            <a:off x="3131146" y="1045200"/>
            <a:ext cx="1259640" cy="333983"/>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מוצרים</a:t>
            </a:r>
            <a:endParaRPr lang="en-US" sz="1800" b="0" strike="noStrike" spc="-1" dirty="0">
              <a:solidFill>
                <a:srgbClr val="000000"/>
              </a:solidFill>
              <a:uFill>
                <a:solidFill>
                  <a:srgbClr val="FFFFFF"/>
                </a:solidFill>
              </a:uFill>
              <a:latin typeface="Arial"/>
            </a:endParaRPr>
          </a:p>
        </p:txBody>
      </p:sp>
      <p:sp>
        <p:nvSpPr>
          <p:cNvPr id="1081" name="CustomShape 15"/>
          <p:cNvSpPr/>
          <p:nvPr/>
        </p:nvSpPr>
        <p:spPr>
          <a:xfrm>
            <a:off x="5834661" y="1047983"/>
            <a:ext cx="1119274" cy="331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לקוחות</a:t>
            </a:r>
            <a:endParaRPr lang="en-US" sz="1800" b="0" strike="noStrike" spc="-1">
              <a:solidFill>
                <a:srgbClr val="000000"/>
              </a:solidFill>
              <a:uFill>
                <a:solidFill>
                  <a:srgbClr val="FFFFFF"/>
                </a:solidFill>
              </a:uFill>
              <a:latin typeface="Arial"/>
            </a:endParaRPr>
          </a:p>
        </p:txBody>
      </p:sp>
      <p:sp>
        <p:nvSpPr>
          <p:cNvPr id="1082" name="CustomShape 16"/>
          <p:cNvSpPr/>
          <p:nvPr/>
        </p:nvSpPr>
        <p:spPr>
          <a:xfrm>
            <a:off x="6525951" y="1506917"/>
            <a:ext cx="1616760" cy="365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קניות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מספקים</a:t>
            </a:r>
            <a:endParaRPr lang="en-US" sz="1800" b="0" strike="noStrike" spc="-1" dirty="0">
              <a:solidFill>
                <a:srgbClr val="000000"/>
              </a:solidFill>
              <a:uFill>
                <a:solidFill>
                  <a:srgbClr val="FFFFFF"/>
                </a:solidFill>
              </a:uFill>
              <a:latin typeface="Arial"/>
            </a:endParaRPr>
          </a:p>
        </p:txBody>
      </p:sp>
      <p:sp>
        <p:nvSpPr>
          <p:cNvPr id="1083" name="CustomShape 17"/>
          <p:cNvSpPr/>
          <p:nvPr/>
        </p:nvSpPr>
        <p:spPr>
          <a:xfrm>
            <a:off x="8237965" y="1506917"/>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קניה</a:t>
            </a:r>
            <a:endParaRPr lang="en-US" sz="1800" b="0" strike="noStrike" spc="-1">
              <a:solidFill>
                <a:srgbClr val="000000"/>
              </a:solidFill>
              <a:uFill>
                <a:solidFill>
                  <a:srgbClr val="FFFFFF"/>
                </a:solidFill>
              </a:uFill>
              <a:latin typeface="Arial"/>
            </a:endParaRPr>
          </a:p>
        </p:txBody>
      </p:sp>
      <p:sp>
        <p:nvSpPr>
          <p:cNvPr id="1084" name="CustomShape 18"/>
          <p:cNvSpPr/>
          <p:nvPr/>
        </p:nvSpPr>
        <p:spPr>
          <a:xfrm>
            <a:off x="3056811" y="1485351"/>
            <a:ext cx="1616760" cy="365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ניהול</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חסרים</a:t>
            </a:r>
            <a:endParaRPr lang="en-US" sz="1800" b="0" strike="noStrike" spc="-1" dirty="0">
              <a:solidFill>
                <a:srgbClr val="000000"/>
              </a:solidFill>
              <a:uFill>
                <a:solidFill>
                  <a:srgbClr val="FFFFFF"/>
                </a:solidFill>
              </a:uFill>
              <a:latin typeface="Arial"/>
            </a:endParaRPr>
          </a:p>
        </p:txBody>
      </p:sp>
      <p:sp>
        <p:nvSpPr>
          <p:cNvPr id="1085" name="CustomShape 19"/>
          <p:cNvSpPr/>
          <p:nvPr/>
        </p:nvSpPr>
        <p:spPr>
          <a:xfrm>
            <a:off x="4813937" y="1506917"/>
            <a:ext cx="1616760" cy="365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אספקה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בפועל</a:t>
            </a:r>
            <a:endParaRPr lang="en-US" sz="1800" b="0" strike="noStrike" spc="-1" dirty="0">
              <a:solidFill>
                <a:srgbClr val="000000"/>
              </a:solidFill>
              <a:uFill>
                <a:solidFill>
                  <a:srgbClr val="FFFFFF"/>
                </a:solidFill>
              </a:uFill>
              <a:latin typeface="Arial"/>
            </a:endParaRPr>
          </a:p>
        </p:txBody>
      </p:sp>
      <p:sp>
        <p:nvSpPr>
          <p:cNvPr id="1086" name="CustomShape 20"/>
          <p:cNvSpPr/>
          <p:nvPr/>
        </p:nvSpPr>
        <p:spPr>
          <a:xfrm>
            <a:off x="8262860" y="988017"/>
            <a:ext cx="1599840" cy="463680"/>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נתונים</a:t>
            </a:r>
            <a:endParaRPr lang="en-US" sz="1800" b="0" strike="noStrike" spc="-1" dirty="0">
              <a:solidFill>
                <a:srgbClr val="000000"/>
              </a:solidFill>
              <a:uFill>
                <a:solidFill>
                  <a:srgbClr val="FFFFFF"/>
                </a:solidFill>
              </a:uFill>
              <a:latin typeface="Arial"/>
            </a:endParaRPr>
          </a:p>
        </p:txBody>
      </p:sp>
      <p:sp>
        <p:nvSpPr>
          <p:cNvPr id="1087" name="CustomShape 21"/>
          <p:cNvSpPr/>
          <p:nvPr/>
        </p:nvSpPr>
        <p:spPr>
          <a:xfrm>
            <a:off x="7004635" y="1057345"/>
            <a:ext cx="1050797" cy="334815"/>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ספקים</a:t>
            </a:r>
            <a:endParaRPr lang="en-US" sz="1800" b="0" strike="noStrike" spc="-1" dirty="0">
              <a:solidFill>
                <a:srgbClr val="000000"/>
              </a:solidFill>
              <a:uFill>
                <a:solidFill>
                  <a:srgbClr val="FFFFFF"/>
                </a:solidFill>
              </a:uFill>
              <a:latin typeface="Arial"/>
            </a:endParaRPr>
          </a:p>
        </p:txBody>
      </p:sp>
      <p:sp>
        <p:nvSpPr>
          <p:cNvPr id="54" name="CustomShape 17"/>
          <p:cNvSpPr/>
          <p:nvPr/>
        </p:nvSpPr>
        <p:spPr>
          <a:xfrm>
            <a:off x="10220708" y="964583"/>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pc="-1" dirty="0" smtClean="0">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69" name="CustomShape 17"/>
          <p:cNvSpPr/>
          <p:nvPr/>
        </p:nvSpPr>
        <p:spPr>
          <a:xfrm>
            <a:off x="10340451" y="2978441"/>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pc="-1" dirty="0" smtClean="0">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238442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2618</TotalTime>
  <Words>5972</Words>
  <Application>Microsoft Office PowerPoint</Application>
  <PresentationFormat>מסך רחב</PresentationFormat>
  <Paragraphs>2187</Paragraphs>
  <Slides>96</Slides>
  <Notes>95</Notes>
  <HiddenSlides>0</HiddenSlides>
  <MMClips>0</MMClips>
  <ScaleCrop>false</ScaleCrop>
  <HeadingPairs>
    <vt:vector size="6" baseType="variant">
      <vt:variant>
        <vt:lpstr>גופנים בשימוש</vt:lpstr>
      </vt:variant>
      <vt:variant>
        <vt:i4>9</vt:i4>
      </vt:variant>
      <vt:variant>
        <vt:lpstr>ערכת נושא</vt:lpstr>
      </vt:variant>
      <vt:variant>
        <vt:i4>4</vt:i4>
      </vt:variant>
      <vt:variant>
        <vt:lpstr>כותרות שקופיות</vt:lpstr>
      </vt:variant>
      <vt:variant>
        <vt:i4>96</vt:i4>
      </vt:variant>
    </vt:vector>
  </HeadingPairs>
  <TitlesOfParts>
    <vt:vector size="109" baseType="lpstr">
      <vt:lpstr>Arial</vt:lpstr>
      <vt:lpstr>Calibri</vt:lpstr>
      <vt:lpstr>Calibri Light</vt:lpstr>
      <vt:lpstr>DejaVu Sans</vt:lpstr>
      <vt:lpstr>StarSymbol</vt:lpstr>
      <vt:lpstr>Symbol</vt:lpstr>
      <vt:lpstr>Times New Roman</vt:lpstr>
      <vt:lpstr>Wingdings</vt:lpstr>
      <vt:lpstr>Wingdings 2</vt:lpstr>
      <vt:lpstr>Office Theme</vt:lpstr>
      <vt:lpstr>Office Theme</vt:lpstr>
      <vt:lpstr>Office Theme</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subject/>
  <dc:creator>‏‏משתמש Windows</dc:creator>
  <dc:description/>
  <cp:lastModifiedBy>‏‏משתמש Windows</cp:lastModifiedBy>
  <cp:revision>746</cp:revision>
  <dcterms:created xsi:type="dcterms:W3CDTF">2018-05-14T09:08:46Z</dcterms:created>
  <dcterms:modified xsi:type="dcterms:W3CDTF">2018-08-22T18:20:21Z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101</vt:i4>
  </property>
  <property fmtid="{D5CDD505-2E9C-101B-9397-08002B2CF9AE}" pid="8" name="PresentationFormat">
    <vt:lpwstr>מסך רחב</vt:lpwstr>
  </property>
  <property fmtid="{D5CDD505-2E9C-101B-9397-08002B2CF9AE}" pid="9" name="ScaleCrop">
    <vt:bool>false</vt:bool>
  </property>
  <property fmtid="{D5CDD505-2E9C-101B-9397-08002B2CF9AE}" pid="10" name="ShareDoc">
    <vt:bool>false</vt:bool>
  </property>
  <property fmtid="{D5CDD505-2E9C-101B-9397-08002B2CF9AE}" pid="11" name="Slides">
    <vt:i4>102</vt:i4>
  </property>
</Properties>
</file>