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966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27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686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418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639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70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285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998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381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87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981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B6B3C1-0437-4C9F-870B-A5CE6B1EC9F1}" type="datetimeFigureOut">
              <a:rPr lang="LID4096" smtClean="0"/>
              <a:t>07/07/2024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A8CDA3F-FC4D-445B-8D61-40AFD5FD438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earch_university" TargetMode="External"/><Relationship Id="rId7" Type="http://schemas.openxmlformats.org/officeDocument/2006/relationships/hyperlink" Target="https://en.wikipedia.org/wiki/Faculty_(university)" TargetMode="External"/><Relationship Id="rId2" Type="http://schemas.openxmlformats.org/officeDocument/2006/relationships/hyperlink" Target="https://en.wikipedia.org/wiki/Hebrew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srael" TargetMode="External"/><Relationship Id="rId5" Type="http://schemas.openxmlformats.org/officeDocument/2006/relationships/hyperlink" Target="https://en.wikipedia.org/wiki/Ramat_Gan" TargetMode="External"/><Relationship Id="rId4" Type="http://schemas.openxmlformats.org/officeDocument/2006/relationships/hyperlink" Target="https://en.wikipedia.org/wiki/Tel_Aviv_Distric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DDEC4D-23A3-EFA8-0656-B80AC9855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Hamas Reports: Machine Learning Perspective</a:t>
            </a:r>
            <a:endParaRPr lang="LID4096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9D7D54D-A566-44A9-9046-657EC82E2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Michal </a:t>
            </a:r>
            <a:r>
              <a:rPr lang="en-US" dirty="0" err="1"/>
              <a:t>Iakobashvili</a:t>
            </a:r>
            <a:endParaRPr lang="en-US" dirty="0"/>
          </a:p>
          <a:p>
            <a:r>
              <a:rPr lang="en-US" dirty="0" err="1"/>
              <a:t>Yehonatan</a:t>
            </a:r>
            <a:r>
              <a:rPr lang="en-US" dirty="0"/>
              <a:t> Umi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0572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435E39-E7E4-7926-C945-4E4266D5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קטגוריות</a:t>
            </a:r>
            <a:endParaRPr lang="LID4096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50A905DD-A911-EEFD-5EA0-F5CA714761E6}"/>
              </a:ext>
            </a:extLst>
          </p:cNvPr>
          <p:cNvSpPr/>
          <p:nvPr/>
        </p:nvSpPr>
        <p:spPr>
          <a:xfrm>
            <a:off x="3519949" y="2143432"/>
            <a:ext cx="1828800" cy="1285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קיצוני ברמה רבה</a:t>
            </a:r>
            <a:endParaRPr lang="LID4096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771F880-BA9A-3771-CF7B-040E9366763B}"/>
              </a:ext>
            </a:extLst>
          </p:cNvPr>
          <p:cNvSpPr/>
          <p:nvPr/>
        </p:nvSpPr>
        <p:spPr>
          <a:xfrm>
            <a:off x="5648632" y="2138860"/>
            <a:ext cx="1828800" cy="1285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קיצוני</a:t>
            </a:r>
            <a:endParaRPr lang="LID4096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B7470BC-F3EE-8774-F82D-6E846F7560C6}"/>
              </a:ext>
            </a:extLst>
          </p:cNvPr>
          <p:cNvSpPr/>
          <p:nvPr/>
        </p:nvSpPr>
        <p:spPr>
          <a:xfrm>
            <a:off x="7777315" y="2138860"/>
            <a:ext cx="1828800" cy="1285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קיצוני ברמה מעוטה</a:t>
            </a:r>
            <a:endParaRPr lang="LID4096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CC21A58-F752-ADC7-6497-CDAC2B89FB11}"/>
              </a:ext>
            </a:extLst>
          </p:cNvPr>
          <p:cNvSpPr/>
          <p:nvPr/>
        </p:nvSpPr>
        <p:spPr>
          <a:xfrm>
            <a:off x="9925664" y="2143432"/>
            <a:ext cx="1828800" cy="1285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לא רלוונטי</a:t>
            </a:r>
            <a:endParaRPr lang="LID4096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1227BAD-1AC7-5235-1931-0F7E93AEF236}"/>
              </a:ext>
            </a:extLst>
          </p:cNvPr>
          <p:cNvSpPr/>
          <p:nvPr/>
        </p:nvSpPr>
        <p:spPr>
          <a:xfrm>
            <a:off x="6563032" y="265471"/>
            <a:ext cx="2335162" cy="993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LID4096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6D9BDCD-DC89-3F42-D6F6-1A27CDEA799F}"/>
              </a:ext>
            </a:extLst>
          </p:cNvPr>
          <p:cNvSpPr/>
          <p:nvPr/>
        </p:nvSpPr>
        <p:spPr>
          <a:xfrm>
            <a:off x="4104968" y="3244645"/>
            <a:ext cx="658762" cy="755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LID4096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6BF17AD-BD36-FFEF-D7AC-C464881F719F}"/>
              </a:ext>
            </a:extLst>
          </p:cNvPr>
          <p:cNvSpPr/>
          <p:nvPr/>
        </p:nvSpPr>
        <p:spPr>
          <a:xfrm>
            <a:off x="6233653" y="3244645"/>
            <a:ext cx="658762" cy="755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LID4096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566E50E5-8152-39A0-4591-3E0E11E4C767}"/>
              </a:ext>
            </a:extLst>
          </p:cNvPr>
          <p:cNvSpPr/>
          <p:nvPr/>
        </p:nvSpPr>
        <p:spPr>
          <a:xfrm>
            <a:off x="8332839" y="3244645"/>
            <a:ext cx="658762" cy="755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ID4096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C65F4B2-06FA-FDCB-01F7-B60097D99404}"/>
              </a:ext>
            </a:extLst>
          </p:cNvPr>
          <p:cNvSpPr/>
          <p:nvPr/>
        </p:nvSpPr>
        <p:spPr>
          <a:xfrm>
            <a:off x="10510683" y="3244645"/>
            <a:ext cx="658762" cy="755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LID4096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9C0B1019-4230-77F4-1B3E-C03BBC4AE605}"/>
              </a:ext>
            </a:extLst>
          </p:cNvPr>
          <p:cNvCxnSpPr>
            <a:stCxn id="8" idx="2"/>
          </p:cNvCxnSpPr>
          <p:nvPr/>
        </p:nvCxnSpPr>
        <p:spPr>
          <a:xfrm>
            <a:off x="7730613" y="1258529"/>
            <a:ext cx="914400" cy="914400"/>
          </a:xfrm>
          <a:prstGeom prst="straightConnector1">
            <a:avLst/>
          </a:prstGeom>
          <a:ln w="57150">
            <a:solidFill>
              <a:srgbClr val="268D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D654A77B-F182-DBBC-3B2B-16BD6572D06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706032" y="1258529"/>
            <a:ext cx="3134032" cy="884903"/>
          </a:xfrm>
          <a:prstGeom prst="straightConnector1">
            <a:avLst/>
          </a:prstGeom>
          <a:ln w="57150">
            <a:solidFill>
              <a:srgbClr val="268D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E6327DA1-15B3-5641-0112-3FE34002E78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6563032" y="1258529"/>
            <a:ext cx="1167581" cy="880331"/>
          </a:xfrm>
          <a:prstGeom prst="straightConnector1">
            <a:avLst/>
          </a:prstGeom>
          <a:ln w="57150">
            <a:solidFill>
              <a:srgbClr val="268D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1C7B2E33-3D71-E490-DF1E-63A3ABF95AA5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4434349" y="1258529"/>
            <a:ext cx="3296264" cy="884903"/>
          </a:xfrm>
          <a:prstGeom prst="straightConnector1">
            <a:avLst/>
          </a:prstGeom>
          <a:ln w="57150">
            <a:solidFill>
              <a:srgbClr val="268D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2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334CFB-8588-D179-BA55-263D0DB3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150" y="1496501"/>
            <a:ext cx="6461231" cy="386499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בלמידת מכונה המחשב מקבל מידע – </a:t>
            </a:r>
            <a:r>
              <a:rPr lang="he-IL" dirty="0" err="1"/>
              <a:t>הדאטא</a:t>
            </a:r>
            <a:r>
              <a:rPr lang="he-IL" dirty="0"/>
              <a:t> (הטקסטים) והתיוג שלהם (הקטגוריה שלהם) ומחפש קורלציה בין המידע לתיוג שלו- וככה בונים מודל.</a:t>
            </a:r>
          </a:p>
          <a:p>
            <a:pPr marL="0" indent="0" algn="r" rtl="1">
              <a:buNone/>
            </a:pPr>
            <a:r>
              <a:rPr lang="he-IL" dirty="0"/>
              <a:t>למודל צריך לקבוע מספר דברים</a:t>
            </a:r>
          </a:p>
          <a:p>
            <a:pPr marL="457200" indent="-457200" algn="r" rtl="1">
              <a:buAutoNum type="arabicParenR"/>
            </a:pPr>
            <a:r>
              <a:rPr lang="he-IL" dirty="0"/>
              <a:t>מה הקטגוריות</a:t>
            </a:r>
          </a:p>
          <a:p>
            <a:pPr marL="457200" indent="-457200" algn="r" rtl="1">
              <a:buAutoNum type="arabicParenR"/>
            </a:pPr>
            <a:r>
              <a:rPr lang="he-IL" dirty="0"/>
              <a:t>איזה עיבוד צריך לעשות לטקסט כדי שלא יהיה רעש</a:t>
            </a:r>
          </a:p>
          <a:p>
            <a:pPr marL="457200" indent="-457200" algn="r" rtl="1">
              <a:buAutoNum type="arabicParenR"/>
            </a:pPr>
            <a:r>
              <a:rPr lang="he-IL" dirty="0"/>
              <a:t>איך מתרגמים טקסט לקלט שנוח לעבוד </a:t>
            </a:r>
            <a:r>
              <a:rPr lang="he-IL" dirty="0" err="1"/>
              <a:t>איתו</a:t>
            </a:r>
            <a:endParaRPr lang="he-IL" dirty="0"/>
          </a:p>
          <a:p>
            <a:pPr marL="457200" indent="-457200" algn="r" rtl="1">
              <a:buAutoNum type="arabicParenR"/>
            </a:pPr>
            <a:r>
              <a:rPr lang="he-IL" dirty="0"/>
              <a:t>מה אלגוריתם הסיווג</a:t>
            </a:r>
          </a:p>
          <a:p>
            <a:pPr marL="457200" indent="-457200" algn="r" rtl="1">
              <a:buAutoNum type="arabicParenR"/>
            </a:pPr>
            <a:endParaRPr lang="LID4096" dirty="0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2664B7B-8015-2362-4BB9-898BC242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>
            <a:normAutofit/>
          </a:bodyPr>
          <a:lstStyle/>
          <a:p>
            <a:r>
              <a:rPr lang="he-IL" dirty="0"/>
              <a:t>מה זה למידת מכונה?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1352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B56D2DD-9818-DE47-3E3C-F10B22F4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עיבוד לטקסט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38F7AB-7C40-CD62-2276-A30BE8EA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4" y="3209770"/>
            <a:ext cx="8983489" cy="35544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ilan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university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biu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hebrew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universitat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bar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ilan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a public research university in the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tel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aviv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district city of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ramat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gan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israel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established in bar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ilan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</a:t>
            </a:r>
            <a:r>
              <a:rPr lang="en-US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israels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second largest academic institution it has students and faculty members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5841F54E-1A6D-1471-9228-E1F667D2D9FE}"/>
              </a:ext>
            </a:extLst>
          </p:cNvPr>
          <p:cNvSpPr txBox="1">
            <a:spLocks/>
          </p:cNvSpPr>
          <p:nvPr/>
        </p:nvSpPr>
        <p:spPr>
          <a:xfrm>
            <a:off x="1592842" y="1558637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Bar-Ilan University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BIU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hlinkClick r:id="rId2" tooltip="Hebrew language"/>
              </a:rPr>
              <a:t>Hebrew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 </a:t>
            </a:r>
            <a:r>
              <a:rPr lang="he-IL" dirty="0">
                <a:solidFill>
                  <a:srgbClr val="202122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אוניברסיטת בר-אילן</a:t>
            </a:r>
            <a:r>
              <a:rPr lang="he-IL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i="1" dirty="0" err="1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Universitat</a:t>
            </a:r>
            <a:r>
              <a:rPr lang="en-US" i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Bar-Ilan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) is a public 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hlinkClick r:id="rId3" tooltip="Research university"/>
              </a:rPr>
              <a:t>research university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 in the 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hlinkClick r:id="rId4" tooltip="Tel Aviv District"/>
              </a:rPr>
              <a:t>Tel Aviv District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 city of 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hlinkClick r:id="rId5" tooltip="Ramat Gan"/>
              </a:rPr>
              <a:t>Ramat Gan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hlinkClick r:id="rId6" tooltip="Israel"/>
              </a:rPr>
              <a:t>Israel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 Established in 1955, Bar Ilan is Israel's second-largest academic institution. It has 20,000 students and 1,350 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  <a:hlinkClick r:id="rId7" tooltip="Faculty (university)"/>
              </a:rPr>
              <a:t>faculty</a:t>
            </a:r>
            <a:r>
              <a:rPr lang="en-US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 members.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2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B56D2DD-9818-DE47-3E3C-F10B22F4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pPr marL="457200" indent="-457200" algn="r" rtl="1">
              <a:buAutoNum type="arabicParenR"/>
            </a:pPr>
            <a:r>
              <a:rPr lang="he-IL" dirty="0"/>
              <a:t>איך מתרגמים טקסט לקלט שנוח לעבוד </a:t>
            </a:r>
            <a:r>
              <a:rPr lang="he-IL" dirty="0" err="1"/>
              <a:t>איתו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38F7AB-7C40-CD62-2276-A30BE8EA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044" y="2360692"/>
            <a:ext cx="8983489" cy="2087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</a:t>
            </a:r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00B0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ilan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university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biu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hebrew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universitat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bar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00B0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ilan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a public research </a:t>
            </a:r>
            <a:r>
              <a:rPr lang="en-US" sz="24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university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the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tel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aviv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district city of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ramat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gan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israel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established in </a:t>
            </a:r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bar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00B0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ilan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israels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second largest academic institution it has students and faculty members</a:t>
            </a:r>
            <a:endParaRPr lang="LID4096" sz="2400" dirty="0">
              <a:solidFill>
                <a:schemeClr val="tx1"/>
              </a:solidFill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DDBD7B13-86FA-04E9-20D8-63D1ED97E8DF}"/>
              </a:ext>
            </a:extLst>
          </p:cNvPr>
          <p:cNvSpPr txBox="1">
            <a:spLocks/>
          </p:cNvSpPr>
          <p:nvPr/>
        </p:nvSpPr>
        <p:spPr>
          <a:xfrm>
            <a:off x="2018104" y="3962432"/>
            <a:ext cx="8983489" cy="2087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898</a:t>
            </a:r>
            <a:r>
              <a:rPr lang="en-US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56</a:t>
            </a:r>
            <a:r>
              <a:rPr lang="en-US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200</a:t>
            </a:r>
            <a:r>
              <a:rPr lang="en-US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855 65723 217341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898</a:t>
            </a:r>
            <a:r>
              <a:rPr lang="en-US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56</a:t>
            </a:r>
            <a:r>
              <a:rPr lang="en-US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032 21 271 2753 </a:t>
            </a:r>
            <a:r>
              <a:rPr lang="en-US" sz="2400" b="1" dirty="0">
                <a:solidFill>
                  <a:srgbClr val="00B0F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200</a:t>
            </a:r>
            <a:r>
              <a:rPr lang="en-US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2735 207 27 011 71 111 725 341 222 654 677 4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898</a:t>
            </a:r>
            <a:r>
              <a:rPr lang="en-US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56</a:t>
            </a:r>
            <a:r>
              <a:rPr lang="en-US" sz="2400" b="1" dirty="0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788 233 766 592 677 123 7 758 136 1 458 496</a:t>
            </a:r>
            <a:endParaRPr lang="LID4096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7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1376549-3992-D476-445F-6A655AE2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he-IL" dirty="0"/>
              <a:t>מה זה אלגוריתם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240713-646E-0B2F-66A1-732CAF8BD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10905066" cy="3785689"/>
          </a:xfrm>
        </p:spPr>
        <p:txBody>
          <a:bodyPr>
            <a:normAutofit/>
          </a:bodyPr>
          <a:lstStyle/>
          <a:p>
            <a:pPr algn="ctr"/>
            <a:r>
              <a:rPr lang="he-IL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אלגוריתם</a:t>
            </a:r>
            <a:r>
              <a:rPr lang="he-IL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הוא דרך שיטתית וחד-משמעית לביצוע של משימה מסוימת, במספר סופי של צעדים. </a:t>
            </a:r>
            <a:r>
              <a:rPr lang="he-IL" dirty="0">
                <a:highlight>
                  <a:srgbClr val="FFFFFF"/>
                </a:highlight>
                <a:latin typeface="Arial" panose="020B0604020202020204" pitchFamily="34" charset="0"/>
              </a:rPr>
              <a:t>מתכון</a:t>
            </a:r>
            <a:r>
              <a:rPr lang="he-IL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להכנת </a:t>
            </a:r>
            <a:r>
              <a:rPr lang="he-IL" dirty="0">
                <a:highlight>
                  <a:srgbClr val="FFFFFF"/>
                </a:highlight>
                <a:latin typeface="Arial" panose="020B0604020202020204" pitchFamily="34" charset="0"/>
              </a:rPr>
              <a:t>עוגה</a:t>
            </a:r>
            <a:r>
              <a:rPr lang="he-IL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הוא דוגמה לאלגוריתם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1223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35EC71-6386-E3DC-D7A9-4408C061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עיבוד טקסט</a:t>
            </a:r>
            <a:br>
              <a:rPr lang="he-IL" dirty="0"/>
            </a:br>
            <a:r>
              <a:rPr lang="he-IL" dirty="0"/>
              <a:t>אלגוריתם</a:t>
            </a:r>
            <a:br>
              <a:rPr lang="he-IL" dirty="0"/>
            </a:br>
            <a:br>
              <a:rPr lang="he-IL" dirty="0"/>
            </a:br>
            <a:r>
              <a:rPr lang="he-IL" dirty="0" err="1"/>
              <a:t>המשקלול</a:t>
            </a:r>
            <a:endParaRPr lang="LID4096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CB3976E7-4BD2-DB2D-9A0D-C7723C8D91DB}"/>
              </a:ext>
            </a:extLst>
          </p:cNvPr>
          <p:cNvSpPr txBox="1">
            <a:spLocks/>
          </p:cNvSpPr>
          <p:nvPr/>
        </p:nvSpPr>
        <p:spPr>
          <a:xfrm>
            <a:off x="4906298" y="373657"/>
            <a:ext cx="5511255" cy="130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he-IL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8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98 56 140 25 87 26 140 98 24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56 75 14 36 35 220 87 36 75 82</a:t>
            </a:r>
            <a:endParaRPr lang="LID4096" sz="2400" dirty="0">
              <a:solidFill>
                <a:schemeClr val="tx1"/>
              </a:solidFill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ABC02075-4C8E-3020-ED8E-399327C71F2E}"/>
              </a:ext>
            </a:extLst>
          </p:cNvPr>
          <p:cNvCxnSpPr/>
          <p:nvPr/>
        </p:nvCxnSpPr>
        <p:spPr>
          <a:xfrm>
            <a:off x="7649497" y="1700981"/>
            <a:ext cx="0" cy="1337187"/>
          </a:xfrm>
          <a:prstGeom prst="straightConnector1">
            <a:avLst/>
          </a:prstGeom>
          <a:ln w="38100">
            <a:solidFill>
              <a:srgbClr val="268D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7F947FF0-0221-2BA1-E8E9-E67C6383180D}"/>
              </a:ext>
            </a:extLst>
          </p:cNvPr>
          <p:cNvSpPr txBox="1">
            <a:spLocks/>
          </p:cNvSpPr>
          <p:nvPr/>
        </p:nvSpPr>
        <p:spPr>
          <a:xfrm>
            <a:off x="4546125" y="3057833"/>
            <a:ext cx="6206744" cy="130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0.2 0.1 0.09 0.6 0.4 0.008 140 0.01 0.004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0.1 0.002 0.7 0.01 0.9 0.08 0.4 0.1 0.002 0.9</a:t>
            </a:r>
            <a:endParaRPr lang="LID4096" sz="2400" dirty="0">
              <a:solidFill>
                <a:schemeClr val="tx1"/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083C8D8-55E6-6BBC-56A8-D3AD3A9E72A0}"/>
              </a:ext>
            </a:extLst>
          </p:cNvPr>
          <p:cNvSpPr txBox="1"/>
          <p:nvPr/>
        </p:nvSpPr>
        <p:spPr>
          <a:xfrm>
            <a:off x="4151671" y="2184908"/>
            <a:ext cx="33208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TF-IDF(</a:t>
            </a:r>
            <a:r>
              <a:rPr lang="en-US" sz="2000" b="1" dirty="0" err="1"/>
              <a:t>t,d</a:t>
            </a:r>
            <a:r>
              <a:rPr lang="en-US" sz="2000" b="1" dirty="0"/>
              <a:t>)=TF(</a:t>
            </a:r>
            <a:r>
              <a:rPr lang="en-US" sz="2000" b="1" dirty="0" err="1"/>
              <a:t>t,d</a:t>
            </a:r>
            <a:r>
              <a:rPr lang="en-US" sz="2000" b="1" dirty="0"/>
              <a:t>)×IDF(t)</a:t>
            </a:r>
            <a:endParaRPr lang="LID4096" sz="2000" b="1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5E54EFC-992C-1205-EF39-9555ED11DFC4}"/>
              </a:ext>
            </a:extLst>
          </p:cNvPr>
          <p:cNvSpPr txBox="1"/>
          <p:nvPr/>
        </p:nvSpPr>
        <p:spPr>
          <a:xfrm>
            <a:off x="4441719" y="4336832"/>
            <a:ext cx="6826050" cy="1754326"/>
          </a:xfrm>
          <a:prstGeom prst="rect">
            <a:avLst/>
          </a:prstGeom>
          <a:noFill/>
          <a:ln w="28575">
            <a:solidFill>
              <a:srgbClr val="268DA2"/>
            </a:solidFill>
          </a:ln>
        </p:spPr>
        <p:txBody>
          <a:bodyPr wrap="square">
            <a:spAutoFit/>
          </a:bodyPr>
          <a:lstStyle/>
          <a:p>
            <a:pPr algn="r" rtl="1"/>
            <a:r>
              <a:rPr lang="LID4096" i="1" dirty="0"/>
              <a:t>תדירות מונחים (TF)</a:t>
            </a:r>
            <a:endParaRPr lang="en-US" i="1" dirty="0"/>
          </a:p>
          <a:p>
            <a:pPr algn="r" rtl="1"/>
            <a:r>
              <a:rPr lang="LID4096" dirty="0"/>
              <a:t>מספר הפעמים שמונח מופיע במסמך חלקי המספר הכולל של מונחים במסמך.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LID4096" i="1" dirty="0"/>
              <a:t>תדירות מסמכים הפוכה (IDF)</a:t>
            </a:r>
            <a:endParaRPr lang="en-US" i="1" dirty="0"/>
          </a:p>
          <a:p>
            <a:pPr algn="r" rtl="1"/>
            <a:r>
              <a:rPr lang="he-IL" dirty="0"/>
              <a:t>ה</a:t>
            </a:r>
            <a:r>
              <a:rPr lang="LID4096" dirty="0"/>
              <a:t>לוגריתם של המספר הכולל של המסמכים חלקי מספר המסמכים המכילים את המונח.</a:t>
            </a:r>
          </a:p>
        </p:txBody>
      </p:sp>
    </p:spTree>
    <p:extLst>
      <p:ext uri="{BB962C8B-B14F-4D97-AF65-F5344CB8AC3E}">
        <p14:creationId xmlns:p14="http://schemas.microsoft.com/office/powerpoint/2010/main" val="93819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8AF04CEF-F6A0-CF1F-EB6B-F21C6B8A2EFE}"/>
              </a:ext>
            </a:extLst>
          </p:cNvPr>
          <p:cNvSpPr/>
          <p:nvPr/>
        </p:nvSpPr>
        <p:spPr>
          <a:xfrm>
            <a:off x="3115971" y="3836515"/>
            <a:ext cx="6206744" cy="2088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3769391F-7916-0520-FA54-B364C035AD6D}"/>
              </a:ext>
            </a:extLst>
          </p:cNvPr>
          <p:cNvSpPr/>
          <p:nvPr/>
        </p:nvSpPr>
        <p:spPr>
          <a:xfrm>
            <a:off x="3115972" y="909275"/>
            <a:ext cx="6206744" cy="20883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4C082CDF-F477-426F-B6F4-424945727C5F}"/>
              </a:ext>
            </a:extLst>
          </p:cNvPr>
          <p:cNvSpPr txBox="1">
            <a:spLocks/>
          </p:cNvSpPr>
          <p:nvPr/>
        </p:nvSpPr>
        <p:spPr>
          <a:xfrm>
            <a:off x="3115972" y="4260905"/>
            <a:ext cx="6206744" cy="130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0.2 0.1 0.09 0.6 0.4 0.008 140 0.01 0.004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0.1 0.002 0.7 0.01 0.9 0.08 0.4 0.1 0.002 0.9</a:t>
            </a:r>
            <a:endParaRPr lang="LID4096" sz="2400" dirty="0">
              <a:solidFill>
                <a:schemeClr val="tx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D0543FD-091C-A539-6738-B96785FE2F66}"/>
              </a:ext>
            </a:extLst>
          </p:cNvPr>
          <p:cNvSpPr txBox="1"/>
          <p:nvPr/>
        </p:nvSpPr>
        <p:spPr>
          <a:xfrm>
            <a:off x="3221800" y="1537964"/>
            <a:ext cx="6333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</a:t>
            </a:r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00B0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ilan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university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biu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hebrew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universitat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bar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solidFill>
                  <a:srgbClr val="00B05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ilan</a:t>
            </a:r>
            <a:r>
              <a:rPr lang="en-US" sz="2400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a public research </a:t>
            </a:r>
            <a:r>
              <a:rPr lang="en-US" sz="24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university</a:t>
            </a:r>
            <a:endParaRPr lang="LID4096" sz="2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1CD9DB7-C5C3-3063-BB7A-DE7B104E97C5}"/>
              </a:ext>
            </a:extLst>
          </p:cNvPr>
          <p:cNvSpPr/>
          <p:nvPr/>
        </p:nvSpPr>
        <p:spPr>
          <a:xfrm>
            <a:off x="5687683" y="761998"/>
            <a:ext cx="11977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he-IL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EEF01474-1BEB-7E12-EA76-C9B83A60502D}"/>
              </a:ext>
            </a:extLst>
          </p:cNvPr>
          <p:cNvCxnSpPr>
            <a:cxnSpLocks/>
          </p:cNvCxnSpPr>
          <p:nvPr/>
        </p:nvCxnSpPr>
        <p:spPr>
          <a:xfrm>
            <a:off x="3115972" y="2457451"/>
            <a:ext cx="62067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15">
            <a:extLst>
              <a:ext uri="{FF2B5EF4-FFF2-40B4-BE49-F238E27FC236}">
                <a16:creationId xmlns:a16="http://schemas.microsoft.com/office/drawing/2014/main" id="{FDBA3997-54D7-1BD1-3CA0-431CF370C705}"/>
              </a:ext>
            </a:extLst>
          </p:cNvPr>
          <p:cNvSpPr/>
          <p:nvPr/>
        </p:nvSpPr>
        <p:spPr>
          <a:xfrm>
            <a:off x="5113350" y="2412874"/>
            <a:ext cx="20585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category: 1</a:t>
            </a:r>
            <a:endParaRPr lang="he-IL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42C6E700-A720-E2AB-49D4-37B6E9674500}"/>
              </a:ext>
            </a:extLst>
          </p:cNvPr>
          <p:cNvSpPr/>
          <p:nvPr/>
        </p:nvSpPr>
        <p:spPr>
          <a:xfrm>
            <a:off x="5390327" y="3689238"/>
            <a:ext cx="17924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</a:t>
            </a:r>
            <a:endParaRPr lang="he-IL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F614E507-837B-5BEB-B63B-26910794D432}"/>
              </a:ext>
            </a:extLst>
          </p:cNvPr>
          <p:cNvCxnSpPr>
            <a:cxnSpLocks/>
          </p:cNvCxnSpPr>
          <p:nvPr/>
        </p:nvCxnSpPr>
        <p:spPr>
          <a:xfrm>
            <a:off x="3115971" y="5384691"/>
            <a:ext cx="62067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 27">
            <a:extLst>
              <a:ext uri="{FF2B5EF4-FFF2-40B4-BE49-F238E27FC236}">
                <a16:creationId xmlns:a16="http://schemas.microsoft.com/office/drawing/2014/main" id="{1C463A62-8C51-E4EA-E814-CE9E32BBFACD}"/>
              </a:ext>
            </a:extLst>
          </p:cNvPr>
          <p:cNvSpPr/>
          <p:nvPr/>
        </p:nvSpPr>
        <p:spPr>
          <a:xfrm>
            <a:off x="5397079" y="5340114"/>
            <a:ext cx="1491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Label: 1</a:t>
            </a:r>
            <a:endParaRPr lang="he-IL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A624D8D1-FDC0-CB01-977E-8AA03DBBFF3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142636" y="2997649"/>
            <a:ext cx="3" cy="919488"/>
          </a:xfrm>
          <a:prstGeom prst="straightConnector1">
            <a:avLst/>
          </a:prstGeom>
          <a:ln w="57150">
            <a:solidFill>
              <a:srgbClr val="268D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106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7A9E32C-D057-1A00-778D-76C8959B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he-IL" sz="2400" spc="-100" dirty="0"/>
              <a:t>כל עץ החלטות ב</a:t>
            </a:r>
            <a:r>
              <a:rPr lang="en-US" sz="2400" spc="-100" dirty="0" err="1"/>
              <a:t>RandomForest</a:t>
            </a:r>
            <a:r>
              <a:rPr lang="en-US" sz="2400" spc="-100" dirty="0"/>
              <a:t> </a:t>
            </a:r>
            <a:r>
              <a:rPr lang="he-IL" sz="2400" spc="-100" dirty="0"/>
              <a:t> משתמש בתכונות </a:t>
            </a:r>
            <a:r>
              <a:rPr lang="en-US" sz="2400" spc="-100" dirty="0"/>
              <a:t>TF-IDF </a:t>
            </a:r>
            <a:r>
              <a:rPr lang="he-IL" sz="2400" spc="-100" dirty="0"/>
              <a:t> כדי לפצל את הנתונים על סמך נוכחות ומשקל של מונחים. על ידי צבירה של התחזיות מעצי החלטות מרובים, מסווג </a:t>
            </a:r>
            <a:r>
              <a:rPr lang="en-US" sz="2400" spc="-100" dirty="0" err="1"/>
              <a:t>RandomForest</a:t>
            </a:r>
            <a:r>
              <a:rPr lang="en-US" sz="2400" spc="-100" dirty="0"/>
              <a:t> </a:t>
            </a:r>
            <a:r>
              <a:rPr lang="he-IL" sz="2400" spc="-100" dirty="0"/>
              <a:t> עושה את החיזוי הסופי.</a:t>
            </a:r>
            <a:endParaRPr lang="en-US" sz="2400" spc="-100" dirty="0"/>
          </a:p>
        </p:txBody>
      </p:sp>
      <p:pic>
        <p:nvPicPr>
          <p:cNvPr id="1028" name="Picture 4" descr="Random Forest. Random Forest is an ensemble machine… | by Deniz Gunay |  Medium">
            <a:extLst>
              <a:ext uri="{FF2B5EF4-FFF2-40B4-BE49-F238E27FC236}">
                <a16:creationId xmlns:a16="http://schemas.microsoft.com/office/drawing/2014/main" id="{ABA7988C-F274-32D3-0C07-2362B1A73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" r="7833" b="1"/>
          <a:stretch/>
        </p:blipFill>
        <p:spPr bwMode="auto">
          <a:xfrm>
            <a:off x="5120640" y="759599"/>
            <a:ext cx="6367271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Rectangle 1070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605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מסגרת ">
  <a:themeElements>
    <a:clrScheme name="מסגרת 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מסגרת 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מסגרת 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459</Words>
  <Application>Microsoft Office PowerPoint</Application>
  <PresentationFormat>מסך רחב</PresentationFormat>
  <Paragraphs>47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מסגרת </vt:lpstr>
      <vt:lpstr>Analysis of Hamas Reports: Machine Learning Perspective</vt:lpstr>
      <vt:lpstr>קטגוריות</vt:lpstr>
      <vt:lpstr>מה זה למידת מכונה?</vt:lpstr>
      <vt:lpstr>עיבוד לטקסט</vt:lpstr>
      <vt:lpstr>איך מתרגמים טקסט לקלט שנוח לעבוד איתו</vt:lpstr>
      <vt:lpstr>מה זה אלגוריתם</vt:lpstr>
      <vt:lpstr>עיבוד טקסט אלגוריתם  המשקלול</vt:lpstr>
      <vt:lpstr>מצגת של PowerPoint‏</vt:lpstr>
      <vt:lpstr>כל עץ החלטות בRandomForest  משתמש בתכונות TF-IDF  כדי לפצל את הנתונים על סמך נוכחות ומשקל של מונחים. על ידי צבירה של התחזיות מעצי החלטות מרובים, מסווג RandomForest  עושה את החיזוי הסופי.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yoav nim</dc:creator>
  <cp:lastModifiedBy>Michal Iakobashvili</cp:lastModifiedBy>
  <cp:revision>1</cp:revision>
  <dcterms:created xsi:type="dcterms:W3CDTF">2024-07-06T21:00:37Z</dcterms:created>
  <dcterms:modified xsi:type="dcterms:W3CDTF">2024-07-06T22:03:47Z</dcterms:modified>
</cp:coreProperties>
</file>