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svg" ContentType="image/sv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8288000" cy="10287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0CD6F5-42BE-41EC-928F-790E2DB82B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0B6B7A5-C819-4722-AC4C-A2305B3732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F70CB5C-E7A8-4E8F-8C77-E3156CA3AD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76CAC3-7D80-4E5B-AD0D-2C4BA47EEC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54D91B-28D8-4861-9F17-C5BA37E62C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4EE11CB-E250-43F8-BF37-AA8EC980F4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F426093-956C-4D63-91D5-227EF801AB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2335EF0-DA0C-441D-A1D7-364227B171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7FCBBC4-CABD-4400-8E4D-E596C37E29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7AE932B-FA17-453B-9AC9-A99B2891A5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D832A11-5117-4F92-B3EA-526AB12D03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BB899A-A839-4DBF-8478-D5D2B4E54B9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0FCEC0B-1E91-4D42-BE5F-804E78E3036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777342-990F-414E-B9C8-09C3D9BCD72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3726262-7D80-4C53-857A-6C2AD2338C9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80BB13E-8F67-4F85-8FC0-D0EF603E048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2982447-B28C-4B55-93E9-0035EC6F945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3FC66CF-E002-445C-B5DE-4E18ADB543C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49F53EB-DB1B-4341-894E-BBFE8151B9E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EAE5DE-EC59-42AE-8005-7C9F65A98EB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E70A243-0F02-41F6-B4AD-ED0706432ED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11D0B71-7768-4954-BE11-9EC9DA99867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2"/>
          <p:cNvSpPr/>
          <p:nvPr/>
        </p:nvSpPr>
        <p:spPr>
          <a:xfrm flipV="1">
            <a:off x="1028520" y="4514760"/>
            <a:ext cx="16230600" cy="38160"/>
          </a:xfrm>
          <a:prstGeom prst="line">
            <a:avLst/>
          </a:prstGeom>
          <a:ln w="9525">
            <a:solidFill>
              <a:srgbClr val="2b2c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6840" bIns="-68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TextBox 3"/>
          <p:cNvSpPr/>
          <p:nvPr/>
        </p:nvSpPr>
        <p:spPr>
          <a:xfrm>
            <a:off x="1006920" y="4603320"/>
            <a:ext cx="16228800" cy="11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360"/>
              </a:lnSpc>
            </a:pPr>
            <a:r>
              <a:rPr b="1" lang="en-US" sz="3120" spc="706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REINFORCEMENT LEARNING AND DYNAMIC OPTIMIZATION</a:t>
            </a:r>
            <a:endParaRPr b="0" lang="en-US" sz="31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TextBox 4"/>
          <p:cNvSpPr/>
          <p:nvPr/>
        </p:nvSpPr>
        <p:spPr>
          <a:xfrm>
            <a:off x="1006920" y="3718440"/>
            <a:ext cx="1640664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788"/>
              </a:lnSpc>
            </a:pPr>
            <a:r>
              <a:rPr b="0" lang="en-US" sz="6360" spc="31" strike="noStrike" u="none">
                <a:solidFill>
                  <a:srgbClr val="2b2c30"/>
                </a:solidFill>
                <a:uFillTx/>
                <a:latin typeface="Playfair Display"/>
                <a:ea typeface="Playfair Display"/>
              </a:rPr>
              <a:t>Card Counting BlackJack</a:t>
            </a:r>
            <a:endParaRPr b="0" lang="en-US" sz="63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TextBox 5"/>
          <p:cNvSpPr/>
          <p:nvPr/>
        </p:nvSpPr>
        <p:spPr>
          <a:xfrm>
            <a:off x="1006920" y="7231320"/>
            <a:ext cx="7860600" cy="30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450"/>
              </a:lnSpc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Presented by: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450"/>
              </a:lnSpc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Lamprakis Michalis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450"/>
              </a:lnSpc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Elia Dimitris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45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450"/>
              </a:lnSpc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Prof: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450"/>
              </a:lnSpc>
            </a:pPr>
            <a:r>
              <a:rPr b="0" lang="en-US" sz="2300" strike="noStrike" u="none">
                <a:solidFill>
                  <a:srgbClr val="000000"/>
                </a:solidFill>
                <a:uFillTx/>
                <a:latin typeface="Public Sans"/>
                <a:ea typeface="Public Sans"/>
              </a:rPr>
              <a:t>Spyropoulos Thrasyvoulos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450"/>
              </a:lnSpc>
            </a:pP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utoShape 2"/>
          <p:cNvSpPr/>
          <p:nvPr/>
        </p:nvSpPr>
        <p:spPr>
          <a:xfrm flipV="1">
            <a:off x="1028520" y="1760760"/>
            <a:ext cx="16230600" cy="38160"/>
          </a:xfrm>
          <a:prstGeom prst="line">
            <a:avLst/>
          </a:prstGeom>
          <a:ln w="9525">
            <a:solidFill>
              <a:srgbClr val="2b2c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6840" bIns="-68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Freeform 3"/>
          <p:cNvSpPr/>
          <p:nvPr/>
        </p:nvSpPr>
        <p:spPr>
          <a:xfrm>
            <a:off x="1028880" y="2237400"/>
            <a:ext cx="9964800" cy="7263000"/>
          </a:xfrm>
          <a:custGeom>
            <a:avLst/>
            <a:gdLst>
              <a:gd name="textAreaLeft" fmla="*/ 0 w 9964800"/>
              <a:gd name="textAreaRight" fmla="*/ 9966600 w 9964800"/>
              <a:gd name="textAreaTop" fmla="*/ 0 h 7263000"/>
              <a:gd name="textAreaBottom" fmla="*/ 7264800 h 7263000"/>
            </a:gdLst>
            <a:ahLst/>
            <a:rect l="textAreaLeft" t="textAreaTop" r="textAreaRight" b="textAreaBottom"/>
            <a:pathLst>
              <a:path w="9966546" h="7264688">
                <a:moveTo>
                  <a:pt x="0" y="0"/>
                </a:moveTo>
                <a:lnTo>
                  <a:pt x="9966546" y="0"/>
                </a:lnTo>
                <a:lnTo>
                  <a:pt x="9966546" y="7264689"/>
                </a:lnTo>
                <a:lnTo>
                  <a:pt x="0" y="72646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TextBox 4"/>
          <p:cNvSpPr/>
          <p:nvPr/>
        </p:nvSpPr>
        <p:spPr>
          <a:xfrm>
            <a:off x="1006920" y="942840"/>
            <a:ext cx="1622880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199"/>
              </a:lnSpc>
            </a:pPr>
            <a:r>
              <a:rPr b="1" lang="en-US" sz="3720" spc="842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BET TABLE</a:t>
            </a:r>
            <a:endParaRPr b="0" lang="en-US" sz="37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2"/>
          <p:cNvSpPr/>
          <p:nvPr/>
        </p:nvSpPr>
        <p:spPr>
          <a:xfrm>
            <a:off x="3429000" y="1371600"/>
            <a:ext cx="11400840" cy="66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6008"/>
              </a:lnSpc>
              <a:tabLst>
                <a:tab algn="l" pos="0"/>
              </a:tabLst>
            </a:pPr>
            <a:r>
              <a:rPr b="1" i="1" lang="en-US" sz="18580" strike="noStrike" u="none">
                <a:solidFill>
                  <a:srgbClr val="1f1e1e"/>
                </a:solidFill>
                <a:uFillTx/>
                <a:latin typeface="Cormorant Garamond Bold Italics"/>
                <a:ea typeface="Cormorant Garamond Bold Italics"/>
              </a:rPr>
              <a:t>Thank you</a:t>
            </a:r>
            <a:endParaRPr b="0" lang="en-US" sz="1858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AutoShape 3"/>
          <p:cNvSpPr/>
          <p:nvPr/>
        </p:nvSpPr>
        <p:spPr>
          <a:xfrm>
            <a:off x="5897880" y="2215080"/>
            <a:ext cx="6492240" cy="360"/>
          </a:xfrm>
          <a:prstGeom prst="line">
            <a:avLst/>
          </a:prstGeom>
          <a:ln w="76200">
            <a:solidFill>
              <a:srgbClr val="1f1e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Freeform 4"/>
          <p:cNvSpPr/>
          <p:nvPr/>
        </p:nvSpPr>
        <p:spPr>
          <a:xfrm>
            <a:off x="8304120" y="1116720"/>
            <a:ext cx="1678320" cy="248040"/>
          </a:xfrm>
          <a:custGeom>
            <a:avLst/>
            <a:gdLst>
              <a:gd name="textAreaLeft" fmla="*/ 0 w 1678320"/>
              <a:gd name="textAreaRight" fmla="*/ 1680120 w 1678320"/>
              <a:gd name="textAreaTop" fmla="*/ 0 h 248040"/>
              <a:gd name="textAreaBottom" fmla="*/ 249840 h 248040"/>
            </a:gdLst>
            <a:ahLst/>
            <a:rect l="textAreaLeft" t="textAreaTop" r="textAreaRight" b="textAreaBottom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AutoShape 5"/>
          <p:cNvSpPr/>
          <p:nvPr/>
        </p:nvSpPr>
        <p:spPr>
          <a:xfrm>
            <a:off x="5897880" y="8159760"/>
            <a:ext cx="6492240" cy="360"/>
          </a:xfrm>
          <a:prstGeom prst="line">
            <a:avLst/>
          </a:prstGeom>
          <a:ln w="76200">
            <a:solidFill>
              <a:srgbClr val="1f1e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Freeform 6"/>
          <p:cNvSpPr/>
          <p:nvPr/>
        </p:nvSpPr>
        <p:spPr>
          <a:xfrm>
            <a:off x="8304120" y="9008280"/>
            <a:ext cx="1678320" cy="248040"/>
          </a:xfrm>
          <a:custGeom>
            <a:avLst/>
            <a:gdLst>
              <a:gd name="textAreaLeft" fmla="*/ 0 w 1678320"/>
              <a:gd name="textAreaRight" fmla="*/ 1680120 w 1678320"/>
              <a:gd name="textAreaTop" fmla="*/ 0 h 248040"/>
              <a:gd name="textAreaBottom" fmla="*/ 249840 h 248040"/>
            </a:gdLst>
            <a:ahLst/>
            <a:rect l="textAreaLeft" t="textAreaTop" r="textAreaRight" b="textAreaBottom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utoShape 2"/>
          <p:cNvSpPr/>
          <p:nvPr/>
        </p:nvSpPr>
        <p:spPr>
          <a:xfrm flipV="1">
            <a:off x="1028520" y="1760760"/>
            <a:ext cx="16230600" cy="38160"/>
          </a:xfrm>
          <a:prstGeom prst="line">
            <a:avLst/>
          </a:prstGeom>
          <a:ln w="9525">
            <a:solidFill>
              <a:srgbClr val="2b2c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6840" bIns="-68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TextBox 3"/>
          <p:cNvSpPr/>
          <p:nvPr/>
        </p:nvSpPr>
        <p:spPr>
          <a:xfrm>
            <a:off x="1006920" y="942840"/>
            <a:ext cx="1622880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199"/>
              </a:lnSpc>
            </a:pPr>
            <a:r>
              <a:rPr b="1" lang="en-US" sz="3720" spc="842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ENVIRONMENT</a:t>
            </a:r>
            <a:endParaRPr b="0" lang="en-US" sz="37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TextBox 4"/>
          <p:cNvSpPr/>
          <p:nvPr/>
        </p:nvSpPr>
        <p:spPr>
          <a:xfrm>
            <a:off x="975960" y="3569400"/>
            <a:ext cx="5144760" cy="122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220"/>
              </a:lnSpc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We implemented our own custom Blackjack environment in Python with the help of ChatGPT.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7" name="Group 5"/>
          <p:cNvGrpSpPr/>
          <p:nvPr/>
        </p:nvGrpSpPr>
        <p:grpSpPr>
          <a:xfrm>
            <a:off x="6531840" y="2912040"/>
            <a:ext cx="5144760" cy="2637720"/>
            <a:chOff x="6531840" y="2912040"/>
            <a:chExt cx="5144760" cy="2637720"/>
          </a:xfrm>
        </p:grpSpPr>
        <p:sp>
          <p:nvSpPr>
            <p:cNvPr id="58" name="TextBox 6"/>
            <p:cNvSpPr/>
            <p:nvPr/>
          </p:nvSpPr>
          <p:spPr>
            <a:xfrm>
              <a:off x="6531840" y="2912040"/>
              <a:ext cx="5144760" cy="49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920"/>
                </a:lnSpc>
              </a:pPr>
              <a:r>
                <a:rPr b="1" lang="en-US" sz="28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Phase 1</a:t>
              </a:r>
              <a:endParaRPr b="0" lang="en-US" sz="2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9" name="TextBox 7"/>
            <p:cNvSpPr/>
            <p:nvPr/>
          </p:nvSpPr>
          <p:spPr>
            <a:xfrm>
              <a:off x="6531840" y="3505320"/>
              <a:ext cx="5144760" cy="2044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220"/>
                </a:lnSpc>
              </a:pP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For Phase 1, the environment was built to simulate the rules of simplified Blackjack with only HIT/STICK decisions, without Betting.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defTabSz="914400">
                <a:lnSpc>
                  <a:spcPts val="322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60" name="Group 8"/>
          <p:cNvGrpSpPr/>
          <p:nvPr/>
        </p:nvGrpSpPr>
        <p:grpSpPr>
          <a:xfrm>
            <a:off x="12100680" y="2902680"/>
            <a:ext cx="5144760" cy="2637720"/>
            <a:chOff x="12100680" y="2902680"/>
            <a:chExt cx="5144760" cy="2637720"/>
          </a:xfrm>
        </p:grpSpPr>
        <p:sp>
          <p:nvSpPr>
            <p:cNvPr id="61" name="TextBox 9"/>
            <p:cNvSpPr/>
            <p:nvPr/>
          </p:nvSpPr>
          <p:spPr>
            <a:xfrm>
              <a:off x="12100680" y="2902680"/>
              <a:ext cx="5144760" cy="49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920"/>
                </a:lnSpc>
              </a:pPr>
              <a:r>
                <a:rPr b="1" lang="en-US" sz="28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Phase 2</a:t>
              </a:r>
              <a:endParaRPr b="0" lang="en-US" sz="2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2" name="TextBox 10"/>
            <p:cNvSpPr/>
            <p:nvPr/>
          </p:nvSpPr>
          <p:spPr>
            <a:xfrm>
              <a:off x="12100680" y="3495960"/>
              <a:ext cx="5144760" cy="2044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220"/>
                </a:lnSpc>
              </a:pP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For Phase 2, we added Double Down action, betting option and 3/2 Blackjack (natural Blackjack).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defTabSz="914400">
                <a:lnSpc>
                  <a:spcPts val="322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defTabSz="914400">
                <a:lnSpc>
                  <a:spcPts val="322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AutoShape 2"/>
          <p:cNvSpPr/>
          <p:nvPr/>
        </p:nvSpPr>
        <p:spPr>
          <a:xfrm flipV="1">
            <a:off x="1028520" y="1760760"/>
            <a:ext cx="16230600" cy="38160"/>
          </a:xfrm>
          <a:prstGeom prst="line">
            <a:avLst/>
          </a:prstGeom>
          <a:ln w="9525">
            <a:solidFill>
              <a:srgbClr val="2b2c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6840" bIns="-68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TextBox 3"/>
          <p:cNvSpPr/>
          <p:nvPr/>
        </p:nvSpPr>
        <p:spPr>
          <a:xfrm>
            <a:off x="1006920" y="942840"/>
            <a:ext cx="1622880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199"/>
              </a:lnSpc>
            </a:pPr>
            <a:r>
              <a:rPr b="1" lang="en-US" sz="3720" spc="842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PHASE 1</a:t>
            </a:r>
            <a:endParaRPr b="0" lang="en-US" sz="37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TextBox 4"/>
          <p:cNvSpPr/>
          <p:nvPr/>
        </p:nvSpPr>
        <p:spPr>
          <a:xfrm>
            <a:off x="1006920" y="2265840"/>
            <a:ext cx="16228800" cy="44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898"/>
              </a:lnSpc>
            </a:pPr>
            <a:r>
              <a:rPr b="1" lang="en-US" sz="26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Algorithm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Tabular Q-Learning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45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898"/>
              </a:lnSpc>
            </a:pPr>
            <a:r>
              <a:rPr b="1" lang="en-US" sz="26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Training Parameters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Alpha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: 0.01 (We started with a = 0.1 but with 0.01 the training is more stable)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Gamma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: 1.0 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Epsilon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: decayed linearly from 1 to 0.05 across 100,000 episodes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220"/>
              </a:lnSpc>
            </a:pP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220"/>
              </a:lnSpc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Deck Reshuffle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220"/>
              </a:lnSpc>
              <a:buClr>
                <a:srgbClr val="2b2c30"/>
              </a:buClr>
              <a:buFont typeface="Symbol" charset="2"/>
              <a:buChar char=""/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When remain less than 10 cards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6" name="Group 5"/>
          <p:cNvGrpSpPr/>
          <p:nvPr/>
        </p:nvGrpSpPr>
        <p:grpSpPr>
          <a:xfrm>
            <a:off x="939960" y="6849000"/>
            <a:ext cx="5917320" cy="1380600"/>
            <a:chOff x="939960" y="6849000"/>
            <a:chExt cx="5917320" cy="1380600"/>
          </a:xfrm>
        </p:grpSpPr>
        <p:sp>
          <p:nvSpPr>
            <p:cNvPr id="67" name="TextBox 6"/>
            <p:cNvSpPr/>
            <p:nvPr/>
          </p:nvSpPr>
          <p:spPr>
            <a:xfrm>
              <a:off x="939960" y="6849000"/>
              <a:ext cx="5917320" cy="461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640"/>
                </a:lnSpc>
              </a:pPr>
              <a:r>
                <a:rPr b="1" lang="en-US" sz="26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State Space</a:t>
              </a:r>
              <a:endParaRPr b="0" lang="en-US" sz="2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8" name="TextBox 7"/>
            <p:cNvSpPr/>
            <p:nvPr/>
          </p:nvSpPr>
          <p:spPr>
            <a:xfrm>
              <a:off x="939960" y="7358760"/>
              <a:ext cx="5917320" cy="87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640"/>
                </a:lnSpc>
              </a:pPr>
              <a:r>
                <a:rPr b="1" lang="en-US" sz="26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Task 1</a:t>
              </a:r>
              <a:endParaRPr b="0" lang="en-US" sz="26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(player total, dealer upcard, usable ace)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69" name="Group 8"/>
          <p:cNvGrpSpPr/>
          <p:nvPr/>
        </p:nvGrpSpPr>
        <p:grpSpPr>
          <a:xfrm>
            <a:off x="8159760" y="6922440"/>
            <a:ext cx="7745040" cy="2405160"/>
            <a:chOff x="8159760" y="6922440"/>
            <a:chExt cx="7745040" cy="2405160"/>
          </a:xfrm>
        </p:grpSpPr>
        <p:sp>
          <p:nvSpPr>
            <p:cNvPr id="70" name="TextBox 9"/>
            <p:cNvSpPr/>
            <p:nvPr/>
          </p:nvSpPr>
          <p:spPr>
            <a:xfrm>
              <a:off x="8159760" y="6922440"/>
              <a:ext cx="7745040" cy="34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2877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71" name="TextBox 10"/>
            <p:cNvSpPr/>
            <p:nvPr/>
          </p:nvSpPr>
          <p:spPr>
            <a:xfrm>
              <a:off x="8159760" y="7338600"/>
              <a:ext cx="7745040" cy="198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640"/>
                </a:lnSpc>
              </a:pPr>
              <a:r>
                <a:rPr b="1" lang="en-US" sz="26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Task 2</a:t>
              </a:r>
              <a:endParaRPr b="0" lang="en-US" sz="26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(player total, dealer upcard, usable ace, hi-lo bucket)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High state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running count&gt;3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Low state: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 running count &lt;-3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defTabSz="914400">
                <a:lnSpc>
                  <a:spcPts val="2364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72" name="AutoShape 11"/>
          <p:cNvSpPr/>
          <p:nvPr/>
        </p:nvSpPr>
        <p:spPr>
          <a:xfrm>
            <a:off x="7543800" y="7315200"/>
            <a:ext cx="360" cy="2057400"/>
          </a:xfrm>
          <a:prstGeom prst="line">
            <a:avLst/>
          </a:prstGeom>
          <a:ln w="9525">
            <a:solidFill>
              <a:srgbClr val="2b2c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utoShape 2"/>
          <p:cNvSpPr/>
          <p:nvPr/>
        </p:nvSpPr>
        <p:spPr>
          <a:xfrm flipV="1">
            <a:off x="1028520" y="1760760"/>
            <a:ext cx="16230600" cy="38160"/>
          </a:xfrm>
          <a:prstGeom prst="line">
            <a:avLst/>
          </a:prstGeom>
          <a:ln w="9525">
            <a:solidFill>
              <a:srgbClr val="2b2c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6840" bIns="-68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4" name="Group 3"/>
          <p:cNvGrpSpPr/>
          <p:nvPr/>
        </p:nvGrpSpPr>
        <p:grpSpPr>
          <a:xfrm>
            <a:off x="1885680" y="2628000"/>
            <a:ext cx="6301080" cy="3455640"/>
            <a:chOff x="1885680" y="2628000"/>
            <a:chExt cx="6301080" cy="3455640"/>
          </a:xfrm>
        </p:grpSpPr>
        <p:sp>
          <p:nvSpPr>
            <p:cNvPr id="75" name="TextBox 4"/>
            <p:cNvSpPr/>
            <p:nvPr/>
          </p:nvSpPr>
          <p:spPr>
            <a:xfrm>
              <a:off x="1885680" y="2628000"/>
              <a:ext cx="6301080" cy="49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920"/>
                </a:lnSpc>
              </a:pPr>
              <a:r>
                <a:rPr b="1" lang="en-US" sz="28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Task 1</a:t>
              </a:r>
              <a:endParaRPr b="0" lang="en-US" sz="2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6" name="TextBox 5"/>
            <p:cNvSpPr/>
            <p:nvPr/>
          </p:nvSpPr>
          <p:spPr>
            <a:xfrm>
              <a:off x="1885680" y="3221280"/>
              <a:ext cx="6301080" cy="2862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500.000 episodes for training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100.000 episodes for evaluation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Win: 42% , Lose: 48% , Draw: 9%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.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defTabSz="914400">
                <a:lnSpc>
                  <a:spcPts val="3220"/>
                </a:lnSpc>
              </a:pP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        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With 1$ bet we lose 6 cents per game.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Compared to basic Strategy: </a:t>
              </a: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95-96% Compliance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defTabSz="914400">
                <a:lnSpc>
                  <a:spcPts val="322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77" name="Group 6"/>
          <p:cNvGrpSpPr/>
          <p:nvPr/>
        </p:nvGrpSpPr>
        <p:grpSpPr>
          <a:xfrm>
            <a:off x="9433080" y="2628000"/>
            <a:ext cx="6808320" cy="2228760"/>
            <a:chOff x="9433080" y="2628000"/>
            <a:chExt cx="6808320" cy="2228760"/>
          </a:xfrm>
        </p:grpSpPr>
        <p:sp>
          <p:nvSpPr>
            <p:cNvPr id="78" name="TextBox 7"/>
            <p:cNvSpPr/>
            <p:nvPr/>
          </p:nvSpPr>
          <p:spPr>
            <a:xfrm>
              <a:off x="9433080" y="2628000"/>
              <a:ext cx="6808320" cy="49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920"/>
                </a:lnSpc>
              </a:pPr>
              <a:r>
                <a:rPr b="1" lang="en-US" sz="28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Task 2</a:t>
              </a:r>
              <a:endParaRPr b="0" lang="en-US" sz="2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9" name="TextBox 8"/>
            <p:cNvSpPr/>
            <p:nvPr/>
          </p:nvSpPr>
          <p:spPr>
            <a:xfrm>
              <a:off x="9433080" y="3221280"/>
              <a:ext cx="6808320" cy="163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1.500.00 episodes for training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100.000 episodes for evaluation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Win rate +0.5% but not stable.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defTabSz="914400">
                <a:lnSpc>
                  <a:spcPts val="322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0" name="TextBox 9"/>
          <p:cNvSpPr/>
          <p:nvPr/>
        </p:nvSpPr>
        <p:spPr>
          <a:xfrm>
            <a:off x="1006920" y="942840"/>
            <a:ext cx="1622880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199"/>
              </a:lnSpc>
            </a:pPr>
            <a:r>
              <a:rPr b="1" lang="en-US" sz="3720" spc="842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PHASE 1:PERFORMANCE</a:t>
            </a:r>
            <a:endParaRPr b="0" lang="en-US" sz="37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AutoShape 10"/>
          <p:cNvSpPr/>
          <p:nvPr/>
        </p:nvSpPr>
        <p:spPr>
          <a:xfrm>
            <a:off x="8810640" y="2373120"/>
            <a:ext cx="360" cy="6010200"/>
          </a:xfrm>
          <a:prstGeom prst="line">
            <a:avLst/>
          </a:prstGeom>
          <a:ln w="9525">
            <a:solidFill>
              <a:srgbClr val="2b2c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utoShape 2"/>
          <p:cNvSpPr/>
          <p:nvPr/>
        </p:nvSpPr>
        <p:spPr>
          <a:xfrm flipV="1">
            <a:off x="1028520" y="1760760"/>
            <a:ext cx="16230600" cy="38160"/>
          </a:xfrm>
          <a:prstGeom prst="line">
            <a:avLst/>
          </a:prstGeom>
          <a:ln w="9525">
            <a:solidFill>
              <a:srgbClr val="2b2c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6840" bIns="-68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TextBox 3"/>
          <p:cNvSpPr/>
          <p:nvPr/>
        </p:nvSpPr>
        <p:spPr>
          <a:xfrm>
            <a:off x="1006920" y="942840"/>
            <a:ext cx="1622880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199"/>
              </a:lnSpc>
            </a:pPr>
            <a:r>
              <a:rPr b="1" lang="en-US" sz="3720" spc="842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PHASE 2: TASK 1</a:t>
            </a:r>
            <a:endParaRPr b="0" lang="en-US" sz="37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TextBox 4"/>
          <p:cNvSpPr/>
          <p:nvPr/>
        </p:nvSpPr>
        <p:spPr>
          <a:xfrm>
            <a:off x="864720" y="2265840"/>
            <a:ext cx="16228800" cy="89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898"/>
              </a:lnSpc>
            </a:pPr>
            <a:r>
              <a:rPr b="1" lang="en-US" sz="26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Environment: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Fixed bet 1$ at the start of each round with the option to Double Down.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Natural Blackjack pays 1.5 times the bet. 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518040" indent="-259200" defTabSz="914400">
              <a:lnSpc>
                <a:spcPts val="3600"/>
              </a:lnSpc>
              <a:buClr>
                <a:srgbClr val="2b2c30"/>
              </a:buClr>
              <a:buFont typeface="Arial"/>
              <a:buChar char="•"/>
            </a:pPr>
            <a:r>
              <a:rPr b="1" lang="en-US" sz="24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State space</a:t>
            </a:r>
            <a:r>
              <a:rPr b="0" lang="en-US" sz="24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: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993240" indent="-331200" defTabSz="914400">
              <a:lnSpc>
                <a:spcPts val="3450"/>
              </a:lnSpc>
              <a:buClr>
                <a:srgbClr val="2b2c30"/>
              </a:buClr>
              <a:buFont typeface="Arial"/>
              <a:buChar char="⚬"/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(player total, dealer upcard, usable ace, can_double) 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993240" indent="-331200" defTabSz="914400">
              <a:lnSpc>
                <a:spcPts val="3450"/>
              </a:lnSpc>
              <a:buClr>
                <a:srgbClr val="2b2c30"/>
              </a:buClr>
              <a:buFont typeface="Arial"/>
              <a:buChar char="⚬"/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(player total, dealer upcard, usable ace, can_double,hi_lo_bucket) for the hi-lo environment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898"/>
              </a:lnSpc>
            </a:pPr>
            <a:r>
              <a:rPr b="1" lang="en-US" sz="26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Training Parameters: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Alpha: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 decayed linearly from 0.1 to 0.01 across 200,000 episodes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Gamma: 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1.0 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Epsilon: 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decayed linearly from 1 to 0.05 across 1M episodes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898"/>
              </a:lnSpc>
            </a:pPr>
            <a:r>
              <a:rPr b="1" lang="en-US" sz="26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Training: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5,000,000 episodes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898"/>
              </a:lnSpc>
            </a:pPr>
            <a:r>
              <a:rPr b="1" lang="en-US" sz="26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Evaluation: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561240" indent="-280800" defTabSz="914400">
              <a:lnSpc>
                <a:spcPts val="3898"/>
              </a:lnSpc>
              <a:buClr>
                <a:srgbClr val="2b2c30"/>
              </a:buClr>
              <a:buFont typeface="Arial"/>
              <a:buChar char="•"/>
            </a:pPr>
            <a:r>
              <a:rPr b="0" lang="en-US" sz="26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100,000 episodes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898"/>
              </a:lnSpc>
            </a:pPr>
            <a:r>
              <a:rPr b="1" lang="en-US" sz="26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Best Strategy Compliance: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96</a:t>
            </a: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%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898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198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198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utoShape 2"/>
          <p:cNvSpPr/>
          <p:nvPr/>
        </p:nvSpPr>
        <p:spPr>
          <a:xfrm flipV="1">
            <a:off x="1028520" y="1760760"/>
            <a:ext cx="16230600" cy="38160"/>
          </a:xfrm>
          <a:prstGeom prst="line">
            <a:avLst/>
          </a:prstGeom>
          <a:ln w="9525">
            <a:solidFill>
              <a:srgbClr val="2b2c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6840" bIns="-68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6" name="Group 3"/>
          <p:cNvGrpSpPr/>
          <p:nvPr/>
        </p:nvGrpSpPr>
        <p:grpSpPr>
          <a:xfrm>
            <a:off x="1885680" y="2628000"/>
            <a:ext cx="6301080" cy="3046680"/>
            <a:chOff x="1885680" y="2628000"/>
            <a:chExt cx="6301080" cy="3046680"/>
          </a:xfrm>
        </p:grpSpPr>
        <p:sp>
          <p:nvSpPr>
            <p:cNvPr id="87" name="TextBox 4"/>
            <p:cNvSpPr/>
            <p:nvPr/>
          </p:nvSpPr>
          <p:spPr>
            <a:xfrm>
              <a:off x="1885680" y="2628000"/>
              <a:ext cx="6301080" cy="49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920"/>
                </a:lnSpc>
              </a:pPr>
              <a:r>
                <a:rPr b="1" lang="en-US" sz="28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Basic Agent</a:t>
              </a:r>
              <a:endParaRPr b="0" lang="en-US" sz="2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8" name="TextBox 5"/>
            <p:cNvSpPr/>
            <p:nvPr/>
          </p:nvSpPr>
          <p:spPr>
            <a:xfrm>
              <a:off x="1885680" y="3221280"/>
              <a:ext cx="6301080" cy="245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Average profit per game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-0.02$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Average bet size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1.00$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Double-down rate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1.36% of games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Double-down win rate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64.75%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Win: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 43.25% </a:t>
              </a: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Draw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9.13% </a:t>
              </a: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Lose: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 47.62%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defTabSz="914400">
                <a:lnSpc>
                  <a:spcPts val="322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89" name="Group 6"/>
          <p:cNvGrpSpPr/>
          <p:nvPr/>
        </p:nvGrpSpPr>
        <p:grpSpPr>
          <a:xfrm>
            <a:off x="9433080" y="2628000"/>
            <a:ext cx="6808320" cy="3046680"/>
            <a:chOff x="9433080" y="2628000"/>
            <a:chExt cx="6808320" cy="3046680"/>
          </a:xfrm>
        </p:grpSpPr>
        <p:sp>
          <p:nvSpPr>
            <p:cNvPr id="90" name="TextBox 7"/>
            <p:cNvSpPr/>
            <p:nvPr/>
          </p:nvSpPr>
          <p:spPr>
            <a:xfrm>
              <a:off x="9433080" y="2628000"/>
              <a:ext cx="6808320" cy="49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920"/>
                </a:lnSpc>
              </a:pPr>
              <a:r>
                <a:rPr b="1" lang="en-US" sz="28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Hi-Lo Agent</a:t>
              </a:r>
              <a:endParaRPr b="0" lang="en-US" sz="2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1" name="TextBox 8"/>
            <p:cNvSpPr/>
            <p:nvPr/>
          </p:nvSpPr>
          <p:spPr>
            <a:xfrm>
              <a:off x="9433080" y="3221280"/>
              <a:ext cx="6808320" cy="245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Average profit per game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-0.01$</a:t>
              </a: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Average bet size: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 1.00$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Double-down rate: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 2.37% of games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Double-down win rate: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 59.53%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Win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43.74% </a:t>
              </a: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Draw: 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8.72% </a:t>
              </a: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Lose: 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47.55%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defTabSz="914400">
                <a:lnSpc>
                  <a:spcPts val="322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92" name="AutoShape 9"/>
          <p:cNvSpPr/>
          <p:nvPr/>
        </p:nvSpPr>
        <p:spPr>
          <a:xfrm>
            <a:off x="8810640" y="2373120"/>
            <a:ext cx="360" cy="6010200"/>
          </a:xfrm>
          <a:prstGeom prst="line">
            <a:avLst/>
          </a:prstGeom>
          <a:ln w="9525">
            <a:solidFill>
              <a:srgbClr val="2b2c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TextBox 10"/>
          <p:cNvSpPr/>
          <p:nvPr/>
        </p:nvSpPr>
        <p:spPr>
          <a:xfrm>
            <a:off x="1006920" y="942840"/>
            <a:ext cx="1622880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199"/>
              </a:lnSpc>
            </a:pPr>
            <a:r>
              <a:rPr b="1" lang="en-US" sz="3720" spc="842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PHASE 2: TASK 1 PERFORMANCE</a:t>
            </a:r>
            <a:endParaRPr b="0" lang="en-US" sz="37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AutoShape 2"/>
          <p:cNvSpPr/>
          <p:nvPr/>
        </p:nvSpPr>
        <p:spPr>
          <a:xfrm flipV="1">
            <a:off x="1028520" y="1760760"/>
            <a:ext cx="16230600" cy="38160"/>
          </a:xfrm>
          <a:prstGeom prst="line">
            <a:avLst/>
          </a:prstGeom>
          <a:ln w="9525">
            <a:solidFill>
              <a:srgbClr val="2b2c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6840" bIns="-68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TextBox 3"/>
          <p:cNvSpPr/>
          <p:nvPr/>
        </p:nvSpPr>
        <p:spPr>
          <a:xfrm>
            <a:off x="1006920" y="942840"/>
            <a:ext cx="1622880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199"/>
              </a:lnSpc>
            </a:pPr>
            <a:r>
              <a:rPr b="1" lang="en-US" sz="3720" spc="842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PHASE 2: TASK 2</a:t>
            </a:r>
            <a:endParaRPr b="0" lang="en-US" sz="37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TextBox 4"/>
          <p:cNvSpPr/>
          <p:nvPr/>
        </p:nvSpPr>
        <p:spPr>
          <a:xfrm>
            <a:off x="1006920" y="3529800"/>
            <a:ext cx="7865280" cy="75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898"/>
              </a:lnSpc>
            </a:pPr>
            <a:r>
              <a:rPr b="1" lang="en-US" sz="26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Play policy (DQN)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Input state: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 (player total, dealer upcard, usable ace, can double, true count)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Output:  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Q-values for HIT (0), STICK (1), DOUBLE (2)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Architecture: 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Input(5) → 128 → ReLU → 64 → ReLU → Output(3)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Hyperparameters: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993240" indent="-331200" defTabSz="914400">
              <a:lnSpc>
                <a:spcPts val="3450"/>
              </a:lnSpc>
              <a:buClr>
                <a:srgbClr val="2b2c30"/>
              </a:buClr>
              <a:buFont typeface="Arial"/>
              <a:buChar char="⚬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Alpha: 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1e-4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993240" indent="-331200" defTabSz="914400">
              <a:lnSpc>
                <a:spcPts val="3450"/>
              </a:lnSpc>
              <a:buClr>
                <a:srgbClr val="2b2c30"/>
              </a:buClr>
              <a:buFont typeface="Arial"/>
              <a:buChar char="⚬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Gamma: 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1.0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993240" indent="-331200" defTabSz="914400">
              <a:lnSpc>
                <a:spcPts val="3450"/>
              </a:lnSpc>
              <a:buClr>
                <a:srgbClr val="2b2c30"/>
              </a:buClr>
              <a:buFont typeface="Arial"/>
              <a:buChar char="⚬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Epsilon: 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decayed linearly from 1.0 to 0.05 across 1M episodes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993240" indent="-331200" defTabSz="914400">
              <a:lnSpc>
                <a:spcPts val="3450"/>
              </a:lnSpc>
              <a:buClr>
                <a:srgbClr val="2b2c30"/>
              </a:buClr>
              <a:buFont typeface="Arial"/>
              <a:buChar char="⚬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Replay buffer: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 200,000 transitions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993240" indent="-331200" defTabSz="914400">
              <a:lnSpc>
                <a:spcPts val="3450"/>
              </a:lnSpc>
              <a:buClr>
                <a:srgbClr val="2b2c30"/>
              </a:buClr>
              <a:buFont typeface="Arial"/>
              <a:buChar char="⚬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Batch size: 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128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993240" indent="-331200" defTabSz="914400">
              <a:lnSpc>
                <a:spcPts val="3450"/>
              </a:lnSpc>
              <a:buClr>
                <a:srgbClr val="2b2c30"/>
              </a:buClr>
              <a:buFont typeface="Arial"/>
              <a:buChar char="⚬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Target network update: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 every 5,000 steps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45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45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45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TextBox 5"/>
          <p:cNvSpPr/>
          <p:nvPr/>
        </p:nvSpPr>
        <p:spPr>
          <a:xfrm>
            <a:off x="9122040" y="3529800"/>
            <a:ext cx="9115920" cy="88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898"/>
              </a:lnSpc>
            </a:pPr>
            <a:r>
              <a:rPr b="1" lang="en-US" sz="26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Betting policy (BetNet)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Input: 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true count 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Output: 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Distribution over 10 discrete bet sizes ($1–$10)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Architecture: 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Input(1) → 64 → ReLU → 32 → ReLU → Output(10)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Training: 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reward = game outcome + bonus if betting aligned with true count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Hyperparameters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: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993240" indent="-331200" defTabSz="914400">
              <a:lnSpc>
                <a:spcPts val="3450"/>
              </a:lnSpc>
              <a:buClr>
                <a:srgbClr val="2b2c30"/>
              </a:buClr>
              <a:buFont typeface="Arial"/>
              <a:buChar char="⚬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Alpha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: 1e-4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993240" indent="-331200" defTabSz="914400">
              <a:lnSpc>
                <a:spcPts val="3450"/>
              </a:lnSpc>
              <a:buClr>
                <a:srgbClr val="2b2c30"/>
              </a:buClr>
              <a:buFont typeface="Arial"/>
              <a:buChar char="⚬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Gamma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: 1.0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993240" indent="-331200" defTabSz="914400">
              <a:lnSpc>
                <a:spcPts val="3450"/>
              </a:lnSpc>
              <a:buClr>
                <a:srgbClr val="2b2c30"/>
              </a:buClr>
              <a:buFont typeface="Arial"/>
              <a:buChar char="⚬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Epsilon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: decayed linearly from 1.0 to 0.05 across 1M episodes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993240" indent="-331200" defTabSz="914400">
              <a:lnSpc>
                <a:spcPts val="3450"/>
              </a:lnSpc>
              <a:buClr>
                <a:srgbClr val="2b2c30"/>
              </a:buClr>
              <a:buFont typeface="Arial"/>
              <a:buChar char="⚬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Replay buffer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: 200,000 transitions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993240" indent="-331200" defTabSz="914400">
              <a:lnSpc>
                <a:spcPts val="3450"/>
              </a:lnSpc>
              <a:buClr>
                <a:srgbClr val="2b2c30"/>
              </a:buClr>
              <a:buFont typeface="Arial"/>
              <a:buChar char="⚬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Batch size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: 128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993240" indent="-331200" defTabSz="914400">
              <a:lnSpc>
                <a:spcPts val="3450"/>
              </a:lnSpc>
              <a:buClr>
                <a:srgbClr val="2b2c30"/>
              </a:buClr>
              <a:buFont typeface="Arial"/>
              <a:buChar char="⚬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Target network update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: every 5,000 steps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45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45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45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45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45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Box 6"/>
          <p:cNvSpPr/>
          <p:nvPr/>
        </p:nvSpPr>
        <p:spPr>
          <a:xfrm>
            <a:off x="1006920" y="1870560"/>
            <a:ext cx="1598688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900"/>
              </a:lnSpc>
            </a:pPr>
            <a:r>
              <a:rPr b="1" lang="en-US" sz="26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Algorithm and model details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450"/>
              </a:lnSpc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We implemented a Deep Q-Network (DQN) agent for playing policy and a separate neural network for betting (called BetNet).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AutoShape 7"/>
          <p:cNvSpPr/>
          <p:nvPr/>
        </p:nvSpPr>
        <p:spPr>
          <a:xfrm>
            <a:off x="8996400" y="3615480"/>
            <a:ext cx="360" cy="6010200"/>
          </a:xfrm>
          <a:prstGeom prst="line">
            <a:avLst/>
          </a:prstGeom>
          <a:ln w="9525">
            <a:solidFill>
              <a:srgbClr val="2b2c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AutoShape 2"/>
          <p:cNvSpPr/>
          <p:nvPr/>
        </p:nvSpPr>
        <p:spPr>
          <a:xfrm flipV="1">
            <a:off x="1028520" y="1760760"/>
            <a:ext cx="16230600" cy="38160"/>
          </a:xfrm>
          <a:prstGeom prst="line">
            <a:avLst/>
          </a:prstGeom>
          <a:ln w="9525">
            <a:solidFill>
              <a:srgbClr val="2b2c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6840" bIns="-68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1" name="Group 3"/>
          <p:cNvGrpSpPr/>
          <p:nvPr/>
        </p:nvGrpSpPr>
        <p:grpSpPr>
          <a:xfrm>
            <a:off x="1885680" y="2628000"/>
            <a:ext cx="6301080" cy="3422520"/>
            <a:chOff x="1885680" y="2628000"/>
            <a:chExt cx="6301080" cy="3422520"/>
          </a:xfrm>
        </p:grpSpPr>
        <p:sp>
          <p:nvSpPr>
            <p:cNvPr id="102" name="TextBox 4"/>
            <p:cNvSpPr/>
            <p:nvPr/>
          </p:nvSpPr>
          <p:spPr>
            <a:xfrm>
              <a:off x="1885680" y="2628000"/>
              <a:ext cx="6301080" cy="461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640"/>
                </a:lnSpc>
              </a:pPr>
              <a:r>
                <a:rPr b="1" lang="en-US" sz="26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1 Deck</a:t>
              </a:r>
              <a:endParaRPr b="0" lang="en-US" sz="2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3" name="TextBox 5"/>
            <p:cNvSpPr/>
            <p:nvPr/>
          </p:nvSpPr>
          <p:spPr>
            <a:xfrm>
              <a:off x="1885680" y="3188160"/>
              <a:ext cx="6301080" cy="2862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Average profit per game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0.09$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Average bet size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5.13$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Expected return per unit bet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0.0182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 </a:t>
              </a: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Double-down rate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8.79%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Double-down win rate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55.73%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Win: 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44.00% </a:t>
              </a: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Draw: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 8.27% </a:t>
              </a: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Lose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47.73%</a:t>
              </a: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defTabSz="914400">
                <a:lnSpc>
                  <a:spcPts val="322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04" name="Group 6"/>
          <p:cNvGrpSpPr/>
          <p:nvPr/>
        </p:nvGrpSpPr>
        <p:grpSpPr>
          <a:xfrm>
            <a:off x="9433080" y="2628000"/>
            <a:ext cx="6808320" cy="3422520"/>
            <a:chOff x="9433080" y="2628000"/>
            <a:chExt cx="6808320" cy="3422520"/>
          </a:xfrm>
        </p:grpSpPr>
        <p:sp>
          <p:nvSpPr>
            <p:cNvPr id="105" name="TextBox 7"/>
            <p:cNvSpPr/>
            <p:nvPr/>
          </p:nvSpPr>
          <p:spPr>
            <a:xfrm>
              <a:off x="9433080" y="2628000"/>
              <a:ext cx="6808320" cy="461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640"/>
                </a:lnSpc>
              </a:pPr>
              <a:r>
                <a:rPr b="1" lang="en-US" sz="26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4 Decks</a:t>
              </a:r>
              <a:endParaRPr b="0" lang="en-US" sz="2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6" name="TextBox 8"/>
            <p:cNvSpPr/>
            <p:nvPr/>
          </p:nvSpPr>
          <p:spPr>
            <a:xfrm>
              <a:off x="9433080" y="3188160"/>
              <a:ext cx="6808320" cy="2862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Average profit per game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0.01$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Average bet size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4.64$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Expected return per unit bet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0.0024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Double-down rate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8.34%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Double-down win rate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54.51%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lvl="1" marL="496440" indent="-248400" defTabSz="914400">
                <a:lnSpc>
                  <a:spcPts val="3220"/>
                </a:lnSpc>
                <a:buClr>
                  <a:srgbClr val="2b2c30"/>
                </a:buClr>
                <a:buFont typeface="Arial"/>
                <a:buChar char="•"/>
              </a:pP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Win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: 43.58% </a:t>
              </a: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Draw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 8.24% </a:t>
              </a:r>
              <a:r>
                <a:rPr b="1" lang="en-US" sz="2300" strike="noStrike" u="none">
                  <a:solidFill>
                    <a:srgbClr val="2b2c30"/>
                  </a:solidFill>
                  <a:uFillTx/>
                  <a:latin typeface="Public Sans Bold"/>
                  <a:ea typeface="Public Sans Bold"/>
                </a:rPr>
                <a:t>Loss</a:t>
              </a:r>
              <a:r>
                <a:rPr b="0" lang="en-US" sz="2300" strike="noStrike" u="none">
                  <a:solidFill>
                    <a:srgbClr val="2b2c30"/>
                  </a:solidFill>
                  <a:uFillTx/>
                  <a:latin typeface="Public Sans"/>
                  <a:ea typeface="Public Sans"/>
                </a:rPr>
                <a:t> 48.18% </a:t>
              </a:r>
              <a:endParaRPr b="0" lang="en-US" sz="23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 defTabSz="914400">
                <a:lnSpc>
                  <a:spcPts val="3220"/>
                </a:lnSpc>
              </a:pP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07" name="AutoShape 9"/>
          <p:cNvSpPr/>
          <p:nvPr/>
        </p:nvSpPr>
        <p:spPr>
          <a:xfrm>
            <a:off x="8810640" y="2373120"/>
            <a:ext cx="360" cy="6010200"/>
          </a:xfrm>
          <a:prstGeom prst="line">
            <a:avLst/>
          </a:prstGeom>
          <a:ln w="9525">
            <a:solidFill>
              <a:srgbClr val="2b2c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TextBox 10"/>
          <p:cNvSpPr/>
          <p:nvPr/>
        </p:nvSpPr>
        <p:spPr>
          <a:xfrm>
            <a:off x="1006920" y="942840"/>
            <a:ext cx="1622880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199"/>
              </a:lnSpc>
            </a:pPr>
            <a:r>
              <a:rPr b="1" lang="en-US" sz="3720" spc="842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PHASE 2: TASK 2 PERFORMANCE</a:t>
            </a:r>
            <a:endParaRPr b="0" lang="en-US" sz="37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utoShape 2"/>
          <p:cNvSpPr/>
          <p:nvPr/>
        </p:nvSpPr>
        <p:spPr>
          <a:xfrm flipV="1">
            <a:off x="1028520" y="1760760"/>
            <a:ext cx="16230600" cy="38160"/>
          </a:xfrm>
          <a:prstGeom prst="line">
            <a:avLst/>
          </a:prstGeom>
          <a:ln w="9525">
            <a:solidFill>
              <a:srgbClr val="2b2c3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6840" bIns="-6840" anchor="t" anchorCtr="1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TextBox 3"/>
          <p:cNvSpPr/>
          <p:nvPr/>
        </p:nvSpPr>
        <p:spPr>
          <a:xfrm>
            <a:off x="1006920" y="942840"/>
            <a:ext cx="1622880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199"/>
              </a:lnSpc>
            </a:pPr>
            <a:r>
              <a:rPr b="1" lang="en-US" sz="3720" spc="842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COMMENTS</a:t>
            </a:r>
            <a:endParaRPr b="0" lang="en-US" sz="37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TextBox 4"/>
          <p:cNvSpPr/>
          <p:nvPr/>
        </p:nvSpPr>
        <p:spPr>
          <a:xfrm>
            <a:off x="864720" y="2239200"/>
            <a:ext cx="16228800" cy="65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We achieve a positive expected return per unit bet, which means the agent is statistically profitable — effectively beating the casino under these settings.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Without betting the DQN policy would be almost the same as Task1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198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3898"/>
              </a:lnSpc>
            </a:pPr>
            <a:r>
              <a:rPr b="1" lang="en-US" sz="26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Betting Policy – The Key Innovation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BetNet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 takes the true count as input and learns to scale bets intelligently: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Bets $8–$10 when the count is high (good odds)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Bets $1–$2 when the count is neutral or low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This means the agent bets more when the deck is favorable, just like a real card counter.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Combined with a stable play policy, this leads to </a:t>
            </a:r>
            <a:r>
              <a:rPr b="1" lang="en-US" sz="2300" strike="noStrike" u="none">
                <a:solidFill>
                  <a:srgbClr val="2b2c30"/>
                </a:solidFill>
                <a:uFillTx/>
                <a:latin typeface="Public Sans Bold"/>
                <a:ea typeface="Public Sans Bold"/>
              </a:rPr>
              <a:t>profit</a:t>
            </a: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.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96440" indent="-248400" defTabSz="914400">
              <a:lnSpc>
                <a:spcPts val="3450"/>
              </a:lnSpc>
              <a:buClr>
                <a:srgbClr val="2b2c30"/>
              </a:buClr>
              <a:buFont typeface="Arial"/>
              <a:buChar char="•"/>
            </a:pPr>
            <a:r>
              <a:rPr b="0" lang="en-US" sz="2300" strike="noStrike" u="none">
                <a:solidFill>
                  <a:srgbClr val="2b2c30"/>
                </a:solidFill>
                <a:uFillTx/>
                <a:latin typeface="Public Sans"/>
                <a:ea typeface="Public Sans"/>
              </a:rPr>
              <a:t>The more decks in play, the less accurate the count becomes, and the less powerful card counting is.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198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198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4198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LibreOffice/24.8.0.3$Windows_X86_64 LibreOffice_project/0bdf1299c94fe897b119f97f3c613e9dca6be583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DAGrcBFzJ4E</dc:identifier>
  <dc:language>en-US</dc:language>
  <cp:lastModifiedBy/>
  <dcterms:modified xsi:type="dcterms:W3CDTF">2025-06-27T15:28:19Z</dcterms:modified>
  <cp:revision>12</cp:revision>
  <dc:subject/>
  <dc:title>RL_Presentation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