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mbria Math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1C4150-FABA-465A-93CD-0C44736332A3}">
  <a:tblStyle styleId="{9C1C4150-FABA-465A-93CD-0C44736332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CambriaMath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0c79cd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0c79cd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pLRU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evict entry that is least likely to be relevant to current execution path/context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reduces hardware complexity by using a binary tree. 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Much faster lookup times.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Eviction Write buffer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register (temporary) for dirty evicted blocks from L2.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no need to perform write back before serving a miss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 Cache can reuse unallocated line before knowing if dirty block evicted.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decouples dirty writes and misses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L2 cache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retains repeated access patterns.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 extension to L1.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 reduce bus congestion.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bigger, but slower than L1.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Pipeline L1 caches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Allow for consecutive (outstanding) misses to served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Latency hiding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If L1 very large, could theoretically yield large benefits.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Serve data that is ready while waiting for (some other) data to be available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Tournament Branch Predictor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infer branch predictions before true outcome known (early in pipeline)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improves performance if correct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keep metabits based on previous execution flows.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prediction := f(pattern_history_table[pc[5:2]], tournament_counter)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next state of tournament predictor = f(prediction,actual value)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easier to decide path when guided by a “map”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update local/global predictors after outcome known (later in pipeline)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implement using counters</a:t>
            </a:r>
            <a:endParaRPr sz="1200">
              <a:solidFill>
                <a:srgbClr val="595959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direction of count depends on correctness of prediction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use local/global history </a:t>
            </a:r>
            <a:endParaRPr sz="1200">
              <a:solidFill>
                <a:srgbClr val="595959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maintain different suffix bits for pattern history table entries.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BTB hits mean taken/NT known in IF stage. Eliminate wasted cycles for decoding branch target address in/after ID stage.</a:t>
            </a:r>
            <a:endParaRPr sz="1200">
              <a:solidFill>
                <a:srgbClr val="595959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decision based on pc_out solely.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RAS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stores address to resume execution from after function call returns.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simplifies logic for TBP when jal/jalr since branch misprediction converted into hits</a:t>
            </a:r>
            <a:endParaRPr sz="1200">
              <a:solidFill>
                <a:srgbClr val="595959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Hazards: cannot pop an empty stack, jalr used by caller/callee. Obey/account for calling convention.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60c79cd6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60c79cd6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power decrease for comp2/comp3? better use of the pipeline. Some pipeline stages are clock-gated depending on if pipeline being flushed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combinational logic in datapath and submodules. Potential for glitches, even after clock gating.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0c79cd6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0c79cd6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Bugs</a:t>
            </a:r>
            <a:r>
              <a:rPr b="1"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simpler = better = easier debug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designs are complicated. Keep it simple.</a:t>
            </a:r>
            <a:endParaRPr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Occam’s Razor:</a:t>
            </a:r>
            <a:r>
              <a:rPr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simpler = better = easier debug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designs are complicated. Keep it simple.</a:t>
            </a:r>
            <a:endParaRPr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test benches with modules.</a:t>
            </a:r>
            <a:endParaRPr sz="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Times New Roman"/>
              <a:buChar char="○"/>
            </a:pPr>
            <a:r>
              <a:rPr lang="en" sz="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test/verify modules independently if highly modular design.</a:t>
            </a:r>
            <a:endParaRPr sz="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Times New Roman"/>
              <a:buChar char="○"/>
            </a:pPr>
            <a:r>
              <a:rPr lang="en" sz="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verification logic implies sound design logic</a:t>
            </a:r>
            <a:endParaRPr sz="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Times New Roman"/>
              <a:buChar char="■"/>
            </a:pPr>
            <a:r>
              <a:rPr lang="en" sz="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bugs before integrating</a:t>
            </a:r>
            <a:endParaRPr sz="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77c9eb9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77c9eb9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MP4 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Derek, Michal, and 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Design Considerations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Complimentary features: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pLRU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probability is your friend</a:t>
            </a:r>
            <a:endParaRPr sz="14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Eviction Write buffer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 </a:t>
            </a:r>
            <a:r>
              <a:rPr lang="en" sz="1400"/>
              <a:t>trapeze</a:t>
            </a:r>
            <a:r>
              <a:rPr lang="en" sz="1400"/>
              <a:t> net for </a:t>
            </a:r>
            <a:r>
              <a:rPr lang="en"/>
              <a:t>caches.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L2 cache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carpool lane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Pipeline L1 caches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93333"/>
              <a:buChar char="○"/>
            </a:pPr>
            <a:r>
              <a:rPr lang="en"/>
              <a:t>no need to wait for everyone’s food to be ready if your food is.  </a:t>
            </a:r>
            <a:endParaRPr sz="15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Tournament branch predictor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more robust branch prediction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Return address stack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/>
              <a:t>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exploit predictability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○"/>
            </a:pP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extra care?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00" y="3814150"/>
            <a:ext cx="2406100" cy="12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237" y="9550"/>
            <a:ext cx="1979863" cy="14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43750" y="538925"/>
            <a:ext cx="715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evict A            evict B</a:t>
            </a:r>
            <a:endParaRPr sz="13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450" y="2103119"/>
            <a:ext cx="2678351" cy="178558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228500" y="318880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EWB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305275" y="2371650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11225" y="2795813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930325" y="4005950"/>
            <a:ext cx="71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Temporary storage between L2 and main memory.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MAT(L1) &lt; MAT(L2) &lt;&lt; MAT(Memory)</a:t>
            </a:r>
            <a:endParaRPr sz="11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438" y="311168"/>
            <a:ext cx="1979874" cy="111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5563" y="1528576"/>
            <a:ext cx="2252887" cy="12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2852350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{9C1C4150-FABA-465A-93CD-0C44736332A3}</a:tableStyleId>
              </a:tblPr>
              <a:tblGrid>
                <a:gridCol w="86240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(ns)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(mW)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655645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3.787e-11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4299205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485.32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9.0834e-9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3616065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471.10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4.94365e-9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5"/>
          <p:cNvSpPr txBox="1"/>
          <p:nvPr/>
        </p:nvSpPr>
        <p:spPr>
          <a:xfrm>
            <a:off x="6743875" y="1692125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Mean: 1.193502e-9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900" y="1996915"/>
            <a:ext cx="5326984" cy="3146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 rot="10800000">
            <a:off x="979375" y="3652150"/>
            <a:ext cx="36384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82" idx="1"/>
          </p:cNvCxnSpPr>
          <p:nvPr/>
        </p:nvCxnSpPr>
        <p:spPr>
          <a:xfrm rot="10800000">
            <a:off x="5442900" y="3831975"/>
            <a:ext cx="1783500" cy="9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265450" y="4654375"/>
            <a:ext cx="7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226400" y="4558275"/>
            <a:ext cx="7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a time machine to 3/18/21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461" y="2930299"/>
            <a:ext cx="2760959" cy="21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138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9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173"/>
              <a:t>Bugs, lots and lots of bugs(took more time than should have): </a:t>
            </a:r>
            <a:endParaRPr b="1" sz="3173"/>
          </a:p>
          <a:p>
            <a:pPr indent="-2717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700"/>
              <a:t>Stores after loads hazard</a:t>
            </a:r>
            <a:endParaRPr b="1" sz="1700"/>
          </a:p>
          <a:p>
            <a:pPr indent="-2717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700"/>
              <a:t>Arbiter(Easiest = Deception, Complex = error-prone)</a:t>
            </a:r>
            <a:endParaRPr b="1" sz="1700"/>
          </a:p>
          <a:p>
            <a:pPr indent="-2717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700"/>
              <a:t>Control ROM</a:t>
            </a:r>
            <a:endParaRPr b="1" sz="1700"/>
          </a:p>
          <a:p>
            <a:pPr indent="-2717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700"/>
              <a:t>RISC-V Manual is King(Instruction specific bugs)</a:t>
            </a:r>
            <a:endParaRPr b="1" sz="170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350"/>
              <a:t>What We learned</a:t>
            </a:r>
            <a:endParaRPr b="1" sz="3350"/>
          </a:p>
          <a:p>
            <a:pPr indent="-264160" lvl="1" marL="914400" rtl="0" algn="l">
              <a:spcBef>
                <a:spcPts val="0"/>
              </a:spcBef>
              <a:spcAft>
                <a:spcPts val="0"/>
              </a:spcAft>
              <a:buSzPct val="50860"/>
              <a:buChar char="○"/>
            </a:pPr>
            <a:r>
              <a:rPr b="1" lang="en" sz="2752"/>
              <a:t>Occam’s Razor:</a:t>
            </a:r>
            <a:r>
              <a:rPr lang="en" sz="1700"/>
              <a:t> </a:t>
            </a:r>
            <a:r>
              <a:rPr lang="en" sz="1500">
                <a:latin typeface="Cambria Math"/>
                <a:ea typeface="Cambria Math"/>
                <a:cs typeface="Cambria Math"/>
                <a:sym typeface="Cambria Math"/>
              </a:rPr>
              <a:t>simpler = better = easier debug</a:t>
            </a:r>
            <a:endParaRPr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1619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CPU designs are complicated. Keep it simple.</a:t>
            </a:r>
            <a:endParaRPr sz="13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88356" lvl="1" marL="914400" rtl="0" algn="l">
              <a:spcBef>
                <a:spcPts val="0"/>
              </a:spcBef>
              <a:spcAft>
                <a:spcPts val="0"/>
              </a:spcAft>
              <a:buSzPct val="85468"/>
              <a:buFont typeface="Cambria Math"/>
              <a:buChar char="○"/>
            </a:pPr>
            <a:r>
              <a:rPr b="1" lang="en" sz="2752"/>
              <a:t>Communication is important</a:t>
            </a:r>
            <a:endParaRPr b="1" sz="2752"/>
          </a:p>
          <a:p>
            <a:pPr indent="-271780" lvl="2" marL="1371600" rtl="0" algn="l">
              <a:spcBef>
                <a:spcPts val="0"/>
              </a:spcBef>
              <a:spcAft>
                <a:spcPts val="0"/>
              </a:spcAft>
              <a:buSzPct val="130769"/>
              <a:buChar char="■"/>
            </a:pP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Everyone has to be on the same page. </a:t>
            </a:r>
            <a:endParaRPr sz="13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1619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Explaining Skills: who does </a:t>
            </a: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what best</a:t>
            </a:r>
            <a:endParaRPr sz="13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9948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○"/>
            </a:pPr>
            <a:r>
              <a:rPr b="1" lang="en" sz="2790">
                <a:latin typeface="Cambria Math"/>
                <a:ea typeface="Cambria Math"/>
                <a:cs typeface="Cambria Math"/>
                <a:sym typeface="Cambria Math"/>
              </a:rPr>
              <a:t>Debugging Skills</a:t>
            </a:r>
            <a:endParaRPr b="1" sz="279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2638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733">
                <a:latin typeface="Cambria Math"/>
                <a:ea typeface="Cambria Math"/>
                <a:cs typeface="Cambria Math"/>
                <a:sym typeface="Cambria Math"/>
              </a:rPr>
              <a:t>Waveforms are tricky and time consuming(Debugging checkpoint code is pain :()</a:t>
            </a:r>
            <a:endParaRPr sz="1733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2638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733">
                <a:latin typeface="Cambria Math"/>
                <a:ea typeface="Cambria Math"/>
                <a:cs typeface="Cambria Math"/>
                <a:sym typeface="Cambria Math"/>
              </a:rPr>
              <a:t>Tunnel vision</a:t>
            </a:r>
            <a:endParaRPr sz="1733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2638" lvl="2" marL="1371600" rtl="0" algn="l">
              <a:spcBef>
                <a:spcPts val="0"/>
              </a:spcBef>
              <a:spcAft>
                <a:spcPts val="0"/>
              </a:spcAft>
              <a:buSzPct val="119571"/>
              <a:buFont typeface="Cambria Math"/>
              <a:buChar char="■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“Give me six hours to chop down a tree and I will spend the first four sharpening the axe.”</a:t>
            </a:r>
            <a:endParaRPr sz="1733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9980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○"/>
            </a:pPr>
            <a:r>
              <a:rPr b="1" lang="en" sz="2803">
                <a:latin typeface="Cambria Math"/>
                <a:ea typeface="Cambria Math"/>
                <a:cs typeface="Cambria Math"/>
                <a:sym typeface="Cambria Math"/>
              </a:rPr>
              <a:t>Read the Docs carefully!(Even if it is painful and boring)</a:t>
            </a:r>
            <a:endParaRPr b="1" sz="2803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8695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972">
                <a:latin typeface="Cambria Math"/>
                <a:ea typeface="Cambria Math"/>
                <a:cs typeface="Cambria Math"/>
                <a:sym typeface="Cambria Math"/>
              </a:rPr>
              <a:t>RISC-V Manual</a:t>
            </a:r>
            <a:endParaRPr sz="1972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8695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972">
                <a:latin typeface="Cambria Math"/>
                <a:ea typeface="Cambria Math"/>
                <a:cs typeface="Cambria Math"/>
                <a:sym typeface="Cambria Math"/>
              </a:rPr>
              <a:t>MP4 Docs</a:t>
            </a:r>
            <a:endParaRPr sz="1972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8695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1972">
                <a:latin typeface="Cambria Math"/>
                <a:ea typeface="Cambria Math"/>
                <a:cs typeface="Cambria Math"/>
                <a:sym typeface="Cambria Math"/>
              </a:rPr>
              <a:t>http://chipverify.com/systemverilog/systemverilog-tutorial</a:t>
            </a:r>
            <a:endParaRPr sz="1972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995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○"/>
            </a:pPr>
            <a:r>
              <a:rPr b="1" lang="en" sz="2794">
                <a:latin typeface="Cambria Math"/>
                <a:ea typeface="Cambria Math"/>
                <a:cs typeface="Cambria Math"/>
                <a:sym typeface="Cambria Math"/>
              </a:rPr>
              <a:t>Avoid Assumptions</a:t>
            </a:r>
            <a:endParaRPr b="1" sz="279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90333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2430">
                <a:latin typeface="Cambria Math"/>
                <a:ea typeface="Cambria Math"/>
                <a:cs typeface="Cambria Math"/>
                <a:sym typeface="Cambria Math"/>
              </a:rPr>
              <a:t>Didn’t thoroughly examine intermediate/final register contents, assumed 600d600d = GOOD!</a:t>
            </a:r>
            <a:endParaRPr sz="243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90333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■"/>
            </a:pPr>
            <a:r>
              <a:rPr lang="en" sz="2430">
                <a:latin typeface="Cambria Math"/>
                <a:ea typeface="Cambria Math"/>
                <a:cs typeface="Cambria Math"/>
                <a:sym typeface="Cambria Math"/>
              </a:rPr>
              <a:t>Beware undefined/inferred behavior</a:t>
            </a:r>
            <a:endParaRPr sz="243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90333" lvl="3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en" sz="2430">
                <a:latin typeface="Cambria Math"/>
                <a:ea typeface="Cambria Math"/>
                <a:cs typeface="Cambria Math"/>
                <a:sym typeface="Cambria Math"/>
              </a:rPr>
              <a:t>Programming for hardware != Programming for software</a:t>
            </a:r>
            <a:endParaRPr sz="243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125" y="197000"/>
            <a:ext cx="3175625" cy="2053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036650" y="2250275"/>
            <a:ext cx="715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mbria Math"/>
                <a:ea typeface="Cambria Math"/>
                <a:cs typeface="Cambria Math"/>
                <a:sym typeface="Cambria Math"/>
              </a:rPr>
              <a:t>(10s to add waves of interest)*(1000 runs) = 2.8 hrs clicking labels</a:t>
            </a:r>
            <a:endParaRPr sz="8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9425" y="1360325"/>
            <a:ext cx="5241475" cy="36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650" y="12096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