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D0D228-4459-4798-8419-CA7B4862B172}" type="datetimeFigureOut">
              <a:rPr lang="cs-CZ" smtClean="0"/>
              <a:pPr/>
              <a:t>6.12.2007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6B2E57-6B66-4FA7-9A3F-12965C2082F6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GUHA decision trees – initial remarks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cs-CZ" dirty="0" smtClean="0"/>
              <a:t>Ralbovský</a:t>
            </a:r>
            <a:endParaRPr lang="en-US" dirty="0" smtClean="0"/>
          </a:p>
          <a:p>
            <a:r>
              <a:rPr lang="en-US" dirty="0" smtClean="0"/>
              <a:t>KIZI FIS </a:t>
            </a:r>
            <a:r>
              <a:rPr lang="cs-CZ" dirty="0" smtClean="0"/>
              <a:t>VŠE</a:t>
            </a:r>
            <a:endParaRPr lang="en-US" dirty="0" smtClean="0"/>
          </a:p>
          <a:p>
            <a:r>
              <a:rPr lang="en-US" dirty="0" smtClean="0"/>
              <a:t>6.12.2007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ETree</a:t>
            </a:r>
            <a:r>
              <a:rPr lang="en-US" dirty="0" smtClean="0"/>
              <a:t>  task example</a:t>
            </a:r>
            <a:endParaRPr lang="cs-CZ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928802"/>
            <a:ext cx="4852644" cy="4389437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Zaoblený obdélník 8"/>
          <p:cNvSpPr/>
          <p:nvPr/>
        </p:nvSpPr>
        <p:spPr>
          <a:xfrm>
            <a:off x="2857488" y="3071810"/>
            <a:ext cx="3571900" cy="3357586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357158" y="4357694"/>
            <a:ext cx="1835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Existing</a:t>
            </a:r>
          </a:p>
          <a:p>
            <a:r>
              <a:rPr lang="en-US" dirty="0"/>
              <a:t>d</a:t>
            </a:r>
            <a:r>
              <a:rPr lang="en-US" dirty="0" smtClean="0"/>
              <a:t>ata preparation</a:t>
            </a:r>
          </a:p>
          <a:p>
            <a:r>
              <a:rPr lang="en-US" dirty="0" smtClean="0"/>
              <a:t>boxes</a:t>
            </a:r>
            <a:endParaRPr lang="cs-CZ" dirty="0"/>
          </a:p>
        </p:txBody>
      </p:sp>
      <p:cxnSp>
        <p:nvCxnSpPr>
          <p:cNvPr id="14" name="Přímá spojovací čára 13"/>
          <p:cNvCxnSpPr>
            <a:stCxn id="9" idx="1"/>
            <a:endCxn id="12" idx="3"/>
          </p:cNvCxnSpPr>
          <p:nvPr/>
        </p:nvCxnSpPr>
        <p:spPr>
          <a:xfrm rot="10800000" flipV="1">
            <a:off x="2192532" y="4750603"/>
            <a:ext cx="664956" cy="6875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Zaoblený obdélník 16"/>
          <p:cNvSpPr/>
          <p:nvPr/>
        </p:nvSpPr>
        <p:spPr>
          <a:xfrm>
            <a:off x="5072066" y="1857364"/>
            <a:ext cx="1714512" cy="1357322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/>
          <p:cNvSpPr txBox="1"/>
          <p:nvPr/>
        </p:nvSpPr>
        <p:spPr>
          <a:xfrm>
            <a:off x="857224" y="2285992"/>
            <a:ext cx="16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4ft-quantifiers</a:t>
            </a:r>
            <a:endParaRPr lang="cs-CZ" dirty="0"/>
          </a:p>
        </p:txBody>
      </p:sp>
      <p:cxnSp>
        <p:nvCxnSpPr>
          <p:cNvPr id="21" name="Přímá spojovací čára 20"/>
          <p:cNvCxnSpPr>
            <a:stCxn id="19" idx="3"/>
            <a:endCxn id="17" idx="1"/>
          </p:cNvCxnSpPr>
          <p:nvPr/>
        </p:nvCxnSpPr>
        <p:spPr>
          <a:xfrm>
            <a:off x="2488633" y="2470658"/>
            <a:ext cx="2583433" cy="6536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ovéPole 22"/>
          <p:cNvSpPr txBox="1"/>
          <p:nvPr/>
        </p:nvSpPr>
        <p:spPr>
          <a:xfrm>
            <a:off x="7715272" y="4143380"/>
            <a:ext cx="12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ETree</a:t>
            </a:r>
            <a:r>
              <a:rPr lang="en-US" dirty="0" smtClean="0"/>
              <a:t> task</a:t>
            </a:r>
          </a:p>
          <a:p>
            <a:r>
              <a:rPr lang="en-US" dirty="0" smtClean="0"/>
              <a:t>box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+ settings 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…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</a:t>
            </a:r>
            <a:r>
              <a:rPr lang="en-US" dirty="0" err="1" smtClean="0"/>
              <a:t>Barbora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Barbora</a:t>
            </a:r>
            <a:r>
              <a:rPr lang="en-US" dirty="0" smtClean="0"/>
              <a:t> bank, </a:t>
            </a:r>
            <a:r>
              <a:rPr lang="en-US" dirty="0" err="1" smtClean="0"/>
              <a:t>cca</a:t>
            </a:r>
            <a:r>
              <a:rPr lang="en-US" dirty="0" smtClean="0"/>
              <a:t>. 6100 </a:t>
            </a:r>
            <a:r>
              <a:rPr lang="en-US" dirty="0" err="1" smtClean="0"/>
              <a:t>cliends</a:t>
            </a:r>
            <a:r>
              <a:rPr lang="en-US" dirty="0" smtClean="0"/>
              <a:t>, classification of client status from:	</a:t>
            </a:r>
          </a:p>
          <a:p>
            <a:r>
              <a:rPr lang="en-US" dirty="0" smtClean="0"/>
              <a:t>Loan amount</a:t>
            </a:r>
          </a:p>
          <a:p>
            <a:r>
              <a:rPr lang="en-US" dirty="0" smtClean="0"/>
              <a:t>Client district</a:t>
            </a:r>
          </a:p>
          <a:p>
            <a:r>
              <a:rPr lang="en-US" dirty="0" smtClean="0"/>
              <a:t>Loan duration</a:t>
            </a:r>
          </a:p>
          <a:p>
            <a:r>
              <a:rPr lang="en-US" dirty="0" smtClean="0"/>
              <a:t>Client Salary</a:t>
            </a:r>
          </a:p>
          <a:p>
            <a:pPr>
              <a:buNone/>
            </a:pPr>
            <a:r>
              <a:rPr lang="en-US" dirty="0" smtClean="0"/>
              <a:t>Number of attributes for branching = 4</a:t>
            </a:r>
          </a:p>
          <a:p>
            <a:pPr>
              <a:buNone/>
            </a:pPr>
            <a:r>
              <a:rPr lang="en-US" dirty="0" smtClean="0"/>
              <a:t>Minimal node purity = 0.8</a:t>
            </a:r>
          </a:p>
          <a:p>
            <a:pPr>
              <a:buNone/>
            </a:pPr>
            <a:r>
              <a:rPr lang="en-US" dirty="0" smtClean="0"/>
              <a:t>Minimal node frequency = 61 (1% of data)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</a:t>
            </a:r>
            <a:r>
              <a:rPr lang="en-US" dirty="0" err="1" smtClean="0"/>
              <a:t>Barbora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428596" y="1928802"/>
          <a:ext cx="82296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6"/>
                <a:gridCol w="1571636"/>
                <a:gridCol w="1643074"/>
                <a:gridCol w="1428760"/>
                <a:gridCol w="218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Depth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F-Threshold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Verifications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Hypotheses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hypothesis</a:t>
                      </a:r>
                      <a:endParaRPr lang="cs-CZ" dirty="0"/>
                    </a:p>
                  </a:txBody>
                  <a:tcPr/>
                </a:tc>
              </a:tr>
              <a:tr h="35369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7910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500034" y="428625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Performance: 			36 verifications/sec </a:t>
            </a:r>
            <a:endParaRPr lang="cs-CZ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2:  Forest tree cover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UCI KDD Dataset for classification (10K sample)</a:t>
            </a:r>
          </a:p>
          <a:p>
            <a:pPr>
              <a:buNone/>
            </a:pPr>
            <a:r>
              <a:rPr lang="en-US" dirty="0" smtClean="0"/>
              <a:t>Classification of tree cover based on characteristics:</a:t>
            </a:r>
          </a:p>
          <a:p>
            <a:r>
              <a:rPr lang="en-US" dirty="0" smtClean="0"/>
              <a:t>Wilderness area</a:t>
            </a:r>
          </a:p>
          <a:p>
            <a:r>
              <a:rPr lang="en-US" dirty="0" smtClean="0"/>
              <a:t>Elevation</a:t>
            </a:r>
          </a:p>
          <a:p>
            <a:r>
              <a:rPr lang="en-US" dirty="0" smtClean="0"/>
              <a:t>Slope</a:t>
            </a:r>
          </a:p>
          <a:p>
            <a:r>
              <a:rPr lang="en-US" dirty="0" smtClean="0"/>
              <a:t>Horizontal + vertical distance to hydrology</a:t>
            </a:r>
          </a:p>
          <a:p>
            <a:r>
              <a:rPr lang="en-US" dirty="0" smtClean="0"/>
              <a:t>Horizontal distance to fire point</a:t>
            </a:r>
          </a:p>
          <a:p>
            <a:pPr>
              <a:buNone/>
            </a:pPr>
            <a:r>
              <a:rPr lang="en-US" dirty="0" smtClean="0"/>
              <a:t>Number of attributes for branching : 1,3,5</a:t>
            </a:r>
          </a:p>
          <a:p>
            <a:pPr>
              <a:buNone/>
            </a:pPr>
            <a:r>
              <a:rPr lang="en-US" dirty="0" smtClean="0"/>
              <a:t>Minimal node purity: 0.8</a:t>
            </a:r>
          </a:p>
          <a:p>
            <a:pPr>
              <a:buNone/>
            </a:pPr>
            <a:r>
              <a:rPr lang="en-US" dirty="0" smtClean="0"/>
              <a:t>Minimal node frequency: 100 (1% of dataset)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dirty="0" smtClean="0"/>
              <a:t>Results – Forest tree cover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571472" y="1500174"/>
          <a:ext cx="614366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62"/>
                <a:gridCol w="1173278"/>
                <a:gridCol w="1226610"/>
                <a:gridCol w="1066616"/>
                <a:gridCol w="1631902"/>
              </a:tblGrid>
              <a:tr h="2143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Tree Depth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F-Threshold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Verifications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Hypotheses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Best hypothesis</a:t>
                      </a:r>
                      <a:endParaRPr lang="cs-CZ" sz="1200" dirty="0"/>
                    </a:p>
                  </a:txBody>
                  <a:tcPr/>
                </a:tc>
              </a:tr>
              <a:tr h="283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</a:t>
                      </a:r>
                      <a:endParaRPr lang="cs-CZ" sz="1400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0.71</a:t>
                      </a:r>
                      <a:endParaRPr lang="cs-CZ" sz="1400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0.71</a:t>
                      </a:r>
                      <a:endParaRPr lang="cs-CZ" sz="1400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59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0.72</a:t>
                      </a:r>
                      <a:endParaRPr lang="cs-CZ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Zástupný symbol pro obsah 3"/>
          <p:cNvGraphicFramePr>
            <a:graphicFrameLocks/>
          </p:cNvGraphicFramePr>
          <p:nvPr/>
        </p:nvGraphicFramePr>
        <p:xfrm>
          <a:off x="571472" y="3071810"/>
          <a:ext cx="6143668" cy="15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63"/>
                <a:gridCol w="1173278"/>
                <a:gridCol w="1226608"/>
                <a:gridCol w="1066617"/>
                <a:gridCol w="163190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Tree Depth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F-Threshold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Verifications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Hypotheses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Best hypothesis</a:t>
                      </a:r>
                      <a:endParaRPr lang="cs-CZ" sz="1200" dirty="0"/>
                    </a:p>
                  </a:txBody>
                  <a:tcPr/>
                </a:tc>
              </a:tr>
              <a:tr h="283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</a:t>
                      </a:r>
                      <a:endParaRPr lang="cs-CZ" sz="1400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0.72</a:t>
                      </a:r>
                      <a:endParaRPr lang="cs-CZ" sz="1400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0.73</a:t>
                      </a:r>
                      <a:endParaRPr lang="cs-CZ" sz="1400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6673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0.74</a:t>
                      </a:r>
                      <a:endParaRPr lang="cs-CZ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Zástupný symbol pro obsah 3"/>
          <p:cNvGraphicFramePr>
            <a:graphicFrameLocks/>
          </p:cNvGraphicFramePr>
          <p:nvPr/>
        </p:nvGraphicFramePr>
        <p:xfrm>
          <a:off x="571472" y="4714884"/>
          <a:ext cx="6143668" cy="15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63"/>
                <a:gridCol w="1173278"/>
                <a:gridCol w="1226608"/>
                <a:gridCol w="1066617"/>
                <a:gridCol w="163190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Tree Depth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F-Threshold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Verifications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Hypotheses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Best hypothesis</a:t>
                      </a:r>
                      <a:endParaRPr lang="cs-CZ" sz="1200" dirty="0"/>
                    </a:p>
                  </a:txBody>
                  <a:tcPr/>
                </a:tc>
              </a:tr>
              <a:tr h="2836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</a:t>
                      </a:r>
                      <a:endParaRPr lang="cs-CZ" sz="1400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0.73</a:t>
                      </a:r>
                      <a:endParaRPr lang="cs-CZ" sz="1400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0.74</a:t>
                      </a:r>
                      <a:endParaRPr lang="cs-CZ" sz="1400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17396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0.75</a:t>
                      </a:r>
                      <a:endParaRPr lang="cs-CZ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6858016" y="1643050"/>
            <a:ext cx="2071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 for branching: 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Performance: 39VPS 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6929454" y="3214686"/>
            <a:ext cx="2071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 for branching: 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Performance: 86VPS 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6929454" y="4714884"/>
            <a:ext cx="2071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 for branching: 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Performance: 71VPS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3:  Forest tree cover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of trees for whole dataset (</a:t>
            </a:r>
            <a:r>
              <a:rPr lang="en-US" dirty="0" err="1" smtClean="0"/>
              <a:t>cca</a:t>
            </a:r>
            <a:r>
              <a:rPr lang="en-US" dirty="0" smtClean="0"/>
              <a:t>. 600K)</a:t>
            </a:r>
          </a:p>
          <a:p>
            <a:r>
              <a:rPr lang="en-US" dirty="0" smtClean="0"/>
              <a:t>Does increase of number attributes for branching result in better trees?</a:t>
            </a:r>
          </a:p>
          <a:p>
            <a:r>
              <a:rPr lang="en-US" dirty="0" smtClean="0"/>
              <a:t>Tree length = 3 the other parameters same as in experiment 2.</a:t>
            </a:r>
          </a:p>
          <a:p>
            <a:pPr>
              <a:buNone/>
            </a:pPr>
            <a:r>
              <a:rPr lang="en-US" dirty="0" smtClean="0"/>
              <a:t>Number of attributes for branching = 1</a:t>
            </a:r>
          </a:p>
          <a:p>
            <a:r>
              <a:rPr lang="en-US" dirty="0" smtClean="0"/>
              <a:t>Best hypothesis: 0.30, 6VPS (strings in cache)</a:t>
            </a:r>
          </a:p>
          <a:p>
            <a:pPr>
              <a:buNone/>
            </a:pPr>
            <a:r>
              <a:rPr lang="en-US" dirty="0" smtClean="0"/>
              <a:t>Number of attributes for branching = 4</a:t>
            </a:r>
          </a:p>
          <a:p>
            <a:r>
              <a:rPr lang="en-US" dirty="0" smtClean="0"/>
              <a:t>Best hypothesis: 0.52, 2VPS(strings in cache)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Verifications 4FT vs. </a:t>
            </a:r>
            <a:r>
              <a:rPr lang="en-US" dirty="0" err="1" smtClean="0"/>
              <a:t>ETree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On tasks on similar data table length</a:t>
            </a:r>
          </a:p>
          <a:p>
            <a:r>
              <a:rPr lang="en-US" dirty="0" smtClean="0"/>
              <a:t>4FT (in </a:t>
            </a:r>
            <a:r>
              <a:rPr lang="en-US" dirty="0" err="1" smtClean="0"/>
              <a:t>Ferda</a:t>
            </a:r>
            <a:r>
              <a:rPr lang="en-US" dirty="0" smtClean="0"/>
              <a:t>) approx. 5000 VPS</a:t>
            </a:r>
          </a:p>
          <a:p>
            <a:r>
              <a:rPr lang="en-US" dirty="0" err="1" smtClean="0"/>
              <a:t>ETree</a:t>
            </a:r>
            <a:r>
              <a:rPr lang="en-US" dirty="0" smtClean="0"/>
              <a:t> about 70 VPS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ETree</a:t>
            </a:r>
            <a:r>
              <a:rPr lang="en-US" dirty="0" smtClean="0"/>
              <a:t> verification is far more complicated:</a:t>
            </a:r>
          </a:p>
          <a:p>
            <a:r>
              <a:rPr lang="en-US" dirty="0" smtClean="0"/>
              <a:t>In addition to computing quantifier, counting </a:t>
            </a:r>
            <a:r>
              <a:rPr lang="en-US" dirty="0" smtClean="0">
                <a:sym typeface="Symbol"/>
              </a:rPr>
              <a:t></a:t>
            </a:r>
            <a:r>
              <a:rPr lang="en-US" baseline="30000" dirty="0" smtClean="0">
                <a:sym typeface="Symbol"/>
              </a:rPr>
              <a:t>2 </a:t>
            </a:r>
            <a:r>
              <a:rPr lang="en-US" dirty="0" smtClean="0"/>
              <a:t>for each node suitable for branching</a:t>
            </a:r>
          </a:p>
          <a:p>
            <a:r>
              <a:rPr lang="en-US" dirty="0" smtClean="0"/>
              <a:t>Hard operations (sums) instead of easy operations (conjunctions…)</a:t>
            </a:r>
          </a:p>
          <a:p>
            <a:r>
              <a:rPr lang="en-US" dirty="0" smtClean="0"/>
              <a:t>Not only verification of a tree, but construction of trees derived from this tree</a:t>
            </a:r>
            <a:endParaRPr lang="cs-C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new/known is the method?</a:t>
            </a:r>
          </a:p>
          <a:p>
            <a:endParaRPr lang="en-US" dirty="0" smtClean="0"/>
          </a:p>
          <a:p>
            <a:r>
              <a:rPr lang="en-US" dirty="0" smtClean="0"/>
              <a:t>Boxes for attribute selection criteria</a:t>
            </a:r>
          </a:p>
          <a:p>
            <a:r>
              <a:rPr lang="en-US" dirty="0" smtClean="0"/>
              <a:t>Classification box</a:t>
            </a:r>
          </a:p>
          <a:p>
            <a:r>
              <a:rPr lang="en-US" dirty="0" smtClean="0"/>
              <a:t>Better result browsing + result reduction</a:t>
            </a:r>
          </a:p>
          <a:p>
            <a:r>
              <a:rPr lang="en-US" dirty="0" smtClean="0"/>
              <a:t>Optimizing</a:t>
            </a:r>
          </a:p>
          <a:p>
            <a:r>
              <a:rPr lang="en-US" dirty="0" smtClean="0"/>
              <a:t>Elective classification - tree has a vote (</a:t>
            </a:r>
            <a:r>
              <a:rPr lang="en-US" dirty="0" err="1" smtClean="0"/>
              <a:t>Petr</a:t>
            </a:r>
            <a:r>
              <a:rPr lang="en-US" dirty="0" smtClean="0"/>
              <a:t> </a:t>
            </a:r>
            <a:r>
              <a:rPr lang="en-US" dirty="0" err="1" smtClean="0"/>
              <a:t>Berka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Experiments with various data sources</a:t>
            </a:r>
          </a:p>
          <a:p>
            <a:r>
              <a:rPr lang="en-US" dirty="0" smtClean="0"/>
              <a:t>Decision trees from fuzzy attributes</a:t>
            </a:r>
          </a:p>
          <a:p>
            <a:r>
              <a:rPr lang="en-US" dirty="0" smtClean="0"/>
              <a:t>Better estimation of relevant questions count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GUHA method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general mainframe for retrieving interesting information from data</a:t>
            </a:r>
          </a:p>
          <a:p>
            <a:r>
              <a:rPr lang="en-US" dirty="0" smtClean="0"/>
              <a:t>Strong foundations in logics and statistics</a:t>
            </a:r>
          </a:p>
          <a:p>
            <a:r>
              <a:rPr lang="en-US" dirty="0" smtClean="0"/>
              <a:t>One of the main principles of the method is to provide “everything interesting” to the user. 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known classification methods</a:t>
            </a:r>
          </a:p>
          <a:p>
            <a:r>
              <a:rPr lang="en-US" dirty="0" smtClean="0"/>
              <a:t>There are several known algorithms for construction of decision trees (ID3, C4.5…)</a:t>
            </a:r>
          </a:p>
          <a:p>
            <a:r>
              <a:rPr lang="en-US" dirty="0" smtClean="0"/>
              <a:t>Algorithm outline:</a:t>
            </a:r>
          </a:p>
          <a:p>
            <a:pPr lvl="1">
              <a:buNone/>
            </a:pPr>
            <a:r>
              <a:rPr lang="en-US" dirty="0" smtClean="0"/>
              <a:t>	Iterate through attributes, in each step choose the best attribute for branching and make node from the attribute</a:t>
            </a:r>
            <a:endParaRPr lang="en-US" sz="3200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B</a:t>
            </a:r>
            <a:r>
              <a:rPr lang="en-US" dirty="0" smtClean="0">
                <a:solidFill>
                  <a:prstClr val="black"/>
                </a:solidFill>
              </a:rPr>
              <a:t>est </a:t>
            </a:r>
            <a:r>
              <a:rPr lang="en-US" dirty="0">
                <a:solidFill>
                  <a:prstClr val="black"/>
                </a:solidFill>
              </a:rPr>
              <a:t>decision </a:t>
            </a:r>
            <a:r>
              <a:rPr lang="en-US" dirty="0" smtClean="0">
                <a:solidFill>
                  <a:prstClr val="black"/>
                </a:solidFill>
              </a:rPr>
              <a:t>tree in output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decision trees GUHA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Petr</a:t>
            </a:r>
            <a:r>
              <a:rPr lang="en-US" dirty="0" smtClean="0"/>
              <a:t> </a:t>
            </a:r>
            <a:r>
              <a:rPr lang="en-US" dirty="0" err="1" smtClean="0"/>
              <a:t>Berka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can be viewed as a GUHA verification/hypothesis</a:t>
            </a:r>
          </a:p>
          <a:p>
            <a:r>
              <a:rPr lang="en-US" dirty="0" smtClean="0"/>
              <a:t>But there is only 1 tree in the output</a:t>
            </a:r>
          </a:p>
          <a:p>
            <a:r>
              <a:rPr lang="en-US" dirty="0" smtClean="0"/>
              <a:t>Modification of the initial algorithm – </a:t>
            </a:r>
            <a:r>
              <a:rPr lang="en-US" dirty="0" err="1" smtClean="0"/>
              <a:t>ETree</a:t>
            </a:r>
            <a:r>
              <a:rPr lang="en-US" dirty="0" smtClean="0"/>
              <a:t> procedure</a:t>
            </a:r>
          </a:p>
          <a:p>
            <a:pPr lvl="2"/>
            <a:r>
              <a:rPr lang="en-US" dirty="0" smtClean="0"/>
              <a:t>We do not branch according to best attribute, but according to </a:t>
            </a:r>
            <a:r>
              <a:rPr lang="en-US" i="1" dirty="0" smtClean="0"/>
              <a:t>n</a:t>
            </a:r>
            <a:r>
              <a:rPr lang="en-US" dirty="0" smtClean="0"/>
              <a:t> best attributes</a:t>
            </a:r>
          </a:p>
          <a:p>
            <a:pPr lvl="2"/>
            <a:r>
              <a:rPr lang="en-US" dirty="0" smtClean="0"/>
              <a:t>In each iteration, nodes suitable for branching from existing trees are selected and branched</a:t>
            </a:r>
          </a:p>
          <a:p>
            <a:pPr lvl="2"/>
            <a:r>
              <a:rPr lang="en-US" dirty="0" smtClean="0"/>
              <a:t>Only sound decision trees to 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ETree</a:t>
            </a:r>
            <a:r>
              <a:rPr lang="en-US" dirty="0" smtClean="0"/>
              <a:t> parameters (</a:t>
            </a:r>
            <a:r>
              <a:rPr lang="en-US" dirty="0" err="1" smtClean="0"/>
              <a:t>Petr</a:t>
            </a:r>
            <a:r>
              <a:rPr lang="en-US" dirty="0" smtClean="0"/>
              <a:t> </a:t>
            </a:r>
            <a:r>
              <a:rPr lang="en-US" dirty="0" err="1" smtClean="0"/>
              <a:t>Berka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Criterion for attribute ordering - </a:t>
            </a:r>
            <a:r>
              <a:rPr lang="en-US" dirty="0" smtClean="0">
                <a:sym typeface="Symbol"/>
              </a:rPr>
              <a:t></a:t>
            </a:r>
            <a:r>
              <a:rPr lang="en-US" baseline="30000" dirty="0" smtClean="0">
                <a:sym typeface="Symbol"/>
              </a:rPr>
              <a:t>2</a:t>
            </a:r>
          </a:p>
          <a:p>
            <a:pPr>
              <a:buNone/>
            </a:pPr>
            <a:r>
              <a:rPr lang="en-US" b="1" dirty="0" smtClean="0"/>
              <a:t>Trees:</a:t>
            </a:r>
          </a:p>
          <a:p>
            <a:r>
              <a:rPr lang="en-US" dirty="0" smtClean="0"/>
              <a:t>Maximal tree depth (parameter)</a:t>
            </a:r>
          </a:p>
          <a:p>
            <a:r>
              <a:rPr lang="en-US" dirty="0" smtClean="0"/>
              <a:t>Allow only full length trees</a:t>
            </a:r>
          </a:p>
          <a:p>
            <a:r>
              <a:rPr lang="en-US" dirty="0" smtClean="0"/>
              <a:t>Number of attributes for branching</a:t>
            </a:r>
          </a:p>
          <a:p>
            <a:pPr>
              <a:buNone/>
            </a:pPr>
            <a:r>
              <a:rPr lang="en-US" b="1" dirty="0" smtClean="0"/>
              <a:t>Branching:</a:t>
            </a:r>
          </a:p>
          <a:p>
            <a:r>
              <a:rPr lang="en-US" dirty="0" smtClean="0"/>
              <a:t>Minimal node frequency</a:t>
            </a:r>
          </a:p>
          <a:p>
            <a:r>
              <a:rPr lang="en-US" dirty="0" smtClean="0"/>
              <a:t>Minimal node purity</a:t>
            </a:r>
          </a:p>
          <a:p>
            <a:r>
              <a:rPr lang="en-US" dirty="0" smtClean="0"/>
              <a:t>Stopping branching criterion (frequency, purity, frequency OR purity)</a:t>
            </a:r>
          </a:p>
          <a:p>
            <a:pPr>
              <a:buNone/>
            </a:pPr>
            <a:r>
              <a:rPr lang="en-US" b="1" dirty="0" smtClean="0"/>
              <a:t>Sound trees:</a:t>
            </a:r>
          </a:p>
          <a:p>
            <a:r>
              <a:rPr lang="en-US" dirty="0" smtClean="0"/>
              <a:t>Confusion matrix, F-Measure + any 4ft-quantifier in </a:t>
            </a:r>
            <a:r>
              <a:rPr lang="en-US" dirty="0" err="1" smtClean="0"/>
              <a:t>Ferda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choběžník 38"/>
          <p:cNvSpPr/>
          <p:nvPr/>
        </p:nvSpPr>
        <p:spPr>
          <a:xfrm>
            <a:off x="3235602" y="4592932"/>
            <a:ext cx="428628" cy="857256"/>
          </a:xfrm>
          <a:prstGeom prst="trapezoid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Kosoúhelník 37"/>
          <p:cNvSpPr/>
          <p:nvPr/>
        </p:nvSpPr>
        <p:spPr>
          <a:xfrm>
            <a:off x="2735536" y="4592932"/>
            <a:ext cx="428628" cy="857256"/>
          </a:xfrm>
          <a:prstGeom prst="parallelogram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branch 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2214554"/>
            <a:ext cx="3500462" cy="121444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Attribute1 = {A,B,C}</a:t>
            </a:r>
          </a:p>
          <a:p>
            <a:pPr>
              <a:buNone/>
            </a:pPr>
            <a:r>
              <a:rPr lang="en-US" dirty="0" smtClean="0"/>
              <a:t>Attribute2 = {1,2}</a:t>
            </a:r>
            <a:endParaRPr lang="cs-CZ" dirty="0"/>
          </a:p>
        </p:txBody>
      </p:sp>
      <p:sp>
        <p:nvSpPr>
          <p:cNvPr id="5" name="Elipsa 4"/>
          <p:cNvSpPr/>
          <p:nvPr/>
        </p:nvSpPr>
        <p:spPr>
          <a:xfrm>
            <a:off x="5286380" y="192880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5"/>
          <p:cNvSpPr/>
          <p:nvPr/>
        </p:nvSpPr>
        <p:spPr>
          <a:xfrm>
            <a:off x="4857752" y="2643182"/>
            <a:ext cx="142876" cy="142876"/>
          </a:xfrm>
          <a:prstGeom prst="ellips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Elipsa 6"/>
          <p:cNvSpPr/>
          <p:nvPr/>
        </p:nvSpPr>
        <p:spPr>
          <a:xfrm>
            <a:off x="5715008" y="264318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5286380" y="2643182"/>
            <a:ext cx="142876" cy="142876"/>
          </a:xfrm>
          <a:prstGeom prst="ellips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ovací čára 9"/>
          <p:cNvCxnSpPr>
            <a:stCxn id="5" idx="3"/>
            <a:endCxn id="6" idx="7"/>
          </p:cNvCxnSpPr>
          <p:nvPr/>
        </p:nvCxnSpPr>
        <p:spPr>
          <a:xfrm rot="5400000">
            <a:off x="4836828" y="2193630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čára 15"/>
          <p:cNvCxnSpPr>
            <a:stCxn id="5" idx="4"/>
            <a:endCxn id="8" idx="0"/>
          </p:cNvCxnSpPr>
          <p:nvPr/>
        </p:nvCxnSpPr>
        <p:spPr>
          <a:xfrm rot="5400000">
            <a:off x="5072066" y="2357430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čára 18"/>
          <p:cNvCxnSpPr>
            <a:stCxn id="5" idx="5"/>
            <a:endCxn id="7" idx="1"/>
          </p:cNvCxnSpPr>
          <p:nvPr/>
        </p:nvCxnSpPr>
        <p:spPr>
          <a:xfrm rot="16200000" flipH="1">
            <a:off x="5265456" y="2193630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4714876" y="2786058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5214942" y="2786058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643570" y="2786058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sp>
        <p:nvSpPr>
          <p:cNvPr id="28" name="Elipsa 27"/>
          <p:cNvSpPr/>
          <p:nvPr/>
        </p:nvSpPr>
        <p:spPr>
          <a:xfrm>
            <a:off x="3378478" y="394999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Elipsa 28"/>
          <p:cNvSpPr/>
          <p:nvPr/>
        </p:nvSpPr>
        <p:spPr>
          <a:xfrm>
            <a:off x="2949850" y="466437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Elipsa 29"/>
          <p:cNvSpPr/>
          <p:nvPr/>
        </p:nvSpPr>
        <p:spPr>
          <a:xfrm>
            <a:off x="3807106" y="466437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Elipsa 30"/>
          <p:cNvSpPr/>
          <p:nvPr/>
        </p:nvSpPr>
        <p:spPr>
          <a:xfrm>
            <a:off x="3378478" y="466437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2" name="Přímá spojovací čára 31"/>
          <p:cNvCxnSpPr>
            <a:stCxn id="28" idx="3"/>
            <a:endCxn id="29" idx="7"/>
          </p:cNvCxnSpPr>
          <p:nvPr/>
        </p:nvCxnSpPr>
        <p:spPr>
          <a:xfrm rot="5400000">
            <a:off x="2928926" y="4214818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ovací čára 32"/>
          <p:cNvCxnSpPr>
            <a:stCxn id="28" idx="4"/>
            <a:endCxn id="31" idx="0"/>
          </p:cNvCxnSpPr>
          <p:nvPr/>
        </p:nvCxnSpPr>
        <p:spPr>
          <a:xfrm rot="5400000">
            <a:off x="3164164" y="4378618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ovací čára 33"/>
          <p:cNvCxnSpPr>
            <a:stCxn id="28" idx="5"/>
            <a:endCxn id="30" idx="1"/>
          </p:cNvCxnSpPr>
          <p:nvPr/>
        </p:nvCxnSpPr>
        <p:spPr>
          <a:xfrm rot="16200000" flipH="1">
            <a:off x="3357554" y="4214818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/>
          <p:cNvSpPr txBox="1"/>
          <p:nvPr/>
        </p:nvSpPr>
        <p:spPr>
          <a:xfrm>
            <a:off x="2806974" y="480724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36" name="TextovéPole 35"/>
          <p:cNvSpPr txBox="1"/>
          <p:nvPr/>
        </p:nvSpPr>
        <p:spPr>
          <a:xfrm>
            <a:off x="3307040" y="4807246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37" name="TextovéPole 36"/>
          <p:cNvSpPr txBox="1"/>
          <p:nvPr/>
        </p:nvSpPr>
        <p:spPr>
          <a:xfrm>
            <a:off x="3735668" y="4807246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cxnSp>
        <p:nvCxnSpPr>
          <p:cNvPr id="41" name="Přímá spojovací šipka 40"/>
          <p:cNvCxnSpPr/>
          <p:nvPr/>
        </p:nvCxnSpPr>
        <p:spPr>
          <a:xfrm rot="5400000">
            <a:off x="3571868" y="2857496"/>
            <a:ext cx="928694" cy="928694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/>
          <p:cNvSpPr txBox="1"/>
          <p:nvPr/>
        </p:nvSpPr>
        <p:spPr>
          <a:xfrm>
            <a:off x="4071934" y="3429000"/>
            <a:ext cx="71756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Ad a)</a:t>
            </a:r>
            <a:endParaRPr lang="cs-CZ" dirty="0"/>
          </a:p>
        </p:txBody>
      </p:sp>
      <p:sp>
        <p:nvSpPr>
          <p:cNvPr id="46" name="Kosoúhelník 45"/>
          <p:cNvSpPr/>
          <p:nvPr/>
        </p:nvSpPr>
        <p:spPr>
          <a:xfrm>
            <a:off x="5664494" y="3949990"/>
            <a:ext cx="428628" cy="857256"/>
          </a:xfrm>
          <a:prstGeom prst="parallelogram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Elipsa 46"/>
          <p:cNvSpPr/>
          <p:nvPr/>
        </p:nvSpPr>
        <p:spPr>
          <a:xfrm>
            <a:off x="6307436" y="3307048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8" name="Elipsa 47"/>
          <p:cNvSpPr/>
          <p:nvPr/>
        </p:nvSpPr>
        <p:spPr>
          <a:xfrm>
            <a:off x="5878808" y="4021428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Elipsa 48"/>
          <p:cNvSpPr/>
          <p:nvPr/>
        </p:nvSpPr>
        <p:spPr>
          <a:xfrm>
            <a:off x="6736064" y="4021428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Elipsa 49"/>
          <p:cNvSpPr/>
          <p:nvPr/>
        </p:nvSpPr>
        <p:spPr>
          <a:xfrm>
            <a:off x="6307436" y="4021428"/>
            <a:ext cx="142876" cy="142876"/>
          </a:xfrm>
          <a:prstGeom prst="ellips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1" name="Přímá spojovací čára 50"/>
          <p:cNvCxnSpPr>
            <a:stCxn id="47" idx="3"/>
            <a:endCxn id="48" idx="7"/>
          </p:cNvCxnSpPr>
          <p:nvPr/>
        </p:nvCxnSpPr>
        <p:spPr>
          <a:xfrm rot="5400000">
            <a:off x="5857884" y="3571876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ovací čára 51"/>
          <p:cNvCxnSpPr>
            <a:stCxn id="47" idx="4"/>
            <a:endCxn id="50" idx="0"/>
          </p:cNvCxnSpPr>
          <p:nvPr/>
        </p:nvCxnSpPr>
        <p:spPr>
          <a:xfrm rot="5400000">
            <a:off x="6093122" y="3735676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ovací čára 52"/>
          <p:cNvCxnSpPr>
            <a:stCxn id="47" idx="5"/>
            <a:endCxn id="49" idx="1"/>
          </p:cNvCxnSpPr>
          <p:nvPr/>
        </p:nvCxnSpPr>
        <p:spPr>
          <a:xfrm rot="16200000" flipH="1">
            <a:off x="6286512" y="3571876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ovéPole 53"/>
          <p:cNvSpPr txBox="1"/>
          <p:nvPr/>
        </p:nvSpPr>
        <p:spPr>
          <a:xfrm>
            <a:off x="5735932" y="4164304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55" name="TextovéPole 54"/>
          <p:cNvSpPr txBox="1"/>
          <p:nvPr/>
        </p:nvSpPr>
        <p:spPr>
          <a:xfrm>
            <a:off x="6235998" y="4164304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56" name="TextovéPole 55"/>
          <p:cNvSpPr txBox="1"/>
          <p:nvPr/>
        </p:nvSpPr>
        <p:spPr>
          <a:xfrm>
            <a:off x="6664626" y="4164304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sp>
        <p:nvSpPr>
          <p:cNvPr id="57" name="Lichoběžník 56"/>
          <p:cNvSpPr/>
          <p:nvPr/>
        </p:nvSpPr>
        <p:spPr>
          <a:xfrm>
            <a:off x="7736196" y="3949990"/>
            <a:ext cx="428628" cy="857256"/>
          </a:xfrm>
          <a:prstGeom prst="trapezoid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Elipsa 58"/>
          <p:cNvSpPr/>
          <p:nvPr/>
        </p:nvSpPr>
        <p:spPr>
          <a:xfrm>
            <a:off x="7879072" y="3307048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" name="Elipsa 59"/>
          <p:cNvSpPr/>
          <p:nvPr/>
        </p:nvSpPr>
        <p:spPr>
          <a:xfrm>
            <a:off x="7450444" y="4021428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Elipsa 60"/>
          <p:cNvSpPr/>
          <p:nvPr/>
        </p:nvSpPr>
        <p:spPr>
          <a:xfrm>
            <a:off x="8307700" y="4021428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Elipsa 61"/>
          <p:cNvSpPr/>
          <p:nvPr/>
        </p:nvSpPr>
        <p:spPr>
          <a:xfrm>
            <a:off x="7879072" y="4021428"/>
            <a:ext cx="142876" cy="142876"/>
          </a:xfrm>
          <a:prstGeom prst="ellips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3" name="Přímá spojovací čára 62"/>
          <p:cNvCxnSpPr>
            <a:stCxn id="59" idx="3"/>
            <a:endCxn id="60" idx="7"/>
          </p:cNvCxnSpPr>
          <p:nvPr/>
        </p:nvCxnSpPr>
        <p:spPr>
          <a:xfrm rot="5400000">
            <a:off x="7429520" y="3571876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ovací čára 63"/>
          <p:cNvCxnSpPr>
            <a:stCxn id="59" idx="4"/>
            <a:endCxn id="62" idx="0"/>
          </p:cNvCxnSpPr>
          <p:nvPr/>
        </p:nvCxnSpPr>
        <p:spPr>
          <a:xfrm rot="5400000">
            <a:off x="7664758" y="3735676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římá spojovací čára 64"/>
          <p:cNvCxnSpPr>
            <a:stCxn id="59" idx="5"/>
            <a:endCxn id="61" idx="1"/>
          </p:cNvCxnSpPr>
          <p:nvPr/>
        </p:nvCxnSpPr>
        <p:spPr>
          <a:xfrm rot="16200000" flipH="1">
            <a:off x="7858148" y="3571876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ovéPole 65"/>
          <p:cNvSpPr txBox="1"/>
          <p:nvPr/>
        </p:nvSpPr>
        <p:spPr>
          <a:xfrm>
            <a:off x="7307568" y="4164304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67" name="TextovéPole 66"/>
          <p:cNvSpPr txBox="1"/>
          <p:nvPr/>
        </p:nvSpPr>
        <p:spPr>
          <a:xfrm>
            <a:off x="7807634" y="4164304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68" name="TextovéPole 67"/>
          <p:cNvSpPr txBox="1"/>
          <p:nvPr/>
        </p:nvSpPr>
        <p:spPr>
          <a:xfrm>
            <a:off x="8236262" y="4164304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cxnSp>
        <p:nvCxnSpPr>
          <p:cNvPr id="69" name="Přímá spojovací šipka 68"/>
          <p:cNvCxnSpPr/>
          <p:nvPr/>
        </p:nvCxnSpPr>
        <p:spPr>
          <a:xfrm>
            <a:off x="6072198" y="2928934"/>
            <a:ext cx="928694" cy="35719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ovéPole 72"/>
          <p:cNvSpPr txBox="1"/>
          <p:nvPr/>
        </p:nvSpPr>
        <p:spPr>
          <a:xfrm>
            <a:off x="6643702" y="2643182"/>
            <a:ext cx="7649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Ad b)</a:t>
            </a:r>
            <a:endParaRPr lang="cs-CZ" b="1" dirty="0"/>
          </a:p>
        </p:txBody>
      </p:sp>
      <p:sp>
        <p:nvSpPr>
          <p:cNvPr id="74" name="Lichoběžník 73"/>
          <p:cNvSpPr/>
          <p:nvPr/>
        </p:nvSpPr>
        <p:spPr>
          <a:xfrm>
            <a:off x="6164560" y="5807378"/>
            <a:ext cx="428628" cy="857256"/>
          </a:xfrm>
          <a:prstGeom prst="trapezoid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Kosoúhelník 74"/>
          <p:cNvSpPr/>
          <p:nvPr/>
        </p:nvSpPr>
        <p:spPr>
          <a:xfrm>
            <a:off x="5664494" y="5807378"/>
            <a:ext cx="428628" cy="857256"/>
          </a:xfrm>
          <a:prstGeom prst="parallelogram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6" name="Elipsa 75"/>
          <p:cNvSpPr/>
          <p:nvPr/>
        </p:nvSpPr>
        <p:spPr>
          <a:xfrm>
            <a:off x="6307436" y="516443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7" name="Elipsa 76"/>
          <p:cNvSpPr/>
          <p:nvPr/>
        </p:nvSpPr>
        <p:spPr>
          <a:xfrm>
            <a:off x="5878808" y="587881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Elipsa 77"/>
          <p:cNvSpPr/>
          <p:nvPr/>
        </p:nvSpPr>
        <p:spPr>
          <a:xfrm>
            <a:off x="6736064" y="587881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Elipsa 78"/>
          <p:cNvSpPr/>
          <p:nvPr/>
        </p:nvSpPr>
        <p:spPr>
          <a:xfrm>
            <a:off x="6307436" y="587881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0" name="Přímá spojovací čára 79"/>
          <p:cNvCxnSpPr>
            <a:stCxn id="76" idx="3"/>
            <a:endCxn id="77" idx="7"/>
          </p:cNvCxnSpPr>
          <p:nvPr/>
        </p:nvCxnSpPr>
        <p:spPr>
          <a:xfrm rot="5400000">
            <a:off x="5857884" y="5429264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římá spojovací čára 80"/>
          <p:cNvCxnSpPr>
            <a:stCxn id="76" idx="4"/>
            <a:endCxn id="79" idx="0"/>
          </p:cNvCxnSpPr>
          <p:nvPr/>
        </p:nvCxnSpPr>
        <p:spPr>
          <a:xfrm rot="5400000">
            <a:off x="6093122" y="5593064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ovací čára 81"/>
          <p:cNvCxnSpPr>
            <a:stCxn id="76" idx="5"/>
            <a:endCxn id="78" idx="1"/>
          </p:cNvCxnSpPr>
          <p:nvPr/>
        </p:nvCxnSpPr>
        <p:spPr>
          <a:xfrm rot="16200000" flipH="1">
            <a:off x="6286512" y="5429264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ovéPole 82"/>
          <p:cNvSpPr txBox="1"/>
          <p:nvPr/>
        </p:nvSpPr>
        <p:spPr>
          <a:xfrm>
            <a:off x="5735932" y="602169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84" name="TextovéPole 83"/>
          <p:cNvSpPr txBox="1"/>
          <p:nvPr/>
        </p:nvSpPr>
        <p:spPr>
          <a:xfrm>
            <a:off x="6235998" y="602169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85" name="TextovéPole 84"/>
          <p:cNvSpPr txBox="1"/>
          <p:nvPr/>
        </p:nvSpPr>
        <p:spPr>
          <a:xfrm>
            <a:off x="6664626" y="602169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sp>
        <p:nvSpPr>
          <p:cNvPr id="86" name="Lichoběžník 85"/>
          <p:cNvSpPr/>
          <p:nvPr/>
        </p:nvSpPr>
        <p:spPr>
          <a:xfrm>
            <a:off x="7807634" y="5807378"/>
            <a:ext cx="428628" cy="857256"/>
          </a:xfrm>
          <a:prstGeom prst="trapezoid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7" name="Kosoúhelník 86"/>
          <p:cNvSpPr/>
          <p:nvPr/>
        </p:nvSpPr>
        <p:spPr>
          <a:xfrm>
            <a:off x="7307568" y="5807378"/>
            <a:ext cx="428628" cy="857256"/>
          </a:xfrm>
          <a:prstGeom prst="parallelogram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Elipsa 87"/>
          <p:cNvSpPr/>
          <p:nvPr/>
        </p:nvSpPr>
        <p:spPr>
          <a:xfrm>
            <a:off x="7950510" y="516443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9" name="Elipsa 88"/>
          <p:cNvSpPr/>
          <p:nvPr/>
        </p:nvSpPr>
        <p:spPr>
          <a:xfrm>
            <a:off x="7521882" y="587881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0" name="Elipsa 89"/>
          <p:cNvSpPr/>
          <p:nvPr/>
        </p:nvSpPr>
        <p:spPr>
          <a:xfrm>
            <a:off x="8379138" y="587881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Elipsa 90"/>
          <p:cNvSpPr/>
          <p:nvPr/>
        </p:nvSpPr>
        <p:spPr>
          <a:xfrm>
            <a:off x="7950510" y="587881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2" name="Přímá spojovací čára 91"/>
          <p:cNvCxnSpPr>
            <a:stCxn id="88" idx="3"/>
            <a:endCxn id="89" idx="7"/>
          </p:cNvCxnSpPr>
          <p:nvPr/>
        </p:nvCxnSpPr>
        <p:spPr>
          <a:xfrm rot="5400000">
            <a:off x="7500958" y="5429264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Přímá spojovací čára 92"/>
          <p:cNvCxnSpPr>
            <a:stCxn id="88" idx="4"/>
            <a:endCxn id="91" idx="0"/>
          </p:cNvCxnSpPr>
          <p:nvPr/>
        </p:nvCxnSpPr>
        <p:spPr>
          <a:xfrm rot="5400000">
            <a:off x="7736196" y="5593064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Přímá spojovací čára 93"/>
          <p:cNvCxnSpPr>
            <a:stCxn id="88" idx="5"/>
            <a:endCxn id="90" idx="1"/>
          </p:cNvCxnSpPr>
          <p:nvPr/>
        </p:nvCxnSpPr>
        <p:spPr>
          <a:xfrm rot="16200000" flipH="1">
            <a:off x="7929586" y="5429264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ovéPole 94"/>
          <p:cNvSpPr txBox="1"/>
          <p:nvPr/>
        </p:nvSpPr>
        <p:spPr>
          <a:xfrm>
            <a:off x="7379006" y="602169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96" name="TextovéPole 95"/>
          <p:cNvSpPr txBox="1"/>
          <p:nvPr/>
        </p:nvSpPr>
        <p:spPr>
          <a:xfrm>
            <a:off x="7879072" y="602169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97" name="TextovéPole 96"/>
          <p:cNvSpPr txBox="1"/>
          <p:nvPr/>
        </p:nvSpPr>
        <p:spPr>
          <a:xfrm>
            <a:off x="8307700" y="602169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cxnSp>
        <p:nvCxnSpPr>
          <p:cNvPr id="98" name="Přímá spojovací šipka 97"/>
          <p:cNvCxnSpPr/>
          <p:nvPr/>
        </p:nvCxnSpPr>
        <p:spPr>
          <a:xfrm rot="5400000">
            <a:off x="6144430" y="4785528"/>
            <a:ext cx="428628" cy="158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Přímá spojovací šipka 100"/>
          <p:cNvCxnSpPr/>
          <p:nvPr/>
        </p:nvCxnSpPr>
        <p:spPr>
          <a:xfrm rot="5400000">
            <a:off x="7787504" y="4856966"/>
            <a:ext cx="428628" cy="158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branch II</a:t>
            </a:r>
            <a:endParaRPr lang="cs-CZ" dirty="0"/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28596" y="2000240"/>
            <a:ext cx="3500462" cy="121444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Attribute1 = {A,B,C}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Attribute2 = {1,2}</a:t>
            </a:r>
            <a:endParaRPr kumimoji="0" lang="cs-CZ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Elipsa 14"/>
          <p:cNvSpPr/>
          <p:nvPr/>
        </p:nvSpPr>
        <p:spPr>
          <a:xfrm>
            <a:off x="5307304" y="194972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Elipsa 15"/>
          <p:cNvSpPr/>
          <p:nvPr/>
        </p:nvSpPr>
        <p:spPr>
          <a:xfrm>
            <a:off x="4878676" y="2664106"/>
            <a:ext cx="142876" cy="142876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Elipsa 16"/>
          <p:cNvSpPr/>
          <p:nvPr/>
        </p:nvSpPr>
        <p:spPr>
          <a:xfrm>
            <a:off x="5735932" y="266410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Elipsa 17"/>
          <p:cNvSpPr/>
          <p:nvPr/>
        </p:nvSpPr>
        <p:spPr>
          <a:xfrm>
            <a:off x="5307304" y="266410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9" name="Přímá spojovací čára 18"/>
          <p:cNvCxnSpPr>
            <a:stCxn id="15" idx="3"/>
            <a:endCxn id="16" idx="7"/>
          </p:cNvCxnSpPr>
          <p:nvPr/>
        </p:nvCxnSpPr>
        <p:spPr>
          <a:xfrm rot="5400000">
            <a:off x="4857752" y="2214554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ovací čára 19"/>
          <p:cNvCxnSpPr>
            <a:stCxn id="15" idx="4"/>
            <a:endCxn id="18" idx="0"/>
          </p:cNvCxnSpPr>
          <p:nvPr/>
        </p:nvCxnSpPr>
        <p:spPr>
          <a:xfrm rot="5400000">
            <a:off x="5092990" y="2378354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čára 20"/>
          <p:cNvCxnSpPr>
            <a:stCxn id="15" idx="5"/>
            <a:endCxn id="17" idx="1"/>
          </p:cNvCxnSpPr>
          <p:nvPr/>
        </p:nvCxnSpPr>
        <p:spPr>
          <a:xfrm rot="16200000" flipH="1">
            <a:off x="5286380" y="2214554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4735800" y="280698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5235866" y="280698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5664494" y="280698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sp>
        <p:nvSpPr>
          <p:cNvPr id="26" name="Elipsa 25"/>
          <p:cNvSpPr/>
          <p:nvPr/>
        </p:nvSpPr>
        <p:spPr>
          <a:xfrm>
            <a:off x="1235338" y="359280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Elipsa 26"/>
          <p:cNvSpPr/>
          <p:nvPr/>
        </p:nvSpPr>
        <p:spPr>
          <a:xfrm>
            <a:off x="806710" y="430718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Elipsa 27"/>
          <p:cNvSpPr/>
          <p:nvPr/>
        </p:nvSpPr>
        <p:spPr>
          <a:xfrm>
            <a:off x="1663966" y="430718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Elipsa 28"/>
          <p:cNvSpPr/>
          <p:nvPr/>
        </p:nvSpPr>
        <p:spPr>
          <a:xfrm>
            <a:off x="1235338" y="430718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0" name="Přímá spojovací čára 29"/>
          <p:cNvCxnSpPr>
            <a:stCxn id="26" idx="3"/>
            <a:endCxn id="27" idx="7"/>
          </p:cNvCxnSpPr>
          <p:nvPr/>
        </p:nvCxnSpPr>
        <p:spPr>
          <a:xfrm rot="5400000">
            <a:off x="785786" y="3857628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ovací čára 30"/>
          <p:cNvCxnSpPr>
            <a:stCxn id="26" idx="4"/>
            <a:endCxn id="29" idx="0"/>
          </p:cNvCxnSpPr>
          <p:nvPr/>
        </p:nvCxnSpPr>
        <p:spPr>
          <a:xfrm rot="5400000">
            <a:off x="1021024" y="4021428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>
            <a:stCxn id="26" idx="5"/>
            <a:endCxn id="28" idx="1"/>
          </p:cNvCxnSpPr>
          <p:nvPr/>
        </p:nvCxnSpPr>
        <p:spPr>
          <a:xfrm rot="16200000" flipH="1">
            <a:off x="1214414" y="3857628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>
          <a:xfrm>
            <a:off x="571472" y="442913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1163900" y="4450056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35" name="TextovéPole 34"/>
          <p:cNvSpPr txBox="1"/>
          <p:nvPr/>
        </p:nvSpPr>
        <p:spPr>
          <a:xfrm>
            <a:off x="1592528" y="4450056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sp>
        <p:nvSpPr>
          <p:cNvPr id="36" name="Elipsa 35"/>
          <p:cNvSpPr/>
          <p:nvPr/>
        </p:nvSpPr>
        <p:spPr>
          <a:xfrm>
            <a:off x="785786" y="4929198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ovéPole 37"/>
          <p:cNvSpPr txBox="1"/>
          <p:nvPr/>
        </p:nvSpPr>
        <p:spPr>
          <a:xfrm>
            <a:off x="714348" y="5000636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cs-CZ" dirty="0"/>
          </a:p>
        </p:txBody>
      </p:sp>
      <p:cxnSp>
        <p:nvCxnSpPr>
          <p:cNvPr id="40" name="Přímá spojovací čára 39"/>
          <p:cNvCxnSpPr>
            <a:stCxn id="27" idx="4"/>
            <a:endCxn id="36" idx="0"/>
          </p:cNvCxnSpPr>
          <p:nvPr/>
        </p:nvCxnSpPr>
        <p:spPr>
          <a:xfrm rot="5400000">
            <a:off x="628115" y="4679165"/>
            <a:ext cx="479142" cy="2092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a 44"/>
          <p:cNvSpPr/>
          <p:nvPr/>
        </p:nvSpPr>
        <p:spPr>
          <a:xfrm>
            <a:off x="2735536" y="352136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Elipsa 45"/>
          <p:cNvSpPr/>
          <p:nvPr/>
        </p:nvSpPr>
        <p:spPr>
          <a:xfrm>
            <a:off x="2306908" y="423574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Elipsa 46"/>
          <p:cNvSpPr/>
          <p:nvPr/>
        </p:nvSpPr>
        <p:spPr>
          <a:xfrm>
            <a:off x="3164164" y="423574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Elipsa 47"/>
          <p:cNvSpPr/>
          <p:nvPr/>
        </p:nvSpPr>
        <p:spPr>
          <a:xfrm>
            <a:off x="2735536" y="423574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9" name="Přímá spojovací čára 48"/>
          <p:cNvCxnSpPr>
            <a:stCxn id="45" idx="3"/>
            <a:endCxn id="46" idx="7"/>
          </p:cNvCxnSpPr>
          <p:nvPr/>
        </p:nvCxnSpPr>
        <p:spPr>
          <a:xfrm rot="5400000">
            <a:off x="2285984" y="3786190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ovací čára 49"/>
          <p:cNvCxnSpPr>
            <a:stCxn id="45" idx="4"/>
            <a:endCxn id="48" idx="0"/>
          </p:cNvCxnSpPr>
          <p:nvPr/>
        </p:nvCxnSpPr>
        <p:spPr>
          <a:xfrm rot="5400000">
            <a:off x="2521222" y="3949990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ovací čára 50"/>
          <p:cNvCxnSpPr>
            <a:stCxn id="45" idx="5"/>
            <a:endCxn id="47" idx="1"/>
          </p:cNvCxnSpPr>
          <p:nvPr/>
        </p:nvCxnSpPr>
        <p:spPr>
          <a:xfrm rot="16200000" flipH="1">
            <a:off x="2714612" y="3786190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/>
          <p:cNvSpPr txBox="1"/>
          <p:nvPr/>
        </p:nvSpPr>
        <p:spPr>
          <a:xfrm>
            <a:off x="2071670" y="4357694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2664098" y="4378618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54" name="TextovéPole 53"/>
          <p:cNvSpPr txBox="1"/>
          <p:nvPr/>
        </p:nvSpPr>
        <p:spPr>
          <a:xfrm>
            <a:off x="3092726" y="4378618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sp>
        <p:nvSpPr>
          <p:cNvPr id="55" name="Elipsa 54"/>
          <p:cNvSpPr/>
          <p:nvPr/>
        </p:nvSpPr>
        <p:spPr>
          <a:xfrm>
            <a:off x="2285984" y="485776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TextovéPole 55"/>
          <p:cNvSpPr txBox="1"/>
          <p:nvPr/>
        </p:nvSpPr>
        <p:spPr>
          <a:xfrm>
            <a:off x="2214546" y="4929198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cs-CZ" dirty="0"/>
          </a:p>
        </p:txBody>
      </p:sp>
      <p:cxnSp>
        <p:nvCxnSpPr>
          <p:cNvPr id="57" name="Přímá spojovací čára 56"/>
          <p:cNvCxnSpPr>
            <a:stCxn id="46" idx="4"/>
            <a:endCxn id="55" idx="0"/>
          </p:cNvCxnSpPr>
          <p:nvPr/>
        </p:nvCxnSpPr>
        <p:spPr>
          <a:xfrm rot="5400000">
            <a:off x="2128313" y="4607727"/>
            <a:ext cx="479142" cy="2092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a 57"/>
          <p:cNvSpPr/>
          <p:nvPr/>
        </p:nvSpPr>
        <p:spPr>
          <a:xfrm>
            <a:off x="4164296" y="3449924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Elipsa 58"/>
          <p:cNvSpPr/>
          <p:nvPr/>
        </p:nvSpPr>
        <p:spPr>
          <a:xfrm>
            <a:off x="3735668" y="4164304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Elipsa 59"/>
          <p:cNvSpPr/>
          <p:nvPr/>
        </p:nvSpPr>
        <p:spPr>
          <a:xfrm>
            <a:off x="4592924" y="4164304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Elipsa 60"/>
          <p:cNvSpPr/>
          <p:nvPr/>
        </p:nvSpPr>
        <p:spPr>
          <a:xfrm>
            <a:off x="4164296" y="4164304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2" name="Přímá spojovací čára 61"/>
          <p:cNvCxnSpPr>
            <a:stCxn id="58" idx="3"/>
            <a:endCxn id="59" idx="7"/>
          </p:cNvCxnSpPr>
          <p:nvPr/>
        </p:nvCxnSpPr>
        <p:spPr>
          <a:xfrm rot="5400000">
            <a:off x="3714744" y="3714752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ovací čára 62"/>
          <p:cNvCxnSpPr>
            <a:stCxn id="58" idx="4"/>
            <a:endCxn id="61" idx="0"/>
          </p:cNvCxnSpPr>
          <p:nvPr/>
        </p:nvCxnSpPr>
        <p:spPr>
          <a:xfrm rot="5400000">
            <a:off x="3949982" y="3878552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ovací čára 63"/>
          <p:cNvCxnSpPr>
            <a:stCxn id="58" idx="5"/>
            <a:endCxn id="60" idx="1"/>
          </p:cNvCxnSpPr>
          <p:nvPr/>
        </p:nvCxnSpPr>
        <p:spPr>
          <a:xfrm rot="16200000" flipH="1">
            <a:off x="4143372" y="3714752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ovéPole 64"/>
          <p:cNvSpPr txBox="1"/>
          <p:nvPr/>
        </p:nvSpPr>
        <p:spPr>
          <a:xfrm>
            <a:off x="3500430" y="4286256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66" name="TextovéPole 65"/>
          <p:cNvSpPr txBox="1"/>
          <p:nvPr/>
        </p:nvSpPr>
        <p:spPr>
          <a:xfrm>
            <a:off x="4092858" y="4307180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67" name="TextovéPole 66"/>
          <p:cNvSpPr txBox="1"/>
          <p:nvPr/>
        </p:nvSpPr>
        <p:spPr>
          <a:xfrm>
            <a:off x="4521486" y="4307180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sp>
        <p:nvSpPr>
          <p:cNvPr id="68" name="Elipsa 67"/>
          <p:cNvSpPr/>
          <p:nvPr/>
        </p:nvSpPr>
        <p:spPr>
          <a:xfrm>
            <a:off x="3571868" y="485776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TextovéPole 68"/>
          <p:cNvSpPr txBox="1"/>
          <p:nvPr/>
        </p:nvSpPr>
        <p:spPr>
          <a:xfrm>
            <a:off x="3500430" y="4929198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cs-CZ" dirty="0"/>
          </a:p>
        </p:txBody>
      </p:sp>
      <p:cxnSp>
        <p:nvCxnSpPr>
          <p:cNvPr id="70" name="Přímá spojovací čára 69"/>
          <p:cNvCxnSpPr>
            <a:stCxn id="59" idx="4"/>
            <a:endCxn id="68" idx="0"/>
          </p:cNvCxnSpPr>
          <p:nvPr/>
        </p:nvCxnSpPr>
        <p:spPr>
          <a:xfrm rot="5400000">
            <a:off x="3449916" y="4500570"/>
            <a:ext cx="550580" cy="1638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a 71"/>
          <p:cNvSpPr/>
          <p:nvPr/>
        </p:nvSpPr>
        <p:spPr>
          <a:xfrm>
            <a:off x="3929058" y="4857760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4" name="Přímá spojovací čára 73"/>
          <p:cNvCxnSpPr>
            <a:stCxn id="59" idx="5"/>
            <a:endCxn id="72" idx="0"/>
          </p:cNvCxnSpPr>
          <p:nvPr/>
        </p:nvCxnSpPr>
        <p:spPr>
          <a:xfrm rot="16200000" flipH="1">
            <a:off x="3643306" y="4500570"/>
            <a:ext cx="571504" cy="1428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ovéPole 75"/>
          <p:cNvSpPr txBox="1"/>
          <p:nvPr/>
        </p:nvSpPr>
        <p:spPr>
          <a:xfrm>
            <a:off x="3857620" y="4929198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cs-CZ" dirty="0"/>
          </a:p>
        </p:txBody>
      </p:sp>
      <p:sp>
        <p:nvSpPr>
          <p:cNvPr id="77" name="Elipsa 76"/>
          <p:cNvSpPr/>
          <p:nvPr/>
        </p:nvSpPr>
        <p:spPr>
          <a:xfrm>
            <a:off x="7379006" y="337848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Elipsa 77"/>
          <p:cNvSpPr/>
          <p:nvPr/>
        </p:nvSpPr>
        <p:spPr>
          <a:xfrm>
            <a:off x="6950378" y="409286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Elipsa 78"/>
          <p:cNvSpPr/>
          <p:nvPr/>
        </p:nvSpPr>
        <p:spPr>
          <a:xfrm>
            <a:off x="7807634" y="409286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Elipsa 79"/>
          <p:cNvSpPr/>
          <p:nvPr/>
        </p:nvSpPr>
        <p:spPr>
          <a:xfrm>
            <a:off x="7379006" y="4092866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1" name="Přímá spojovací čára 80"/>
          <p:cNvCxnSpPr>
            <a:stCxn id="77" idx="3"/>
            <a:endCxn id="78" idx="7"/>
          </p:cNvCxnSpPr>
          <p:nvPr/>
        </p:nvCxnSpPr>
        <p:spPr>
          <a:xfrm rot="5400000">
            <a:off x="6929454" y="3643314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ovací čára 81"/>
          <p:cNvCxnSpPr>
            <a:stCxn id="77" idx="4"/>
            <a:endCxn id="80" idx="0"/>
          </p:cNvCxnSpPr>
          <p:nvPr/>
        </p:nvCxnSpPr>
        <p:spPr>
          <a:xfrm rot="5400000">
            <a:off x="7164692" y="3807114"/>
            <a:ext cx="571504" cy="15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ovací čára 82"/>
          <p:cNvCxnSpPr>
            <a:stCxn id="77" idx="5"/>
            <a:endCxn id="79" idx="1"/>
          </p:cNvCxnSpPr>
          <p:nvPr/>
        </p:nvCxnSpPr>
        <p:spPr>
          <a:xfrm rot="16200000" flipH="1">
            <a:off x="7358082" y="3643314"/>
            <a:ext cx="613352" cy="32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ovéPole 83"/>
          <p:cNvSpPr txBox="1"/>
          <p:nvPr/>
        </p:nvSpPr>
        <p:spPr>
          <a:xfrm>
            <a:off x="6715140" y="4214818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cs-CZ" dirty="0"/>
          </a:p>
        </p:txBody>
      </p:sp>
      <p:sp>
        <p:nvSpPr>
          <p:cNvPr id="85" name="TextovéPole 84"/>
          <p:cNvSpPr txBox="1"/>
          <p:nvPr/>
        </p:nvSpPr>
        <p:spPr>
          <a:xfrm>
            <a:off x="7307568" y="423574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cs-CZ" dirty="0"/>
          </a:p>
        </p:txBody>
      </p:sp>
      <p:sp>
        <p:nvSpPr>
          <p:cNvPr id="86" name="TextovéPole 85"/>
          <p:cNvSpPr txBox="1"/>
          <p:nvPr/>
        </p:nvSpPr>
        <p:spPr>
          <a:xfrm>
            <a:off x="7736196" y="4235742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cs-CZ" dirty="0"/>
          </a:p>
        </p:txBody>
      </p:sp>
      <p:sp>
        <p:nvSpPr>
          <p:cNvPr id="87" name="Elipsa 86"/>
          <p:cNvSpPr/>
          <p:nvPr/>
        </p:nvSpPr>
        <p:spPr>
          <a:xfrm>
            <a:off x="6786578" y="478632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TextovéPole 87"/>
          <p:cNvSpPr txBox="1"/>
          <p:nvPr/>
        </p:nvSpPr>
        <p:spPr>
          <a:xfrm>
            <a:off x="6715140" y="4857760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cs-CZ" dirty="0"/>
          </a:p>
        </p:txBody>
      </p:sp>
      <p:cxnSp>
        <p:nvCxnSpPr>
          <p:cNvPr id="89" name="Přímá spojovací čára 88"/>
          <p:cNvCxnSpPr>
            <a:stCxn id="78" idx="4"/>
            <a:endCxn id="87" idx="0"/>
          </p:cNvCxnSpPr>
          <p:nvPr/>
        </p:nvCxnSpPr>
        <p:spPr>
          <a:xfrm rot="5400000">
            <a:off x="6664626" y="4429132"/>
            <a:ext cx="550580" cy="1638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a 89"/>
          <p:cNvSpPr/>
          <p:nvPr/>
        </p:nvSpPr>
        <p:spPr>
          <a:xfrm>
            <a:off x="7143768" y="478632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1" name="Přímá spojovací čára 90"/>
          <p:cNvCxnSpPr>
            <a:stCxn id="78" idx="5"/>
            <a:endCxn id="90" idx="0"/>
          </p:cNvCxnSpPr>
          <p:nvPr/>
        </p:nvCxnSpPr>
        <p:spPr>
          <a:xfrm rot="16200000" flipH="1">
            <a:off x="6858016" y="4429132"/>
            <a:ext cx="571504" cy="1428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ovéPole 91"/>
          <p:cNvSpPr txBox="1"/>
          <p:nvPr/>
        </p:nvSpPr>
        <p:spPr>
          <a:xfrm>
            <a:off x="7072330" y="4857760"/>
            <a:ext cx="2857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cs-CZ" dirty="0"/>
          </a:p>
        </p:txBody>
      </p:sp>
      <p:cxnSp>
        <p:nvCxnSpPr>
          <p:cNvPr id="93" name="Přímá spojovací šipka 92"/>
          <p:cNvCxnSpPr/>
          <p:nvPr/>
        </p:nvCxnSpPr>
        <p:spPr>
          <a:xfrm rot="10800000" flipV="1">
            <a:off x="2786050" y="2786058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Přímá spojovací šipka 95"/>
          <p:cNvCxnSpPr/>
          <p:nvPr/>
        </p:nvCxnSpPr>
        <p:spPr>
          <a:xfrm>
            <a:off x="6000760" y="2786058"/>
            <a:ext cx="1357322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TextovéPole 100"/>
          <p:cNvSpPr txBox="1"/>
          <p:nvPr/>
        </p:nvSpPr>
        <p:spPr>
          <a:xfrm>
            <a:off x="3214678" y="2643182"/>
            <a:ext cx="71756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Ad a)</a:t>
            </a:r>
            <a:endParaRPr lang="cs-CZ" dirty="0"/>
          </a:p>
        </p:txBody>
      </p:sp>
      <p:sp>
        <p:nvSpPr>
          <p:cNvPr id="103" name="TextovéPole 102"/>
          <p:cNvSpPr txBox="1"/>
          <p:nvPr/>
        </p:nvSpPr>
        <p:spPr>
          <a:xfrm>
            <a:off x="6572264" y="2643182"/>
            <a:ext cx="7649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Ad b)</a:t>
            </a:r>
            <a:endParaRPr lang="cs-CZ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algorithm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LIFO stack;</a:t>
            </a:r>
          </a:p>
          <a:p>
            <a:pPr>
              <a:buNone/>
            </a:pPr>
            <a:r>
              <a:rPr lang="en-US" dirty="0" err="1" smtClean="0">
                <a:latin typeface="+mj-lt"/>
                <a:cs typeface="Arial" pitchFamily="34" charset="0"/>
              </a:rPr>
              <a:t>stack.Push</a:t>
            </a:r>
            <a:r>
              <a:rPr lang="en-US" dirty="0" smtClean="0">
                <a:latin typeface="+mj-lt"/>
                <a:cs typeface="Arial" pitchFamily="34" charset="0"/>
              </a:rPr>
              <a:t>(</a:t>
            </a:r>
            <a:r>
              <a:rPr lang="en-US" dirty="0" err="1" smtClean="0">
                <a:latin typeface="+mj-lt"/>
                <a:cs typeface="Arial" pitchFamily="34" charset="0"/>
              </a:rPr>
              <a:t>MakeSeedTree</a:t>
            </a:r>
            <a:r>
              <a:rPr lang="en-US" dirty="0" smtClean="0">
                <a:latin typeface="+mj-lt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while (</a:t>
            </a:r>
            <a:r>
              <a:rPr lang="en-US" dirty="0" err="1" smtClean="0">
                <a:latin typeface="+mj-lt"/>
                <a:cs typeface="Arial" pitchFamily="34" charset="0"/>
              </a:rPr>
              <a:t>stack.Length</a:t>
            </a:r>
            <a:r>
              <a:rPr lang="en-US" dirty="0" smtClean="0">
                <a:latin typeface="+mj-lt"/>
                <a:cs typeface="Arial" pitchFamily="34" charset="0"/>
              </a:rPr>
              <a:t> &gt;= 0)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Tree </a:t>
            </a:r>
            <a:r>
              <a:rPr lang="en-US" dirty="0" err="1" smtClean="0">
                <a:latin typeface="+mj-lt"/>
                <a:cs typeface="Arial" pitchFamily="34" charset="0"/>
              </a:rPr>
              <a:t>processTree</a:t>
            </a:r>
            <a:r>
              <a:rPr lang="en-US" dirty="0" smtClean="0">
                <a:latin typeface="+mj-lt"/>
                <a:cs typeface="Arial" pitchFamily="34" charset="0"/>
              </a:rPr>
              <a:t> = </a:t>
            </a:r>
            <a:r>
              <a:rPr lang="en-US" dirty="0" err="1" smtClean="0">
                <a:latin typeface="+mj-lt"/>
                <a:cs typeface="Arial" pitchFamily="34" charset="0"/>
              </a:rPr>
              <a:t>stack.Pop</a:t>
            </a:r>
            <a:r>
              <a:rPr lang="en-US" dirty="0" smtClean="0">
                <a:latin typeface="+mj-lt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</a:t>
            </a:r>
            <a:r>
              <a:rPr lang="en-US" dirty="0" err="1" smtClean="0">
                <a:latin typeface="+mj-lt"/>
                <a:cs typeface="Arial" pitchFamily="34" charset="0"/>
              </a:rPr>
              <a:t>foreach</a:t>
            </a:r>
            <a:r>
              <a:rPr lang="en-US" dirty="0" smtClean="0">
                <a:latin typeface="+mj-lt"/>
                <a:cs typeface="Arial" pitchFamily="34" charset="0"/>
              </a:rPr>
              <a:t> (Node n in </a:t>
            </a:r>
            <a:r>
              <a:rPr lang="en-US" dirty="0" err="1" smtClean="0">
                <a:latin typeface="+mj-lt"/>
                <a:cs typeface="Arial" pitchFamily="34" charset="0"/>
              </a:rPr>
              <a:t>NodesForBranching</a:t>
            </a:r>
            <a:r>
              <a:rPr lang="en-US" dirty="0" smtClean="0">
                <a:latin typeface="+mj-lt"/>
                <a:cs typeface="Arial" pitchFamily="34" charset="0"/>
              </a:rPr>
              <a:t>(</a:t>
            </a:r>
            <a:r>
              <a:rPr lang="en-US" dirty="0" err="1" smtClean="0">
                <a:latin typeface="+mj-lt"/>
                <a:cs typeface="Arial" pitchFamily="34" charset="0"/>
              </a:rPr>
              <a:t>processTree</a:t>
            </a:r>
            <a:r>
              <a:rPr lang="en-US" dirty="0" smtClean="0">
                <a:latin typeface="+mj-lt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	</a:t>
            </a:r>
            <a:r>
              <a:rPr lang="en-US" dirty="0" err="1" smtClean="0">
                <a:latin typeface="+mj-lt"/>
                <a:cs typeface="Arial" pitchFamily="34" charset="0"/>
              </a:rPr>
              <a:t>stack.Push</a:t>
            </a:r>
            <a:r>
              <a:rPr lang="en-US" dirty="0" smtClean="0">
                <a:latin typeface="+mj-lt"/>
                <a:cs typeface="Arial" pitchFamily="34" charset="0"/>
              </a:rPr>
              <a:t>(</a:t>
            </a:r>
            <a:r>
              <a:rPr lang="en-US" dirty="0" err="1" smtClean="0">
                <a:latin typeface="+mj-lt"/>
                <a:cs typeface="Arial" pitchFamily="34" charset="0"/>
              </a:rPr>
              <a:t>CreateTree</a:t>
            </a:r>
            <a:r>
              <a:rPr lang="en-US" dirty="0" smtClean="0">
                <a:latin typeface="+mj-lt"/>
                <a:cs typeface="Arial" pitchFamily="34" charset="0"/>
              </a:rPr>
              <a:t>(</a:t>
            </a:r>
            <a:r>
              <a:rPr lang="en-US" dirty="0" err="1" smtClean="0">
                <a:latin typeface="+mj-lt"/>
                <a:cs typeface="Arial" pitchFamily="34" charset="0"/>
              </a:rPr>
              <a:t>processTree,n</a:t>
            </a:r>
            <a:r>
              <a:rPr lang="en-US" dirty="0" smtClean="0">
                <a:latin typeface="+mj-lt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}	</a:t>
            </a:r>
          </a:p>
          <a:p>
            <a:pPr>
              <a:buNone/>
            </a:pPr>
            <a:endParaRPr lang="en-US" dirty="0" smtClean="0">
              <a:latin typeface="+mj-lt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if (</a:t>
            </a:r>
            <a:r>
              <a:rPr lang="en-US" dirty="0" err="1" smtClean="0">
                <a:latin typeface="+mj-lt"/>
                <a:cs typeface="Arial" pitchFamily="34" charset="0"/>
              </a:rPr>
              <a:t>QualityTree</a:t>
            </a:r>
            <a:r>
              <a:rPr lang="en-US" dirty="0" smtClean="0">
                <a:latin typeface="+mj-lt"/>
                <a:cs typeface="Arial" pitchFamily="34" charset="0"/>
              </a:rPr>
              <a:t>(</a:t>
            </a:r>
            <a:r>
              <a:rPr lang="en-US" dirty="0" err="1" smtClean="0">
                <a:latin typeface="+mj-lt"/>
                <a:cs typeface="Arial" pitchFamily="34" charset="0"/>
              </a:rPr>
              <a:t>processTree</a:t>
            </a:r>
            <a:r>
              <a:rPr lang="en-US" dirty="0" smtClean="0">
                <a:latin typeface="+mj-lt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	</a:t>
            </a:r>
            <a:r>
              <a:rPr lang="en-US" dirty="0" err="1" smtClean="0">
                <a:latin typeface="+mj-lt"/>
                <a:cs typeface="Arial" pitchFamily="34" charset="0"/>
              </a:rPr>
              <a:t>PutToOutPut</a:t>
            </a:r>
            <a:r>
              <a:rPr lang="en-US" dirty="0" smtClean="0">
                <a:latin typeface="+mj-lt"/>
                <a:cs typeface="Arial" pitchFamily="34" charset="0"/>
              </a:rPr>
              <a:t>(</a:t>
            </a:r>
            <a:r>
              <a:rPr lang="en-US" dirty="0" err="1" smtClean="0">
                <a:latin typeface="+mj-lt"/>
                <a:cs typeface="Arial" pitchFamily="34" charset="0"/>
              </a:rPr>
              <a:t>processTree</a:t>
            </a:r>
            <a:r>
              <a:rPr lang="en-US" dirty="0" smtClean="0">
                <a:latin typeface="+mj-lt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}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 Rounded MT Bold" pitchFamily="34" charset="0"/>
                <a:cs typeface="Arial" pitchFamily="34" charset="0"/>
              </a:rPr>
            </a:b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None/>
            </a:pPr>
            <a:endParaRPr lang="cs-CZ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Ferda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Instead of creating a new DM tool, modularity of </a:t>
            </a:r>
            <a:r>
              <a:rPr lang="en-US" dirty="0" err="1" smtClean="0"/>
              <a:t>Ferda</a:t>
            </a:r>
            <a:r>
              <a:rPr lang="en-US" dirty="0" smtClean="0"/>
              <a:t> was used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preparation boxes</a:t>
            </a:r>
          </a:p>
          <a:p>
            <a:r>
              <a:rPr lang="en-US" dirty="0" smtClean="0"/>
              <a:t>4ft-quantifiers can be used to measure quality of trees</a:t>
            </a:r>
          </a:p>
          <a:p>
            <a:r>
              <a:rPr lang="en-US" dirty="0" err="1" smtClean="0"/>
              <a:t>MiningProcessor</a:t>
            </a:r>
            <a:r>
              <a:rPr lang="en-US" dirty="0" smtClean="0"/>
              <a:t> (bit string generation engine) usage</a:t>
            </a:r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552</TotalTime>
  <Words>776</Words>
  <Application>Microsoft Office PowerPoint</Application>
  <PresentationFormat>Předvádění na obrazovce (4:3)</PresentationFormat>
  <Paragraphs>273</Paragraphs>
  <Slides>18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19" baseType="lpstr">
      <vt:lpstr>Tok</vt:lpstr>
      <vt:lpstr>Implementation of GUHA decision trees – initial remarks</vt:lpstr>
      <vt:lpstr> The GUHA method</vt:lpstr>
      <vt:lpstr>Decision trees</vt:lpstr>
      <vt:lpstr>Making decision trees GUHA  (Petr Berka)</vt:lpstr>
      <vt:lpstr>ETree parameters (Petr Berka)</vt:lpstr>
      <vt:lpstr>How to branch I</vt:lpstr>
      <vt:lpstr>How to branch II</vt:lpstr>
      <vt:lpstr>Pseudocode algorithm</vt:lpstr>
      <vt:lpstr>Implementation in Ferda</vt:lpstr>
      <vt:lpstr>ETree  task example</vt:lpstr>
      <vt:lpstr>Output + settings example</vt:lpstr>
      <vt:lpstr>Experiment 1 - Barbora</vt:lpstr>
      <vt:lpstr>Results - Barbora</vt:lpstr>
      <vt:lpstr>Experiment 2:  Forest tree cover</vt:lpstr>
      <vt:lpstr>Results – Forest tree cover</vt:lpstr>
      <vt:lpstr>Experiment 3:  Forest tree cover</vt:lpstr>
      <vt:lpstr>Verifications 4FT vs. ETree</vt:lpstr>
      <vt:lpstr>Further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GUHA decision trees – initial remarks</dc:title>
  <dc:creator>Martin Ralbovský</dc:creator>
  <cp:lastModifiedBy>Martin Ralbovský</cp:lastModifiedBy>
  <cp:revision>61</cp:revision>
  <dcterms:created xsi:type="dcterms:W3CDTF">2007-12-04T09:37:37Z</dcterms:created>
  <dcterms:modified xsi:type="dcterms:W3CDTF">2007-12-06T00:23:56Z</dcterms:modified>
</cp:coreProperties>
</file>