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7B321-C7E6-460C-A6D6-4D1B816CE45F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FEB75-6009-4C4B-AE3A-51689A8D2765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 pravidla, které</a:t>
            </a:r>
            <a:r>
              <a:rPr lang="cs-CZ" baseline="0" dirty="0" smtClean="0"/>
              <a:t> je smysluplné: Klient je z Prahy a </a:t>
            </a:r>
            <a:r>
              <a:rPr lang="cs-CZ" b="1" baseline="0" dirty="0" smtClean="0"/>
              <a:t>většinu jeho transakcí provádí o víkendu</a:t>
            </a:r>
            <a:r>
              <a:rPr lang="cs-CZ" baseline="0" dirty="0" smtClean="0"/>
              <a:t>, potom jeho status je dobrý.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FEB75-6009-4C4B-AE3A-51689A8D2765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Den doktorandů FIS, 7. února 2008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Den doktorandů FIS, 7. února 2008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D7F56D-6426-4226-8E33-6BDB702A8BAB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149D3D-EAA8-41B2-81DC-478085C84748}" type="datetimeFigureOut">
              <a:rPr lang="cs-CZ" smtClean="0"/>
              <a:pPr/>
              <a:t>7.2.2008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cs-CZ" dirty="0" smtClean="0"/>
              <a:t>Den doktorandů FIS, 7. února 2008</a:t>
            </a:r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D7F56D-6426-4226-8E33-6BDB702A8BAB}" type="slidenum">
              <a:rPr lang="cs-CZ" smtClean="0"/>
              <a:pPr/>
              <a:t>‹#›</a:t>
            </a:fld>
            <a:endParaRPr lang="cs-CZ" dirty="0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Smysluplné multirelační 4FT hypotézy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Ralbovský</a:t>
            </a:r>
          </a:p>
          <a:p>
            <a:r>
              <a:rPr lang="cs-CZ" dirty="0" smtClean="0"/>
              <a:t>KIZI</a:t>
            </a:r>
          </a:p>
          <a:p>
            <a:r>
              <a:rPr lang="cs-CZ" dirty="0" smtClean="0"/>
              <a:t>Den doktorandů FIS, 7. února 2008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je neumíme 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err="1" smtClean="0"/>
              <a:t>Nenuly</a:t>
            </a:r>
            <a:r>
              <a:rPr lang="cs-CZ" sz="2000" dirty="0" smtClean="0"/>
              <a:t> pouze v horním řádku (kvantifikátory???)</a:t>
            </a:r>
          </a:p>
          <a:p>
            <a:r>
              <a:rPr lang="cs-CZ" sz="2000" dirty="0" smtClean="0"/>
              <a:t>Hlavní tabulka po „přidání“ </a:t>
            </a:r>
            <a:r>
              <a:rPr lang="cs-CZ" sz="2000" dirty="0" err="1" smtClean="0"/>
              <a:t>hypotézových</a:t>
            </a:r>
            <a:r>
              <a:rPr lang="cs-CZ" sz="2000" dirty="0" smtClean="0"/>
              <a:t> atributů:</a:t>
            </a:r>
          </a:p>
          <a:p>
            <a:endParaRPr lang="cs-CZ" sz="2000" dirty="0" smtClean="0"/>
          </a:p>
          <a:p>
            <a:endParaRPr lang="cs-CZ" sz="2000" dirty="0" smtClean="0"/>
          </a:p>
          <a:p>
            <a:endParaRPr lang="cs-CZ" sz="2000" dirty="0" smtClean="0"/>
          </a:p>
          <a:p>
            <a:endParaRPr lang="cs-CZ" sz="2000" dirty="0" smtClean="0"/>
          </a:p>
          <a:p>
            <a:pPr>
              <a:buNone/>
            </a:pPr>
            <a:r>
              <a:rPr lang="cs-CZ" sz="2000" dirty="0" smtClean="0"/>
              <a:t>Jak vypadají bitové řetízky pro otázky </a:t>
            </a:r>
            <a:r>
              <a:rPr lang="cs-CZ" sz="2000" b="1" dirty="0" smtClean="0"/>
              <a:t>hypotézový atribut </a:t>
            </a:r>
            <a:r>
              <a:rPr lang="cs-CZ" sz="2000" b="1" dirty="0" smtClean="0">
                <a:sym typeface="Symbol"/>
              </a:rPr>
              <a:t> status</a:t>
            </a:r>
            <a:r>
              <a:rPr lang="en-US" sz="2000" dirty="0" smtClean="0">
                <a:sym typeface="Symbol"/>
              </a:rPr>
              <a:t>?</a:t>
            </a:r>
          </a:p>
          <a:p>
            <a:r>
              <a:rPr lang="cs-CZ" sz="2000" dirty="0" smtClean="0">
                <a:sym typeface="Symbol"/>
              </a:rPr>
              <a:t>Řetízek pro status bude obsahovat 0 a 1 podle rozložení klientů do statutů (zde Status</a:t>
            </a:r>
            <a:r>
              <a:rPr lang="en-US" sz="2000" dirty="0" smtClean="0">
                <a:sym typeface="Symbol"/>
              </a:rPr>
              <a:t>[</a:t>
            </a:r>
            <a:r>
              <a:rPr lang="cs-CZ" sz="2000" dirty="0" smtClean="0">
                <a:sym typeface="Symbol"/>
              </a:rPr>
              <a:t>dobrý</a:t>
            </a:r>
            <a:r>
              <a:rPr lang="en-US" sz="2000" dirty="0" smtClean="0">
                <a:sym typeface="Symbol"/>
              </a:rPr>
              <a:t>] =</a:t>
            </a:r>
            <a:r>
              <a:rPr lang="cs-CZ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[1,0], </a:t>
            </a:r>
            <a:r>
              <a:rPr lang="cs-CZ" sz="2000" dirty="0" smtClean="0">
                <a:sym typeface="Symbol"/>
              </a:rPr>
              <a:t>Status</a:t>
            </a:r>
            <a:r>
              <a:rPr lang="en-US" sz="2000" dirty="0" smtClean="0">
                <a:sym typeface="Symbol"/>
              </a:rPr>
              <a:t>[</a:t>
            </a:r>
            <a:r>
              <a:rPr lang="cs-CZ" sz="2000" dirty="0" smtClean="0">
                <a:sym typeface="Symbol"/>
              </a:rPr>
              <a:t>špatný</a:t>
            </a:r>
            <a:r>
              <a:rPr lang="en-US" sz="2000" dirty="0" smtClean="0">
                <a:sym typeface="Symbol"/>
              </a:rPr>
              <a:t>] =</a:t>
            </a:r>
            <a:r>
              <a:rPr lang="cs-CZ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[0,1]</a:t>
            </a:r>
            <a:r>
              <a:rPr lang="cs-CZ" sz="2000" dirty="0" smtClean="0">
                <a:sym typeface="Symbol"/>
              </a:rPr>
              <a:t>)</a:t>
            </a:r>
          </a:p>
          <a:p>
            <a:r>
              <a:rPr lang="cs-CZ" sz="2000" dirty="0" smtClean="0">
                <a:sym typeface="Symbol"/>
              </a:rPr>
              <a:t>Řetízky pro hypotézové atributy řídké  - záleží na kvantifikátoru použitém v </a:t>
            </a:r>
            <a:r>
              <a:rPr lang="cs-CZ" sz="2000" dirty="0" err="1" smtClean="0">
                <a:sym typeface="Symbol"/>
              </a:rPr>
              <a:t>hypotézovém</a:t>
            </a:r>
            <a:r>
              <a:rPr lang="cs-CZ" sz="2000" dirty="0" smtClean="0">
                <a:sym typeface="Symbol"/>
              </a:rPr>
              <a:t> atributu, realisticky maximálně 1 jednička</a:t>
            </a:r>
          </a:p>
          <a:p>
            <a:r>
              <a:rPr lang="cs-CZ" sz="2000" dirty="0" smtClean="0">
                <a:sym typeface="Symbol"/>
              </a:rPr>
              <a:t>Hypotézy s podporou maximálně jednoho objektu</a:t>
            </a:r>
            <a:endParaRPr lang="cs-CZ" sz="20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428728" y="2928934"/>
          <a:ext cx="6096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4446"/>
                <a:gridCol w="1000132"/>
                <a:gridCol w="833422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Klient 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Status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1</a:t>
                      </a:r>
                      <a:r>
                        <a:rPr lang="cs-CZ" sz="1800" dirty="0" smtClean="0">
                          <a:sym typeface="Symbol"/>
                        </a:rPr>
                        <a:t></a:t>
                      </a:r>
                      <a:r>
                        <a:rPr lang="cs-CZ" sz="1800" dirty="0" smtClean="0"/>
                        <a:t>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1</a:t>
                      </a:r>
                      <a:r>
                        <a:rPr lang="cs-CZ" sz="1800" dirty="0" smtClean="0">
                          <a:sym typeface="Symbol"/>
                        </a:rPr>
                        <a:t></a:t>
                      </a:r>
                      <a:r>
                        <a:rPr lang="cs-CZ" sz="1800" dirty="0" smtClean="0"/>
                        <a:t>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2</a:t>
                      </a:r>
                      <a:r>
                        <a:rPr lang="cs-CZ" sz="1800" dirty="0" smtClean="0">
                          <a:sym typeface="Symbol"/>
                        </a:rPr>
                        <a:t></a:t>
                      </a:r>
                      <a:r>
                        <a:rPr lang="cs-CZ" sz="1800" dirty="0" smtClean="0"/>
                        <a:t>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2</a:t>
                      </a:r>
                      <a:r>
                        <a:rPr lang="cs-CZ" sz="1800" dirty="0" smtClean="0">
                          <a:sym typeface="Symbol"/>
                        </a:rPr>
                        <a:t></a:t>
                      </a:r>
                      <a:r>
                        <a:rPr lang="cs-CZ" sz="1800" dirty="0" smtClean="0"/>
                        <a:t>P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dobrý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špatný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 4FT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cs-CZ" sz="5000" dirty="0" smtClean="0"/>
              <a:t>Algoritmus zjednodušené 4FT procedury hledající hypotézové atributy</a:t>
            </a:r>
          </a:p>
          <a:p>
            <a:pPr>
              <a:buNone/>
            </a:pPr>
            <a:endParaRPr lang="cs-CZ" dirty="0" smtClean="0"/>
          </a:p>
          <a:p>
            <a:pPr indent="180340" algn="just">
              <a:spcAft>
                <a:spcPts val="300"/>
              </a:spcAft>
              <a:buNone/>
            </a:pPr>
            <a:endParaRPr lang="cs-CZ" sz="2800" dirty="0" smtClean="0">
              <a:latin typeface="Calibri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cs-CZ" sz="3700" dirty="0" err="1" smtClean="0">
                <a:latin typeface="Calibri"/>
                <a:ea typeface="Times New Roman"/>
              </a:rPr>
              <a:t>foreach</a:t>
            </a:r>
            <a:r>
              <a:rPr lang="cs-CZ" sz="3700" dirty="0" smtClean="0">
                <a:latin typeface="Calibri"/>
                <a:ea typeface="Times New Roman"/>
              </a:rPr>
              <a:t> (</a:t>
            </a:r>
            <a:r>
              <a:rPr lang="cs-CZ" sz="3700" dirty="0" err="1" smtClean="0">
                <a:latin typeface="Calibri"/>
                <a:ea typeface="Times New Roman"/>
              </a:rPr>
              <a:t>BitString</a:t>
            </a:r>
            <a:r>
              <a:rPr lang="cs-CZ" sz="3700" dirty="0" smtClean="0">
                <a:latin typeface="Calibri"/>
                <a:ea typeface="Times New Roman"/>
              </a:rPr>
              <a:t> </a:t>
            </a:r>
            <a:r>
              <a:rPr lang="cs-CZ" sz="3700" dirty="0" err="1" smtClean="0">
                <a:latin typeface="Calibri"/>
                <a:ea typeface="Times New Roman"/>
              </a:rPr>
              <a:t>succendent</a:t>
            </a:r>
            <a:r>
              <a:rPr lang="cs-CZ" sz="3700" dirty="0" smtClean="0">
                <a:latin typeface="Calibri"/>
                <a:ea typeface="Times New Roman"/>
              </a:rPr>
              <a:t> in </a:t>
            </a:r>
            <a:r>
              <a:rPr lang="cs-CZ" sz="3700" dirty="0" err="1" smtClean="0">
                <a:latin typeface="Calibri"/>
                <a:ea typeface="Times New Roman"/>
              </a:rPr>
              <a:t>succedents</a:t>
            </a:r>
            <a:r>
              <a:rPr lang="cs-CZ" sz="3700" dirty="0" smtClean="0">
                <a:latin typeface="Calibri"/>
                <a:ea typeface="Times New Roman"/>
              </a:rPr>
              <a:t>)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{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</a:t>
            </a:r>
            <a:r>
              <a:rPr lang="en-US" sz="3700" dirty="0" err="1" smtClean="0">
                <a:latin typeface="Calibri"/>
                <a:ea typeface="Times New Roman"/>
              </a:rPr>
              <a:t>foreach</a:t>
            </a:r>
            <a:r>
              <a:rPr lang="en-US" sz="3700" dirty="0" smtClean="0">
                <a:latin typeface="Calibri"/>
                <a:ea typeface="Times New Roman"/>
              </a:rPr>
              <a:t> (</a:t>
            </a:r>
            <a:r>
              <a:rPr lang="en-US" sz="3700" dirty="0" err="1" smtClean="0">
                <a:latin typeface="Calibri"/>
                <a:ea typeface="Times New Roman"/>
              </a:rPr>
              <a:t>BitString</a:t>
            </a:r>
            <a:r>
              <a:rPr lang="en-US" sz="3700" dirty="0" smtClean="0">
                <a:latin typeface="Calibri"/>
                <a:ea typeface="Times New Roman"/>
              </a:rPr>
              <a:t> antecedent in antecedents)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{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</a:t>
            </a:r>
            <a:r>
              <a:rPr lang="en-US" sz="3700" dirty="0" err="1" smtClean="0">
                <a:latin typeface="Calibri"/>
                <a:ea typeface="Times New Roman"/>
              </a:rPr>
              <a:t>BitString</a:t>
            </a:r>
            <a:r>
              <a:rPr lang="en-US" sz="3700" dirty="0" smtClean="0">
                <a:latin typeface="Calibri"/>
                <a:ea typeface="Times New Roman"/>
              </a:rPr>
              <a:t> result = new </a:t>
            </a:r>
            <a:r>
              <a:rPr lang="en-US" sz="3700" dirty="0" err="1" smtClean="0">
                <a:latin typeface="Calibri"/>
                <a:ea typeface="Times New Roman"/>
              </a:rPr>
              <a:t>FalseBitString</a:t>
            </a:r>
            <a:r>
              <a:rPr lang="en-US" sz="3700" dirty="0" smtClean="0">
                <a:latin typeface="Calibri"/>
                <a:ea typeface="Times New Roman"/>
              </a:rPr>
              <a:t>(); //</a:t>
            </a:r>
            <a:r>
              <a:rPr lang="en-US" sz="3700" dirty="0" err="1" smtClean="0">
                <a:latin typeface="Calibri"/>
                <a:ea typeface="Times New Roman"/>
              </a:rPr>
              <a:t>obsahuj</a:t>
            </a:r>
            <a:r>
              <a:rPr lang="cs-CZ" sz="3700" dirty="0" err="1" smtClean="0">
                <a:latin typeface="Calibri"/>
                <a:ea typeface="Times New Roman"/>
              </a:rPr>
              <a:t>ící</a:t>
            </a:r>
            <a:r>
              <a:rPr lang="cs-CZ" sz="3700" dirty="0" smtClean="0">
                <a:latin typeface="Calibri"/>
                <a:ea typeface="Times New Roman"/>
              </a:rPr>
              <a:t> jenom nuly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</a:t>
            </a:r>
            <a:r>
              <a:rPr lang="en-US" sz="3700" dirty="0" err="1" smtClean="0">
                <a:latin typeface="Calibri"/>
                <a:ea typeface="Times New Roman"/>
              </a:rPr>
              <a:t>foreach</a:t>
            </a:r>
            <a:r>
              <a:rPr lang="en-US" sz="3700" dirty="0" smtClean="0">
                <a:latin typeface="Calibri"/>
                <a:ea typeface="Times New Roman"/>
              </a:rPr>
              <a:t> (Record r in </a:t>
            </a:r>
            <a:r>
              <a:rPr lang="en-US" sz="3700" dirty="0" err="1" smtClean="0">
                <a:latin typeface="Calibri"/>
                <a:ea typeface="Times New Roman"/>
              </a:rPr>
              <a:t>masterTable.Records</a:t>
            </a:r>
            <a:r>
              <a:rPr lang="en-US" sz="3700" dirty="0" smtClean="0">
                <a:latin typeface="Calibri"/>
                <a:ea typeface="Times New Roman"/>
              </a:rPr>
              <a:t>)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{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</a:t>
            </a:r>
            <a:r>
              <a:rPr lang="en-US" sz="3700" dirty="0" err="1" smtClean="0">
                <a:latin typeface="Calibri"/>
                <a:ea typeface="Times New Roman"/>
              </a:rPr>
              <a:t>FourFoldContingencyTable</a:t>
            </a:r>
            <a:r>
              <a:rPr lang="en-US" sz="3700" dirty="0" smtClean="0">
                <a:latin typeface="Calibri"/>
                <a:ea typeface="Times New Roman"/>
              </a:rPr>
              <a:t> table =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</a:t>
            </a:r>
            <a:r>
              <a:rPr lang="en-US" sz="3700" dirty="0" err="1" smtClean="0">
                <a:latin typeface="Calibri"/>
                <a:ea typeface="Times New Roman"/>
              </a:rPr>
              <a:t>CreateFourFoldFromRecord</a:t>
            </a:r>
            <a:r>
              <a:rPr lang="en-US" sz="3700" dirty="0" smtClean="0">
                <a:latin typeface="Calibri"/>
                <a:ea typeface="Times New Roman"/>
              </a:rPr>
              <a:t>(</a:t>
            </a:r>
            <a:r>
              <a:rPr lang="en-US" sz="3700" dirty="0" err="1" smtClean="0">
                <a:latin typeface="Calibri"/>
                <a:ea typeface="Times New Roman"/>
              </a:rPr>
              <a:t>succedent</a:t>
            </a:r>
            <a:r>
              <a:rPr lang="en-US" sz="3700" dirty="0" smtClean="0">
                <a:latin typeface="Calibri"/>
                <a:ea typeface="Times New Roman"/>
              </a:rPr>
              <a:t>, antecedent, r);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If (</a:t>
            </a:r>
            <a:r>
              <a:rPr lang="en-US" sz="3700" dirty="0" err="1" smtClean="0">
                <a:latin typeface="Calibri"/>
                <a:ea typeface="Times New Roman"/>
              </a:rPr>
              <a:t>AllQuantifiersValid</a:t>
            </a:r>
            <a:r>
              <a:rPr lang="en-US" sz="3700" dirty="0" smtClean="0">
                <a:latin typeface="Calibri"/>
                <a:ea typeface="Times New Roman"/>
              </a:rPr>
              <a:t>(table))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{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	result[</a:t>
            </a:r>
            <a:r>
              <a:rPr lang="en-US" sz="3700" dirty="0" err="1" smtClean="0">
                <a:latin typeface="Calibri"/>
                <a:ea typeface="Times New Roman"/>
              </a:rPr>
              <a:t>r.Index</a:t>
            </a:r>
            <a:r>
              <a:rPr lang="en-US" sz="3700" dirty="0" smtClean="0">
                <a:latin typeface="Calibri"/>
                <a:ea typeface="Times New Roman"/>
              </a:rPr>
              <a:t>] = 1;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	}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}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	return result;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	}</a:t>
            </a:r>
            <a:endParaRPr lang="cs-CZ" sz="4900" dirty="0" smtClean="0">
              <a:latin typeface="Times New Roman"/>
              <a:ea typeface="Times New Roman"/>
            </a:endParaRPr>
          </a:p>
          <a:p>
            <a:pPr indent="180340" algn="just">
              <a:spcAft>
                <a:spcPts val="300"/>
              </a:spcAft>
              <a:buNone/>
            </a:pPr>
            <a:r>
              <a:rPr lang="en-US" sz="3700" dirty="0" smtClean="0">
                <a:latin typeface="Calibri"/>
                <a:ea typeface="Times New Roman"/>
              </a:rPr>
              <a:t>}</a:t>
            </a:r>
            <a:endParaRPr lang="cs-CZ" sz="4900" dirty="0" smtClean="0">
              <a:latin typeface="Times New Roman"/>
              <a:ea typeface="Times New Roman"/>
            </a:endParaRP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Modifikace algoritmu 4FT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Modifikace algoritmu hledající hypotézové atributy obsahující jako antecedent klíč hlavní tabulky</a:t>
            </a:r>
          </a:p>
          <a:p>
            <a:r>
              <a:rPr lang="cs-CZ" dirty="0" smtClean="0"/>
              <a:t>Funkce  </a:t>
            </a:r>
            <a:r>
              <a:rPr lang="cs-CZ" sz="1500" dirty="0" err="1" smtClean="0">
                <a:latin typeface="+mj-lt"/>
              </a:rPr>
              <a:t>BitString</a:t>
            </a:r>
            <a:r>
              <a:rPr lang="cs-CZ" sz="1500" dirty="0" smtClean="0">
                <a:latin typeface="+mj-lt"/>
              </a:rPr>
              <a:t> </a:t>
            </a:r>
            <a:r>
              <a:rPr lang="cs-CZ" sz="1500" dirty="0" err="1" smtClean="0">
                <a:latin typeface="+mj-lt"/>
              </a:rPr>
              <a:t>GetOneBitString</a:t>
            </a:r>
            <a:r>
              <a:rPr lang="cs-CZ" sz="1500" dirty="0" smtClean="0">
                <a:latin typeface="+mj-lt"/>
              </a:rPr>
              <a:t>(</a:t>
            </a:r>
            <a:r>
              <a:rPr lang="cs-CZ" sz="1500" dirty="0" err="1" smtClean="0">
                <a:latin typeface="+mj-lt"/>
              </a:rPr>
              <a:t>BitString</a:t>
            </a:r>
            <a:r>
              <a:rPr lang="cs-CZ" sz="1500" dirty="0" smtClean="0">
                <a:latin typeface="+mj-lt"/>
              </a:rPr>
              <a:t> antecedent, </a:t>
            </a:r>
            <a:r>
              <a:rPr lang="cs-CZ" sz="1500" dirty="0" err="1" smtClean="0">
                <a:latin typeface="+mj-lt"/>
              </a:rPr>
              <a:t>BitString</a:t>
            </a:r>
            <a:r>
              <a:rPr lang="cs-CZ" sz="1500" dirty="0" smtClean="0">
                <a:latin typeface="+mj-lt"/>
              </a:rPr>
              <a:t> </a:t>
            </a:r>
            <a:r>
              <a:rPr lang="cs-CZ" sz="1500" dirty="0" err="1" smtClean="0">
                <a:latin typeface="+mj-lt"/>
              </a:rPr>
              <a:t>succedent</a:t>
            </a:r>
            <a:r>
              <a:rPr lang="cs-CZ" sz="1500" dirty="0" smtClean="0">
                <a:latin typeface="+mj-lt"/>
              </a:rPr>
              <a:t>)</a:t>
            </a:r>
            <a:endParaRPr lang="cs-CZ" sz="1900" dirty="0" smtClean="0">
              <a:latin typeface="+mj-lt"/>
            </a:endParaRPr>
          </a:p>
          <a:p>
            <a:pPr>
              <a:buNone/>
            </a:pPr>
            <a:r>
              <a:rPr lang="cs-CZ" dirty="0" smtClean="0"/>
              <a:t>	kód v iterátoru přes antecedenty</a:t>
            </a:r>
          </a:p>
          <a:p>
            <a:pPr>
              <a:buNone/>
            </a:pPr>
            <a:endParaRPr lang="cs-CZ" dirty="0" smtClean="0"/>
          </a:p>
          <a:p>
            <a:pPr lvl="1">
              <a:buNone/>
            </a:pPr>
            <a:r>
              <a:rPr lang="cs-CZ" sz="1500" dirty="0" err="1" smtClean="0">
                <a:latin typeface="+mj-lt"/>
              </a:rPr>
              <a:t>foreach</a:t>
            </a:r>
            <a:r>
              <a:rPr lang="cs-CZ" sz="1500" dirty="0" smtClean="0">
                <a:latin typeface="+mj-lt"/>
              </a:rPr>
              <a:t> (</a:t>
            </a:r>
            <a:r>
              <a:rPr lang="cs-CZ" sz="1500" dirty="0" err="1" smtClean="0">
                <a:latin typeface="+mj-lt"/>
              </a:rPr>
              <a:t>BitString</a:t>
            </a:r>
            <a:r>
              <a:rPr lang="cs-CZ" sz="1500" dirty="0" smtClean="0">
                <a:latin typeface="+mj-lt"/>
              </a:rPr>
              <a:t> </a:t>
            </a:r>
            <a:r>
              <a:rPr lang="cs-CZ" sz="1500" dirty="0" err="1" smtClean="0">
                <a:latin typeface="+mj-lt"/>
              </a:rPr>
              <a:t>succendent</a:t>
            </a:r>
            <a:r>
              <a:rPr lang="cs-CZ" sz="1500" dirty="0" smtClean="0">
                <a:latin typeface="+mj-lt"/>
              </a:rPr>
              <a:t> in </a:t>
            </a:r>
            <a:r>
              <a:rPr lang="cs-CZ" sz="1500" dirty="0" err="1" smtClean="0">
                <a:latin typeface="+mj-lt"/>
              </a:rPr>
              <a:t>succedents</a:t>
            </a:r>
            <a:r>
              <a:rPr lang="cs-CZ" sz="1500" dirty="0" smtClean="0">
                <a:latin typeface="+mj-lt"/>
              </a:rPr>
              <a:t>)</a:t>
            </a: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{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</a:t>
            </a:r>
            <a:r>
              <a:rPr lang="en-US" sz="1500" dirty="0" err="1" smtClean="0">
                <a:latin typeface="+mj-lt"/>
              </a:rPr>
              <a:t>BitString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 err="1" smtClean="0">
                <a:latin typeface="+mj-lt"/>
              </a:rPr>
              <a:t>overallResult</a:t>
            </a:r>
            <a:r>
              <a:rPr lang="en-US" sz="1500" dirty="0" smtClean="0">
                <a:latin typeface="+mj-lt"/>
              </a:rPr>
              <a:t> = new </a:t>
            </a:r>
            <a:r>
              <a:rPr lang="en-US" sz="1500" dirty="0" err="1" smtClean="0">
                <a:latin typeface="+mj-lt"/>
              </a:rPr>
              <a:t>FalseBitString</a:t>
            </a:r>
            <a:r>
              <a:rPr lang="en-US" sz="1500" dirty="0" smtClean="0">
                <a:latin typeface="+mj-lt"/>
              </a:rPr>
              <a:t>();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</a:t>
            </a:r>
            <a:r>
              <a:rPr lang="en-US" sz="1500" dirty="0" err="1" smtClean="0">
                <a:latin typeface="+mj-lt"/>
              </a:rPr>
              <a:t>foreach</a:t>
            </a:r>
            <a:r>
              <a:rPr lang="en-US" sz="1500" dirty="0" smtClean="0">
                <a:latin typeface="+mj-lt"/>
              </a:rPr>
              <a:t> (</a:t>
            </a:r>
            <a:r>
              <a:rPr lang="en-US" sz="1500" dirty="0" err="1" smtClean="0">
                <a:latin typeface="+mj-lt"/>
              </a:rPr>
              <a:t>BitString</a:t>
            </a:r>
            <a:r>
              <a:rPr lang="en-US" sz="1500" dirty="0" smtClean="0">
                <a:latin typeface="+mj-lt"/>
              </a:rPr>
              <a:t> antecedent in antecedents)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{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	</a:t>
            </a:r>
            <a:r>
              <a:rPr lang="en-US" sz="1500" dirty="0" err="1" smtClean="0">
                <a:latin typeface="+mj-lt"/>
              </a:rPr>
              <a:t>BitString</a:t>
            </a:r>
            <a:r>
              <a:rPr lang="en-US" sz="1500" dirty="0" smtClean="0">
                <a:latin typeface="+mj-lt"/>
              </a:rPr>
              <a:t> </a:t>
            </a:r>
            <a:r>
              <a:rPr lang="en-US" sz="1500" dirty="0" err="1" smtClean="0">
                <a:latin typeface="+mj-lt"/>
              </a:rPr>
              <a:t>tmp</a:t>
            </a:r>
            <a:r>
              <a:rPr lang="en-US" sz="1500" dirty="0" smtClean="0">
                <a:latin typeface="+mj-lt"/>
              </a:rPr>
              <a:t> = </a:t>
            </a:r>
            <a:r>
              <a:rPr lang="en-US" sz="1500" dirty="0" err="1" smtClean="0">
                <a:latin typeface="+mj-lt"/>
              </a:rPr>
              <a:t>GetOneBitString</a:t>
            </a:r>
            <a:r>
              <a:rPr lang="en-US" sz="1500" dirty="0" smtClean="0">
                <a:latin typeface="+mj-lt"/>
              </a:rPr>
              <a:t>(antecedent, sukcedent);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	</a:t>
            </a:r>
            <a:r>
              <a:rPr lang="en-US" sz="1500" dirty="0" err="1" smtClean="0">
                <a:latin typeface="+mj-lt"/>
              </a:rPr>
              <a:t>overallResult</a:t>
            </a:r>
            <a:r>
              <a:rPr lang="en-US" sz="1500" dirty="0" smtClean="0">
                <a:latin typeface="+mj-lt"/>
              </a:rPr>
              <a:t> = </a:t>
            </a:r>
            <a:r>
              <a:rPr lang="en-US" sz="1500" dirty="0" err="1" smtClean="0">
                <a:latin typeface="+mj-lt"/>
              </a:rPr>
              <a:t>overallResult.Or</a:t>
            </a:r>
            <a:r>
              <a:rPr lang="en-US" sz="1500" dirty="0" smtClean="0">
                <a:latin typeface="+mj-lt"/>
              </a:rPr>
              <a:t>(</a:t>
            </a:r>
            <a:r>
              <a:rPr lang="en-US" sz="1500" dirty="0" err="1" smtClean="0">
                <a:latin typeface="+mj-lt"/>
              </a:rPr>
              <a:t>tmp</a:t>
            </a:r>
            <a:r>
              <a:rPr lang="en-US" sz="1500" dirty="0" smtClean="0">
                <a:latin typeface="+mj-lt"/>
              </a:rPr>
              <a:t>);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}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	Return </a:t>
            </a:r>
            <a:r>
              <a:rPr lang="en-US" sz="1500" dirty="0" err="1" smtClean="0">
                <a:latin typeface="+mj-lt"/>
              </a:rPr>
              <a:t>overallResult</a:t>
            </a:r>
            <a:r>
              <a:rPr lang="en-US" sz="1500" dirty="0" smtClean="0">
                <a:latin typeface="+mj-lt"/>
              </a:rPr>
              <a:t>;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r>
              <a:rPr lang="en-US" sz="1500" dirty="0" smtClean="0">
                <a:latin typeface="+mj-lt"/>
              </a:rPr>
              <a:t>}</a:t>
            </a:r>
            <a:endParaRPr lang="cs-CZ" sz="1500" dirty="0" smtClean="0">
              <a:latin typeface="+mj-lt"/>
            </a:endParaRPr>
          </a:p>
          <a:p>
            <a:pPr lvl="1">
              <a:buNone/>
            </a:pPr>
            <a:endParaRPr lang="cs-CZ" sz="1500" dirty="0" smtClean="0">
              <a:latin typeface="+mj-lt"/>
            </a:endParaRPr>
          </a:p>
          <a:p>
            <a:pPr lvl="0">
              <a:buClr>
                <a:srgbClr val="0BD0D9"/>
              </a:buClr>
            </a:pPr>
            <a:r>
              <a:rPr lang="cs-CZ" dirty="0" smtClean="0">
                <a:solidFill>
                  <a:prstClr val="black"/>
                </a:solidFill>
              </a:rPr>
              <a:t>Redukce počtu </a:t>
            </a:r>
            <a:r>
              <a:rPr lang="cs-CZ" dirty="0" err="1" smtClean="0">
                <a:solidFill>
                  <a:prstClr val="black"/>
                </a:solidFill>
              </a:rPr>
              <a:t>hypotézových</a:t>
            </a:r>
            <a:r>
              <a:rPr lang="cs-CZ" dirty="0" smtClean="0">
                <a:solidFill>
                  <a:prstClr val="black"/>
                </a:solidFill>
              </a:rPr>
              <a:t> atributů, nárůst počtu jedniček v </a:t>
            </a:r>
            <a:r>
              <a:rPr lang="cs-CZ" dirty="0" err="1" smtClean="0">
                <a:solidFill>
                  <a:prstClr val="black"/>
                </a:solidFill>
              </a:rPr>
              <a:t>hypotézových</a:t>
            </a:r>
            <a:r>
              <a:rPr lang="cs-CZ" dirty="0" smtClean="0">
                <a:solidFill>
                  <a:prstClr val="black"/>
                </a:solidFill>
              </a:rPr>
              <a:t> atributech (</a:t>
            </a:r>
            <a:r>
              <a:rPr lang="cs-CZ" sz="2800" dirty="0" smtClean="0"/>
              <a:t>1</a:t>
            </a:r>
            <a:r>
              <a:rPr lang="cs-CZ" sz="2800" dirty="0" smtClean="0">
                <a:sym typeface="Symbol"/>
              </a:rPr>
              <a:t></a:t>
            </a:r>
            <a:r>
              <a:rPr lang="cs-CZ" sz="2800" dirty="0" smtClean="0"/>
              <a:t>V a 2</a:t>
            </a:r>
            <a:r>
              <a:rPr lang="cs-CZ" sz="2800" dirty="0" smtClean="0">
                <a:sym typeface="Symbol"/>
              </a:rPr>
              <a:t></a:t>
            </a:r>
            <a:r>
              <a:rPr lang="cs-CZ" sz="2800" dirty="0" smtClean="0"/>
              <a:t>V na X</a:t>
            </a:r>
            <a:r>
              <a:rPr lang="cs-CZ" sz="2800" dirty="0" smtClean="0">
                <a:sym typeface="Symbol"/>
              </a:rPr>
              <a:t></a:t>
            </a:r>
            <a:r>
              <a:rPr lang="cs-CZ" sz="2800" dirty="0" smtClean="0"/>
              <a:t>V)</a:t>
            </a:r>
            <a:endParaRPr lang="cs-CZ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cs-CZ" sz="1500" dirty="0" smtClean="0">
              <a:latin typeface="+mj-lt"/>
            </a:endParaRPr>
          </a:p>
          <a:p>
            <a:pPr lvl="1">
              <a:buNone/>
            </a:pPr>
            <a:endParaRPr lang="cs-CZ" sz="15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Alternativní 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Atribut TRUE: atribut, který v bitovém řetízku obsahuje samé jedničky</a:t>
            </a:r>
          </a:p>
          <a:p>
            <a:r>
              <a:rPr lang="cs-CZ" dirty="0" smtClean="0"/>
              <a:t>Přidáním atributu TRUE ve fázi předzpracování dat + vhodným zadáním úlohy zle získat pravidla obsahující v antecedentu klíč hlavní tabulky</a:t>
            </a:r>
          </a:p>
          <a:p>
            <a:pPr>
              <a:buNone/>
            </a:pPr>
            <a:r>
              <a:rPr lang="cs-CZ" dirty="0" smtClean="0"/>
              <a:t>Srovnání:</a:t>
            </a:r>
          </a:p>
          <a:p>
            <a:r>
              <a:rPr lang="cs-CZ" dirty="0" smtClean="0"/>
              <a:t>Modifikace 4FT intuitivnější, „čistší“</a:t>
            </a:r>
          </a:p>
          <a:p>
            <a:r>
              <a:rPr lang="cs-CZ" dirty="0" smtClean="0"/>
              <a:t>Atribut TRUE výpočetně jednodušší (pokud fyzicky přidá), výpočetně ekvivalentní (případná programová implementace TRUE atributu)</a:t>
            </a: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výzkum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Inspirace pro A. </a:t>
            </a:r>
            <a:r>
              <a:rPr lang="cs-CZ" dirty="0" err="1" smtClean="0"/>
              <a:t>Kuzmina</a:t>
            </a:r>
            <a:r>
              <a:rPr lang="cs-CZ" dirty="0" smtClean="0"/>
              <a:t>, externího doktoranda KIZI se zaměřením disertace na multirelační metodu GUHA</a:t>
            </a:r>
          </a:p>
          <a:p>
            <a:pPr>
              <a:buNone/>
            </a:pPr>
            <a:endParaRPr lang="cs-CZ" dirty="0" smtClean="0"/>
          </a:p>
          <a:p>
            <a:r>
              <a:rPr lang="cs-CZ" dirty="0" smtClean="0"/>
              <a:t>Implementace modifikovaného algoritmu </a:t>
            </a:r>
            <a:r>
              <a:rPr lang="cs-CZ" dirty="0" smtClean="0"/>
              <a:t>4FT vs. TRUE atributu</a:t>
            </a:r>
            <a:endParaRPr lang="cs-CZ" dirty="0" smtClean="0"/>
          </a:p>
          <a:p>
            <a:r>
              <a:rPr lang="cs-CZ" dirty="0" smtClean="0"/>
              <a:t>Role kvantifikátorů v </a:t>
            </a:r>
            <a:r>
              <a:rPr lang="cs-CZ" dirty="0" err="1" smtClean="0"/>
              <a:t>dvojpolních</a:t>
            </a:r>
            <a:r>
              <a:rPr lang="cs-CZ" dirty="0" smtClean="0"/>
              <a:t> kontingenčních tabulkách</a:t>
            </a:r>
          </a:p>
          <a:p>
            <a:r>
              <a:rPr lang="cs-CZ" dirty="0" smtClean="0"/>
              <a:t>Provedení uspokojujících experimentů</a:t>
            </a:r>
          </a:p>
          <a:p>
            <a:pPr>
              <a:buNone/>
            </a:pPr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Vztah k disertaci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Téma disertace: fuzzy GUHA</a:t>
            </a:r>
          </a:p>
          <a:p>
            <a:r>
              <a:rPr lang="cs-CZ" dirty="0" smtClean="0"/>
              <a:t>fuzzy bitové řetízky (neurčitost až po konstrukci kontingenčních tabulek)</a:t>
            </a:r>
          </a:p>
          <a:p>
            <a:r>
              <a:rPr lang="cs-CZ" dirty="0" smtClean="0"/>
              <a:t>fuzzy kvantifikátory (neurčitost v počítání s kontingenčními tabulkami)</a:t>
            </a:r>
          </a:p>
          <a:p>
            <a:pPr>
              <a:buNone/>
            </a:pPr>
            <a:r>
              <a:rPr lang="cs-CZ" dirty="0" smtClean="0"/>
              <a:t>Multirelační VS. fuzzy</a:t>
            </a:r>
          </a:p>
          <a:p>
            <a:r>
              <a:rPr lang="cs-CZ" dirty="0" smtClean="0"/>
              <a:t>fuzzy hypotézové atributy (neurčitost hypotéz pro jednotlivé objekty hlavní tabulky)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Motivace</a:t>
            </a:r>
          </a:p>
          <a:p>
            <a:r>
              <a:rPr lang="cs-CZ" dirty="0" smtClean="0"/>
              <a:t>Základ teorie 4FT a multirelační 4FT</a:t>
            </a:r>
          </a:p>
          <a:p>
            <a:r>
              <a:rPr lang="cs-CZ" dirty="0" smtClean="0"/>
              <a:t>Smysluplnost </a:t>
            </a:r>
            <a:r>
              <a:rPr lang="cs-CZ" dirty="0" err="1" smtClean="0"/>
              <a:t>hypotézových</a:t>
            </a:r>
            <a:r>
              <a:rPr lang="cs-CZ" dirty="0" smtClean="0"/>
              <a:t> atributů a </a:t>
            </a:r>
            <a:r>
              <a:rPr lang="cs-CZ" dirty="0" err="1" smtClean="0"/>
              <a:t>hypotézových</a:t>
            </a:r>
            <a:r>
              <a:rPr lang="cs-CZ" dirty="0" smtClean="0"/>
              <a:t> atributů majících v antecedentu klíč hlavní tabulky</a:t>
            </a:r>
          </a:p>
          <a:p>
            <a:r>
              <a:rPr lang="cs-CZ" dirty="0" smtClean="0"/>
              <a:t>Proč neumíme konstruovat hypotézové atributy mající v antecedentu klíč hlavní tabulky</a:t>
            </a:r>
          </a:p>
          <a:p>
            <a:r>
              <a:rPr lang="cs-CZ" dirty="0" smtClean="0"/>
              <a:t>Modifikace algoritmu 4FT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Motivace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Dlouholetý výzkum metody GUHA na VŠE – </a:t>
            </a:r>
            <a:r>
              <a:rPr lang="cs-CZ" i="1" dirty="0" err="1" smtClean="0"/>
              <a:t>LISp</a:t>
            </a:r>
            <a:r>
              <a:rPr lang="cs-CZ" i="1" dirty="0" smtClean="0"/>
              <a:t>-</a:t>
            </a:r>
            <a:r>
              <a:rPr lang="cs-CZ" i="1" dirty="0" err="1" smtClean="0"/>
              <a:t>Miner</a:t>
            </a:r>
            <a:endParaRPr lang="cs-CZ" i="1" dirty="0" smtClean="0"/>
          </a:p>
          <a:p>
            <a:r>
              <a:rPr lang="cs-CZ" dirty="0" smtClean="0"/>
              <a:t>Prozkoumaná teorie o relačním rozšíření procedury 4FT (</a:t>
            </a:r>
            <a:r>
              <a:rPr lang="cs-CZ" i="1" dirty="0" smtClean="0"/>
              <a:t>4ft-</a:t>
            </a:r>
            <a:r>
              <a:rPr lang="cs-CZ" i="1" dirty="0" err="1" smtClean="0"/>
              <a:t>miner</a:t>
            </a:r>
            <a:r>
              <a:rPr lang="cs-CZ" dirty="0" smtClean="0"/>
              <a:t>) – multirelační 4FT</a:t>
            </a:r>
          </a:p>
          <a:p>
            <a:r>
              <a:rPr lang="cs-CZ" dirty="0" smtClean="0"/>
              <a:t>3 implementace multirelační 4FT</a:t>
            </a:r>
          </a:p>
          <a:p>
            <a:r>
              <a:rPr lang="cs-CZ" dirty="0" smtClean="0"/>
              <a:t>Experimenty veskrze neúspěšné </a:t>
            </a:r>
          </a:p>
          <a:p>
            <a:endParaRPr lang="cs-CZ" dirty="0" smtClean="0"/>
          </a:p>
          <a:p>
            <a:r>
              <a:rPr lang="cs-CZ" dirty="0" smtClean="0"/>
              <a:t>Zamyšlení se nad smysluplností (sémantickou správností) výsledků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Procedura 4FT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Procedura pro hledání </a:t>
            </a:r>
            <a:r>
              <a:rPr lang="cs-CZ" i="1" dirty="0" smtClean="0"/>
              <a:t>zobecněných asociačních pravidel</a:t>
            </a:r>
            <a:endParaRPr lang="cs-CZ" dirty="0" smtClean="0"/>
          </a:p>
          <a:p>
            <a:r>
              <a:rPr lang="cs-CZ" dirty="0" smtClean="0"/>
              <a:t>Hledá pravidla ve tvaru </a:t>
            </a:r>
            <a:r>
              <a:rPr lang="en-US" sz="2400" dirty="0" smtClean="0">
                <a:sym typeface="Symbol" pitchFamily="18" charset="2"/>
              </a:rPr>
              <a:t>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≈ </a:t>
            </a:r>
            <a:r>
              <a:rPr lang="el-GR" sz="2400" dirty="0" smtClean="0">
                <a:cs typeface="Arial" charset="0"/>
                <a:sym typeface="Symbol" pitchFamily="18" charset="2"/>
              </a:rPr>
              <a:t>ψ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</a:t>
            </a:r>
            <a:r>
              <a:rPr lang="cs-CZ" sz="2400" dirty="0" smtClean="0">
                <a:cs typeface="Arial" charset="0"/>
                <a:sym typeface="Symbol" pitchFamily="18" charset="2"/>
              </a:rPr>
              <a:t>(zjednodušená podoba), kde </a:t>
            </a:r>
            <a:r>
              <a:rPr lang="en-US" sz="2400" dirty="0" smtClean="0">
                <a:solidFill>
                  <a:prstClr val="black"/>
                </a:solidFill>
                <a:sym typeface="Symbol" pitchFamily="18" charset="2"/>
              </a:rPr>
              <a:t></a:t>
            </a:r>
            <a:r>
              <a:rPr lang="cs-CZ" sz="2400" dirty="0" smtClean="0">
                <a:solidFill>
                  <a:prstClr val="black"/>
                </a:solidFill>
                <a:sym typeface="Symbol" pitchFamily="18" charset="2"/>
              </a:rPr>
              <a:t> a </a:t>
            </a:r>
            <a:r>
              <a:rPr lang="el-GR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ψ</a:t>
            </a:r>
            <a:r>
              <a:rPr lang="cs-CZ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 jsou </a:t>
            </a:r>
            <a:r>
              <a:rPr lang="cs-CZ" sz="2400" i="1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Booleovské atributy </a:t>
            </a:r>
            <a:r>
              <a:rPr lang="cs-CZ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a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≈ </a:t>
            </a:r>
            <a:r>
              <a:rPr lang="cs-CZ" sz="2400" dirty="0" smtClean="0">
                <a:cs typeface="Arial" charset="0"/>
                <a:sym typeface="Symbol" pitchFamily="18" charset="2"/>
              </a:rPr>
              <a:t> </a:t>
            </a:r>
            <a:r>
              <a:rPr lang="cs-CZ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je </a:t>
            </a:r>
            <a:r>
              <a:rPr lang="cs-CZ" sz="2400" i="1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4ft-kvantifikátor</a:t>
            </a:r>
            <a:endParaRPr lang="cs-CZ" sz="2400" dirty="0" smtClean="0">
              <a:solidFill>
                <a:prstClr val="black"/>
              </a:solidFill>
              <a:cs typeface="Arial" charset="0"/>
              <a:sym typeface="Symbol" pitchFamily="18" charset="2"/>
            </a:endParaRPr>
          </a:p>
          <a:p>
            <a:r>
              <a:rPr lang="cs-CZ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Vyhodnocení pravidla pomocí čtyřpolní kontingenční tabulky: </a:t>
            </a:r>
          </a:p>
          <a:p>
            <a:endParaRPr lang="cs-CZ" sz="2400" dirty="0" smtClean="0">
              <a:solidFill>
                <a:prstClr val="black"/>
              </a:solidFill>
              <a:cs typeface="Arial" charset="0"/>
              <a:sym typeface="Symbol" pitchFamily="18" charset="2"/>
            </a:endParaRPr>
          </a:p>
          <a:p>
            <a:endParaRPr lang="cs-CZ" sz="2400" dirty="0" smtClean="0">
              <a:solidFill>
                <a:prstClr val="black"/>
              </a:solidFill>
              <a:cs typeface="Arial" charset="0"/>
              <a:sym typeface="Symbol" pitchFamily="18" charset="2"/>
            </a:endParaRPr>
          </a:p>
          <a:p>
            <a:endParaRPr lang="cs-CZ" dirty="0" smtClean="0"/>
          </a:p>
          <a:p>
            <a:r>
              <a:rPr lang="cs-CZ" dirty="0" smtClean="0"/>
              <a:t>4ft-kvantifikátor: funkce 		</a:t>
            </a:r>
            <a:r>
              <a:rPr lang="cs-CZ" i="1" dirty="0" smtClean="0"/>
              <a:t>f(a,b,c,d) </a:t>
            </a:r>
            <a:r>
              <a:rPr lang="cs-CZ" i="1" dirty="0" smtClean="0">
                <a:sym typeface="Symbol"/>
              </a:rPr>
              <a:t></a:t>
            </a:r>
            <a:r>
              <a:rPr lang="cs-CZ" i="1" dirty="0" smtClean="0"/>
              <a:t> </a:t>
            </a:r>
            <a:r>
              <a:rPr lang="en-US" i="1" dirty="0" smtClean="0"/>
              <a:t>{0,1}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428992" y="4214818"/>
          <a:ext cx="20520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4000"/>
                <a:gridCol w="684000"/>
                <a:gridCol w="684000"/>
              </a:tblGrid>
              <a:tr h="36576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ψ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sym typeface="Symbol"/>
                        </a:rPr>
                        <a:t></a:t>
                      </a:r>
                      <a:r>
                        <a:rPr lang="el-GR" dirty="0" smtClean="0"/>
                        <a:t>ψ</a:t>
                      </a:r>
                      <a:endParaRPr lang="cs-CZ" dirty="0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sym typeface="Symbol"/>
                        </a:rPr>
                        <a:t></a:t>
                      </a:r>
                      <a:endParaRPr lang="cs-CZ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>
                          <a:sym typeface="Symbol"/>
                        </a:rPr>
                        <a:t></a:t>
                      </a:r>
                      <a:endParaRPr lang="cs-CZ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Booleovské atributy a bitové řetízky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438912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Datová tabulka: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Booleovské atributy a odpovídající bitové řetízky</a:t>
            </a:r>
          </a:p>
          <a:p>
            <a:pPr>
              <a:buNone/>
            </a:pPr>
            <a:r>
              <a:rPr lang="cs-CZ" dirty="0" smtClean="0"/>
              <a:t>Okres</a:t>
            </a:r>
            <a:r>
              <a:rPr lang="en-US" dirty="0" smtClean="0"/>
              <a:t>[</a:t>
            </a:r>
            <a:r>
              <a:rPr lang="en-US" dirty="0" err="1" smtClean="0"/>
              <a:t>Praha</a:t>
            </a:r>
            <a:r>
              <a:rPr lang="en-US" dirty="0" smtClean="0"/>
              <a:t>]				</a:t>
            </a:r>
            <a:r>
              <a:rPr lang="cs-CZ" dirty="0" smtClean="0"/>
              <a:t>	</a:t>
            </a:r>
            <a:r>
              <a:rPr lang="en-US" dirty="0" smtClean="0"/>
              <a:t>[1,0,1,0]</a:t>
            </a:r>
          </a:p>
          <a:p>
            <a:pPr>
              <a:buNone/>
            </a:pPr>
            <a:r>
              <a:rPr lang="en-US" dirty="0" err="1" smtClean="0"/>
              <a:t>Statu</a:t>
            </a:r>
            <a:r>
              <a:rPr lang="cs-CZ" dirty="0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en-US" dirty="0" smtClean="0"/>
              <a:t>]				</a:t>
            </a:r>
            <a:r>
              <a:rPr lang="cs-CZ" dirty="0" smtClean="0"/>
              <a:t>	</a:t>
            </a:r>
            <a:r>
              <a:rPr lang="en-US" dirty="0" smtClean="0"/>
              <a:t>[1,1,0,1]</a:t>
            </a:r>
          </a:p>
          <a:p>
            <a:pPr>
              <a:buNone/>
            </a:pPr>
            <a:r>
              <a:rPr lang="en-US" dirty="0" err="1" smtClean="0"/>
              <a:t>Okres</a:t>
            </a:r>
            <a:r>
              <a:rPr lang="en-US" dirty="0" smtClean="0"/>
              <a:t>[</a:t>
            </a:r>
            <a:r>
              <a:rPr lang="en-US" dirty="0" err="1" smtClean="0"/>
              <a:t>Praha</a:t>
            </a:r>
            <a:r>
              <a:rPr lang="en-US" dirty="0" smtClean="0"/>
              <a:t>] &amp; </a:t>
            </a:r>
            <a:r>
              <a:rPr lang="cs-CZ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/>
              <a:t>Statu</a:t>
            </a:r>
            <a:r>
              <a:rPr lang="cs-CZ" dirty="0" smtClean="0"/>
              <a:t>s</a:t>
            </a:r>
            <a:r>
              <a:rPr lang="en-US" dirty="0" smtClean="0"/>
              <a:t>[</a:t>
            </a:r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en-US" dirty="0" smtClean="0"/>
              <a:t>]		[0,0,1,0]</a:t>
            </a:r>
            <a:endParaRPr lang="cs-CZ" dirty="0" smtClean="0"/>
          </a:p>
          <a:p>
            <a:pPr>
              <a:buNone/>
            </a:pPr>
            <a:endParaRPr lang="en-US" dirty="0" smtClean="0"/>
          </a:p>
          <a:p>
            <a:r>
              <a:rPr lang="cs-CZ" sz="2800" dirty="0" smtClean="0">
                <a:cs typeface="Arial" charset="0"/>
                <a:sym typeface="Symbol" pitchFamily="18" charset="2"/>
              </a:rPr>
              <a:t>Konstrukce čtyřpolní tabulky pomocí bitových řetízků</a:t>
            </a:r>
            <a:endParaRPr lang="cs-CZ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286116" y="1643050"/>
          <a:ext cx="4608000" cy="184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000"/>
                <a:gridCol w="1152000"/>
                <a:gridCol w="1152000"/>
                <a:gridCol w="1152000"/>
              </a:tblGrid>
              <a:tr h="32400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KlientID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Okres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Plat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Status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Praha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20 000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dobrý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Brno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25 000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dobrý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Praha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30 000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špatný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Ostrava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20 000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dobrý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Multirelační 4FT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4FT procedura, kde </a:t>
            </a:r>
            <a:r>
              <a:rPr lang="en-US" sz="2800" dirty="0" smtClean="0">
                <a:solidFill>
                  <a:prstClr val="black"/>
                </a:solidFill>
                <a:sym typeface="Symbol" pitchFamily="18" charset="2"/>
              </a:rPr>
              <a:t></a:t>
            </a:r>
            <a:r>
              <a:rPr lang="cs-CZ" sz="2800" dirty="0" smtClean="0">
                <a:solidFill>
                  <a:prstClr val="black"/>
                </a:solidFill>
                <a:sym typeface="Symbol" pitchFamily="18" charset="2"/>
              </a:rPr>
              <a:t> a </a:t>
            </a:r>
            <a:r>
              <a:rPr lang="el-GR" sz="28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ψ</a:t>
            </a:r>
            <a:r>
              <a:rPr lang="cs-CZ" sz="28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 mohou být složeny z </a:t>
            </a:r>
            <a:r>
              <a:rPr lang="cs-CZ" sz="2800" i="1" dirty="0" err="1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hypotézových</a:t>
            </a:r>
            <a:r>
              <a:rPr lang="cs-CZ" sz="2800" i="1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 atributů</a:t>
            </a:r>
          </a:p>
          <a:p>
            <a:r>
              <a:rPr lang="cs-CZ" sz="28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Hypotézový atribut: 4Ft pravidlo platící v tabulce připojené k tabulce hlavní</a:t>
            </a:r>
          </a:p>
          <a:p>
            <a:pPr>
              <a:buNone/>
            </a:pPr>
            <a:endParaRPr lang="cs-CZ" sz="2800" dirty="0" smtClean="0">
              <a:solidFill>
                <a:prstClr val="black"/>
              </a:solidFill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cs-CZ" sz="28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Příklad: hlavní tabulka obsahuje informace o klientech banky a jejích statutech, vedlejší tabulka obsahuje informace o transakcích jednotlivých klientů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Hypotézový atribut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2844" y="2214554"/>
            <a:ext cx="3400420" cy="24288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s-CZ" sz="2200" dirty="0" smtClean="0"/>
              <a:t>	Každý klient má své transakce</a:t>
            </a:r>
          </a:p>
          <a:p>
            <a:endParaRPr lang="cs-CZ" sz="2200" dirty="0" smtClean="0"/>
          </a:p>
          <a:p>
            <a:pPr>
              <a:buNone/>
            </a:pPr>
            <a:r>
              <a:rPr lang="cs-CZ" sz="2200" dirty="0" smtClean="0"/>
              <a:t>	Hodnota hypotézového atributu bude různá</a:t>
            </a:r>
          </a:p>
        </p:txBody>
      </p:sp>
      <p:sp>
        <p:nvSpPr>
          <p:cNvPr id="4" name="Obdélník 3"/>
          <p:cNvSpPr/>
          <p:nvPr/>
        </p:nvSpPr>
        <p:spPr>
          <a:xfrm>
            <a:off x="3714744" y="2143116"/>
            <a:ext cx="92869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4643438" y="214311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5000628" y="214311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357818" y="214311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3714744" y="2500306"/>
            <a:ext cx="928694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Klient A</a:t>
            </a:r>
            <a:endParaRPr lang="cs-CZ" sz="1600" dirty="0"/>
          </a:p>
        </p:txBody>
      </p:sp>
      <p:sp>
        <p:nvSpPr>
          <p:cNvPr id="9" name="Obdélník 8"/>
          <p:cNvSpPr/>
          <p:nvPr/>
        </p:nvSpPr>
        <p:spPr>
          <a:xfrm>
            <a:off x="4643438" y="250030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5000628" y="250030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5357818" y="250030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3714744" y="2857496"/>
            <a:ext cx="92869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4643438" y="285749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5000628" y="285749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5357818" y="285749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3714744" y="3214686"/>
            <a:ext cx="928694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Klient D</a:t>
            </a:r>
            <a:endParaRPr lang="cs-CZ" sz="1600" dirty="0"/>
          </a:p>
        </p:txBody>
      </p:sp>
      <p:sp>
        <p:nvSpPr>
          <p:cNvPr id="17" name="Obdélník 16"/>
          <p:cNvSpPr/>
          <p:nvPr/>
        </p:nvSpPr>
        <p:spPr>
          <a:xfrm>
            <a:off x="4643438" y="321468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5000628" y="321468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5357818" y="321468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>
            <a:off x="3714744" y="3571876"/>
            <a:ext cx="928694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4643438" y="357187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bdélník 21"/>
          <p:cNvSpPr/>
          <p:nvPr/>
        </p:nvSpPr>
        <p:spPr>
          <a:xfrm>
            <a:off x="5000628" y="357187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/>
          <p:cNvSpPr/>
          <p:nvPr/>
        </p:nvSpPr>
        <p:spPr>
          <a:xfrm>
            <a:off x="5357818" y="3571876"/>
            <a:ext cx="35719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 23"/>
          <p:cNvSpPr/>
          <p:nvPr/>
        </p:nvSpPr>
        <p:spPr>
          <a:xfrm>
            <a:off x="6572264" y="1571612"/>
            <a:ext cx="221457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bdélník 24"/>
          <p:cNvSpPr/>
          <p:nvPr/>
        </p:nvSpPr>
        <p:spPr>
          <a:xfrm>
            <a:off x="6572264" y="1857364"/>
            <a:ext cx="2214578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cs-CZ" sz="1000" dirty="0" smtClean="0"/>
              <a:t>Transakce 20</a:t>
            </a:r>
          </a:p>
          <a:p>
            <a:r>
              <a:rPr lang="cs-CZ" sz="1000" dirty="0" smtClean="0"/>
              <a:t>Transakce 21</a:t>
            </a:r>
          </a:p>
          <a:p>
            <a:r>
              <a:rPr lang="cs-CZ" sz="1000" dirty="0" smtClean="0"/>
              <a:t>..</a:t>
            </a:r>
          </a:p>
          <a:p>
            <a:r>
              <a:rPr lang="cs-CZ" sz="1000" dirty="0" smtClean="0"/>
              <a:t>..</a:t>
            </a:r>
          </a:p>
          <a:p>
            <a:r>
              <a:rPr lang="cs-CZ" sz="1000" dirty="0" smtClean="0"/>
              <a:t>..</a:t>
            </a:r>
            <a:endParaRPr lang="cs-CZ" sz="1000" dirty="0"/>
          </a:p>
        </p:txBody>
      </p:sp>
      <p:sp>
        <p:nvSpPr>
          <p:cNvPr id="26" name="Obdélník 25"/>
          <p:cNvSpPr/>
          <p:nvPr/>
        </p:nvSpPr>
        <p:spPr>
          <a:xfrm>
            <a:off x="6572264" y="2714620"/>
            <a:ext cx="2214578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bdélník 26"/>
          <p:cNvSpPr/>
          <p:nvPr/>
        </p:nvSpPr>
        <p:spPr>
          <a:xfrm>
            <a:off x="6572264" y="3000372"/>
            <a:ext cx="2214578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cs-CZ" sz="1000" dirty="0">
                <a:solidFill>
                  <a:prstClr val="black"/>
                </a:solidFill>
              </a:rPr>
              <a:t>Transakce </a:t>
            </a:r>
            <a:r>
              <a:rPr lang="cs-CZ" sz="1000" dirty="0" smtClean="0">
                <a:solidFill>
                  <a:prstClr val="black"/>
                </a:solidFill>
              </a:rPr>
              <a:t>45</a:t>
            </a:r>
            <a:endParaRPr lang="cs-CZ" sz="1000" dirty="0">
              <a:solidFill>
                <a:prstClr val="black"/>
              </a:solidFill>
            </a:endParaRPr>
          </a:p>
          <a:p>
            <a:pPr lvl="0"/>
            <a:r>
              <a:rPr lang="cs-CZ" sz="1000" dirty="0">
                <a:solidFill>
                  <a:prstClr val="black"/>
                </a:solidFill>
              </a:rPr>
              <a:t>Transakce </a:t>
            </a:r>
            <a:r>
              <a:rPr lang="cs-CZ" sz="1000" dirty="0" smtClean="0">
                <a:solidFill>
                  <a:prstClr val="black"/>
                </a:solidFill>
              </a:rPr>
              <a:t>46</a:t>
            </a:r>
            <a:endParaRPr lang="cs-CZ" sz="1000" dirty="0">
              <a:solidFill>
                <a:prstClr val="black"/>
              </a:solidFill>
            </a:endParaRPr>
          </a:p>
          <a:p>
            <a:pPr lvl="0"/>
            <a:r>
              <a:rPr lang="cs-CZ" sz="1000" dirty="0">
                <a:solidFill>
                  <a:prstClr val="black"/>
                </a:solidFill>
              </a:rPr>
              <a:t>..</a:t>
            </a:r>
          </a:p>
          <a:p>
            <a:pPr lvl="0"/>
            <a:r>
              <a:rPr lang="cs-CZ" sz="1000" dirty="0">
                <a:solidFill>
                  <a:prstClr val="black"/>
                </a:solidFill>
              </a:rPr>
              <a:t>..</a:t>
            </a:r>
          </a:p>
          <a:p>
            <a:pPr lvl="0"/>
            <a:r>
              <a:rPr lang="cs-CZ" sz="1000" dirty="0">
                <a:solidFill>
                  <a:prstClr val="black"/>
                </a:solidFill>
              </a:rPr>
              <a:t>..</a:t>
            </a:r>
          </a:p>
        </p:txBody>
      </p:sp>
      <p:cxnSp>
        <p:nvCxnSpPr>
          <p:cNvPr id="30" name="Přímá spojovací čára 29"/>
          <p:cNvCxnSpPr/>
          <p:nvPr/>
        </p:nvCxnSpPr>
        <p:spPr>
          <a:xfrm rot="5400000">
            <a:off x="5965041" y="4464851"/>
            <a:ext cx="1214446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/>
          <p:nvPr/>
        </p:nvCxnSpPr>
        <p:spPr>
          <a:xfrm rot="5400000">
            <a:off x="8180413" y="4464057"/>
            <a:ext cx="121444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šipka 35"/>
          <p:cNvCxnSpPr/>
          <p:nvPr/>
        </p:nvCxnSpPr>
        <p:spPr>
          <a:xfrm flipV="1">
            <a:off x="5715008" y="1857364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šipka 37"/>
          <p:cNvCxnSpPr/>
          <p:nvPr/>
        </p:nvCxnSpPr>
        <p:spPr>
          <a:xfrm flipV="1">
            <a:off x="5715008" y="2714620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ovací šipka 39"/>
          <p:cNvCxnSpPr/>
          <p:nvPr/>
        </p:nvCxnSpPr>
        <p:spPr>
          <a:xfrm flipV="1">
            <a:off x="5715008" y="3000372"/>
            <a:ext cx="857256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ovací šipka 41"/>
          <p:cNvCxnSpPr/>
          <p:nvPr/>
        </p:nvCxnSpPr>
        <p:spPr>
          <a:xfrm>
            <a:off x="5715008" y="3571876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/>
          <p:cNvSpPr txBox="1"/>
          <p:nvPr/>
        </p:nvSpPr>
        <p:spPr>
          <a:xfrm>
            <a:off x="500034" y="4929198"/>
            <a:ext cx="6572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 smtClean="0"/>
              <a:t>Každá kombinace </a:t>
            </a:r>
            <a:r>
              <a:rPr lang="en-US" sz="2200" dirty="0">
                <a:solidFill>
                  <a:prstClr val="black"/>
                </a:solidFill>
                <a:sym typeface="Symbol" pitchFamily="18" charset="2"/>
              </a:rPr>
              <a:t></a:t>
            </a:r>
            <a:r>
              <a:rPr lang="cs-CZ" sz="2200" dirty="0">
                <a:solidFill>
                  <a:prstClr val="black"/>
                </a:solidFill>
                <a:sym typeface="Symbol" pitchFamily="18" charset="2"/>
              </a:rPr>
              <a:t> a </a:t>
            </a:r>
            <a:r>
              <a:rPr lang="el-GR" sz="22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ψ</a:t>
            </a:r>
            <a:r>
              <a:rPr lang="cs-CZ" sz="2200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  ze zadání hypotézového atributu bude mít v hlavní tabulce jeden „virtuální“ </a:t>
            </a:r>
            <a:r>
              <a:rPr lang="cs-CZ" sz="22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atribut</a:t>
            </a:r>
            <a:endParaRPr lang="cs-CZ" sz="2200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Smysluplnost hypotézového atributu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b="1" dirty="0" smtClean="0"/>
              <a:t>Předpoklad</a:t>
            </a:r>
            <a:r>
              <a:rPr lang="cs-CZ" dirty="0" smtClean="0"/>
              <a:t>: dvě tabulky spojené přes atribut A, který je v hlavní tabulce klíčový a ve vedlejší neklíčový</a:t>
            </a:r>
          </a:p>
          <a:p>
            <a:pPr>
              <a:buNone/>
            </a:pPr>
            <a:r>
              <a:rPr lang="cs-CZ" b="1" dirty="0" smtClean="0"/>
              <a:t>Příklad</a:t>
            </a:r>
            <a:r>
              <a:rPr lang="cs-CZ" dirty="0" smtClean="0"/>
              <a:t>: tabulka klientů </a:t>
            </a:r>
            <a:r>
              <a:rPr lang="cs-CZ" dirty="0" err="1" smtClean="0"/>
              <a:t>KlientID</a:t>
            </a:r>
            <a:r>
              <a:rPr lang="cs-CZ" dirty="0" smtClean="0"/>
              <a:t> klíčový, tabulka transakcí </a:t>
            </a:r>
            <a:r>
              <a:rPr lang="cs-CZ" dirty="0" err="1" smtClean="0"/>
              <a:t>KlientID</a:t>
            </a:r>
            <a:r>
              <a:rPr lang="cs-CZ" dirty="0" smtClean="0"/>
              <a:t> neklíčový (</a:t>
            </a:r>
            <a:r>
              <a:rPr lang="cs-CZ" dirty="0" err="1" smtClean="0"/>
              <a:t>TransakceID</a:t>
            </a:r>
            <a:r>
              <a:rPr lang="cs-CZ" dirty="0" smtClean="0"/>
              <a:t> klíčový)</a:t>
            </a:r>
          </a:p>
          <a:p>
            <a:pPr>
              <a:buNone/>
            </a:pPr>
            <a:endParaRPr lang="cs-CZ" dirty="0" smtClean="0"/>
          </a:p>
          <a:p>
            <a:r>
              <a:rPr lang="cs-CZ" dirty="0" smtClean="0"/>
              <a:t>Hlavní tabulka – agregace přes klíč hlavní tabulky</a:t>
            </a:r>
          </a:p>
          <a:p>
            <a:r>
              <a:rPr lang="cs-CZ" dirty="0" smtClean="0"/>
              <a:t>Vedlejší tabulka – agregace přes klíč vedlejší tabulky</a:t>
            </a:r>
          </a:p>
          <a:p>
            <a:pPr>
              <a:buNone/>
            </a:pPr>
            <a:endParaRPr lang="cs-CZ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29190" y="5072074"/>
            <a:ext cx="1114425" cy="11430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65" y="5286386"/>
            <a:ext cx="11795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véPole 7"/>
          <p:cNvSpPr txBox="1">
            <a:spLocks noChangeArrowheads="1"/>
          </p:cNvSpPr>
          <p:nvPr/>
        </p:nvSpPr>
        <p:spPr bwMode="auto">
          <a:xfrm>
            <a:off x="6357950" y="5500702"/>
            <a:ext cx="4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800" dirty="0" smtClean="0">
                <a:latin typeface="Constantia" pitchFamily="18" charset="0"/>
              </a:rPr>
              <a:t>a</a:t>
            </a:r>
            <a:endParaRPr lang="cs-CZ" sz="16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„Auta, která jezdí často v horách“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Hypotézový atribut u zrodu myšlenky </a:t>
            </a:r>
            <a:r>
              <a:rPr lang="cs-CZ" dirty="0" err="1" smtClean="0"/>
              <a:t>multirelačního</a:t>
            </a:r>
            <a:r>
              <a:rPr lang="cs-CZ" dirty="0" smtClean="0"/>
              <a:t> 4FT (doc. </a:t>
            </a:r>
            <a:r>
              <a:rPr lang="cs-CZ" dirty="0" err="1" smtClean="0"/>
              <a:t>Rauch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pPr>
              <a:buNone/>
            </a:pPr>
            <a:r>
              <a:rPr lang="cs-CZ" dirty="0" smtClean="0"/>
              <a:t>Obdobné smysluplné atributy pro klienty a transakce:</a:t>
            </a:r>
          </a:p>
          <a:p>
            <a:r>
              <a:rPr lang="cs-CZ" dirty="0" smtClean="0"/>
              <a:t>Klient, který často platí kartou</a:t>
            </a:r>
          </a:p>
          <a:p>
            <a:r>
              <a:rPr lang="cs-CZ" dirty="0" smtClean="0"/>
              <a:t>Klient, který má vysoký zůstatek na účtu</a:t>
            </a:r>
          </a:p>
          <a:p>
            <a:endParaRPr lang="cs-CZ" dirty="0" smtClean="0"/>
          </a:p>
          <a:p>
            <a:pPr>
              <a:buNone/>
            </a:pPr>
            <a:r>
              <a:rPr lang="cs-CZ" dirty="0" smtClean="0"/>
              <a:t>Pravidla obsahující jako </a:t>
            </a:r>
            <a:r>
              <a:rPr lang="cs-CZ" b="1" dirty="0" smtClean="0"/>
              <a:t>antecedent</a:t>
            </a:r>
            <a:r>
              <a:rPr lang="cs-CZ" dirty="0" smtClean="0"/>
              <a:t> (levá strana pravidla) </a:t>
            </a:r>
            <a:r>
              <a:rPr lang="cs-CZ" b="1" dirty="0" smtClean="0"/>
              <a:t>klíč hlavní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je neumíme 1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493784"/>
          </a:xfrm>
        </p:spPr>
        <p:txBody>
          <a:bodyPr>
            <a:noAutofit/>
          </a:bodyPr>
          <a:lstStyle/>
          <a:p>
            <a:r>
              <a:rPr lang="cs-CZ" sz="2400" dirty="0" smtClean="0"/>
              <a:t>Zjednodušený příklad: 2 klienti, 4 transakce typu „vklad“  a „výběr“</a:t>
            </a:r>
          </a:p>
          <a:p>
            <a:endParaRPr lang="cs-CZ" sz="2400" dirty="0" smtClean="0"/>
          </a:p>
          <a:p>
            <a:endParaRPr lang="cs-CZ" sz="2400" dirty="0" smtClean="0"/>
          </a:p>
          <a:p>
            <a:endParaRPr lang="cs-CZ" sz="2400" dirty="0" smtClean="0"/>
          </a:p>
          <a:p>
            <a:r>
              <a:rPr lang="cs-CZ" sz="2400" dirty="0" smtClean="0"/>
              <a:t>Zadání hypotézového atributu </a:t>
            </a:r>
            <a:r>
              <a:rPr lang="cs-CZ" sz="2400" b="1" dirty="0" smtClean="0"/>
              <a:t>Klient ID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b="1" dirty="0" smtClean="0"/>
              <a:t>Typ </a:t>
            </a:r>
            <a:r>
              <a:rPr lang="cs-CZ" sz="2400" dirty="0" smtClean="0"/>
              <a:t>se ověří 4 kombinace </a:t>
            </a:r>
            <a:r>
              <a:rPr lang="en-US" sz="2400" dirty="0" smtClean="0">
                <a:solidFill>
                  <a:prstClr val="black"/>
                </a:solidFill>
                <a:sym typeface="Symbol" pitchFamily="18" charset="2"/>
              </a:rPr>
              <a:t></a:t>
            </a:r>
            <a:r>
              <a:rPr lang="cs-CZ" sz="2400" dirty="0" smtClean="0">
                <a:solidFill>
                  <a:prstClr val="black"/>
                </a:solidFill>
                <a:sym typeface="Symbol" pitchFamily="18" charset="2"/>
              </a:rPr>
              <a:t> a </a:t>
            </a:r>
            <a:r>
              <a:rPr lang="el-GR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ψ</a:t>
            </a:r>
            <a:r>
              <a:rPr lang="cs-CZ" sz="2400" dirty="0" smtClean="0">
                <a:solidFill>
                  <a:prstClr val="black"/>
                </a:solidFill>
                <a:cs typeface="Arial" charset="0"/>
                <a:sym typeface="Symbol" pitchFamily="18" charset="2"/>
              </a:rPr>
              <a:t> (</a:t>
            </a:r>
            <a:r>
              <a:rPr lang="cs-CZ" sz="2400" dirty="0" smtClean="0"/>
              <a:t>1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dirty="0" smtClean="0"/>
              <a:t>V, 1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dirty="0" smtClean="0"/>
              <a:t>P, 2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dirty="0" smtClean="0"/>
              <a:t>V, 2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dirty="0" smtClean="0"/>
              <a:t>P) a vzniknou 4 čtyřpolní tabulky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3929058" y="2428868"/>
          <a:ext cx="4429156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8826"/>
                <a:gridCol w="1428760"/>
                <a:gridCol w="1071570"/>
              </a:tblGrid>
              <a:tr h="288000">
                <a:tc>
                  <a:txBody>
                    <a:bodyPr/>
                    <a:lstStyle/>
                    <a:p>
                      <a:r>
                        <a:rPr lang="cs-CZ" dirty="0" smtClean="0"/>
                        <a:t>Transakce  ID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Klient ID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Typ</a:t>
                      </a:r>
                      <a:endParaRPr lang="cs-CZ" dirty="0"/>
                    </a:p>
                  </a:txBody>
                  <a:tcPr marL="180000" marR="0" marT="0" marB="0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</a:t>
                      </a:r>
                      <a:endParaRPr lang="cs-CZ" dirty="0"/>
                    </a:p>
                  </a:txBody>
                  <a:tcPr marL="180000" marR="0" marT="0" marB="0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</a:t>
                      </a:r>
                      <a:endParaRPr lang="cs-CZ" dirty="0"/>
                    </a:p>
                  </a:txBody>
                  <a:tcPr marL="180000" marR="0" marT="0" marB="0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</a:t>
                      </a:r>
                      <a:endParaRPr lang="cs-CZ" dirty="0"/>
                    </a:p>
                  </a:txBody>
                  <a:tcPr marL="180000" marR="0" marT="0" marB="0"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 marL="180000" marR="0" marT="0" marB="0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</a:t>
                      </a:r>
                      <a:endParaRPr lang="cs-CZ" dirty="0"/>
                    </a:p>
                  </a:txBody>
                  <a:tcPr marL="180000" marR="0" marT="0" marB="0"/>
                </a:tc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3214678" y="5715016"/>
          <a:ext cx="7143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7190"/>
                <a:gridCol w="35719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857752" y="5715016"/>
          <a:ext cx="71438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7190"/>
                <a:gridCol w="35719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 smtClean="0"/>
                        <a:t>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214678" y="5143512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</a:t>
            </a:r>
            <a:r>
              <a:rPr lang="cs-CZ" sz="2400" dirty="0" smtClean="0">
                <a:sym typeface="Symbol"/>
              </a:rPr>
              <a:t></a:t>
            </a:r>
            <a:r>
              <a:rPr lang="cs-CZ" sz="2400" dirty="0" smtClean="0"/>
              <a:t>V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4857752" y="521495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1</a:t>
            </a:r>
            <a:r>
              <a:rPr lang="cs-CZ" sz="2400" dirty="0" smtClean="0">
                <a:sym typeface="Symbol"/>
              </a:rPr>
              <a:t>P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332</TotalTime>
  <Words>784</Words>
  <Application>Microsoft Office PowerPoint</Application>
  <PresentationFormat>Předvádění na obrazovce (4:3)</PresentationFormat>
  <Paragraphs>221</Paragraphs>
  <Slides>17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Tok</vt:lpstr>
      <vt:lpstr>Smysluplné multirelační 4FT hypotézy</vt:lpstr>
      <vt:lpstr>Motivace</vt:lpstr>
      <vt:lpstr>Procedura 4FT</vt:lpstr>
      <vt:lpstr>Booleovské atributy a bitové řetízky</vt:lpstr>
      <vt:lpstr>Multirelační 4FT</vt:lpstr>
      <vt:lpstr>Hypotézový atribut</vt:lpstr>
      <vt:lpstr>Smysluplnost hypotézového atributu</vt:lpstr>
      <vt:lpstr>„Auta, která jezdí často v horách“</vt:lpstr>
      <vt:lpstr>Proč je neumíme 1</vt:lpstr>
      <vt:lpstr>Proč je neumíme 2</vt:lpstr>
      <vt:lpstr>Algoritmus 4FT</vt:lpstr>
      <vt:lpstr>Modifikace algoritmu 4FT</vt:lpstr>
      <vt:lpstr>Alternativní řešení</vt:lpstr>
      <vt:lpstr>Další výzkum</vt:lpstr>
      <vt:lpstr>Vztah k disertaci</vt:lpstr>
      <vt:lpstr>Shrnutí</vt:lpstr>
      <vt:lpstr>Děkuji za pozornost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Smysluplné multirelační 4FT hypotézy</dc:title>
  <dc:creator>Martin Ralbovský</dc:creator>
  <cp:lastModifiedBy>Martin Ralbovský</cp:lastModifiedBy>
  <cp:revision>31</cp:revision>
  <dcterms:created xsi:type="dcterms:W3CDTF">2008-02-06T10:05:57Z</dcterms:created>
  <dcterms:modified xsi:type="dcterms:W3CDTF">2008-02-07T10:08:45Z</dcterms:modified>
</cp:coreProperties>
</file>