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39" r:id="rId2"/>
  </p:sldMasterIdLst>
  <p:notesMasterIdLst>
    <p:notesMasterId r:id="rId19"/>
  </p:notesMasterIdLst>
  <p:sldIdLst>
    <p:sldId id="256" r:id="rId3"/>
    <p:sldId id="257" r:id="rId4"/>
    <p:sldId id="281" r:id="rId5"/>
    <p:sldId id="288" r:id="rId6"/>
    <p:sldId id="289" r:id="rId7"/>
    <p:sldId id="290" r:id="rId8"/>
    <p:sldId id="297" r:id="rId9"/>
    <p:sldId id="291" r:id="rId10"/>
    <p:sldId id="292" r:id="rId11"/>
    <p:sldId id="293" r:id="rId12"/>
    <p:sldId id="268" r:id="rId13"/>
    <p:sldId id="269" r:id="rId14"/>
    <p:sldId id="270" r:id="rId15"/>
    <p:sldId id="271" r:id="rId16"/>
    <p:sldId id="272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DC1EC67-D3DA-4761-8A2C-53E1504ECFCC}">
          <p14:sldIdLst>
            <p14:sldId id="256"/>
            <p14:sldId id="257"/>
            <p14:sldId id="281"/>
            <p14:sldId id="288"/>
            <p14:sldId id="289"/>
            <p14:sldId id="290"/>
            <p14:sldId id="297"/>
            <p14:sldId id="291"/>
            <p14:sldId id="292"/>
            <p14:sldId id="293"/>
            <p14:sldId id="268"/>
            <p14:sldId id="269"/>
            <p14:sldId id="270"/>
            <p14:sldId id="271"/>
            <p14:sldId id="272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97925-55A3-4381-837F-732C29427108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A2DA2-7221-4DE5-AFB6-E8800142AF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78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224aa39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0224aa39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224aa39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224aa39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224aa39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0224aa39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224aa393_8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0224aa393_8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224aa393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0224aa393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052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61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959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824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4187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462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103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7312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316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62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219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4629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422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2565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2895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9677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7982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221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1246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415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420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926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211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520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519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522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021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12526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nZUhV-qhZA" TargetMode="External"/><Relationship Id="rId2" Type="http://schemas.openxmlformats.org/officeDocument/2006/relationships/hyperlink" Target="https://www.youtube.com/watch?v=kw9R0nD69OU&amp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uzJJgPBrq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EEAD00-4158-40BB-AF76-D763FB948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3409" y="812399"/>
            <a:ext cx="5348158" cy="2850319"/>
          </a:xfrm>
        </p:spPr>
        <p:txBody>
          <a:bodyPr>
            <a:normAutofit/>
          </a:bodyPr>
          <a:lstStyle/>
          <a:p>
            <a:r>
              <a:rPr lang="pl-PL" sz="3800" dirty="0">
                <a:solidFill>
                  <a:srgbClr val="FFFFFF"/>
                </a:solidFill>
                <a:latin typeface="Arial Black" panose="020B0A04020102020204" pitchFamily="34" charset="0"/>
              </a:rPr>
              <a:t>Metody uczenia maszynowego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3222B2-D54A-46F1-BA47-05CFF8F8D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FFFF"/>
                </a:solidFill>
                <a:latin typeface="Arial Black" panose="020B0A04020102020204" pitchFamily="34" charset="0"/>
              </a:rPr>
              <a:t>„Klątwa wymiarowości danych” i jak ją złamać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5B437-34E0-4225-817F-F3E91778E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r="1322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92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15798E-E97B-4B43-B00E-50332504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Przykład PCA na danych biologicznych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44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About data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EMP abundance profiles (OTU</a:t>
            </a:r>
            <a:r>
              <a:rPr lang="pl-PL" dirty="0"/>
              <a:t> </a:t>
            </a:r>
            <a:r>
              <a:rPr lang="pl-PL" dirty="0" err="1"/>
              <a:t>transposed</a:t>
            </a:r>
            <a:r>
              <a:rPr lang="en" dirty="0"/>
              <a:t> tables):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3043 observations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2918938 variables reduced to 1000 principal components (needed context sampling / context mining)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6 classes in biomes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/>
              <a:t>21 classes in countries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Unequal distribution of classes - countries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300" y="1476133"/>
            <a:ext cx="8151416" cy="509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Unequal distribution of classes - biomes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033" y="1434133"/>
            <a:ext cx="6845915" cy="509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Results of classification by biome</a:t>
            </a:r>
            <a:endParaRPr/>
          </a:p>
          <a:p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367" y="1651101"/>
            <a:ext cx="7837267" cy="4898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Results of classification by country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952067"/>
            <a:ext cx="11785601" cy="392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15798E-E97B-4B43-B00E-50332504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6000" dirty="0">
                <a:solidFill>
                  <a:srgbClr val="FFFFFF"/>
                </a:solidFill>
              </a:rPr>
              <a:t>Czy wariancja jest jedyną miarą zmienności?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23D88DB-7C50-41FB-AE24-8FD3CAD97E93}"/>
              </a:ext>
            </a:extLst>
          </p:cNvPr>
          <p:cNvSpPr txBox="1"/>
          <p:nvPr/>
        </p:nvSpPr>
        <p:spPr>
          <a:xfrm>
            <a:off x="4419136" y="5175027"/>
            <a:ext cx="691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Odpowiedzcie proszę na ćwiczeniach</a:t>
            </a:r>
          </a:p>
        </p:txBody>
      </p:sp>
    </p:spTree>
    <p:extLst>
      <p:ext uri="{BB962C8B-B14F-4D97-AF65-F5344CB8AC3E}">
        <p14:creationId xmlns:p14="http://schemas.microsoft.com/office/powerpoint/2010/main" val="1110288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3D29F8A-6363-4B7E-9D9B-9428489D8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0664" y="1221211"/>
            <a:ext cx="5809350" cy="3249131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Curse of </a:t>
            </a:r>
            <a:r>
              <a:rPr lang="pl-PL" dirty="0" err="1"/>
              <a:t>dimensionality</a:t>
            </a:r>
            <a:endParaRPr lang="pl-PL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6C3C7FDB-BAB1-4D7B-912D-8BB2A00B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7440" y="4460963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Sugestie?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31819AA-C241-454B-9524-DDBC1D889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5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3D29F8A-6363-4B7E-9D9B-9428489D8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Dane biologiczne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6C3C7FDB-BAB1-4D7B-912D-8BB2A00B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Pożywka dla Curse of </a:t>
            </a:r>
            <a:r>
              <a:rPr lang="pl-PL" dirty="0" err="1"/>
              <a:t>dimensionality</a:t>
            </a:r>
            <a:r>
              <a:rPr lang="pl-PL" dirty="0"/>
              <a:t>, ale dlaczego?</a:t>
            </a:r>
          </a:p>
          <a:p>
            <a:pPr algn="l"/>
            <a:endParaRPr lang="pl-PL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31819AA-C241-454B-9524-DDBC1D889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8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A6AC68-5061-4642-A883-D0FBFB15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Principal Component Analysis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62A2C3-05F7-49EE-9070-E7DAD6C27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(w skrócie) jak działa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3C55318B-A2CF-48AC-83DE-F87EEC5202A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pl-PL" dirty="0"/>
                  <a:t>Standaryzacja danych</a:t>
                </a:r>
              </a:p>
              <a:p>
                <a:r>
                  <a:rPr lang="pl-PL" dirty="0"/>
                  <a:t>Otrzymanie </a:t>
                </a:r>
                <a:r>
                  <a:rPr lang="pl-PL" dirty="0" err="1"/>
                  <a:t>eigenvectorów</a:t>
                </a:r>
                <a:r>
                  <a:rPr lang="pl-PL" dirty="0"/>
                  <a:t> lub dekompozycja wartości osobliwych</a:t>
                </a:r>
              </a:p>
              <a:p>
                <a:r>
                  <a:rPr lang="pl-PL" dirty="0"/>
                  <a:t>Sortowanie (od najwyższych do najniższych) </a:t>
                </a:r>
                <a:r>
                  <a:rPr lang="pl-PL" dirty="0" err="1"/>
                  <a:t>eigenwartości</a:t>
                </a:r>
                <a:r>
                  <a:rPr lang="pl-PL" dirty="0"/>
                  <a:t>, wybór najwyższych wartości (ustalanie nowej wymiarowości zbioru danych)</a:t>
                </a:r>
              </a:p>
              <a:p>
                <a:r>
                  <a:rPr lang="pl-PL" dirty="0"/>
                  <a:t>Konstrukcja macierzy projekcji </a:t>
                </a:r>
                <a:r>
                  <a:rPr lang="pl-PL" dirty="0" err="1"/>
                  <a:t>eigenwartości</a:t>
                </a:r>
                <a:endParaRPr lang="pl-PL" dirty="0"/>
              </a:p>
              <a:p>
                <a:r>
                  <a:rPr lang="pl-PL" dirty="0"/>
                  <a:t>Transformacja macierzy tak by otrzymać nową przestrzeń </a:t>
                </a:r>
                <a:r>
                  <a:rPr lang="pl-PL" dirty="0" err="1"/>
                  <a:t>feature’ów</a:t>
                </a:r>
                <a:br>
                  <a:rPr lang="pl-PL" dirty="0"/>
                </a:br>
                <a:br>
                  <a:rPr lang="pl-PL" dirty="0"/>
                </a:b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l-PL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l-PL" dirty="0"/>
              </a:p>
              <a:p>
                <a:r>
                  <a:rPr lang="pl-PL" dirty="0"/>
                  <a:t>Metryką działania jest „wyjaśniona wariancja” </a:t>
                </a:r>
              </a:p>
            </p:txBody>
          </p:sp>
        </mc:Choice>
        <mc:Fallback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3C55318B-A2CF-48AC-83DE-F87EEC520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184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D48B668-803D-44E9-A74F-C1CCF8149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5" y="2160983"/>
            <a:ext cx="5741803" cy="576262"/>
          </a:xfrm>
        </p:spPr>
        <p:txBody>
          <a:bodyPr/>
          <a:lstStyle/>
          <a:p>
            <a:r>
              <a:rPr lang="pl-PL" dirty="0"/>
              <a:t>(dane biologiczne) dlaczego nie działa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1BAFE01-42CC-4B8E-A18E-A0C99B63F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63886" y="2737244"/>
            <a:ext cx="4185617" cy="3304117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Wariancja nie zawsze jest dobrą miarą zmienności (prawie nigdy w układach biologicznych).</a:t>
            </a:r>
          </a:p>
          <a:p>
            <a:r>
              <a:rPr lang="pl-PL" dirty="0"/>
              <a:t>PCA to forma </a:t>
            </a:r>
            <a:r>
              <a:rPr lang="pl-PL" dirty="0" err="1"/>
              <a:t>unsupervised</a:t>
            </a:r>
            <a:r>
              <a:rPr lang="pl-PL" dirty="0"/>
              <a:t> lub </a:t>
            </a:r>
            <a:r>
              <a:rPr lang="pl-PL" dirty="0" err="1"/>
              <a:t>semi-supervised</a:t>
            </a:r>
            <a:r>
              <a:rPr lang="pl-PL" dirty="0"/>
              <a:t> learningu, który nie pozwala na śledzenie zależności pomiędzy zmiennymi w zbiorach danych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794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A6AC68-5061-4642-A883-D0FBFB15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Principal Component Analysis</a:t>
            </a: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841DA285-14B0-44C8-9AF3-036B9BE0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https://www.youtube.com/watch?v=kw9R0nD69OU&amp;</a:t>
            </a:r>
            <a:endParaRPr lang="pl-PL" dirty="0"/>
          </a:p>
          <a:p>
            <a:r>
              <a:rPr lang="pl-PL" dirty="0">
                <a:hlinkClick r:id="rId3"/>
              </a:rPr>
              <a:t>https://www.youtube.com/watch?v=_nZUhV-qhZA</a:t>
            </a:r>
            <a:endParaRPr lang="pl-PL" dirty="0"/>
          </a:p>
          <a:p>
            <a:r>
              <a:rPr lang="pl-PL" dirty="0">
                <a:hlinkClick r:id="rId4"/>
              </a:rPr>
              <a:t>https://www.youtube.com/watch?v=kuzJJgPBrqc</a:t>
            </a:r>
            <a:endParaRPr lang="pl-PL" dirty="0"/>
          </a:p>
          <a:p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E9A14D3-D451-46D4-AF4D-EDADDF6CDA81}"/>
              </a:ext>
            </a:extLst>
          </p:cNvPr>
          <p:cNvSpPr txBox="1"/>
          <p:nvPr/>
        </p:nvSpPr>
        <p:spPr>
          <a:xfrm>
            <a:off x="1301858" y="4339525"/>
            <a:ext cx="785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Feature</a:t>
            </a:r>
            <a:r>
              <a:rPr lang="pl-PL" dirty="0"/>
              <a:t> engineering?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r>
              <a:rPr lang="pl-PL" dirty="0"/>
              <a:t>? </a:t>
            </a:r>
            <a:r>
              <a:rPr lang="pl-PL" dirty="0" err="1"/>
              <a:t>Dimensionality</a:t>
            </a:r>
            <a:r>
              <a:rPr lang="pl-PL" dirty="0"/>
              <a:t> </a:t>
            </a:r>
            <a:r>
              <a:rPr lang="pl-PL" dirty="0" err="1"/>
              <a:t>Reduction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190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E053E8-7D3D-494F-BBA1-2D15B57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r>
              <a:rPr lang="pl-PL" dirty="0"/>
              <a:t> - </a:t>
            </a:r>
            <a:r>
              <a:rPr lang="pl-PL" dirty="0" err="1"/>
              <a:t>supervised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176ED45-75DE-4F84-945E-71C1B382F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Semi-supervised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33FEB2-9F64-463F-9FE0-76E716A94C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Metody </a:t>
            </a:r>
            <a:r>
              <a:rPr lang="pl-PL" dirty="0" err="1"/>
              <a:t>clusteryzacyjne</a:t>
            </a:r>
            <a:r>
              <a:rPr lang="pl-PL" dirty="0"/>
              <a:t> i generatywne</a:t>
            </a:r>
          </a:p>
          <a:p>
            <a:r>
              <a:rPr lang="pl-PL" dirty="0"/>
              <a:t>Odkrywanie interakcji pomiędzy zmiennymi w zbiorach danych</a:t>
            </a:r>
          </a:p>
          <a:p>
            <a:r>
              <a:rPr lang="pl-PL" dirty="0"/>
              <a:t>Zazwyczaj </a:t>
            </a:r>
            <a:r>
              <a:rPr lang="pl-PL" dirty="0" err="1"/>
              <a:t>pipeline</a:t>
            </a:r>
            <a:r>
              <a:rPr lang="pl-PL" dirty="0"/>
              <a:t> z </a:t>
            </a:r>
            <a:r>
              <a:rPr lang="pl-PL" dirty="0" err="1"/>
              <a:t>unsupervised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r>
              <a:rPr lang="pl-PL" dirty="0"/>
              <a:t> oraz </a:t>
            </a:r>
            <a:r>
              <a:rPr lang="pl-PL" dirty="0" err="1"/>
              <a:t>learnera</a:t>
            </a:r>
            <a:endParaRPr lang="pl-PL" dirty="0"/>
          </a:p>
          <a:p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1B0CD96-C0F7-4DCA-82FF-23E06A56B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Fully-supervised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16F869D-C634-4AD5-8687-43B09D3D0D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/>
              <a:t>Głównie bazujące na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growth</a:t>
            </a:r>
            <a:r>
              <a:rPr lang="pl-PL" dirty="0"/>
              <a:t> lub </a:t>
            </a:r>
            <a:r>
              <a:rPr lang="pl-PL" dirty="0" err="1"/>
              <a:t>importance</a:t>
            </a:r>
            <a:r>
              <a:rPr lang="pl-PL" dirty="0"/>
              <a:t> </a:t>
            </a:r>
            <a:r>
              <a:rPr lang="pl-PL" dirty="0" err="1"/>
              <a:t>score</a:t>
            </a:r>
            <a:endParaRPr lang="pl-PL" dirty="0"/>
          </a:p>
          <a:p>
            <a:r>
              <a:rPr lang="pl-PL" dirty="0"/>
              <a:t>Z powodzeniem stosowane w ekonomii, biologii, i innych naukach w których dane ciągłe wymieszane są z danymi kategorycznymi</a:t>
            </a:r>
          </a:p>
        </p:txBody>
      </p:sp>
    </p:spTree>
    <p:extLst>
      <p:ext uri="{BB962C8B-B14F-4D97-AF65-F5344CB8AC3E}">
        <p14:creationId xmlns:p14="http://schemas.microsoft.com/office/powerpoint/2010/main" val="426972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E1C15D55-6D09-4069-A8A5-10B1BB6B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Supervised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BA531638-AC52-4582-AC65-C76AD229F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7" y="2474624"/>
            <a:ext cx="4916486" cy="3881437"/>
          </a:xfrm>
        </p:spPr>
      </p:pic>
      <p:pic>
        <p:nvPicPr>
          <p:cNvPr id="12" name="Obraz 11" descr="Obraz zawierający zrzut ekranu&#10;&#10;Opis wygenerowany automatycznie">
            <a:extLst>
              <a:ext uri="{FF2B5EF4-FFF2-40B4-BE49-F238E27FC236}">
                <a16:creationId xmlns:a16="http://schemas.microsoft.com/office/drawing/2014/main" id="{E962ADEB-350C-4FF2-91D3-118984201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4357"/>
            <a:ext cx="3962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7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4257A7-9813-491F-A79E-69F264C5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r>
              <a:rPr lang="pl-PL" dirty="0"/>
              <a:t> - </a:t>
            </a:r>
            <a:r>
              <a:rPr lang="pl-PL" dirty="0" err="1"/>
              <a:t>unsupervised</a:t>
            </a: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38E4ECAF-3D62-499B-A1C1-1BE69A09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Głównie opierające się na filtrowaniu</a:t>
            </a:r>
          </a:p>
          <a:p>
            <a:r>
              <a:rPr lang="pl-PL" dirty="0" err="1"/>
              <a:t>Pipeline</a:t>
            </a:r>
            <a:r>
              <a:rPr lang="pl-PL" dirty="0"/>
              <a:t> </a:t>
            </a:r>
            <a:r>
              <a:rPr lang="pl-PL" dirty="0" err="1"/>
              <a:t>filter</a:t>
            </a:r>
            <a:r>
              <a:rPr lang="pl-PL" dirty="0"/>
              <a:t> + </a:t>
            </a:r>
            <a:r>
              <a:rPr lang="pl-PL" dirty="0" err="1"/>
              <a:t>learner</a:t>
            </a:r>
            <a:r>
              <a:rPr lang="pl-PL" dirty="0"/>
              <a:t> – znalezienie optymalnego </a:t>
            </a:r>
            <a:r>
              <a:rPr lang="pl-PL" dirty="0" err="1"/>
              <a:t>subsetu</a:t>
            </a:r>
            <a:r>
              <a:rPr lang="pl-PL" dirty="0"/>
              <a:t> </a:t>
            </a:r>
            <a:r>
              <a:rPr lang="pl-PL" dirty="0" err="1"/>
              <a:t>feature’ów</a:t>
            </a:r>
            <a:endParaRPr lang="pl-PL" dirty="0"/>
          </a:p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826D0AD-EC1E-4A10-8DA6-ADDC8C31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96" y="3078307"/>
            <a:ext cx="72104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9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13BD2B-B736-4DF9-8FBE-76BE474C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Infinite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r>
              <a:rPr lang="pl-PL" dirty="0"/>
              <a:t> – </a:t>
            </a:r>
            <a:r>
              <a:rPr lang="pl-PL" dirty="0" err="1"/>
              <a:t>filtering</a:t>
            </a:r>
            <a:br>
              <a:rPr lang="pl-PL" dirty="0"/>
            </a:b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69E62D4-F56C-4440-8CC9-9D3B6E0C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87" y="3045691"/>
            <a:ext cx="6629826" cy="7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8249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338</Words>
  <Application>Microsoft Office PowerPoint</Application>
  <PresentationFormat>Panoramiczny</PresentationFormat>
  <Paragraphs>48</Paragraphs>
  <Slides>16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Cambria Math</vt:lpstr>
      <vt:lpstr>Proxima Nova</vt:lpstr>
      <vt:lpstr>Trebuchet MS</vt:lpstr>
      <vt:lpstr>Wingdings 3</vt:lpstr>
      <vt:lpstr>Faseta</vt:lpstr>
      <vt:lpstr>Spearmint</vt:lpstr>
      <vt:lpstr>Metody uczenia maszynowego</vt:lpstr>
      <vt:lpstr>Curse of dimensionality</vt:lpstr>
      <vt:lpstr>Dane biologiczne</vt:lpstr>
      <vt:lpstr>Principal Component Analysis</vt:lpstr>
      <vt:lpstr>Principal Component Analysis</vt:lpstr>
      <vt:lpstr>Feature Selection - supervised</vt:lpstr>
      <vt:lpstr>Supervised Feature Selection: Decision Trees</vt:lpstr>
      <vt:lpstr>Feature Selection - unsupervised</vt:lpstr>
      <vt:lpstr>Infinite Feature Selection – filtering </vt:lpstr>
      <vt:lpstr>Przykład PCA na danych biologicznych</vt:lpstr>
      <vt:lpstr>About data</vt:lpstr>
      <vt:lpstr>Unequal distribution of classes - countries</vt:lpstr>
      <vt:lpstr>Unequal distribution of classes - biomes</vt:lpstr>
      <vt:lpstr>Results of classification by biome </vt:lpstr>
      <vt:lpstr>Results of classification by country</vt:lpstr>
      <vt:lpstr>Czy wariancja jest jedyną miarą zmienności?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uczenia maszynowego</dc:title>
  <dc:creator>Michał Kowalski</dc:creator>
  <cp:lastModifiedBy>Michał Kowalski</cp:lastModifiedBy>
  <cp:revision>3</cp:revision>
  <dcterms:created xsi:type="dcterms:W3CDTF">2020-01-02T10:56:18Z</dcterms:created>
  <dcterms:modified xsi:type="dcterms:W3CDTF">2020-01-02T11:10:02Z</dcterms:modified>
</cp:coreProperties>
</file>