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76" r:id="rId2"/>
    <p:sldId id="277" r:id="rId3"/>
    <p:sldId id="278" r:id="rId4"/>
    <p:sldId id="256" r:id="rId5"/>
    <p:sldId id="271" r:id="rId6"/>
    <p:sldId id="257" r:id="rId7"/>
    <p:sldId id="275" r:id="rId8"/>
    <p:sldId id="274" r:id="rId9"/>
    <p:sldId id="269" r:id="rId10"/>
    <p:sldId id="279" r:id="rId11"/>
    <p:sldId id="272" r:id="rId12"/>
    <p:sldId id="267" r:id="rId13"/>
    <p:sldId id="258" r:id="rId14"/>
    <p:sldId id="280" r:id="rId15"/>
    <p:sldId id="259" r:id="rId16"/>
    <p:sldId id="260" r:id="rId17"/>
    <p:sldId id="261" r:id="rId18"/>
    <p:sldId id="262" r:id="rId19"/>
    <p:sldId id="263" r:id="rId20"/>
    <p:sldId id="273" r:id="rId21"/>
    <p:sldId id="264" r:id="rId22"/>
    <p:sldId id="265" r:id="rId23"/>
    <p:sldId id="266" r:id="rId24"/>
    <p:sldId id="268" r:id="rId25"/>
    <p:sldId id="281" r:id="rId26"/>
    <p:sldId id="27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71606" autoAdjust="0"/>
  </p:normalViewPr>
  <p:slideViewPr>
    <p:cSldViewPr snapToGrid="0">
      <p:cViewPr varScale="1">
        <p:scale>
          <a:sx n="75" d="100"/>
          <a:sy n="75" d="100"/>
        </p:scale>
        <p:origin x="840"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code.haxe.org/category/macros/add-git-commit-hash-in-build.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haxe.org/category/principles/everything-is-an-expressio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normAutofit/>
          </a:bodyPr>
          <a:lstStyle/>
          <a:p>
            <a:pPr algn="r" rtl="1"/>
            <a:r>
              <a:rPr lang="he-IL" dirty="0"/>
              <a:t>שפות יעד:</a:t>
            </a:r>
            <a:r>
              <a:rPr lang="he-IL" baseline="0" dirty="0"/>
              <a:t> השפה שאליה מתורגמת שפות המקור באמצעות המהדר. לא דווקא שפת מכונה, יכול להיות כמו כאן </a:t>
            </a:r>
            <a:r>
              <a:rPr lang="en-US" baseline="0" dirty="0" err="1"/>
              <a:t>c++</a:t>
            </a:r>
            <a:r>
              <a:rPr lang="he-IL" baseline="0" dirty="0"/>
              <a:t> ומשם צריך לתרגם לשפת מכונה.</a:t>
            </a:r>
          </a:p>
          <a:p>
            <a:pPr marL="457200" marR="0" indent="-298450" algn="r" defTabSz="914400" rtl="1" eaLnBrk="1" fontAlgn="auto" latinLnBrk="0" hangingPunct="1">
              <a:lnSpc>
                <a:spcPct val="100000"/>
              </a:lnSpc>
              <a:spcBef>
                <a:spcPts val="0"/>
              </a:spcBef>
              <a:spcAft>
                <a:spcPts val="0"/>
              </a:spcAft>
              <a:buClr>
                <a:srgbClr val="000000"/>
              </a:buClr>
              <a:buSzPts val="1100"/>
              <a:buFont typeface="Arial"/>
              <a:buChar char="●"/>
              <a:tabLst/>
              <a:defRPr/>
            </a:pPr>
            <a:r>
              <a:rPr lang="he-IL" sz="1100" dirty="0"/>
              <a:t>במקור שם השפה היה </a:t>
            </a:r>
            <a:r>
              <a:rPr lang="en-US" sz="1100" dirty="0" err="1"/>
              <a:t>haXe</a:t>
            </a:r>
            <a:r>
              <a:rPr lang="he-IL" sz="1100" dirty="0"/>
              <a:t> כי זה קצר ו"יש </a:t>
            </a:r>
            <a:r>
              <a:rPr lang="en-US" sz="1100" dirty="0"/>
              <a:t>X</a:t>
            </a:r>
            <a:r>
              <a:rPr lang="he-IL" sz="1100" dirty="0"/>
              <a:t> בפנים" והמחבר טען שצריך הומור בשביל הצלחה.</a:t>
            </a:r>
          </a:p>
          <a:p>
            <a:pPr algn="r" rtl="1"/>
            <a:endParaRPr lang="he-IL" baseline="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en-US" dirty="0"/>
              <a:t> </a:t>
            </a:r>
            <a:endParaRPr lang="en-US"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40129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b551ee21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b551ee21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ניתן להגמיש את המנגנון להמרה מרומזת במידת הצורך.</a:t>
            </a:r>
            <a:endParaRPr lang="en-US" dirty="0"/>
          </a:p>
          <a:p>
            <a:pPr marL="0" lvl="0" indent="0" algn="l" rtl="0">
              <a:spcBef>
                <a:spcPts val="0"/>
              </a:spcBef>
              <a:spcAft>
                <a:spcPts val="0"/>
              </a:spcAft>
              <a:buNone/>
            </a:pPr>
            <a:r>
              <a:rPr lang="he-IL" dirty="0"/>
              <a:t>יש פקודה שמגדירה קטע קוד כ"מקצה למשתנים שלו בזמן ריצה"</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29c78fe6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29c78fe6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 לולאת </a:t>
            </a:r>
            <a:r>
              <a:rPr lang="en-US" dirty="0"/>
              <a:t>foreach</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29c78fe6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29c78fe6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tx1"/>
                </a:solidFill>
              </a:rPr>
              <a:t>המשמעות של המילים השמורות </a:t>
            </a:r>
            <a:r>
              <a:rPr lang="he-IL" sz="1100" dirty="0">
                <a:solidFill>
                  <a:schemeClr val="tx1"/>
                </a:solidFill>
              </a:rPr>
              <a:t>מ</a:t>
            </a:r>
            <a:r>
              <a:rPr lang="en-US" sz="1100" dirty="0">
                <a:solidFill>
                  <a:schemeClr val="tx1"/>
                </a:solidFill>
              </a:rPr>
              <a:t>א</a:t>
            </a:r>
            <a:r>
              <a:rPr lang="he-IL" sz="1100" dirty="0">
                <a:solidFill>
                  <a:schemeClr val="tx1"/>
                </a:solidFill>
              </a:rPr>
              <a:t>ו</a:t>
            </a:r>
            <a:r>
              <a:rPr lang="en-US" sz="1100" dirty="0">
                <a:solidFill>
                  <a:schemeClr val="tx1"/>
                </a:solidFill>
              </a:rPr>
              <a:t>ד </a:t>
            </a:r>
            <a:r>
              <a:rPr lang="he-IL" sz="1100" dirty="0">
                <a:solidFill>
                  <a:schemeClr val="tx1"/>
                </a:solidFill>
              </a:rPr>
              <a:t>ב</a:t>
            </a:r>
            <a:r>
              <a:rPr lang="en-US" sz="1100" dirty="0">
                <a:solidFill>
                  <a:schemeClr val="tx1"/>
                </a:solidFill>
              </a:rPr>
              <a:t>ר</a:t>
            </a:r>
            <a:r>
              <a:rPr lang="he-IL" sz="1100" dirty="0">
                <a:solidFill>
                  <a:schemeClr val="tx1"/>
                </a:solidFill>
              </a:rPr>
              <a:t>ו</a:t>
            </a:r>
            <a:r>
              <a:rPr lang="en-US" sz="1100" dirty="0">
                <a:solidFill>
                  <a:schemeClr val="tx1"/>
                </a:solidFill>
              </a:rPr>
              <a:t>ר</a:t>
            </a:r>
            <a:r>
              <a:rPr lang="he-IL" sz="1100" dirty="0">
                <a:solidFill>
                  <a:schemeClr val="tx1"/>
                </a:solidFill>
              </a:rPr>
              <a:t>ו</a:t>
            </a:r>
            <a:r>
              <a:rPr lang="en-US" sz="1100" dirty="0">
                <a:solidFill>
                  <a:schemeClr val="tx1"/>
                </a:solidFill>
              </a:rPr>
              <a:t>ת </a:t>
            </a:r>
            <a:r>
              <a:rPr lang="he-IL" sz="1100" dirty="0">
                <a:solidFill>
                  <a:schemeClr val="tx1"/>
                </a:solidFill>
              </a:rPr>
              <a:t>ג</a:t>
            </a:r>
            <a:r>
              <a:rPr lang="en-US" sz="1100" dirty="0">
                <a:solidFill>
                  <a:schemeClr val="tx1"/>
                </a:solidFill>
              </a:rPr>
              <a:t>ם </a:t>
            </a:r>
            <a:r>
              <a:rPr lang="he-IL" sz="1100" dirty="0">
                <a:solidFill>
                  <a:schemeClr val="tx1"/>
                </a:solidFill>
              </a:rPr>
              <a:t>ל</a:t>
            </a:r>
            <a:r>
              <a:rPr lang="en-US" sz="1100" dirty="0">
                <a:solidFill>
                  <a:schemeClr val="tx1"/>
                </a:solidFill>
              </a:rPr>
              <a:t>ל</a:t>
            </a:r>
            <a:r>
              <a:rPr lang="he-IL" sz="1100" dirty="0">
                <a:solidFill>
                  <a:schemeClr val="tx1"/>
                </a:solidFill>
              </a:rPr>
              <a:t>א</a:t>
            </a:r>
            <a:endParaRPr lang="en-US" sz="1100" dirty="0">
              <a:solidFill>
                <a:schemeClr val="tx1"/>
              </a:solidFill>
            </a:endParaRPr>
          </a:p>
          <a:p>
            <a:pPr marL="0" lvl="0" indent="0" algn="l" rtl="0">
              <a:spcBef>
                <a:spcPts val="0"/>
              </a:spcBef>
              <a:spcAft>
                <a:spcPts val="0"/>
              </a:spcAft>
              <a:buNone/>
            </a:pPr>
            <a:r>
              <a:rPr lang="en-US" sz="1100" dirty="0">
                <a:solidFill>
                  <a:schemeClr val="tx1"/>
                </a:solidFill>
              </a:rPr>
              <a:t> </a:t>
            </a:r>
            <a:r>
              <a:rPr lang="he-IL" sz="1100" dirty="0">
                <a:solidFill>
                  <a:schemeClr val="tx1"/>
                </a:solidFill>
              </a:rPr>
              <a:t>ה</a:t>
            </a:r>
            <a:r>
              <a:rPr lang="en-US" sz="1100" dirty="0">
                <a:solidFill>
                  <a:schemeClr val="tx1"/>
                </a:solidFill>
              </a:rPr>
              <a:t>כ</a:t>
            </a:r>
            <a:r>
              <a:rPr lang="he-IL" sz="1100" dirty="0">
                <a:solidFill>
                  <a:schemeClr val="tx1"/>
                </a:solidFill>
              </a:rPr>
              <a:t>ר</a:t>
            </a:r>
            <a:r>
              <a:rPr lang="en-US" sz="1100" dirty="0">
                <a:solidFill>
                  <a:schemeClr val="tx1"/>
                </a:solidFill>
              </a:rPr>
              <a:t>ת </a:t>
            </a:r>
            <a:r>
              <a:rPr lang="he-IL" sz="1100" dirty="0">
                <a:solidFill>
                  <a:schemeClr val="tx1"/>
                </a:solidFill>
              </a:rPr>
              <a:t>ה</a:t>
            </a:r>
            <a:r>
              <a:rPr lang="en-US" sz="1100" dirty="0" err="1">
                <a:solidFill>
                  <a:schemeClr val="tx1"/>
                </a:solidFill>
              </a:rPr>
              <a:t>שפה</a:t>
            </a:r>
            <a:r>
              <a:rPr lang="en-US" sz="1100" dirty="0">
                <a:solidFill>
                  <a:schemeClr val="tx1"/>
                </a:solidFill>
              </a:rPr>
              <a:t>,</a:t>
            </a:r>
            <a:r>
              <a:rPr lang="en" sz="1100" dirty="0">
                <a:solidFill>
                  <a:schemeClr val="tx1"/>
                </a:solidFill>
              </a:rPr>
              <a:t> היא כמו בשפות המוכרות</a:t>
            </a:r>
            <a:r>
              <a:rPr lang="he-IL" sz="1100" dirty="0">
                <a:solidFill>
                  <a:schemeClr val="tx1"/>
                </a:solidFill>
              </a:rPr>
              <a:t>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29c78fe6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29c78fe6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solidFill>
                  <a:schemeClr val="bg1"/>
                </a:solidFill>
              </a:rPr>
              <a:t>לא מתאפשרת דריסה של פונקציות באותו שטח- רק פונקציות של מחלקת אב</a:t>
            </a:r>
            <a:endParaRPr lang="he-IL" sz="1100" dirty="0">
              <a:solidFill>
                <a:schemeClr val="bg1"/>
              </a:solidFill>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b551ee21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b551ee21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algn="r" rtl="1">
              <a:spcBef>
                <a:spcPts val="0"/>
              </a:spcBef>
              <a:spcAft>
                <a:spcPts val="0"/>
              </a:spcAft>
              <a:buClrTx/>
              <a:buFont typeface="Arial" panose="020B0604020202020204" pitchFamily="34" charset="0"/>
              <a:buChar char="●"/>
            </a:pPr>
            <a:r>
              <a:rPr lang="en" sz="1100" dirty="0"/>
              <a:t>לא קיימים קיצורים כמו i++ </a:t>
            </a:r>
            <a:r>
              <a:rPr lang="he-IL" sz="1100" dirty="0"/>
              <a:t> , </a:t>
            </a:r>
            <a:r>
              <a:rPr lang="en" sz="1100" dirty="0"/>
              <a:t>מה שמאריך את הכתיבה.</a:t>
            </a:r>
            <a:endParaRPr lang="he-IL" sz="1100" dirty="0"/>
          </a:p>
          <a:p>
            <a:pPr marL="342900" lvl="0" algn="r" rtl="1">
              <a:spcBef>
                <a:spcPts val="0"/>
              </a:spcBef>
              <a:spcAft>
                <a:spcPts val="0"/>
              </a:spcAft>
              <a:buClrTx/>
              <a:buFont typeface="Arial" panose="020B0604020202020204" pitchFamily="34" charset="0"/>
              <a:buChar char="●"/>
            </a:pPr>
            <a:r>
              <a:rPr lang="en" sz="1100" dirty="0"/>
              <a:t>עם זאת, לא צריך להגדיר סוגי משתנים, ותפעול עצמים מורכבים הוא נוח ופשוט יותר מב</a:t>
            </a:r>
            <a:r>
              <a:rPr lang="he-IL" sz="1100" dirty="0"/>
              <a:t> </a:t>
            </a:r>
            <a:r>
              <a:rPr lang="en" sz="1100" dirty="0"/>
              <a:t>C#</a:t>
            </a:r>
            <a:endParaRPr lang="he-IL" sz="1100" dirty="0"/>
          </a:p>
          <a:p>
            <a:pPr marL="342900" lvl="0" algn="r" rtl="1">
              <a:spcBef>
                <a:spcPts val="0"/>
              </a:spcBef>
              <a:spcAft>
                <a:spcPts val="0"/>
              </a:spcAft>
              <a:buClrTx/>
              <a:buFont typeface="Arial" panose="020B0604020202020204" pitchFamily="34" charset="0"/>
              <a:buChar char="●"/>
            </a:pPr>
            <a:r>
              <a:rPr lang="en" sz="1100" dirty="0">
                <a:solidFill>
                  <a:schemeClr val="bg1"/>
                </a:solidFill>
              </a:rPr>
              <a:t>אי</a:t>
            </a:r>
            <a:r>
              <a:rPr lang="he-IL" sz="1100" dirty="0">
                <a:solidFill>
                  <a:schemeClr val="bg1"/>
                </a:solidFill>
              </a:rPr>
              <a:t>ן</a:t>
            </a:r>
            <a:r>
              <a:rPr lang="en" sz="1100" dirty="0">
                <a:solidFill>
                  <a:schemeClr val="bg1"/>
                </a:solidFill>
              </a:rPr>
              <a:t> צורך במשתני עזר וניתן להשתמש בפקודה כפרמטר לפונקציה, מה שמקל את הכתיבה השותפת- אפשר לכתוב “מבחוץ פנימה” וזה ממש מסתדר עם זרם החשיבה</a:t>
            </a:r>
            <a:endParaRPr lang="he-IL" sz="1100"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b551ee21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b551ee21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solidFill>
                  <a:schemeClr val="bg1"/>
                </a:solidFill>
              </a:rPr>
              <a:t>safty nul</a:t>
            </a:r>
            <a:r>
              <a:rPr lang="en-US" dirty="0">
                <a:solidFill>
                  <a:schemeClr val="bg1"/>
                </a:solidFill>
              </a:rPr>
              <a:t>l</a:t>
            </a:r>
            <a:r>
              <a:rPr lang="en" dirty="0">
                <a:solidFill>
                  <a:schemeClr val="bg1"/>
                </a:solidFill>
              </a:rPr>
              <a:t> </a:t>
            </a:r>
            <a:r>
              <a:rPr lang="he-IL" dirty="0">
                <a:solidFill>
                  <a:schemeClr val="bg1"/>
                </a:solidFill>
              </a:rPr>
              <a:t> - </a:t>
            </a:r>
            <a:r>
              <a:rPr lang="en" dirty="0">
                <a:solidFill>
                  <a:schemeClr val="bg1"/>
                </a:solidFill>
              </a:rPr>
              <a:t>בדיקה שאובייקט הוא ריק באמת, ולא רק המצביע אליו</a:t>
            </a:r>
            <a:endParaRPr lang="he-IL" dirty="0">
              <a:solidFill>
                <a:schemeClr val="bg1"/>
              </a:solidFill>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551ee21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551ee21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יש מליאן מידע על השפה באינטרנט </a:t>
            </a:r>
            <a:endParaRPr lang="en-US" dirty="0"/>
          </a:p>
          <a:p>
            <a:pPr marL="0" lvl="0" indent="0" algn="l" rtl="0">
              <a:spcBef>
                <a:spcPts val="0"/>
              </a:spcBef>
              <a:spcAft>
                <a:spcPts val="0"/>
              </a:spcAft>
              <a:buNone/>
            </a:pPr>
            <a:r>
              <a:rPr lang="he-IL" dirty="0"/>
              <a:t>סביבת עבודה חינמית</a:t>
            </a:r>
          </a:p>
          <a:p>
            <a:pPr marL="0" lvl="0" indent="0" algn="l" rtl="0">
              <a:spcBef>
                <a:spcPts val="0"/>
              </a:spcBef>
              <a:spcAft>
                <a:spcPts val="0"/>
              </a:spcAft>
              <a:buNone/>
            </a:pPr>
            <a:r>
              <a:rPr lang="he-IL" dirty="0"/>
              <a:t>לא קרובה למעבד, שפת עילית</a:t>
            </a:r>
            <a:endParaRPr lang="en-US" dirty="0"/>
          </a:p>
          <a:p>
            <a:pPr marL="0" lvl="0" indent="0" algn="l" rtl="0">
              <a:spcBef>
                <a:spcPts val="0"/>
              </a:spcBef>
              <a:spcAft>
                <a:spcPts val="0"/>
              </a:spcAft>
              <a:buNone/>
            </a:pPr>
            <a:r>
              <a:rPr lang="he-IL" dirty="0"/>
              <a:t>מקמפלת לקובץ ביניים</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solidFill>
                  <a:schemeClr val="tx1"/>
                </a:solidFill>
              </a:rPr>
              <a:t>ישנה סביבת עבודה </a:t>
            </a:r>
            <a:r>
              <a:rPr lang="he-IL" sz="1100" dirty="0">
                <a:solidFill>
                  <a:schemeClr val="tx1"/>
                </a:solidFill>
              </a:rPr>
              <a:t>המיוחדת</a:t>
            </a:r>
            <a:r>
              <a:rPr lang="en" sz="1100" dirty="0">
                <a:solidFill>
                  <a:schemeClr val="tx1"/>
                </a:solidFill>
              </a:rPr>
              <a:t> לשפה, </a:t>
            </a:r>
            <a:r>
              <a:rPr lang="he-IL" sz="1100" dirty="0">
                <a:solidFill>
                  <a:schemeClr val="tx1"/>
                </a:solidFill>
              </a:rPr>
              <a:t> </a:t>
            </a:r>
            <a:r>
              <a:rPr lang="en" sz="1100" dirty="0">
                <a:solidFill>
                  <a:schemeClr val="tx1"/>
                </a:solidFill>
              </a:rPr>
              <a:t>אך</a:t>
            </a:r>
            <a:r>
              <a:rPr lang="he-IL" sz="1100" dirty="0">
                <a:solidFill>
                  <a:schemeClr val="tx1"/>
                </a:solidFill>
              </a:rPr>
              <a:t> </a:t>
            </a:r>
            <a:r>
              <a:rPr lang="en" sz="1100" dirty="0">
                <a:solidFill>
                  <a:schemeClr val="tx1"/>
                </a:solidFill>
              </a:rPr>
              <a:t>ניתן להריץ אותה כמעט על כל סביבה מוכרת</a:t>
            </a:r>
            <a:r>
              <a:rPr lang="he-IL" sz="1100" dirty="0">
                <a:solidFill>
                  <a:schemeClr val="tx1"/>
                </a:solidFill>
              </a:rPr>
              <a:t> – חינם ומוכר.</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solidFill>
                  <a:schemeClr val="tx1"/>
                </a:solidFill>
              </a:rPr>
              <a:t>אין התראות על שגיאות כתיב ותחביר ונאלצים לקמפל שוב ושוב כדי למצוא </a:t>
            </a:r>
            <a:r>
              <a:rPr lang="he-IL" sz="1100" dirty="0">
                <a:solidFill>
                  <a:schemeClr val="tx1"/>
                </a:solidFill>
              </a:rPr>
              <a:t>שגיאות נוסך סוגר מיותר- מה ש</a:t>
            </a:r>
            <a:r>
              <a:rPr lang="en" sz="1100" dirty="0">
                <a:solidFill>
                  <a:schemeClr val="tx1"/>
                </a:solidFill>
              </a:rPr>
              <a:t>מקשה על תהליך ההרצה ומאריך את הזמן.</a:t>
            </a:r>
            <a:endParaRPr lang="he-IL" sz="1100" dirty="0">
              <a:solidFill>
                <a:schemeClr val="tx1"/>
              </a:solidFill>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551ee21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b551ee21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012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551ee21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b551ee21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הדוגמה ב </a:t>
            </a:r>
            <a:endParaRPr lang="he-IL" sz="1100" dirty="0">
              <a:solidFill>
                <a:schemeClr val="bg1"/>
              </a:solidFill>
            </a:endParaRPr>
          </a:p>
          <a:p>
            <a:pPr marL="0" lvl="0" indent="0" algn="l" rtl="0">
              <a:spcBef>
                <a:spcPts val="0"/>
              </a:spcBef>
              <a:spcAft>
                <a:spcPts val="0"/>
              </a:spcAft>
              <a:buNone/>
            </a:pPr>
            <a:r>
              <a:rPr lang="en-US" sz="1100" dirty="0">
                <a:solidFill>
                  <a:schemeClr val="bg1"/>
                </a:solidFill>
              </a:rPr>
              <a:t>C</a:t>
            </a:r>
            <a:r>
              <a:rPr lang="he-IL" sz="1100" dirty="0">
                <a:solidFill>
                  <a:schemeClr val="bg1"/>
                </a:solidFill>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normAutofit/>
          </a:bodyPr>
          <a:lstStyle/>
          <a:p>
            <a:r>
              <a:rPr lang="he-IL" dirty="0"/>
              <a:t>נועדה לתכנות לגרפיקה, ולכן עדיף להשתמש בסביבה התומכת בגרפיקה</a:t>
            </a:r>
          </a:p>
          <a:p>
            <a:r>
              <a:rPr lang="he-IL" dirty="0" err="1"/>
              <a:t>הויזואל</a:t>
            </a:r>
            <a:r>
              <a:rPr lang="he-IL" dirty="0"/>
              <a:t> היה נוח</a:t>
            </a:r>
            <a:endParaRPr lang="en-US" dirty="0"/>
          </a:p>
          <a:p>
            <a:r>
              <a:rPr lang="he-IL" dirty="0"/>
              <a:t>יש עוד סביבות מתאימות</a:t>
            </a:r>
          </a:p>
          <a:p>
            <a:r>
              <a:rPr lang="he-IL" dirty="0"/>
              <a:t>זה עלות נמוכה-חינם ומוכר</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b551ee21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b551ee21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https://code.haxe.org/category/macros/add-git-commit-hash-in-build.html</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bg1"/>
                </a:solidFill>
              </a:rPr>
              <a:t> </a:t>
            </a:r>
            <a:endParaRPr lang="he-IL" sz="1100" dirty="0">
              <a:solidFill>
                <a:schemeClr val="bg1"/>
              </a:solidFill>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b551ee21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b551ee21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algn="r" rtl="1">
              <a:spcBef>
                <a:spcPts val="1600"/>
              </a:spcBef>
              <a:spcAft>
                <a:spcPts val="0"/>
              </a:spcAft>
              <a:buClr>
                <a:schemeClr val="bg1"/>
              </a:buClr>
              <a:buSzPct val="89000"/>
              <a:buFont typeface="Arial" panose="020B0604020202020204" pitchFamily="34" charset="0"/>
              <a:buChar char="•"/>
            </a:pPr>
            <a:r>
              <a:rPr lang="he-IL" sz="1100" dirty="0">
                <a:solidFill>
                  <a:schemeClr val="bg1"/>
                </a:solidFill>
              </a:rPr>
              <a:t> </a:t>
            </a:r>
            <a:endParaRPr lang="en-US" sz="1800" dirty="0">
              <a:solidFill>
                <a:schemeClr val="bg1"/>
              </a:solidFill>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c00cd8ba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c00cd8ba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00cd8ba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00cd8ba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https://www.cs.cornell.edu/courses/cs6120/2019fa/blog/immix/</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תכנות פונקציונלי: </a:t>
            </a:r>
            <a:r>
              <a:rPr lang="en-US" dirty="0"/>
              <a:t>  </a:t>
            </a:r>
            <a:r>
              <a:rPr lang="he-IL" dirty="0"/>
              <a:t>יש דברים שהם לא טיפוסים</a:t>
            </a:r>
            <a:endParaRPr lang="en-US" dirty="0"/>
          </a:p>
          <a:p>
            <a:pPr marL="0" lvl="0" indent="0" algn="l" rtl="0">
              <a:spcBef>
                <a:spcPts val="0"/>
              </a:spcBef>
              <a:spcAft>
                <a:spcPts val="0"/>
              </a:spcAft>
              <a:buNone/>
            </a:pPr>
            <a:r>
              <a:rPr lang="he-IL" dirty="0"/>
              <a:t>היחידה הקטנה היא פונקציה. הפונקציות הן </a:t>
            </a:r>
            <a:endParaRPr lang="en-US" dirty="0"/>
          </a:p>
          <a:p>
            <a:pPr marL="0" lvl="0" indent="0" algn="l" rtl="0">
              <a:spcBef>
                <a:spcPts val="0"/>
              </a:spcBef>
              <a:spcAft>
                <a:spcPts val="0"/>
              </a:spcAft>
              <a:buNone/>
            </a:pPr>
            <a:r>
              <a:rPr lang="he-IL" dirty="0"/>
              <a:t>המשתנים, והפעולה נעשית עי הרכבת פונקציות </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he-IL" dirty="0"/>
          </a:p>
          <a:p>
            <a:pPr marL="0" lvl="0" indent="0" algn="l" rtl="0">
              <a:spcBef>
                <a:spcPts val="0"/>
              </a:spcBef>
              <a:spcAft>
                <a:spcPts val="0"/>
              </a:spcAft>
              <a:buNone/>
            </a:pPr>
            <a:r>
              <a:rPr lang="he-IL" dirty="0"/>
              <a:t>דוגמאות לערכי פקודות:</a:t>
            </a:r>
          </a:p>
          <a:p>
            <a:pPr marL="0" lvl="0" indent="0" algn="l" rtl="0">
              <a:spcBef>
                <a:spcPts val="0"/>
              </a:spcBef>
              <a:spcAft>
                <a:spcPts val="0"/>
              </a:spcAft>
              <a:buNone/>
            </a:pPr>
            <a:r>
              <a:rPr lang="en-US" dirty="0">
                <a:hlinkClick r:id="rId3"/>
              </a:rPr>
              <a:t>https://code.haxe.org/category/principles/everything-is-an-expression.html</a:t>
            </a:r>
            <a:r>
              <a:rPr lang="he-IL" dirty="0"/>
              <a:t> </a:t>
            </a:r>
            <a:endParaRPr lang="en-US" dirty="0"/>
          </a:p>
          <a:p>
            <a:pPr marL="0" lvl="0" indent="0" algn="l" rtl="0">
              <a:spcBef>
                <a:spcPts val="0"/>
              </a:spcBef>
              <a:spcAft>
                <a:spcPts val="0"/>
              </a:spcAft>
              <a:buNone/>
            </a:pPr>
            <a:r>
              <a:rPr lang="he-IL" dirty="0"/>
              <a:t>תכנות מונחה עצמים: </a:t>
            </a:r>
            <a:r>
              <a:rPr lang="he-IL" dirty="0" err="1"/>
              <a:t>הכל</a:t>
            </a:r>
            <a:r>
              <a:rPr lang="he-IL" dirty="0"/>
              <a:t> במחלקות, למעט שלושה טיפוסים פרימיטיביים </a:t>
            </a:r>
            <a:r>
              <a:rPr lang="he-IL" dirty="0" err="1"/>
              <a:t>הכל</a:t>
            </a:r>
            <a:r>
              <a:rPr lang="he-IL" dirty="0"/>
              <a:t> זה </a:t>
            </a:r>
            <a:r>
              <a:rPr lang="he-IL" dirty="0" err="1"/>
              <a:t>אוביקטים</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a:p>
            <a:r>
              <a:rPr lang="he-IL" dirty="0"/>
              <a:t> כשאין משתנים גלובליים אז יש פחות </a:t>
            </a:r>
            <a:r>
              <a:rPr lang="en-US" dirty="0"/>
              <a:t>side-effects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he-IL" sz="1100" dirty="0">
                <a:solidFill>
                  <a:schemeClr val="bg1"/>
                </a:solidFill>
              </a:rPr>
              <a:t>פעולות הרצות ללא יצירת עצם יוגדרו כ</a:t>
            </a:r>
            <a:r>
              <a:rPr lang="he-IL" sz="1100" b="1" dirty="0">
                <a:solidFill>
                  <a:schemeClr val="bg1"/>
                </a:solidFill>
              </a:rPr>
              <a:t>סטטיות</a:t>
            </a:r>
            <a:r>
              <a:rPr lang="he-IL" sz="1100" dirty="0">
                <a:solidFill>
                  <a:schemeClr val="bg1"/>
                </a:solidFill>
              </a:rPr>
              <a:t>, וכן משתנים הקבועים בכל המחלקה.</a:t>
            </a:r>
            <a:endParaRPr lang="en-US" sz="1100" dirty="0">
              <a:solidFill>
                <a:schemeClr val="bg1"/>
              </a:solidFill>
            </a:endParaRPr>
          </a:p>
          <a:p>
            <a:endParaRPr lang="he-IL" dirty="0"/>
          </a:p>
        </p:txBody>
      </p:sp>
    </p:spTree>
    <p:extLst>
      <p:ext uri="{BB962C8B-B14F-4D97-AF65-F5344CB8AC3E}">
        <p14:creationId xmlns:p14="http://schemas.microsoft.com/office/powerpoint/2010/main" val="3069251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b551ee2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b551ee2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normAutofit/>
          </a:bodyPr>
          <a:lstStyle/>
          <a:p>
            <a:pPr marL="457200" marR="0" indent="-298450" algn="r" defTabSz="914400" rtl="1" eaLnBrk="1" fontAlgn="auto" latinLnBrk="0" hangingPunct="1">
              <a:lnSpc>
                <a:spcPct val="100000"/>
              </a:lnSpc>
              <a:spcBef>
                <a:spcPts val="0"/>
              </a:spcBef>
              <a:spcAft>
                <a:spcPts val="0"/>
              </a:spcAft>
              <a:buClr>
                <a:srgbClr val="000000"/>
              </a:buClr>
              <a:buSzPts val="1100"/>
              <a:buFont typeface="Arial"/>
              <a:buChar char="●"/>
              <a:tabLst/>
              <a:defRPr/>
            </a:pPr>
            <a:r>
              <a:rPr lang="he-IL" sz="1100" dirty="0"/>
              <a:t>קוד המקור פתוח ונגיש לכל מי שחפץ בו לצפייה, לשימוש ולעריכת שינויים</a:t>
            </a:r>
          </a:p>
          <a:p>
            <a:pPr algn="r" rtl="1"/>
            <a:r>
              <a:rPr lang="he-IL" dirty="0"/>
              <a:t>גם</a:t>
            </a:r>
            <a:r>
              <a:rPr lang="he-IL" baseline="0" dirty="0"/>
              <a:t> קומפיילר וגם </a:t>
            </a:r>
            <a:r>
              <a:rPr lang="he-IL" baseline="0" dirty="0" err="1"/>
              <a:t>אינטרפרטור</a:t>
            </a:r>
            <a:r>
              <a:rPr lang="he-IL" baseline="0" dirty="0"/>
              <a:t>?</a:t>
            </a:r>
            <a:endParaRPr lang="he-IL"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r>
              <a:rPr lang="he-IL" dirty="0"/>
              <a:t>אפשר להכניס קוד האקס לפרויקט </a:t>
            </a:r>
            <a:r>
              <a:rPr lang="he-IL" dirty="0" err="1"/>
              <a:t>בפייתון</a:t>
            </a:r>
            <a:r>
              <a:rPr lang="he-IL" dirty="0"/>
              <a:t> וכד'</a:t>
            </a:r>
          </a:p>
        </p:txBody>
      </p:sp>
    </p:spTree>
    <p:extLst>
      <p:ext uri="{BB962C8B-B14F-4D97-AF65-F5344CB8AC3E}">
        <p14:creationId xmlns:p14="http://schemas.microsoft.com/office/powerpoint/2010/main" val="99905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c00cd8b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c00cd8b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Enum</a:t>
            </a:r>
            <a:endParaRPr lang="en-US" dirty="0"/>
          </a:p>
          <a:p>
            <a:pPr marL="0" lvl="0" indent="0" algn="l" rtl="0">
              <a:spcBef>
                <a:spcPts val="0"/>
              </a:spcBef>
              <a:spcAft>
                <a:spcPts val="0"/>
              </a:spcAft>
              <a:buNone/>
            </a:pPr>
            <a:r>
              <a:rPr lang="he-IL" dirty="0"/>
              <a:t>השאר- מחלקות עם פונקציות ושדות</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a:t>algebraic data type</a:t>
            </a:r>
            <a:endParaRPr lang="he-IL" sz="1100" b="1" dirty="0"/>
          </a:p>
          <a:p>
            <a:r>
              <a:rPr lang="he-IL" dirty="0"/>
              <a:t>זה אומר שזו מחלקה שמורכבת מכמה טייפים שונים</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he-IL" sz="1100" b="0" i="1" u="none" strike="noStrike" cap="none" dirty="0">
                <a:solidFill>
                  <a:srgbClr val="000000"/>
                </a:solidFill>
                <a:effectLst/>
                <a:latin typeface="Arial"/>
                <a:cs typeface="Arial"/>
                <a:sym typeface="Arial"/>
              </a:rPr>
              <a:t>אין ערכים מספריים לשמות</a:t>
            </a:r>
            <a:endParaRPr lang="he-IL" dirty="0"/>
          </a:p>
          <a:p>
            <a:endParaRPr lang="en-US" dirty="0"/>
          </a:p>
          <a:p>
            <a:r>
              <a:rPr lang="he-IL" dirty="0" err="1"/>
              <a:t>הקונסטרקטור</a:t>
            </a:r>
            <a:r>
              <a:rPr lang="he-IL" dirty="0"/>
              <a:t> זה ה {}</a:t>
            </a:r>
            <a:endParaRPr lang="en-US" dirty="0"/>
          </a:p>
          <a:p>
            <a:endParaRPr lang="he-IL" dirty="0"/>
          </a:p>
        </p:txBody>
      </p:sp>
    </p:spTree>
    <p:extLst>
      <p:ext uri="{BB962C8B-B14F-4D97-AF65-F5344CB8AC3E}">
        <p14:creationId xmlns:p14="http://schemas.microsoft.com/office/powerpoint/2010/main" val="241305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l="-2000" r="-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api.haxe.org/StringTools.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api.haxe.org/Bool.html" TargetMode="External"/><Relationship Id="rId4" Type="http://schemas.openxmlformats.org/officeDocument/2006/relationships/hyperlink" Target="https://api.haxe.org/String.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000" b="1" dirty="0"/>
              <a:t>HAXE</a:t>
            </a:r>
            <a:endParaRPr lang="he-IL" b="1" dirty="0"/>
          </a:p>
        </p:txBody>
      </p:sp>
      <p:sp>
        <p:nvSpPr>
          <p:cNvPr id="3" name="TextBox 2"/>
          <p:cNvSpPr txBox="1"/>
          <p:nvPr/>
        </p:nvSpPr>
        <p:spPr>
          <a:xfrm>
            <a:off x="7712765" y="225287"/>
            <a:ext cx="1152939" cy="338554"/>
          </a:xfrm>
          <a:prstGeom prst="rect">
            <a:avLst/>
          </a:prstGeom>
          <a:noFill/>
        </p:spPr>
        <p:txBody>
          <a:bodyPr wrap="square" rtlCol="1">
            <a:spAutoFit/>
          </a:bodyPr>
          <a:lstStyle/>
          <a:p>
            <a:pPr algn="r" rtl="1"/>
            <a:r>
              <a:rPr lang="he-IL" sz="1600" b="1" dirty="0">
                <a:solidFill>
                  <a:schemeClr val="bg1"/>
                </a:solidFill>
              </a:rPr>
              <a:t>בס"ד</a:t>
            </a:r>
          </a:p>
        </p:txBody>
      </p:sp>
      <p:sp>
        <p:nvSpPr>
          <p:cNvPr id="4" name="TextBox 3"/>
          <p:cNvSpPr txBox="1"/>
          <p:nvPr/>
        </p:nvSpPr>
        <p:spPr>
          <a:xfrm>
            <a:off x="5738191" y="3286538"/>
            <a:ext cx="3061252" cy="1015663"/>
          </a:xfrm>
          <a:prstGeom prst="rect">
            <a:avLst/>
          </a:prstGeom>
          <a:noFill/>
        </p:spPr>
        <p:txBody>
          <a:bodyPr wrap="square" rtlCol="1">
            <a:spAutoFit/>
          </a:bodyPr>
          <a:lstStyle/>
          <a:p>
            <a:pPr algn="r" rtl="1"/>
            <a:r>
              <a:rPr lang="he-IL" sz="2000" b="1" dirty="0"/>
              <a:t>מגישות:</a:t>
            </a:r>
          </a:p>
          <a:p>
            <a:pPr algn="r" rtl="1"/>
            <a:r>
              <a:rPr lang="he-IL" sz="2000" b="1" dirty="0"/>
              <a:t>	  מיכל מנגד</a:t>
            </a:r>
          </a:p>
          <a:p>
            <a:pPr algn="r" rtl="1"/>
            <a:r>
              <a:rPr lang="he-IL" sz="2000" b="1" dirty="0"/>
              <a:t>	  יקר ריינר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26">
            <a:extLst>
              <a:ext uri="{FF2B5EF4-FFF2-40B4-BE49-F238E27FC236}">
                <a16:creationId xmlns:a16="http://schemas.microsoft.com/office/drawing/2014/main" id="{3296CA59-2100-4A90-B374-BBC1FE516664}"/>
              </a:ext>
            </a:extLst>
          </p:cNvPr>
          <p:cNvSpPr txBox="1">
            <a:spLocks noGrp="1"/>
          </p:cNvSpPr>
          <p:nvPr>
            <p:ph type="title"/>
          </p:nvPr>
        </p:nvSpPr>
        <p:spPr>
          <a:xfrm>
            <a:off x="3140766" y="0"/>
            <a:ext cx="28309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טיפוסים - </a:t>
            </a:r>
            <a:r>
              <a:rPr lang="en-US" dirty="0" err="1">
                <a:solidFill>
                  <a:schemeClr val="bg1"/>
                </a:solidFill>
              </a:rPr>
              <a:t>Enum</a:t>
            </a:r>
            <a:endParaRPr dirty="0">
              <a:solidFill>
                <a:schemeClr val="bg1"/>
              </a:solidFill>
            </a:endParaRPr>
          </a:p>
        </p:txBody>
      </p:sp>
      <p:sp>
        <p:nvSpPr>
          <p:cNvPr id="7" name="תיבת טקסט 6">
            <a:extLst>
              <a:ext uri="{FF2B5EF4-FFF2-40B4-BE49-F238E27FC236}">
                <a16:creationId xmlns:a16="http://schemas.microsoft.com/office/drawing/2014/main" id="{0B00C3B6-FC9A-4E6B-AA82-FFCFA201CDD2}"/>
              </a:ext>
            </a:extLst>
          </p:cNvPr>
          <p:cNvSpPr txBox="1"/>
          <p:nvPr/>
        </p:nvSpPr>
        <p:spPr>
          <a:xfrm>
            <a:off x="131251" y="1150289"/>
            <a:ext cx="8648700" cy="3416320"/>
          </a:xfrm>
          <a:prstGeom prst="rect">
            <a:avLst/>
          </a:prstGeom>
          <a:noFill/>
        </p:spPr>
        <p:txBody>
          <a:bodyPr wrap="square" rtlCol="1">
            <a:spAutoFit/>
          </a:bodyPr>
          <a:lstStyle/>
          <a:p>
            <a:pPr marL="342900" indent="-342900" algn="r" rtl="1">
              <a:buFont typeface="Arial" panose="020B0604020202020204" pitchFamily="34" charset="0"/>
              <a:buChar char="•"/>
            </a:pPr>
            <a:r>
              <a:rPr lang="en-US" sz="2400" dirty="0">
                <a:solidFill>
                  <a:schemeClr val="bg1"/>
                </a:solidFill>
              </a:rPr>
              <a:t>E</a:t>
            </a:r>
            <a:r>
              <a:rPr lang="en-US" sz="2400" dirty="0">
                <a:solidFill>
                  <a:schemeClr val="tx1"/>
                </a:solidFill>
              </a:rPr>
              <a:t>enum </a:t>
            </a:r>
            <a:r>
              <a:rPr lang="he-IL" sz="2400" dirty="0">
                <a:solidFill>
                  <a:schemeClr val="tx1"/>
                </a:solidFill>
              </a:rPr>
              <a:t> מוגדר כמחלקה </a:t>
            </a:r>
            <a:r>
              <a:rPr lang="en-US" sz="2400" dirty="0" err="1">
                <a:solidFill>
                  <a:schemeClr val="tx1"/>
                </a:solidFill>
              </a:rPr>
              <a:t>Tamplete</a:t>
            </a:r>
            <a:endParaRPr lang="he-IL" sz="2400" dirty="0">
              <a:solidFill>
                <a:schemeClr val="tx1"/>
              </a:solidFill>
            </a:endParaRPr>
          </a:p>
          <a:p>
            <a:pPr marL="342900" indent="-342900" algn="r" rtl="1">
              <a:buFont typeface="Arial" panose="020B0604020202020204" pitchFamily="34" charset="0"/>
              <a:buChar char="•"/>
            </a:pPr>
            <a:endParaRPr lang="en-US" sz="2400" dirty="0">
              <a:solidFill>
                <a:schemeClr val="tx1"/>
              </a:solidFill>
            </a:endParaRPr>
          </a:p>
          <a:p>
            <a:pPr marL="342900" indent="-342900" algn="r" rtl="1">
              <a:buFont typeface="Arial" panose="020B0604020202020204" pitchFamily="34" charset="0"/>
              <a:buChar char="•"/>
            </a:pPr>
            <a:r>
              <a:rPr lang="en-US" sz="2400" b="1" dirty="0"/>
              <a:t>algebraic data type</a:t>
            </a:r>
            <a:endParaRPr lang="he-IL" sz="2400" b="1" dirty="0"/>
          </a:p>
          <a:p>
            <a:pPr marL="342900" indent="-342900" algn="r" rtl="1">
              <a:buFont typeface="Arial" panose="020B0604020202020204" pitchFamily="34" charset="0"/>
              <a:buChar char="•"/>
            </a:pPr>
            <a:endParaRPr lang="he-IL" sz="2400" b="1" dirty="0">
              <a:solidFill>
                <a:schemeClr val="tx1"/>
              </a:solidFill>
            </a:endParaRPr>
          </a:p>
          <a:p>
            <a:pPr marL="342900" indent="-342900" algn="r" rtl="1">
              <a:buFont typeface="Arial" panose="020B0604020202020204" pitchFamily="34" charset="0"/>
              <a:buChar char="•"/>
            </a:pPr>
            <a:endParaRPr lang="he-IL" sz="2400" dirty="0">
              <a:solidFill>
                <a:schemeClr val="tx1"/>
              </a:solidFill>
            </a:endParaRPr>
          </a:p>
          <a:p>
            <a:pPr marL="342900" indent="-342900" algn="r" rtl="1">
              <a:buFont typeface="Arial" panose="020B0604020202020204" pitchFamily="34" charset="0"/>
              <a:buChar char="•"/>
            </a:pPr>
            <a:r>
              <a:rPr lang="he-IL" sz="2400" dirty="0">
                <a:solidFill>
                  <a:schemeClr val="bg1"/>
                </a:solidFill>
              </a:rPr>
              <a:t>לשם נוחות הכתיבה, ההגדרה</a:t>
            </a:r>
            <a:r>
              <a:rPr lang="en-US" sz="2400" dirty="0">
                <a:solidFill>
                  <a:schemeClr val="bg1"/>
                </a:solidFill>
              </a:rPr>
              <a:t>  </a:t>
            </a:r>
            <a:r>
              <a:rPr lang="he-IL" sz="2400" dirty="0">
                <a:solidFill>
                  <a:schemeClr val="bg1"/>
                </a:solidFill>
              </a:rPr>
              <a:t> פשוטה: שם ה </a:t>
            </a:r>
            <a:r>
              <a:rPr lang="en-US" sz="2400" dirty="0" err="1">
                <a:solidFill>
                  <a:schemeClr val="bg1"/>
                </a:solidFill>
              </a:rPr>
              <a:t>Enum</a:t>
            </a:r>
            <a:r>
              <a:rPr lang="he-IL" sz="2400" dirty="0">
                <a:solidFill>
                  <a:schemeClr val="bg1"/>
                </a:solidFill>
              </a:rPr>
              <a:t> הוא למעשה שם הסוג (המחלקה) והמרכיבים הם השדות.  </a:t>
            </a:r>
          </a:p>
          <a:p>
            <a:pPr algn="r" rtl="1"/>
            <a:endParaRPr lang="he-IL" sz="2400" dirty="0">
              <a:solidFill>
                <a:schemeClr val="tx1"/>
              </a:solidFill>
            </a:endParaRPr>
          </a:p>
          <a:p>
            <a:pPr marL="342900" indent="-342900" algn="r" rtl="1">
              <a:buFont typeface="Arial" panose="020B0604020202020204" pitchFamily="34" charset="0"/>
              <a:buChar char="•"/>
            </a:pPr>
            <a:r>
              <a:rPr lang="he-IL" sz="2400" dirty="0">
                <a:solidFill>
                  <a:schemeClr val="bg1"/>
                </a:solidFill>
              </a:rPr>
              <a:t>כמו-כן, ניתן להגדיר "שדה" שמקבל פרמטרים.</a:t>
            </a:r>
          </a:p>
        </p:txBody>
      </p:sp>
      <p:pic>
        <p:nvPicPr>
          <p:cNvPr id="8" name="תמונה 7">
            <a:extLst>
              <a:ext uri="{FF2B5EF4-FFF2-40B4-BE49-F238E27FC236}">
                <a16:creationId xmlns:a16="http://schemas.microsoft.com/office/drawing/2014/main" id="{033ED7C0-181B-4CC8-B1AB-4D0F09F46F37}"/>
              </a:ext>
            </a:extLst>
          </p:cNvPr>
          <p:cNvPicPr>
            <a:picLocks noChangeAspect="1"/>
          </p:cNvPicPr>
          <p:nvPr/>
        </p:nvPicPr>
        <p:blipFill rotWithShape="1">
          <a:blip r:embed="rId3"/>
          <a:srcRect l="33652" t="52096" r="46174" b="26261"/>
          <a:stretch/>
        </p:blipFill>
        <p:spPr>
          <a:xfrm>
            <a:off x="206733" y="723569"/>
            <a:ext cx="2464905" cy="1487442"/>
          </a:xfrm>
          <a:prstGeom prst="rect">
            <a:avLst/>
          </a:prstGeom>
        </p:spPr>
      </p:pic>
      <p:pic>
        <p:nvPicPr>
          <p:cNvPr id="9" name="תמונה 8">
            <a:extLst>
              <a:ext uri="{FF2B5EF4-FFF2-40B4-BE49-F238E27FC236}">
                <a16:creationId xmlns:a16="http://schemas.microsoft.com/office/drawing/2014/main" id="{68D9C6FE-55F0-4BA0-A108-E3189B860DE4}"/>
              </a:ext>
            </a:extLst>
          </p:cNvPr>
          <p:cNvPicPr>
            <a:picLocks noChangeAspect="1"/>
          </p:cNvPicPr>
          <p:nvPr/>
        </p:nvPicPr>
        <p:blipFill rotWithShape="1">
          <a:blip r:embed="rId4"/>
          <a:srcRect l="35044" t="46367" r="48782" b="47285"/>
          <a:stretch/>
        </p:blipFill>
        <p:spPr>
          <a:xfrm>
            <a:off x="380115" y="2194560"/>
            <a:ext cx="2701105" cy="596349"/>
          </a:xfrm>
          <a:prstGeom prst="rect">
            <a:avLst/>
          </a:prstGeom>
        </p:spPr>
      </p:pic>
    </p:spTree>
    <p:extLst>
      <p:ext uri="{BB962C8B-B14F-4D97-AF65-F5344CB8AC3E}">
        <p14:creationId xmlns:p14="http://schemas.microsoft.com/office/powerpoint/2010/main" val="27794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26">
            <a:extLst>
              <a:ext uri="{FF2B5EF4-FFF2-40B4-BE49-F238E27FC236}">
                <a16:creationId xmlns:a16="http://schemas.microsoft.com/office/drawing/2014/main" id="{ED01A99D-D23A-4653-A6DD-4F60BD4228AB}"/>
              </a:ext>
            </a:extLst>
          </p:cNvPr>
          <p:cNvSpPr txBox="1">
            <a:spLocks noGrp="1"/>
          </p:cNvSpPr>
          <p:nvPr>
            <p:ph type="title"/>
          </p:nvPr>
        </p:nvSpPr>
        <p:spPr>
          <a:xfrm>
            <a:off x="3308350" y="0"/>
            <a:ext cx="266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solidFill>
                  <a:schemeClr val="bg1"/>
                </a:solidFill>
              </a:rPr>
              <a:t>הגדרת משתנים</a:t>
            </a:r>
            <a:endParaRPr dirty="0">
              <a:solidFill>
                <a:schemeClr val="bg1"/>
              </a:solidFill>
            </a:endParaRPr>
          </a:p>
        </p:txBody>
      </p:sp>
      <p:sp>
        <p:nvSpPr>
          <p:cNvPr id="6" name="תיבת טקסט 5">
            <a:extLst>
              <a:ext uri="{FF2B5EF4-FFF2-40B4-BE49-F238E27FC236}">
                <a16:creationId xmlns:a16="http://schemas.microsoft.com/office/drawing/2014/main" id="{FF7FE53A-1003-4E69-9B92-8BC2907EE30D}"/>
              </a:ext>
            </a:extLst>
          </p:cNvPr>
          <p:cNvSpPr txBox="1"/>
          <p:nvPr/>
        </p:nvSpPr>
        <p:spPr>
          <a:xfrm>
            <a:off x="596900" y="762000"/>
            <a:ext cx="8261350" cy="1969770"/>
          </a:xfrm>
          <a:prstGeom prst="rect">
            <a:avLst/>
          </a:prstGeom>
          <a:noFill/>
        </p:spPr>
        <p:txBody>
          <a:bodyPr wrap="square" rtlCol="1">
            <a:spAutoFit/>
          </a:bodyPr>
          <a:lstStyle/>
          <a:p>
            <a:pPr marL="285750" indent="-285750" algn="r" rtl="1">
              <a:buFont typeface="Arial" panose="020B0604020202020204" pitchFamily="34" charset="0"/>
              <a:buChar char="•"/>
            </a:pPr>
            <a:r>
              <a:rPr lang="en-US" sz="3200" dirty="0">
                <a:solidFill>
                  <a:schemeClr val="tx1"/>
                </a:solidFill>
              </a:rPr>
              <a:t> type interference </a:t>
            </a:r>
            <a:r>
              <a:rPr lang="he-IL" sz="3000" dirty="0">
                <a:solidFill>
                  <a:schemeClr val="tx1"/>
                </a:solidFill>
              </a:rPr>
              <a:t> </a:t>
            </a:r>
          </a:p>
          <a:p>
            <a:pPr marL="285750" indent="-285750" algn="r" rtl="1">
              <a:buFont typeface="Arial" panose="020B0604020202020204" pitchFamily="34" charset="0"/>
              <a:buChar char="•"/>
            </a:pPr>
            <a:r>
              <a:rPr lang="he-IL" sz="3000" dirty="0"/>
              <a:t>ניתן לציין את סוג המשתנה לאחר הגדרתו כ- </a:t>
            </a:r>
            <a:r>
              <a:rPr lang="en-US" sz="3000" dirty="0"/>
              <a:t>var</a:t>
            </a:r>
          </a:p>
          <a:p>
            <a:pPr marL="285750" indent="-285750" algn="r" rtl="1">
              <a:buFont typeface="Arial" panose="020B0604020202020204" pitchFamily="34" charset="0"/>
              <a:buChar char="•"/>
            </a:pPr>
            <a:r>
              <a:rPr lang="he-IL" sz="3000" dirty="0"/>
              <a:t>חובה לציין את סוג הפרמטרים המתקבלים לפונקציות</a:t>
            </a:r>
          </a:p>
          <a:p>
            <a:pPr marL="285750" indent="-285750" algn="r" rtl="1">
              <a:buFont typeface="Arial" panose="020B0604020202020204" pitchFamily="34" charset="0"/>
              <a:buChar char="•"/>
            </a:pPr>
            <a:r>
              <a:rPr lang="he-IL" sz="3000" dirty="0"/>
              <a:t>סטטיים</a:t>
            </a:r>
          </a:p>
        </p:txBody>
      </p:sp>
      <p:sp>
        <p:nvSpPr>
          <p:cNvPr id="7" name="מלבן 6">
            <a:extLst>
              <a:ext uri="{FF2B5EF4-FFF2-40B4-BE49-F238E27FC236}">
                <a16:creationId xmlns:a16="http://schemas.microsoft.com/office/drawing/2014/main" id="{A8D8F8ED-C9FF-4015-9C7E-184D1494956C}"/>
              </a:ext>
            </a:extLst>
          </p:cNvPr>
          <p:cNvSpPr/>
          <p:nvPr/>
        </p:nvSpPr>
        <p:spPr>
          <a:xfrm>
            <a:off x="793750" y="3370134"/>
            <a:ext cx="8153400" cy="924036"/>
          </a:xfrm>
          <a:prstGeom prst="rect">
            <a:avLst/>
          </a:prstGeom>
        </p:spPr>
        <p:txBody>
          <a:bodyPr wrap="square">
            <a:spAutoFit/>
          </a:bodyPr>
          <a:lstStyle/>
          <a:p>
            <a:pPr lvl="0" algn="r" rtl="1">
              <a:lnSpc>
                <a:spcPct val="115000"/>
              </a:lnSpc>
              <a:spcBef>
                <a:spcPts val="1200"/>
              </a:spcBef>
            </a:pPr>
            <a:r>
              <a:rPr lang="he-IL" sz="2000" dirty="0">
                <a:solidFill>
                  <a:schemeClr val="bg1"/>
                </a:solidFill>
              </a:rPr>
              <a:t>דוגמא: נוכל להגדיר </a:t>
            </a:r>
            <a:r>
              <a:rPr lang="en-US" sz="2000" dirty="0">
                <a:solidFill>
                  <a:schemeClr val="bg1"/>
                </a:solidFill>
              </a:rPr>
              <a:t>var s = new Student(); </a:t>
            </a:r>
            <a:endParaRPr lang="he-IL" sz="2000" dirty="0">
              <a:solidFill>
                <a:schemeClr val="bg1"/>
              </a:solidFill>
            </a:endParaRPr>
          </a:p>
          <a:p>
            <a:pPr lvl="0" algn="r" rtl="1">
              <a:lnSpc>
                <a:spcPct val="115000"/>
              </a:lnSpc>
              <a:spcBef>
                <a:spcPts val="1200"/>
              </a:spcBef>
            </a:pPr>
            <a:r>
              <a:rPr lang="en-US" sz="2000" dirty="0">
                <a:solidFill>
                  <a:schemeClr val="bg1"/>
                </a:solidFill>
              </a:rPr>
              <a:t> </a:t>
            </a:r>
          </a:p>
        </p:txBody>
      </p:sp>
    </p:spTree>
    <p:extLst>
      <p:ext uri="{BB962C8B-B14F-4D97-AF65-F5344CB8AC3E}">
        <p14:creationId xmlns:p14="http://schemas.microsoft.com/office/powerpoint/2010/main" val="122413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4"/>
          <p:cNvSpPr txBox="1"/>
          <p:nvPr/>
        </p:nvSpPr>
        <p:spPr>
          <a:xfrm>
            <a:off x="346508" y="3118585"/>
            <a:ext cx="8657791" cy="1953930"/>
          </a:xfrm>
          <a:prstGeom prst="rect">
            <a:avLst/>
          </a:prstGeom>
          <a:noFill/>
          <a:ln>
            <a:noFill/>
          </a:ln>
        </p:spPr>
        <p:txBody>
          <a:bodyPr spcFirstLastPara="1" wrap="square" lIns="91425" tIns="91425" rIns="91425" bIns="91425" anchor="ctr" anchorCtr="0">
            <a:noAutofit/>
          </a:bodyPr>
          <a:lstStyle/>
          <a:p>
            <a:pPr marL="0" lvl="0" indent="0" algn="r" rtl="1">
              <a:lnSpc>
                <a:spcPct val="115000"/>
              </a:lnSpc>
              <a:spcBef>
                <a:spcPts val="1200"/>
              </a:spcBef>
              <a:spcAft>
                <a:spcPts val="0"/>
              </a:spcAft>
              <a:buNone/>
            </a:pPr>
            <a:r>
              <a:rPr lang="en" sz="1600" dirty="0">
                <a:solidFill>
                  <a:schemeClr val="bg1"/>
                </a:solidFill>
              </a:rPr>
              <a:t>דוגמא:</a:t>
            </a:r>
            <a:r>
              <a:rPr lang="he-IL" sz="1600" dirty="0">
                <a:solidFill>
                  <a:schemeClr val="bg1"/>
                </a:solidFill>
              </a:rPr>
              <a:t>     </a:t>
            </a:r>
          </a:p>
          <a:p>
            <a:pPr marL="0" lvl="0" indent="0" algn="r" rtl="1">
              <a:lnSpc>
                <a:spcPct val="115000"/>
              </a:lnSpc>
              <a:spcBef>
                <a:spcPts val="1200"/>
              </a:spcBef>
              <a:spcAft>
                <a:spcPts val="0"/>
              </a:spcAft>
              <a:buNone/>
            </a:pPr>
            <a:r>
              <a:rPr lang="he-IL" sz="1600" dirty="0">
                <a:solidFill>
                  <a:schemeClr val="bg1"/>
                </a:solidFill>
              </a:rPr>
              <a:t>עבור הקוד:</a:t>
            </a:r>
            <a:endParaRPr sz="1600" dirty="0">
              <a:solidFill>
                <a:schemeClr val="bg1"/>
              </a:solidFill>
            </a:endParaRPr>
          </a:p>
          <a:p>
            <a:pPr marL="0" lvl="0" indent="0" algn="r" rtl="1">
              <a:lnSpc>
                <a:spcPct val="115000"/>
              </a:lnSpc>
              <a:spcBef>
                <a:spcPts val="1200"/>
              </a:spcBef>
              <a:spcAft>
                <a:spcPts val="0"/>
              </a:spcAft>
              <a:buNone/>
            </a:pPr>
            <a:r>
              <a:rPr lang="en" sz="1600" dirty="0">
                <a:solidFill>
                  <a:schemeClr val="bg1"/>
                </a:solidFill>
              </a:rPr>
              <a:t>     var d:Dynamic = 1;</a:t>
            </a:r>
            <a:r>
              <a:rPr lang="en-US" sz="1600" dirty="0">
                <a:solidFill>
                  <a:schemeClr val="bg1"/>
                </a:solidFill>
              </a:rPr>
              <a:t>  </a:t>
            </a:r>
            <a:r>
              <a:rPr lang="en-US" sz="1600" dirty="0" err="1">
                <a:solidFill>
                  <a:schemeClr val="bg1"/>
                </a:solidFill>
              </a:rPr>
              <a:t>d.foo</a:t>
            </a:r>
            <a:r>
              <a:rPr lang="en-US" sz="1600" dirty="0">
                <a:solidFill>
                  <a:schemeClr val="bg1"/>
                </a:solidFill>
              </a:rPr>
              <a:t>();</a:t>
            </a:r>
            <a:endParaRPr lang="he-IL" sz="1600" dirty="0">
              <a:solidFill>
                <a:schemeClr val="bg1"/>
              </a:solidFill>
            </a:endParaRPr>
          </a:p>
          <a:p>
            <a:pPr marL="0" lvl="0" indent="0" algn="r" rtl="1">
              <a:lnSpc>
                <a:spcPct val="115000"/>
              </a:lnSpc>
              <a:spcBef>
                <a:spcPts val="1200"/>
              </a:spcBef>
              <a:spcAft>
                <a:spcPts val="0"/>
              </a:spcAft>
              <a:buNone/>
            </a:pPr>
            <a:r>
              <a:rPr lang="he-IL" sz="1600" dirty="0">
                <a:solidFill>
                  <a:schemeClr val="bg1"/>
                </a:solidFill>
              </a:rPr>
              <a:t> </a:t>
            </a:r>
            <a:r>
              <a:rPr lang="en" sz="1600" dirty="0">
                <a:solidFill>
                  <a:schemeClr val="bg1"/>
                </a:solidFill>
              </a:rPr>
              <a:t>נקבל שגיאה בזמן ריצה בעוד שאם נעשה את אותו הדבר בצורה סטטית תהיה לנו שגיאה בזמן קומפילציה. בדיקת טעויות לפני הריצה זה יתרון עצום, זה אחד הדברים הבסיסיים  בנושא של אמינות.</a:t>
            </a:r>
            <a:endParaRPr sz="1600" dirty="0">
              <a:solidFill>
                <a:schemeClr val="bg1"/>
              </a:solidFill>
            </a:endParaRPr>
          </a:p>
          <a:p>
            <a:pPr marL="0" lvl="0" indent="0" algn="r" rtl="1">
              <a:lnSpc>
                <a:spcPct val="115000"/>
              </a:lnSpc>
              <a:spcBef>
                <a:spcPts val="1200"/>
              </a:spcBef>
              <a:spcAft>
                <a:spcPts val="0"/>
              </a:spcAft>
              <a:buNone/>
            </a:pPr>
            <a:r>
              <a:rPr lang="en" sz="1600" dirty="0">
                <a:solidFill>
                  <a:schemeClr val="bg1"/>
                </a:solidFill>
              </a:rPr>
              <a:t>לשפה סטטית יש יתרון של אמינות ומהירות זמן ריצה.</a:t>
            </a:r>
            <a:endParaRPr sz="1600" dirty="0">
              <a:solidFill>
                <a:schemeClr val="bg1"/>
              </a:solidFill>
            </a:endParaRPr>
          </a:p>
          <a:p>
            <a:pPr marL="0" lvl="0" indent="0" algn="r" rtl="1">
              <a:lnSpc>
                <a:spcPct val="115000"/>
              </a:lnSpc>
              <a:spcBef>
                <a:spcPts val="1200"/>
              </a:spcBef>
              <a:spcAft>
                <a:spcPts val="0"/>
              </a:spcAft>
              <a:buNone/>
            </a:pPr>
            <a:r>
              <a:rPr lang="he-IL" sz="1600" dirty="0">
                <a:solidFill>
                  <a:schemeClr val="bg1"/>
                </a:solidFill>
              </a:rPr>
              <a:t> </a:t>
            </a:r>
            <a:endParaRPr sz="1600" dirty="0">
              <a:solidFill>
                <a:schemeClr val="bg1"/>
              </a:solidFill>
            </a:endParaRPr>
          </a:p>
        </p:txBody>
      </p:sp>
      <p:sp>
        <p:nvSpPr>
          <p:cNvPr id="4" name="Google Shape;133;p26">
            <a:extLst>
              <a:ext uri="{FF2B5EF4-FFF2-40B4-BE49-F238E27FC236}">
                <a16:creationId xmlns:a16="http://schemas.microsoft.com/office/drawing/2014/main" id="{2D17C948-64BB-4171-8FDA-AF06B9D349E6}"/>
              </a:ext>
            </a:extLst>
          </p:cNvPr>
          <p:cNvSpPr txBox="1">
            <a:spLocks/>
          </p:cNvSpPr>
          <p:nvPr/>
        </p:nvSpPr>
        <p:spPr>
          <a:xfrm>
            <a:off x="3308350" y="0"/>
            <a:ext cx="2667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he-IL">
                <a:solidFill>
                  <a:schemeClr val="bg1"/>
                </a:solidFill>
              </a:rPr>
              <a:t>הגדרת משתנים</a:t>
            </a:r>
            <a:endParaRPr lang="he-IL" dirty="0">
              <a:solidFill>
                <a:schemeClr val="bg1"/>
              </a:solidFill>
            </a:endParaRPr>
          </a:p>
        </p:txBody>
      </p:sp>
      <p:sp>
        <p:nvSpPr>
          <p:cNvPr id="2" name="תיבת טקסט 1">
            <a:extLst>
              <a:ext uri="{FF2B5EF4-FFF2-40B4-BE49-F238E27FC236}">
                <a16:creationId xmlns:a16="http://schemas.microsoft.com/office/drawing/2014/main" id="{B26A3BDB-BFA7-4CD0-916E-CD502CCF42CB}"/>
              </a:ext>
            </a:extLst>
          </p:cNvPr>
          <p:cNvSpPr txBox="1"/>
          <p:nvPr/>
        </p:nvSpPr>
        <p:spPr>
          <a:xfrm>
            <a:off x="462013" y="749300"/>
            <a:ext cx="8269237"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sz="3000" dirty="0"/>
              <a:t>לשפה </a:t>
            </a:r>
            <a:r>
              <a:rPr lang="en-US" sz="3000" dirty="0" err="1"/>
              <a:t>haxe</a:t>
            </a:r>
            <a:r>
              <a:rPr lang="en-US" sz="3000" dirty="0"/>
              <a:t> </a:t>
            </a:r>
            <a:r>
              <a:rPr lang="he-IL" sz="3000" dirty="0"/>
              <a:t> מערכת סטטית.</a:t>
            </a:r>
          </a:p>
          <a:p>
            <a:pPr marL="285750" indent="-285750" algn="r" rtl="1">
              <a:buFont typeface="Arial" panose="020B0604020202020204" pitchFamily="34" charset="0"/>
              <a:buChar char="•"/>
            </a:pPr>
            <a:r>
              <a:rPr lang="he-IL" sz="3000" dirty="0"/>
              <a:t>עם זאת, ניתן להקצות ערכים דינאמיים</a:t>
            </a:r>
          </a:p>
          <a:p>
            <a:pPr marL="285750" indent="-285750" algn="r" rtl="1">
              <a:buFont typeface="Arial" panose="020B0604020202020204" pitchFamily="34" charset="0"/>
              <a:buChar char="•"/>
            </a:pPr>
            <a:r>
              <a:rPr lang="he-IL" sz="3000" dirty="0"/>
              <a:t>מנגנון חזק- לא ניתן לבצע המרה מרומזת.</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תיבת טקסט 1">
            <a:extLst>
              <a:ext uri="{FF2B5EF4-FFF2-40B4-BE49-F238E27FC236}">
                <a16:creationId xmlns:a16="http://schemas.microsoft.com/office/drawing/2014/main" id="{284E7D7F-E70C-49B1-B555-102DD49CF9F1}"/>
              </a:ext>
            </a:extLst>
          </p:cNvPr>
          <p:cNvSpPr txBox="1"/>
          <p:nvPr/>
        </p:nvSpPr>
        <p:spPr>
          <a:xfrm>
            <a:off x="273050" y="876300"/>
            <a:ext cx="8534400" cy="4247317"/>
          </a:xfrm>
          <a:prstGeom prst="rect">
            <a:avLst/>
          </a:prstGeom>
          <a:noFill/>
        </p:spPr>
        <p:txBody>
          <a:bodyPr wrap="square" rtlCol="1">
            <a:spAutoFit/>
          </a:bodyPr>
          <a:lstStyle/>
          <a:p>
            <a:pPr marL="285750" indent="-285750" algn="r" rtl="1">
              <a:buFont typeface="Arial" panose="020B0604020202020204" pitchFamily="34" charset="0"/>
              <a:buChar char="•"/>
            </a:pPr>
            <a:r>
              <a:rPr lang="he-IL" sz="3000" dirty="0"/>
              <a:t>מערך – גישה ע"י אינדקס</a:t>
            </a:r>
          </a:p>
          <a:p>
            <a:pPr marL="285750" indent="-285750" algn="r" rtl="1">
              <a:buFont typeface="Arial" panose="020B0604020202020204" pitchFamily="34" charset="0"/>
              <a:buChar char="•"/>
            </a:pPr>
            <a:r>
              <a:rPr lang="he-IL" sz="3000" dirty="0"/>
              <a:t>רשימה </a:t>
            </a:r>
          </a:p>
          <a:p>
            <a:pPr marL="285750" indent="-285750" algn="r" rtl="1">
              <a:buFont typeface="Arial" panose="020B0604020202020204" pitchFamily="34" charset="0"/>
              <a:buChar char="•"/>
            </a:pPr>
            <a:r>
              <a:rPr lang="he-IL" sz="3000" dirty="0"/>
              <a:t>מפה- גישה ע"י מפתח או ערך (מילון)</a:t>
            </a:r>
          </a:p>
          <a:p>
            <a:pPr algn="r" rtl="1"/>
            <a:endParaRPr lang="he-IL" sz="3000" dirty="0"/>
          </a:p>
          <a:p>
            <a:pPr marL="457200" indent="-457200" algn="r" rtl="1">
              <a:buClr>
                <a:schemeClr val="bg1"/>
              </a:buClr>
              <a:buFont typeface="Arial" panose="020B0604020202020204" pitchFamily="34" charset="0"/>
              <a:buChar char="•"/>
            </a:pPr>
            <a:r>
              <a:rPr lang="he-IL" sz="3000" dirty="0">
                <a:solidFill>
                  <a:schemeClr val="bg1"/>
                </a:solidFill>
              </a:rPr>
              <a:t>ניתן להשתמש בכל מבני הנתונים כתור או מחסנית, וכן ניתן להמיר למבני הנתונים האחרים- מערך למפה ומפה לרשימה וכד'.</a:t>
            </a:r>
          </a:p>
          <a:p>
            <a:pPr marL="457200" indent="-457200" algn="r" rtl="1">
              <a:buClr>
                <a:schemeClr val="bg1"/>
              </a:buClr>
              <a:buFont typeface="Arial" panose="020B0604020202020204" pitchFamily="34" charset="0"/>
              <a:buChar char="•"/>
            </a:pPr>
            <a:r>
              <a:rPr lang="he-IL" sz="3000" dirty="0">
                <a:solidFill>
                  <a:schemeClr val="bg1"/>
                </a:solidFill>
              </a:rPr>
              <a:t>שונה- רשימה, שלא מאפשרת גישה בעזרת אינדקס.</a:t>
            </a:r>
          </a:p>
          <a:p>
            <a:pPr algn="r" rtl="1">
              <a:buClr>
                <a:schemeClr val="bg1"/>
              </a:buClr>
            </a:pPr>
            <a:endParaRPr lang="he-IL" sz="3000" dirty="0">
              <a:solidFill>
                <a:schemeClr val="bg1"/>
              </a:solidFill>
            </a:endParaRPr>
          </a:p>
        </p:txBody>
      </p:sp>
      <p:sp>
        <p:nvSpPr>
          <p:cNvPr id="3" name="Google Shape;133;p26">
            <a:extLst>
              <a:ext uri="{FF2B5EF4-FFF2-40B4-BE49-F238E27FC236}">
                <a16:creationId xmlns:a16="http://schemas.microsoft.com/office/drawing/2014/main" id="{08E0107C-E440-4AF1-943F-65C4D8489BD9}"/>
              </a:ext>
            </a:extLst>
          </p:cNvPr>
          <p:cNvSpPr txBox="1">
            <a:spLocks noGrp="1"/>
          </p:cNvSpPr>
          <p:nvPr>
            <p:ph type="title"/>
          </p:nvPr>
        </p:nvSpPr>
        <p:spPr>
          <a:xfrm>
            <a:off x="3714750" y="0"/>
            <a:ext cx="185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solidFill>
                  <a:schemeClr val="bg1"/>
                </a:solidFill>
              </a:rPr>
              <a:t>מבני נתונים</a:t>
            </a:r>
            <a:endParaRPr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AF5A6460-4E6C-402C-B1E8-3DF8C804B28A}"/>
              </a:ext>
            </a:extLst>
          </p:cNvPr>
          <p:cNvSpPr txBox="1">
            <a:spLocks/>
          </p:cNvSpPr>
          <p:nvPr/>
        </p:nvSpPr>
        <p:spPr>
          <a:xfrm>
            <a:off x="2196159" y="1641965"/>
            <a:ext cx="4451131"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rtl="1"/>
            <a:r>
              <a:rPr lang="he-IL" sz="3200" b="1" dirty="0">
                <a:solidFill>
                  <a:schemeClr val="tx1"/>
                </a:solidFill>
              </a:rPr>
              <a:t>קריטריונים להערכת שפות</a:t>
            </a:r>
          </a:p>
          <a:p>
            <a:pPr rtl="1"/>
            <a:endParaRPr lang="he-IL" sz="3200" b="1" dirty="0">
              <a:solidFill>
                <a:schemeClr val="tx1"/>
              </a:solidFill>
            </a:endParaRPr>
          </a:p>
          <a:p>
            <a:pPr algn="ctr" rtl="1"/>
            <a:r>
              <a:rPr lang="he-IL" sz="3200" b="1" dirty="0">
                <a:solidFill>
                  <a:schemeClr val="bg1"/>
                </a:solidFill>
              </a:rPr>
              <a:t> השפה נועדה ללימוד מהיר, עבור מתכנתים מרקעים שונים.</a:t>
            </a:r>
          </a:p>
          <a:p>
            <a:pPr algn="ctr" rtl="1"/>
            <a:r>
              <a:rPr lang="he-IL" sz="3200" b="1" dirty="0">
                <a:solidFill>
                  <a:schemeClr val="bg1"/>
                </a:solidFill>
              </a:rPr>
              <a:t>בגלל זה היא כזאת מושלמת</a:t>
            </a:r>
            <a:r>
              <a:rPr lang="he-IL" sz="3200" b="1" dirty="0">
                <a:solidFill>
                  <a:schemeClr val="bg1"/>
                </a:solidFill>
                <a:sym typeface="Wingdings" panose="05000000000000000000" pitchFamily="2" charset="2"/>
              </a:rPr>
              <a:t></a:t>
            </a:r>
            <a:endParaRPr lang="he-IL" b="1" dirty="0">
              <a:solidFill>
                <a:schemeClr val="bg1"/>
              </a:solidFill>
            </a:endParaRPr>
          </a:p>
        </p:txBody>
      </p:sp>
    </p:spTree>
    <p:extLst>
      <p:ext uri="{BB962C8B-B14F-4D97-AF65-F5344CB8AC3E}">
        <p14:creationId xmlns:p14="http://schemas.microsoft.com/office/powerpoint/2010/main" val="1808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71550" y="0"/>
            <a:ext cx="711145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dirty="0">
                <a:solidFill>
                  <a:schemeClr val="bg1"/>
                </a:solidFill>
              </a:rPr>
              <a:t>קריטריונים להערכת שפות: </a:t>
            </a:r>
            <a:r>
              <a:rPr lang="he-IL" dirty="0">
                <a:solidFill>
                  <a:schemeClr val="bg1"/>
                </a:solidFill>
              </a:rPr>
              <a:t> </a:t>
            </a:r>
            <a:r>
              <a:rPr lang="en" dirty="0">
                <a:solidFill>
                  <a:schemeClr val="bg1"/>
                </a:solidFill>
              </a:rPr>
              <a:t>קריאות ReadAbility</a:t>
            </a:r>
            <a:endParaRPr dirty="0">
              <a:solidFill>
                <a:schemeClr val="bg1"/>
              </a:solidFill>
            </a:endParaRPr>
          </a:p>
        </p:txBody>
      </p:sp>
      <p:sp>
        <p:nvSpPr>
          <p:cNvPr id="71" name="Google Shape;71;p16"/>
          <p:cNvSpPr txBox="1">
            <a:spLocks noGrp="1"/>
          </p:cNvSpPr>
          <p:nvPr>
            <p:ph type="body" idx="1"/>
          </p:nvPr>
        </p:nvSpPr>
        <p:spPr>
          <a:xfrm>
            <a:off x="-77002" y="491232"/>
            <a:ext cx="9144000" cy="4600500"/>
          </a:xfrm>
          <a:prstGeom prst="rect">
            <a:avLst/>
          </a:prstGeom>
        </p:spPr>
        <p:txBody>
          <a:bodyPr spcFirstLastPara="1" wrap="square" lIns="91425" tIns="91425" rIns="91425" bIns="91425" anchor="t" anchorCtr="0">
            <a:noAutofit/>
          </a:bodyPr>
          <a:lstStyle/>
          <a:p>
            <a:pPr marL="285750" lvl="0" indent="-285750" algn="r" rtl="1">
              <a:spcBef>
                <a:spcPts val="1600"/>
              </a:spcBef>
              <a:spcAft>
                <a:spcPts val="0"/>
              </a:spcAft>
              <a:buFont typeface="Arial" panose="020B0604020202020204" pitchFamily="34" charset="0"/>
              <a:buChar char="•"/>
            </a:pPr>
            <a:r>
              <a:rPr lang="he-IL" sz="2000" dirty="0">
                <a:solidFill>
                  <a:schemeClr val="tx1"/>
                </a:solidFill>
              </a:rPr>
              <a:t>סמנטיקה דומה לשפות המוכרות</a:t>
            </a:r>
            <a:endParaRPr sz="2000" dirty="0">
              <a:solidFill>
                <a:schemeClr val="tx1"/>
              </a:solidFill>
            </a:endParaRPr>
          </a:p>
          <a:p>
            <a:pPr marL="285750" lvl="0" indent="-285750" algn="r" rtl="1">
              <a:spcBef>
                <a:spcPts val="1600"/>
              </a:spcBef>
              <a:spcAft>
                <a:spcPts val="0"/>
              </a:spcAft>
              <a:buFont typeface="Arial" panose="020B0604020202020204" pitchFamily="34" charset="0"/>
              <a:buChar char="•"/>
            </a:pPr>
            <a:r>
              <a:rPr lang="en" sz="2000" dirty="0">
                <a:solidFill>
                  <a:schemeClr val="tx1"/>
                </a:solidFill>
              </a:rPr>
              <a:t>מאפשרת לשלב שפות נוספות בתוכה</a:t>
            </a:r>
            <a:endParaRPr sz="2000" dirty="0">
              <a:solidFill>
                <a:schemeClr val="tx1"/>
              </a:solidFill>
            </a:endParaRPr>
          </a:p>
          <a:p>
            <a:pPr marL="285750" lvl="0" indent="-285750" algn="r" rtl="1">
              <a:spcBef>
                <a:spcPts val="1600"/>
              </a:spcBef>
              <a:spcAft>
                <a:spcPts val="0"/>
              </a:spcAft>
              <a:buFont typeface="Arial" panose="020B0604020202020204" pitchFamily="34" charset="0"/>
              <a:buChar char="•"/>
            </a:pPr>
            <a:r>
              <a:rPr lang="he-IL" sz="2000" dirty="0">
                <a:solidFill>
                  <a:schemeClr val="tx1"/>
                </a:solidFill>
              </a:rPr>
              <a:t>מילים שמורות</a:t>
            </a:r>
            <a:endParaRPr sz="2000" dirty="0">
              <a:solidFill>
                <a:schemeClr val="tx1"/>
              </a:solidFill>
            </a:endParaRPr>
          </a:p>
          <a:p>
            <a:pPr marL="285750" lvl="0" indent="-285750" algn="r" rtl="1">
              <a:spcBef>
                <a:spcPts val="1600"/>
              </a:spcBef>
              <a:spcAft>
                <a:spcPts val="0"/>
              </a:spcAft>
              <a:buFont typeface="Arial" panose="020B0604020202020204" pitchFamily="34" charset="0"/>
              <a:buChar char="•"/>
            </a:pPr>
            <a:r>
              <a:rPr lang="he-IL" sz="2000" dirty="0">
                <a:solidFill>
                  <a:schemeClr val="tx1"/>
                </a:solidFill>
              </a:rPr>
              <a:t>בעזרת הכלים ה</a:t>
            </a:r>
            <a:r>
              <a:rPr lang="en" sz="2000" dirty="0">
                <a:solidFill>
                  <a:schemeClr val="tx1"/>
                </a:solidFill>
              </a:rPr>
              <a:t>פונקציונאלי</a:t>
            </a:r>
            <a:r>
              <a:rPr lang="he-IL" sz="2000" dirty="0">
                <a:solidFill>
                  <a:schemeClr val="tx1"/>
                </a:solidFill>
              </a:rPr>
              <a:t>ם</a:t>
            </a:r>
            <a:r>
              <a:rPr lang="en" sz="2000" dirty="0">
                <a:solidFill>
                  <a:schemeClr val="tx1"/>
                </a:solidFill>
              </a:rPr>
              <a:t>, ניתן לכתוב פונקציות מורכבות עם מינימום משתנים זמניי</a:t>
            </a:r>
            <a:r>
              <a:rPr lang="he-IL" sz="2000" dirty="0">
                <a:solidFill>
                  <a:schemeClr val="tx1"/>
                </a:solidFill>
              </a:rPr>
              <a:t>ם </a:t>
            </a:r>
            <a:r>
              <a:rPr lang="en" sz="2000" dirty="0">
                <a:solidFill>
                  <a:schemeClr val="tx1"/>
                </a:solidFill>
              </a:rPr>
              <a:t> </a:t>
            </a:r>
            <a:endParaRPr lang="he-IL" sz="2000" dirty="0">
              <a:solidFill>
                <a:schemeClr val="tx1"/>
              </a:solidFill>
            </a:endParaRPr>
          </a:p>
          <a:p>
            <a:pPr marL="0" lvl="0" indent="0" algn="r" rtl="1">
              <a:spcBef>
                <a:spcPts val="1600"/>
              </a:spcBef>
              <a:spcAft>
                <a:spcPts val="0"/>
              </a:spcAft>
              <a:buNone/>
            </a:pPr>
            <a:endParaRPr lang="he-IL" sz="2000" dirty="0">
              <a:solidFill>
                <a:schemeClr val="bg1"/>
              </a:solidFill>
            </a:endParaRPr>
          </a:p>
          <a:p>
            <a:pPr marL="76200" marR="76200" lvl="0" indent="0" algn="r" rtl="1">
              <a:lnSpc>
                <a:spcPct val="142857"/>
              </a:lnSpc>
              <a:spcBef>
                <a:spcPts val="1600"/>
              </a:spcBef>
              <a:spcAft>
                <a:spcPts val="0"/>
              </a:spcAft>
              <a:buClr>
                <a:schemeClr val="dk1"/>
              </a:buClr>
              <a:buSzPts val="1100"/>
              <a:buFont typeface="Arial"/>
              <a:buNone/>
            </a:pPr>
            <a:r>
              <a:rPr lang="he-IL" sz="1100" dirty="0">
                <a:solidFill>
                  <a:schemeClr val="tx1"/>
                </a:solidFill>
                <a:highlight>
                  <a:srgbClr val="F5F5F5"/>
                </a:highlight>
                <a:latin typeface="Courier New"/>
                <a:ea typeface="Courier New"/>
                <a:cs typeface="Courier New"/>
                <a:sym typeface="Courier New"/>
              </a:rPr>
              <a:t> </a:t>
            </a:r>
            <a:endParaRPr sz="1100" dirty="0">
              <a:solidFill>
                <a:schemeClr val="tx1"/>
              </a:solidFill>
              <a:highlight>
                <a:srgbClr val="F5F5F5"/>
              </a:highlight>
              <a:latin typeface="Courier New"/>
              <a:ea typeface="Courier New"/>
              <a:cs typeface="Courier New"/>
              <a:sym typeface="Courier New"/>
            </a:endParaRPr>
          </a:p>
          <a:p>
            <a:pPr marL="0" lvl="0" indent="0" algn="r" rtl="1">
              <a:spcBef>
                <a:spcPts val="1100"/>
              </a:spcBef>
              <a:spcAft>
                <a:spcPts val="1600"/>
              </a:spcAft>
              <a:buNone/>
            </a:pPr>
            <a:endParaRPr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442000" y="57150"/>
            <a:ext cx="6203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קריטריונים להערכת שפות </a:t>
            </a:r>
            <a:r>
              <a:rPr lang="he-IL" dirty="0">
                <a:solidFill>
                  <a:schemeClr val="bg1"/>
                </a:solidFill>
              </a:rPr>
              <a:t>: אורתוגונליות</a:t>
            </a:r>
            <a:endParaRPr dirty="0">
              <a:solidFill>
                <a:schemeClr val="bg1"/>
              </a:solidFill>
            </a:endParaRPr>
          </a:p>
        </p:txBody>
      </p:sp>
      <p:sp>
        <p:nvSpPr>
          <p:cNvPr id="77" name="Google Shape;77;p17"/>
          <p:cNvSpPr txBox="1">
            <a:spLocks noGrp="1"/>
          </p:cNvSpPr>
          <p:nvPr>
            <p:ph type="body" idx="1"/>
          </p:nvPr>
        </p:nvSpPr>
        <p:spPr>
          <a:xfrm>
            <a:off x="0" y="690473"/>
            <a:ext cx="9005555" cy="3121136"/>
          </a:xfrm>
          <a:prstGeom prst="rect">
            <a:avLst/>
          </a:prstGeom>
        </p:spPr>
        <p:txBody>
          <a:bodyPr spcFirstLastPara="1" wrap="square" lIns="91425" tIns="91425" rIns="91425" bIns="91425" anchor="t" anchorCtr="0">
            <a:noAutofit/>
          </a:bodyPr>
          <a:lstStyle/>
          <a:p>
            <a:pPr marL="0" indent="0" algn="r" rtl="1">
              <a:buNone/>
            </a:pPr>
            <a:endParaRPr lang="he-IL" sz="2500" dirty="0">
              <a:solidFill>
                <a:schemeClr val="tx1"/>
              </a:solidFill>
            </a:endParaRPr>
          </a:p>
          <a:p>
            <a:pPr marL="285750" indent="-285750" algn="r" rtl="1"/>
            <a:r>
              <a:rPr lang="he-IL" sz="2500" dirty="0">
                <a:solidFill>
                  <a:schemeClr val="tx1"/>
                </a:solidFill>
              </a:rPr>
              <a:t>בגלל </a:t>
            </a:r>
            <a:r>
              <a:rPr lang="en" sz="2500" dirty="0">
                <a:solidFill>
                  <a:schemeClr val="tx1"/>
                </a:solidFill>
              </a:rPr>
              <a:t>שכל פעולה מחזירה ערך, קל לדעת מה יוחזר מה</a:t>
            </a:r>
            <a:r>
              <a:rPr lang="he-IL" sz="2500" dirty="0">
                <a:solidFill>
                  <a:schemeClr val="tx1"/>
                </a:solidFill>
              </a:rPr>
              <a:t>רכבת פונקציות</a:t>
            </a:r>
          </a:p>
          <a:p>
            <a:pPr marL="285750" indent="-285750" algn="r" rtl="1"/>
            <a:r>
              <a:rPr lang="en" sz="2500" dirty="0">
                <a:solidFill>
                  <a:schemeClr val="tx1"/>
                </a:solidFill>
              </a:rPr>
              <a:t>לא מאפשרת גמישות בסוגי ארגומנטים או בשמות דומים למשתנים אחרים</a:t>
            </a:r>
            <a:r>
              <a:rPr lang="he-IL" sz="2500" dirty="0">
                <a:solidFill>
                  <a:schemeClr val="tx1"/>
                </a:solidFill>
              </a:rPr>
              <a:t>, </a:t>
            </a:r>
            <a:r>
              <a:rPr lang="en" sz="2500" dirty="0">
                <a:solidFill>
                  <a:schemeClr val="tx1"/>
                </a:solidFill>
              </a:rPr>
              <a:t>גם אם מסוגים שונים.</a:t>
            </a:r>
            <a:endParaRPr lang="he-IL" sz="2500" dirty="0">
              <a:solidFill>
                <a:schemeClr val="tx1"/>
              </a:solidFill>
            </a:endParaRPr>
          </a:p>
          <a:p>
            <a:pPr marL="285750" indent="-285750" algn="r" rtl="1"/>
            <a:endParaRPr lang="he-IL" sz="2500" dirty="0"/>
          </a:p>
          <a:p>
            <a:pPr marL="342900" algn="r" rtl="1">
              <a:buClr>
                <a:schemeClr val="bg1"/>
              </a:buClr>
              <a:buSzPct val="72000"/>
            </a:pPr>
            <a:r>
              <a:rPr lang="en" sz="2500" dirty="0">
                <a:solidFill>
                  <a:schemeClr val="bg1"/>
                </a:solidFill>
              </a:rPr>
              <a:t>לא מאפשרת שימוש בפוינטרים.</a:t>
            </a:r>
            <a:endParaRPr lang="he-IL" sz="2500" dirty="0">
              <a:solidFill>
                <a:schemeClr val="bg1"/>
              </a:solidFill>
            </a:endParaRPr>
          </a:p>
          <a:p>
            <a:pPr marL="342900" algn="r" rtl="1">
              <a:buClr>
                <a:schemeClr val="bg1"/>
              </a:buClr>
              <a:buSzPct val="72000"/>
            </a:pPr>
            <a:r>
              <a:rPr lang="en" sz="2500" dirty="0">
                <a:solidFill>
                  <a:schemeClr val="bg1"/>
                </a:solidFill>
              </a:rPr>
              <a:t>אין משתנים גלובליים, כך שיש sides effects </a:t>
            </a:r>
            <a:r>
              <a:rPr lang="he-IL" sz="2500" dirty="0">
                <a:solidFill>
                  <a:schemeClr val="bg1"/>
                </a:solidFill>
              </a:rPr>
              <a:t> </a:t>
            </a:r>
            <a:r>
              <a:rPr lang="en" sz="2500" dirty="0">
                <a:solidFill>
                  <a:schemeClr val="bg1"/>
                </a:solidFill>
              </a:rPr>
              <a:t>מינימליים- רק בגבולות המחלקה.</a:t>
            </a:r>
            <a:endParaRPr sz="25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3" name="אליפסה 2">
            <a:extLst>
              <a:ext uri="{FF2B5EF4-FFF2-40B4-BE49-F238E27FC236}">
                <a16:creationId xmlns:a16="http://schemas.microsoft.com/office/drawing/2014/main" id="{A9C4B71C-1C58-41F9-8C84-7B020DC49A92}"/>
              </a:ext>
            </a:extLst>
          </p:cNvPr>
          <p:cNvSpPr/>
          <p:nvPr/>
        </p:nvSpPr>
        <p:spPr>
          <a:xfrm>
            <a:off x="3420533" y="880533"/>
            <a:ext cx="1786467" cy="651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3" name="Google Shape;83;p18"/>
          <p:cNvSpPr txBox="1">
            <a:spLocks noGrp="1"/>
          </p:cNvSpPr>
          <p:nvPr>
            <p:ph type="body" idx="1"/>
          </p:nvPr>
        </p:nvSpPr>
        <p:spPr>
          <a:xfrm>
            <a:off x="328633" y="1602317"/>
            <a:ext cx="8546550" cy="3419525"/>
          </a:xfrm>
          <a:prstGeom prst="rect">
            <a:avLst/>
          </a:prstGeom>
        </p:spPr>
        <p:txBody>
          <a:bodyPr spcFirstLastPara="1" wrap="square" lIns="91425" tIns="91425" rIns="91425" bIns="91425" anchor="t" anchorCtr="0">
            <a:noAutofit/>
          </a:bodyPr>
          <a:lstStyle/>
          <a:p>
            <a:pPr marL="342900" algn="r" rtl="1">
              <a:buClrTx/>
              <a:buFont typeface="Arial" panose="020B0604020202020204" pitchFamily="34" charset="0"/>
              <a:buChar char="●"/>
            </a:pPr>
            <a:r>
              <a:rPr lang="en-US" sz="2400" dirty="0">
                <a:solidFill>
                  <a:schemeClr val="tx1"/>
                </a:solidFill>
              </a:rPr>
              <a:t>type interference </a:t>
            </a:r>
            <a:r>
              <a:rPr lang="he-IL" sz="2400" dirty="0">
                <a:solidFill>
                  <a:schemeClr val="tx1"/>
                </a:solidFill>
              </a:rPr>
              <a:t> </a:t>
            </a:r>
          </a:p>
          <a:p>
            <a:pPr marL="0" indent="0" algn="r" rtl="1">
              <a:buClr>
                <a:schemeClr val="bg1"/>
              </a:buClr>
              <a:buNone/>
            </a:pPr>
            <a:endParaRPr lang="en-US" sz="2400" dirty="0">
              <a:solidFill>
                <a:schemeClr val="tx1"/>
              </a:solidFill>
            </a:endParaRPr>
          </a:p>
          <a:p>
            <a:pPr marL="0" indent="0" algn="r" rtl="1">
              <a:buClr>
                <a:schemeClr val="bg1"/>
              </a:buClr>
              <a:buNone/>
            </a:pPr>
            <a:endParaRPr lang="he-IL" sz="2400" dirty="0">
              <a:solidFill>
                <a:schemeClr val="tx1"/>
              </a:solidFill>
            </a:endParaRPr>
          </a:p>
          <a:p>
            <a:pPr marL="0" indent="0" algn="r" rtl="1">
              <a:buClr>
                <a:schemeClr val="bg1"/>
              </a:buClr>
              <a:buNone/>
            </a:pPr>
            <a:endParaRPr sz="2400" dirty="0">
              <a:solidFill>
                <a:schemeClr val="bg1"/>
              </a:solidFill>
            </a:endParaRPr>
          </a:p>
        </p:txBody>
      </p:sp>
      <p:sp>
        <p:nvSpPr>
          <p:cNvPr id="6" name="Google Shape;70;p16">
            <a:extLst>
              <a:ext uri="{FF2B5EF4-FFF2-40B4-BE49-F238E27FC236}">
                <a16:creationId xmlns:a16="http://schemas.microsoft.com/office/drawing/2014/main" id="{C7B8DE4D-C4F8-42DB-8783-3E20903D5622}"/>
              </a:ext>
            </a:extLst>
          </p:cNvPr>
          <p:cNvSpPr txBox="1">
            <a:spLocks noGrp="1"/>
          </p:cNvSpPr>
          <p:nvPr>
            <p:ph type="title"/>
          </p:nvPr>
        </p:nvSpPr>
        <p:spPr>
          <a:xfrm>
            <a:off x="622300" y="0"/>
            <a:ext cx="74607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dirty="0">
                <a:solidFill>
                  <a:schemeClr val="bg1"/>
                </a:solidFill>
              </a:rPr>
              <a:t>קריטריונים להערכת שפות: </a:t>
            </a:r>
            <a:r>
              <a:rPr lang="he-IL" dirty="0">
                <a:solidFill>
                  <a:schemeClr val="bg1"/>
                </a:solidFill>
              </a:rPr>
              <a:t> כתיבות </a:t>
            </a:r>
            <a:r>
              <a:rPr lang="en" dirty="0">
                <a:solidFill>
                  <a:schemeClr val="bg1"/>
                </a:solidFill>
              </a:rPr>
              <a:t> </a:t>
            </a:r>
            <a:r>
              <a:rPr lang="en-US" dirty="0" err="1">
                <a:solidFill>
                  <a:schemeClr val="bg1"/>
                </a:solidFill>
              </a:rPr>
              <a:t>Wirte</a:t>
            </a:r>
            <a:r>
              <a:rPr lang="en" dirty="0">
                <a:solidFill>
                  <a:schemeClr val="bg1"/>
                </a:solidFill>
              </a:rPr>
              <a:t>ability</a:t>
            </a:r>
            <a:endParaRPr dirty="0">
              <a:solidFill>
                <a:schemeClr val="bg1"/>
              </a:solidFill>
            </a:endParaRPr>
          </a:p>
        </p:txBody>
      </p:sp>
      <p:sp>
        <p:nvSpPr>
          <p:cNvPr id="2" name="תיבת טקסט 1">
            <a:extLst>
              <a:ext uri="{FF2B5EF4-FFF2-40B4-BE49-F238E27FC236}">
                <a16:creationId xmlns:a16="http://schemas.microsoft.com/office/drawing/2014/main" id="{F1F89C34-FBE2-4475-9309-649CEF9B77C7}"/>
              </a:ext>
            </a:extLst>
          </p:cNvPr>
          <p:cNvSpPr txBox="1"/>
          <p:nvPr/>
        </p:nvSpPr>
        <p:spPr>
          <a:xfrm>
            <a:off x="3928535" y="872063"/>
            <a:ext cx="3039534" cy="646331"/>
          </a:xfrm>
          <a:prstGeom prst="rect">
            <a:avLst/>
          </a:prstGeom>
          <a:noFill/>
        </p:spPr>
        <p:txBody>
          <a:bodyPr wrap="square" rtlCol="1">
            <a:spAutoFit/>
          </a:bodyPr>
          <a:lstStyle/>
          <a:p>
            <a:r>
              <a:rPr lang="en-US" sz="3600" b="1" dirty="0" err="1">
                <a:ln w="22225">
                  <a:solidFill>
                    <a:schemeClr val="bg2"/>
                  </a:solidFill>
                  <a:prstDash val="solid"/>
                </a:ln>
                <a:solidFill>
                  <a:schemeClr val="bg1"/>
                </a:solidFill>
              </a:rPr>
              <a:t>i</a:t>
            </a:r>
            <a:r>
              <a:rPr lang="en-US" sz="3600" b="1" dirty="0">
                <a:ln w="22225">
                  <a:solidFill>
                    <a:schemeClr val="bg2"/>
                  </a:solidFill>
                  <a:prstDash val="solid"/>
                </a:ln>
                <a:solidFill>
                  <a:schemeClr val="bg1"/>
                </a:solidFill>
              </a:rPr>
              <a:t>++</a:t>
            </a:r>
            <a:endParaRPr lang="he-IL" sz="3600" b="1" dirty="0">
              <a:ln w="22225">
                <a:solidFill>
                  <a:schemeClr val="bg2"/>
                </a:solidFill>
                <a:prstDash val="solid"/>
              </a:ln>
              <a:solidFill>
                <a:schemeClr val="bg1"/>
              </a:solidFill>
            </a:endParaRPr>
          </a:p>
        </p:txBody>
      </p:sp>
      <p:cxnSp>
        <p:nvCxnSpPr>
          <p:cNvPr id="5" name="מחבר ישר 4">
            <a:extLst>
              <a:ext uri="{FF2B5EF4-FFF2-40B4-BE49-F238E27FC236}">
                <a16:creationId xmlns:a16="http://schemas.microsoft.com/office/drawing/2014/main" id="{BB066A59-71A2-44E7-90B1-3494AD14A2BF}"/>
              </a:ext>
            </a:extLst>
          </p:cNvPr>
          <p:cNvCxnSpPr/>
          <p:nvPr/>
        </p:nvCxnSpPr>
        <p:spPr>
          <a:xfrm>
            <a:off x="3547533" y="753533"/>
            <a:ext cx="1337734" cy="101600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cxnSp>
        <p:nvCxnSpPr>
          <p:cNvPr id="9" name="מחבר ישר 8">
            <a:extLst>
              <a:ext uri="{FF2B5EF4-FFF2-40B4-BE49-F238E27FC236}">
                <a16:creationId xmlns:a16="http://schemas.microsoft.com/office/drawing/2014/main" id="{40973ECA-2603-455B-B720-4684B9E16A91}"/>
              </a:ext>
            </a:extLst>
          </p:cNvPr>
          <p:cNvCxnSpPr>
            <a:cxnSpLocks/>
          </p:cNvCxnSpPr>
          <p:nvPr/>
        </p:nvCxnSpPr>
        <p:spPr>
          <a:xfrm rot="16200000">
            <a:off x="3539064" y="787400"/>
            <a:ext cx="1337734" cy="111760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 מחלקה המטפלת ב exeption </a:t>
            </a:r>
            <a:endParaRPr lang="he-IL" dirty="0">
              <a:solidFill>
                <a:schemeClr val="tx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 </a:t>
            </a:r>
            <a:r>
              <a:rPr lang="he-IL" dirty="0">
                <a:solidFill>
                  <a:schemeClr val="tx1"/>
                </a:solidFill>
              </a:rPr>
              <a:t>מנגנון</a:t>
            </a:r>
            <a:r>
              <a:rPr lang="en" dirty="0">
                <a:solidFill>
                  <a:schemeClr val="tx1"/>
                </a:solidFill>
              </a:rPr>
              <a:t> של </a:t>
            </a:r>
            <a:r>
              <a:rPr lang="he-IL" dirty="0">
                <a:solidFill>
                  <a:schemeClr val="tx1"/>
                </a:solidFill>
              </a:rPr>
              <a:t> </a:t>
            </a:r>
            <a:r>
              <a:rPr lang="en-US" dirty="0">
                <a:solidFill>
                  <a:schemeClr val="tx1"/>
                </a:solidFill>
              </a:rPr>
              <a:t>try &amp; catch</a:t>
            </a: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ישנם מספר סוגי חריגות המוגדרות בשפה, ובכל טיפוס מוגדרות חריגות משלו.</a:t>
            </a:r>
            <a:endParaRPr lang="he-IL" dirty="0">
              <a:solidFill>
                <a:schemeClr val="tx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 קיים מנגנון throw</a:t>
            </a:r>
            <a:endParaRPr lang="he-IL" dirty="0">
              <a:solidFill>
                <a:schemeClr val="tx1"/>
              </a:solidFill>
            </a:endParaRPr>
          </a:p>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ניתן לתפוס חריגות המוגדרות בספריה haxe.exeption</a:t>
            </a:r>
            <a:r>
              <a:rPr lang="he-IL" dirty="0">
                <a:solidFill>
                  <a:schemeClr val="tx1"/>
                </a:solidFill>
              </a:rPr>
              <a:t> ובספריות ייעודיות נוספות</a:t>
            </a:r>
          </a:p>
          <a:p>
            <a:pPr marL="0" lvl="0" indent="0" algn="r" rtl="1">
              <a:spcBef>
                <a:spcPts val="0"/>
              </a:spcBef>
              <a:spcAft>
                <a:spcPts val="0"/>
              </a:spcAft>
              <a:buClrTx/>
              <a:buSzPct val="75000"/>
              <a:buNone/>
            </a:pPr>
            <a:endParaRPr lang="he-IL" dirty="0"/>
          </a:p>
          <a:p>
            <a:pPr marL="285750" lvl="0" indent="-285750" algn="r" rtl="1">
              <a:spcBef>
                <a:spcPts val="0"/>
              </a:spcBef>
              <a:spcAft>
                <a:spcPts val="0"/>
              </a:spcAft>
              <a:buClrTx/>
              <a:buSzPct val="75000"/>
              <a:buFont typeface="Arial" panose="020B0604020202020204" pitchFamily="34" charset="0"/>
              <a:buChar char="●"/>
            </a:pPr>
            <a:r>
              <a:rPr lang="he-IL" dirty="0">
                <a:solidFill>
                  <a:schemeClr val="bg1"/>
                </a:solidFill>
              </a:rPr>
              <a:t>בביטוי ה- </a:t>
            </a:r>
            <a:r>
              <a:rPr lang="en-US" dirty="0">
                <a:solidFill>
                  <a:schemeClr val="bg1"/>
                </a:solidFill>
              </a:rPr>
              <a:t>TRY</a:t>
            </a:r>
            <a:r>
              <a:rPr lang="he-IL" dirty="0">
                <a:solidFill>
                  <a:schemeClr val="bg1"/>
                </a:solidFill>
              </a:rPr>
              <a:t> ניתן לבדוק: ערך מסוים עבור משתנה מסוים, סוג המשתנה, שגיאה המוגדרת בספרייה. </a:t>
            </a:r>
          </a:p>
          <a:p>
            <a:pPr marL="285750" lvl="0" indent="-285750" algn="r" rtl="1">
              <a:spcBef>
                <a:spcPts val="0"/>
              </a:spcBef>
              <a:spcAft>
                <a:spcPts val="0"/>
              </a:spcAft>
              <a:buClrTx/>
              <a:buSzPct val="75000"/>
              <a:buFont typeface="Arial" panose="020B0604020202020204" pitchFamily="34" charset="0"/>
              <a:buChar char="●"/>
            </a:pPr>
            <a:r>
              <a:rPr lang="en" dirty="0">
                <a:solidFill>
                  <a:schemeClr val="bg1"/>
                </a:solidFill>
              </a:rPr>
              <a:t>יש מנגנונים למניעת בעיות, כמוsafty nul</a:t>
            </a:r>
            <a:r>
              <a:rPr lang="en-US" dirty="0">
                <a:solidFill>
                  <a:schemeClr val="bg1"/>
                </a:solidFill>
              </a:rPr>
              <a:t>l</a:t>
            </a:r>
            <a:r>
              <a:rPr lang="en" dirty="0">
                <a:solidFill>
                  <a:schemeClr val="bg1"/>
                </a:solidFill>
              </a:rPr>
              <a:t> </a:t>
            </a:r>
            <a:r>
              <a:rPr lang="he-IL" dirty="0">
                <a:solidFill>
                  <a:schemeClr val="bg1"/>
                </a:solidFill>
              </a:rPr>
              <a:t> </a:t>
            </a:r>
          </a:p>
          <a:p>
            <a:pPr marL="285750" lvl="0" indent="-285750" algn="r" rtl="1">
              <a:spcBef>
                <a:spcPts val="0"/>
              </a:spcBef>
              <a:spcAft>
                <a:spcPts val="0"/>
              </a:spcAft>
              <a:buClrTx/>
              <a:buSzPct val="75000"/>
              <a:buFont typeface="Arial" panose="020B0604020202020204" pitchFamily="34" charset="0"/>
              <a:buChar char="●"/>
            </a:pPr>
            <a:r>
              <a:rPr lang="en" dirty="0">
                <a:solidFill>
                  <a:schemeClr val="bg1"/>
                </a:solidFill>
              </a:rPr>
              <a:t>השפה סטטית מה שמוסיף לאמינותה.</a:t>
            </a:r>
            <a:endParaRPr lang="he-IL" dirty="0">
              <a:solidFill>
                <a:schemeClr val="bg1"/>
              </a:solidFill>
            </a:endParaRPr>
          </a:p>
          <a:p>
            <a:pPr marL="285750" lvl="0" indent="-285750" algn="r" rtl="1">
              <a:spcBef>
                <a:spcPts val="0"/>
              </a:spcBef>
              <a:spcAft>
                <a:spcPts val="0"/>
              </a:spcAft>
              <a:buClrTx/>
              <a:buSzPct val="75000"/>
              <a:buFont typeface="Arial" panose="020B0604020202020204" pitchFamily="34" charset="0"/>
              <a:buChar char="●"/>
            </a:pPr>
            <a:r>
              <a:rPr lang="he-IL" dirty="0">
                <a:solidFill>
                  <a:schemeClr val="bg1"/>
                </a:solidFill>
              </a:rPr>
              <a:t>קומפיילר</a:t>
            </a:r>
          </a:p>
          <a:p>
            <a:pPr marL="285750" lvl="0" indent="-285750" algn="r" rtl="1">
              <a:spcBef>
                <a:spcPts val="0"/>
              </a:spcBef>
              <a:spcAft>
                <a:spcPts val="0"/>
              </a:spcAft>
              <a:buClrTx/>
              <a:buSzPct val="75000"/>
              <a:buFont typeface="Arial" panose="020B0604020202020204" pitchFamily="34" charset="0"/>
              <a:buChar char="●"/>
            </a:pPr>
            <a:r>
              <a:rPr lang="he-IL" dirty="0">
                <a:solidFill>
                  <a:schemeClr val="bg1"/>
                </a:solidFill>
              </a:rPr>
              <a:t> מנגנון טיפוסים חזק</a:t>
            </a:r>
            <a:endParaRPr dirty="0">
              <a:solidFill>
                <a:schemeClr val="bg1"/>
              </a:solidFill>
            </a:endParaRPr>
          </a:p>
          <a:p>
            <a:pPr marL="0" lvl="0" indent="0" algn="r" rtl="1">
              <a:spcBef>
                <a:spcPts val="1800"/>
              </a:spcBef>
              <a:spcAft>
                <a:spcPts val="1600"/>
              </a:spcAft>
              <a:buNone/>
            </a:pPr>
            <a:endParaRPr dirty="0"/>
          </a:p>
        </p:txBody>
      </p:sp>
      <p:pic>
        <p:nvPicPr>
          <p:cNvPr id="90" name="Google Shape;90;p19"/>
          <p:cNvPicPr preferRelativeResize="0"/>
          <p:nvPr/>
        </p:nvPicPr>
        <p:blipFill rotWithShape="1">
          <a:blip r:embed="rId3">
            <a:alphaModFix/>
          </a:blip>
          <a:srcRect l="34297" t="43204" r="40418" b="43903"/>
          <a:stretch/>
        </p:blipFill>
        <p:spPr>
          <a:xfrm>
            <a:off x="137025" y="682575"/>
            <a:ext cx="3417475" cy="980200"/>
          </a:xfrm>
          <a:prstGeom prst="rect">
            <a:avLst/>
          </a:prstGeom>
          <a:noFill/>
          <a:ln>
            <a:noFill/>
          </a:ln>
        </p:spPr>
      </p:pic>
      <p:sp>
        <p:nvSpPr>
          <p:cNvPr id="5" name="Google Shape;70;p16">
            <a:extLst>
              <a:ext uri="{FF2B5EF4-FFF2-40B4-BE49-F238E27FC236}">
                <a16:creationId xmlns:a16="http://schemas.microsoft.com/office/drawing/2014/main" id="{411BD277-F0B7-47B6-BB4C-B78307189546}"/>
              </a:ext>
            </a:extLst>
          </p:cNvPr>
          <p:cNvSpPr txBox="1">
            <a:spLocks/>
          </p:cNvSpPr>
          <p:nvPr/>
        </p:nvSpPr>
        <p:spPr>
          <a:xfrm>
            <a:off x="971550" y="0"/>
            <a:ext cx="71114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אמינות</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20"/>
          <p:cNvSpPr txBox="1">
            <a:spLocks noGrp="1"/>
          </p:cNvSpPr>
          <p:nvPr>
            <p:ph type="body" idx="1"/>
          </p:nvPr>
        </p:nvSpPr>
        <p:spPr>
          <a:xfrm>
            <a:off x="311700" y="746074"/>
            <a:ext cx="8520600" cy="4238675"/>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he-IL" sz="2000" dirty="0">
                <a:solidFill>
                  <a:schemeClr val="tx1"/>
                </a:solidFill>
              </a:rPr>
              <a:t>הכשרה </a:t>
            </a:r>
            <a:r>
              <a:rPr lang="en" sz="2000" dirty="0">
                <a:solidFill>
                  <a:schemeClr val="tx1"/>
                </a:solidFill>
              </a:rPr>
              <a:t>- קל ללמוד את השפה</a:t>
            </a:r>
            <a:endParaRPr lang="he-IL" sz="20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tx1"/>
                </a:solidFill>
              </a:rPr>
              <a:t>קימפול</a:t>
            </a:r>
            <a:r>
              <a:rPr lang="he-IL" sz="2000" dirty="0">
                <a:solidFill>
                  <a:schemeClr val="tx1"/>
                </a:solidFill>
              </a:rPr>
              <a:t> בלבד, בלי </a:t>
            </a:r>
            <a:r>
              <a:rPr lang="en-US" sz="2000" dirty="0">
                <a:solidFill>
                  <a:schemeClr val="tx1"/>
                </a:solidFill>
              </a:rPr>
              <a:t>debug</a:t>
            </a:r>
            <a:r>
              <a:rPr lang="he-IL" sz="2000" dirty="0">
                <a:solidFill>
                  <a:schemeClr val="tx1"/>
                </a:solidFill>
              </a:rPr>
              <a:t> או מנתח תחבירי</a:t>
            </a: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tx1"/>
                </a:solidFill>
              </a:rPr>
              <a:t>סביבת העבודה</a:t>
            </a:r>
            <a:endParaRPr lang="he-IL" sz="20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he-IL" sz="2000" dirty="0">
                <a:solidFill>
                  <a:schemeClr val="tx1"/>
                </a:solidFill>
              </a:rPr>
              <a:t>שפה עילית</a:t>
            </a:r>
          </a:p>
          <a:p>
            <a:pPr marL="285750" lvl="0" indent="-285750" algn="r" rtl="1">
              <a:spcBef>
                <a:spcPts val="600"/>
              </a:spcBef>
              <a:spcAft>
                <a:spcPts val="0"/>
              </a:spcAft>
              <a:buClrTx/>
              <a:buSzPct val="75000"/>
              <a:buFont typeface="Arial" panose="020B0604020202020204" pitchFamily="34" charset="0"/>
              <a:buChar char="●"/>
            </a:pPr>
            <a:endParaRPr lang="he-IL" sz="2000" dirty="0">
              <a:solidFill>
                <a:schemeClr val="tx1"/>
              </a:solidFill>
            </a:endParaRPr>
          </a:p>
          <a:p>
            <a:pPr marL="285750" indent="-285750" algn="r" rtl="1">
              <a:spcBef>
                <a:spcPts val="600"/>
              </a:spcBef>
              <a:buClrTx/>
              <a:buSzPct val="75000"/>
              <a:buFont typeface="Arial" panose="020B0604020202020204" pitchFamily="34" charset="0"/>
              <a:buChar char="●"/>
            </a:pPr>
            <a:r>
              <a:rPr lang="he-IL" sz="2000" dirty="0">
                <a:solidFill>
                  <a:schemeClr val="bg1"/>
                </a:solidFill>
              </a:rPr>
              <a:t>השפה סטטית ולכן רצה במהירות עם מעט שגיאות</a:t>
            </a:r>
            <a:endParaRPr lang="he-IL" sz="20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endParaRPr lang="he-IL" sz="20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תחזוקה- הכל קוד פתוח, </a:t>
            </a:r>
            <a:r>
              <a:rPr lang="he-IL" sz="2000" dirty="0">
                <a:solidFill>
                  <a:schemeClr val="bg1"/>
                </a:solidFill>
              </a:rPr>
              <a:t> </a:t>
            </a:r>
            <a:r>
              <a:rPr lang="en" sz="2000" dirty="0">
                <a:solidFill>
                  <a:schemeClr val="bg1"/>
                </a:solidFill>
              </a:rPr>
              <a:t>אם רוצים להוסיף ניתן לעשו</a:t>
            </a:r>
            <a:r>
              <a:rPr lang="he-IL" sz="2000" dirty="0">
                <a:solidFill>
                  <a:schemeClr val="bg1"/>
                </a:solidFill>
              </a:rPr>
              <a:t>ת</a:t>
            </a:r>
            <a:r>
              <a:rPr lang="en" sz="2000" dirty="0">
                <a:solidFill>
                  <a:schemeClr val="bg1"/>
                </a:solidFill>
              </a:rPr>
              <a:t> זאת. </a:t>
            </a:r>
            <a:endParaRPr lang="he-IL"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endParaRPr lang="he-IL" sz="2000" dirty="0">
              <a:solidFill>
                <a:schemeClr val="tx1"/>
              </a:solidFill>
            </a:endParaRPr>
          </a:p>
        </p:txBody>
      </p:sp>
      <p:sp>
        <p:nvSpPr>
          <p:cNvPr id="6" name="Google Shape;70;p16">
            <a:extLst>
              <a:ext uri="{FF2B5EF4-FFF2-40B4-BE49-F238E27FC236}">
                <a16:creationId xmlns:a16="http://schemas.microsoft.com/office/drawing/2014/main" id="{905856B9-8B35-4202-AD89-AB2A9940D229}"/>
              </a:ext>
            </a:extLst>
          </p:cNvPr>
          <p:cNvSpPr txBox="1">
            <a:spLocks/>
          </p:cNvSpPr>
          <p:nvPr/>
        </p:nvSpPr>
        <p:spPr>
          <a:xfrm>
            <a:off x="158750" y="0"/>
            <a:ext cx="71114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עלות </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z="4000" b="1" dirty="0"/>
              <a:t>היסטוריה</a:t>
            </a:r>
          </a:p>
        </p:txBody>
      </p:sp>
      <p:sp>
        <p:nvSpPr>
          <p:cNvPr id="3" name="TextBox 2"/>
          <p:cNvSpPr txBox="1"/>
          <p:nvPr/>
        </p:nvSpPr>
        <p:spPr>
          <a:xfrm>
            <a:off x="231913" y="2994991"/>
            <a:ext cx="8680174" cy="1938992"/>
          </a:xfrm>
          <a:prstGeom prst="rect">
            <a:avLst/>
          </a:prstGeom>
          <a:noFill/>
        </p:spPr>
        <p:txBody>
          <a:bodyPr wrap="square" rtlCol="1">
            <a:spAutoFit/>
          </a:bodyPr>
          <a:lstStyle/>
          <a:p>
            <a:pPr algn="ctr" rtl="1"/>
            <a:r>
              <a:rPr lang="he-IL" sz="2000" dirty="0"/>
              <a:t>הפרויקט על </a:t>
            </a:r>
            <a:r>
              <a:rPr lang="en-US" sz="2000" dirty="0"/>
              <a:t>HAXE</a:t>
            </a:r>
            <a:r>
              <a:rPr lang="he-IL" sz="2000" dirty="0"/>
              <a:t> התחיל באוקטובר 2005 על ידי המפתח הצרפתי ניקולס </a:t>
            </a:r>
            <a:r>
              <a:rPr lang="he-IL" sz="2000" dirty="0" err="1"/>
              <a:t>קנאסה</a:t>
            </a:r>
            <a:r>
              <a:rPr lang="he-IL" sz="2000" dirty="0"/>
              <a:t> (</a:t>
            </a:r>
            <a:r>
              <a:rPr lang="en-US" sz="2000" dirty="0"/>
              <a:t>Nicolas </a:t>
            </a:r>
            <a:r>
              <a:rPr lang="en-US" sz="2000" dirty="0" err="1"/>
              <a:t>Cannasse</a:t>
            </a:r>
            <a:r>
              <a:rPr lang="he-IL" sz="2000" dirty="0"/>
              <a:t>)</a:t>
            </a:r>
          </a:p>
          <a:p>
            <a:pPr algn="ctr" rtl="1"/>
            <a:r>
              <a:rPr lang="he-IL" sz="2000" dirty="0"/>
              <a:t>הגרסה הראשונה יצאה במאי 2006</a:t>
            </a:r>
          </a:p>
          <a:p>
            <a:pPr algn="ctr" rtl="1"/>
            <a:r>
              <a:rPr lang="en-US" sz="2000" dirty="0"/>
              <a:t>HAXE 2.0</a:t>
            </a:r>
            <a:r>
              <a:rPr lang="he-IL" sz="2000" dirty="0"/>
              <a:t> יצאה ביולי 2008 וכללה שפות יעד שונות</a:t>
            </a:r>
          </a:p>
          <a:p>
            <a:pPr algn="ctr" rtl="1"/>
            <a:r>
              <a:rPr lang="he-IL" sz="2000" dirty="0"/>
              <a:t>כיום ל </a:t>
            </a:r>
            <a:r>
              <a:rPr lang="en-US" sz="2000" dirty="0"/>
              <a:t>HAXE</a:t>
            </a:r>
            <a:r>
              <a:rPr lang="he-IL" sz="2000" dirty="0"/>
              <a:t> כ- 10 </a:t>
            </a:r>
            <a:r>
              <a:rPr lang="en-US" sz="2000" dirty="0"/>
              <a:t>target languages</a:t>
            </a:r>
            <a:r>
              <a:rPr lang="he-IL" sz="2000" dirty="0"/>
              <a:t> </a:t>
            </a:r>
          </a:p>
          <a:p>
            <a:pPr algn="ctr" rtl="1"/>
            <a:r>
              <a:rPr lang="he-IL" sz="2000" dirty="0"/>
              <a:t>שם המקור </a:t>
            </a:r>
            <a:r>
              <a:rPr lang="en-US" sz="2000" dirty="0" err="1"/>
              <a:t>haXe</a:t>
            </a:r>
            <a:endParaRPr lang="he-IL"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1"/>
          <p:cNvSpPr txBox="1">
            <a:spLocks noGrp="1"/>
          </p:cNvSpPr>
          <p:nvPr>
            <p:ph type="body" idx="1"/>
          </p:nvPr>
        </p:nvSpPr>
        <p:spPr>
          <a:xfrm>
            <a:off x="203200" y="657175"/>
            <a:ext cx="88069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he-IL" sz="2400" dirty="0">
                <a:solidFill>
                  <a:schemeClr val="tx1"/>
                </a:solidFill>
              </a:rPr>
              <a:t>השפה ניידת מבחינת ה </a:t>
            </a:r>
            <a:r>
              <a:rPr lang="en-US" sz="2400" dirty="0" err="1">
                <a:solidFill>
                  <a:schemeClr val="tx1"/>
                </a:solidFill>
              </a:rPr>
              <a:t>Sorce</a:t>
            </a:r>
            <a:r>
              <a:rPr lang="en-US" sz="2400" dirty="0">
                <a:solidFill>
                  <a:schemeClr val="tx1"/>
                </a:solidFill>
              </a:rPr>
              <a:t>-code</a:t>
            </a:r>
            <a:r>
              <a:rPr lang="he-IL" sz="2400" dirty="0">
                <a:solidFill>
                  <a:schemeClr val="tx1"/>
                </a:solidFill>
              </a:rPr>
              <a:t>- ניתנת להמרה לשפות שונות, כקובץ או כקובץ ביניים.</a:t>
            </a:r>
          </a:p>
          <a:p>
            <a:pPr marL="0" lvl="0" indent="0" algn="r" rtl="1">
              <a:spcBef>
                <a:spcPts val="600"/>
              </a:spcBef>
              <a:spcAft>
                <a:spcPts val="0"/>
              </a:spcAft>
              <a:buClrTx/>
              <a:buSzPct val="75000"/>
              <a:buNone/>
            </a:pPr>
            <a:endParaRPr lang="he-IL" sz="24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he-IL" sz="2400" dirty="0">
                <a:solidFill>
                  <a:schemeClr val="tx1"/>
                </a:solidFill>
              </a:rPr>
              <a:t>הקומפיילר יפעל מתוך מרחב ענק של פלטפורמות מוכרות.</a:t>
            </a:r>
          </a:p>
          <a:p>
            <a:pPr marL="285750" lvl="0" indent="-285750" algn="r" rtl="1">
              <a:spcBef>
                <a:spcPts val="600"/>
              </a:spcBef>
              <a:spcAft>
                <a:spcPts val="0"/>
              </a:spcAft>
              <a:buClrTx/>
              <a:buSzPct val="75000"/>
              <a:buFont typeface="Arial" panose="020B0604020202020204" pitchFamily="34" charset="0"/>
              <a:buChar char="●"/>
            </a:pPr>
            <a:endParaRPr lang="he-IL" sz="2400" dirty="0">
              <a:solidFill>
                <a:schemeClr val="tx1"/>
              </a:solidFill>
            </a:endParaRPr>
          </a:p>
          <a:p>
            <a:pPr marL="285750" lvl="0" indent="-285750" algn="r" rtl="1">
              <a:spcBef>
                <a:spcPts val="600"/>
              </a:spcBef>
              <a:spcAft>
                <a:spcPts val="0"/>
              </a:spcAft>
              <a:buClrTx/>
              <a:buSzPct val="75000"/>
              <a:buFont typeface="Arial" panose="020B0604020202020204" pitchFamily="34" charset="0"/>
              <a:buChar char="●"/>
            </a:pPr>
            <a:r>
              <a:rPr lang="he-IL" sz="2400" dirty="0">
                <a:solidFill>
                  <a:schemeClr val="bg1"/>
                </a:solidFill>
              </a:rPr>
              <a:t>ישנן ספריות המוגדרות כהעתק של ספריות בשפות מוכרות שונות, כמו:</a:t>
            </a:r>
          </a:p>
          <a:p>
            <a:pPr marL="285750" lvl="0" indent="-285750" algn="r" rtl="1">
              <a:spcBef>
                <a:spcPts val="600"/>
              </a:spcBef>
              <a:spcAft>
                <a:spcPts val="0"/>
              </a:spcAft>
              <a:buClrTx/>
              <a:buSzPct val="75000"/>
              <a:buFont typeface="Arial" panose="020B0604020202020204" pitchFamily="34" charset="0"/>
              <a:buChar char="●"/>
            </a:pPr>
            <a:r>
              <a:rPr lang="en-US" sz="2400" dirty="0" err="1">
                <a:solidFill>
                  <a:schemeClr val="bg1"/>
                </a:solidFill>
              </a:rPr>
              <a:t>Python.exeption</a:t>
            </a:r>
            <a:endParaRPr lang="he-IL" sz="2400" dirty="0">
              <a:solidFill>
                <a:schemeClr val="bg1"/>
              </a:solidFill>
            </a:endParaRPr>
          </a:p>
          <a:p>
            <a:pPr marL="0" lvl="0" indent="0" algn="r" rtl="1">
              <a:spcBef>
                <a:spcPts val="600"/>
              </a:spcBef>
              <a:spcAft>
                <a:spcPts val="0"/>
              </a:spcAft>
              <a:buSzPct val="75000"/>
              <a:buNone/>
            </a:pPr>
            <a:endParaRPr lang="he-IL" sz="2400" dirty="0">
              <a:solidFill>
                <a:schemeClr val="bg1"/>
              </a:solidFill>
            </a:endParaRPr>
          </a:p>
          <a:p>
            <a:pPr marL="285750" lvl="0" indent="-285750" algn="r" rtl="1">
              <a:spcBef>
                <a:spcPts val="600"/>
              </a:spcBef>
              <a:spcAft>
                <a:spcPts val="0"/>
              </a:spcAft>
              <a:buSzPct val="75000"/>
              <a:buFont typeface="Arial" panose="020B0604020202020204" pitchFamily="34" charset="0"/>
              <a:buChar char="●"/>
            </a:pPr>
            <a:endParaRPr lang="he-IL" sz="2400" dirty="0">
              <a:solidFill>
                <a:schemeClr val="bg1"/>
              </a:solidFill>
            </a:endParaRPr>
          </a:p>
          <a:p>
            <a:pPr marL="0" lvl="0" indent="0" algn="r" rtl="1">
              <a:spcBef>
                <a:spcPts val="600"/>
              </a:spcBef>
              <a:spcAft>
                <a:spcPts val="0"/>
              </a:spcAft>
              <a:buSzPct val="75000"/>
              <a:buNone/>
            </a:pPr>
            <a:endParaRPr lang="he-IL" sz="2400" dirty="0">
              <a:solidFill>
                <a:schemeClr val="bg1"/>
              </a:solidFill>
            </a:endParaRPr>
          </a:p>
        </p:txBody>
      </p:sp>
      <p:sp>
        <p:nvSpPr>
          <p:cNvPr id="5" name="Google Shape;70;p16">
            <a:extLst>
              <a:ext uri="{FF2B5EF4-FFF2-40B4-BE49-F238E27FC236}">
                <a16:creationId xmlns:a16="http://schemas.microsoft.com/office/drawing/2014/main" id="{52448AC2-9938-4716-8FF4-3BC9AAD06C2C}"/>
              </a:ext>
            </a:extLst>
          </p:cNvPr>
          <p:cNvSpPr txBox="1">
            <a:spLocks/>
          </p:cNvSpPr>
          <p:nvPr/>
        </p:nvSpPr>
        <p:spPr>
          <a:xfrm>
            <a:off x="1416050" y="0"/>
            <a:ext cx="58541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ניידות</a:t>
            </a:r>
            <a:endParaRPr lang="en-US" dirty="0">
              <a:solidFill>
                <a:schemeClr val="bg1"/>
              </a:solidFill>
            </a:endParaRPr>
          </a:p>
        </p:txBody>
      </p:sp>
    </p:spTree>
    <p:extLst>
      <p:ext uri="{BB962C8B-B14F-4D97-AF65-F5344CB8AC3E}">
        <p14:creationId xmlns:p14="http://schemas.microsoft.com/office/powerpoint/2010/main" val="70021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1"/>
          <p:cNvSpPr txBox="1">
            <a:spLocks noGrp="1"/>
          </p:cNvSpPr>
          <p:nvPr>
            <p:ph type="body" idx="1"/>
          </p:nvPr>
        </p:nvSpPr>
        <p:spPr>
          <a:xfrm>
            <a:off x="203200" y="657175"/>
            <a:ext cx="88069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400" dirty="0">
                <a:solidFill>
                  <a:schemeClr val="tx1"/>
                </a:solidFill>
              </a:rPr>
              <a:t>השפה תומכת בפקודות משפות אחרות, כלומר- ניתן להשתמש בקוד בשפה אחרת כמו js </a:t>
            </a:r>
            <a:r>
              <a:rPr lang="he-IL" sz="2400" dirty="0">
                <a:solidFill>
                  <a:schemeClr val="tx1"/>
                </a:solidFill>
              </a:rPr>
              <a:t> </a:t>
            </a:r>
            <a:r>
              <a:rPr lang="en" sz="2400" dirty="0">
                <a:solidFill>
                  <a:schemeClr val="tx1"/>
                </a:solidFill>
              </a:rPr>
              <a:t>בתוך מחרוזת, והקומפיילר ידע להפוך את זה ל </a:t>
            </a:r>
            <a:r>
              <a:rPr lang="en-US" sz="2400" dirty="0">
                <a:solidFill>
                  <a:schemeClr val="tx1"/>
                </a:solidFill>
              </a:rPr>
              <a:t>JavaScript</a:t>
            </a:r>
            <a:r>
              <a:rPr lang="en" sz="2400" dirty="0">
                <a:solidFill>
                  <a:schemeClr val="tx1"/>
                </a:solidFill>
              </a:rPr>
              <a:t> </a:t>
            </a:r>
            <a:r>
              <a:rPr lang="he-IL" sz="2400" dirty="0">
                <a:solidFill>
                  <a:schemeClr val="tx1"/>
                </a:solidFill>
              </a:rPr>
              <a:t>. </a:t>
            </a:r>
          </a:p>
          <a:p>
            <a:pPr marL="285750" lvl="0" indent="-285750" algn="r" rtl="1">
              <a:spcBef>
                <a:spcPts val="600"/>
              </a:spcBef>
              <a:spcAft>
                <a:spcPts val="0"/>
              </a:spcAft>
              <a:buSzPct val="75000"/>
              <a:buFont typeface="Arial" panose="020B0604020202020204" pitchFamily="34" charset="0"/>
              <a:buChar char="●"/>
            </a:pPr>
            <a:r>
              <a:rPr lang="en" sz="2400" dirty="0">
                <a:solidFill>
                  <a:schemeClr val="tx1"/>
                </a:solidFill>
              </a:rPr>
              <a:t>ניתן להשתמש בתגיות המגדירות לקומפיילר להפוך קוד </a:t>
            </a:r>
            <a:r>
              <a:rPr lang="en-US" sz="2400" dirty="0" err="1">
                <a:solidFill>
                  <a:schemeClr val="tx1"/>
                </a:solidFill>
              </a:rPr>
              <a:t>Haxe</a:t>
            </a:r>
            <a:r>
              <a:rPr lang="he-IL" sz="2400" dirty="0">
                <a:solidFill>
                  <a:schemeClr val="tx1"/>
                </a:solidFill>
              </a:rPr>
              <a:t> </a:t>
            </a:r>
            <a:r>
              <a:rPr lang="en" sz="2400" dirty="0">
                <a:solidFill>
                  <a:schemeClr val="tx1"/>
                </a:solidFill>
              </a:rPr>
              <a:t>לקוד</a:t>
            </a:r>
            <a:endParaRPr lang="he-IL" sz="2400" dirty="0">
              <a:solidFill>
                <a:schemeClr val="tx1"/>
              </a:solidFill>
            </a:endParaRPr>
          </a:p>
          <a:p>
            <a:pPr marL="285750" lvl="0" indent="-285750" algn="r" rtl="1">
              <a:spcBef>
                <a:spcPts val="600"/>
              </a:spcBef>
              <a:spcAft>
                <a:spcPts val="0"/>
              </a:spcAft>
              <a:buSzPct val="75000"/>
              <a:buFont typeface="Arial" panose="020B0604020202020204" pitchFamily="34" charset="0"/>
              <a:buChar char="●"/>
            </a:pPr>
            <a:endParaRPr lang="he-IL" sz="2400" dirty="0">
              <a:solidFill>
                <a:schemeClr val="tx1"/>
              </a:solidFill>
            </a:endParaRPr>
          </a:p>
          <a:p>
            <a:pPr marL="0" lvl="0" indent="0" algn="r" rtl="1">
              <a:spcBef>
                <a:spcPts val="600"/>
              </a:spcBef>
              <a:spcAft>
                <a:spcPts val="0"/>
              </a:spcAft>
              <a:buSzPct val="75000"/>
              <a:buNone/>
            </a:pPr>
            <a:r>
              <a:rPr lang="en" sz="2400" dirty="0"/>
              <a:t> </a:t>
            </a:r>
            <a:r>
              <a:rPr lang="en" sz="2400" dirty="0">
                <a:solidFill>
                  <a:schemeClr val="bg1"/>
                </a:solidFill>
              </a:rPr>
              <a:t>בשפה אחרת, לדוגמה</a:t>
            </a:r>
            <a:r>
              <a:rPr lang="he-IL" sz="2400" dirty="0">
                <a:solidFill>
                  <a:schemeClr val="bg1"/>
                </a:solidFill>
              </a:rPr>
              <a:t>:</a:t>
            </a:r>
          </a:p>
          <a:p>
            <a:pPr marL="0" lvl="0" indent="0" algn="r" rtl="1">
              <a:spcBef>
                <a:spcPts val="600"/>
              </a:spcBef>
              <a:spcAft>
                <a:spcPts val="0"/>
              </a:spcAft>
              <a:buSzPct val="75000"/>
              <a:buNone/>
            </a:pPr>
            <a:r>
              <a:rPr lang="he-IL" sz="2400" dirty="0">
                <a:solidFill>
                  <a:schemeClr val="bg1"/>
                </a:solidFill>
              </a:rPr>
              <a:t> </a:t>
            </a:r>
          </a:p>
          <a:p>
            <a:pPr marL="0" lvl="0" indent="0" algn="r" rtl="1">
              <a:spcBef>
                <a:spcPts val="600"/>
              </a:spcBef>
              <a:spcAft>
                <a:spcPts val="0"/>
              </a:spcAft>
              <a:buSzPct val="75000"/>
              <a:buNone/>
            </a:pPr>
            <a:endParaRPr lang="he-IL" sz="2400" dirty="0">
              <a:solidFill>
                <a:schemeClr val="bg1"/>
              </a:solidFill>
            </a:endParaRPr>
          </a:p>
        </p:txBody>
      </p:sp>
      <p:pic>
        <p:nvPicPr>
          <p:cNvPr id="103" name="Google Shape;103;p21"/>
          <p:cNvPicPr preferRelativeResize="0"/>
          <p:nvPr/>
        </p:nvPicPr>
        <p:blipFill rotWithShape="1">
          <a:blip r:embed="rId3">
            <a:alphaModFix/>
          </a:blip>
          <a:srcRect l="34692" t="37626" r="41593" b="47825"/>
          <a:stretch/>
        </p:blipFill>
        <p:spPr>
          <a:xfrm>
            <a:off x="51349" y="2822713"/>
            <a:ext cx="2819071" cy="1015943"/>
          </a:xfrm>
          <a:prstGeom prst="rect">
            <a:avLst/>
          </a:prstGeom>
          <a:noFill/>
          <a:ln>
            <a:noFill/>
          </a:ln>
        </p:spPr>
      </p:pic>
      <p:sp>
        <p:nvSpPr>
          <p:cNvPr id="5" name="Google Shape;70;p16">
            <a:extLst>
              <a:ext uri="{FF2B5EF4-FFF2-40B4-BE49-F238E27FC236}">
                <a16:creationId xmlns:a16="http://schemas.microsoft.com/office/drawing/2014/main" id="{52448AC2-9938-4716-8FF4-3BC9AAD06C2C}"/>
              </a:ext>
            </a:extLst>
          </p:cNvPr>
          <p:cNvSpPr txBox="1">
            <a:spLocks/>
          </p:cNvSpPr>
          <p:nvPr/>
        </p:nvSpPr>
        <p:spPr>
          <a:xfrm>
            <a:off x="1416050" y="0"/>
            <a:ext cx="58541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he-IL" dirty="0">
                <a:solidFill>
                  <a:schemeClr val="bg1"/>
                </a:solidFill>
              </a:rPr>
              <a:t>ניידות</a:t>
            </a:r>
            <a:endParaRPr lang="en-US" dirty="0">
              <a:solidFill>
                <a:schemeClr val="bg1"/>
              </a:solidFill>
            </a:endParaRPr>
          </a:p>
        </p:txBody>
      </p:sp>
      <p:pic>
        <p:nvPicPr>
          <p:cNvPr id="8" name="Google Shape;103;p21">
            <a:extLst>
              <a:ext uri="{FF2B5EF4-FFF2-40B4-BE49-F238E27FC236}">
                <a16:creationId xmlns:a16="http://schemas.microsoft.com/office/drawing/2014/main" id="{0179B390-E64C-4131-94F3-898B76A5807C}"/>
              </a:ext>
            </a:extLst>
          </p:cNvPr>
          <p:cNvPicPr preferRelativeResize="0"/>
          <p:nvPr/>
        </p:nvPicPr>
        <p:blipFill rotWithShape="1">
          <a:blip r:embed="rId3">
            <a:alphaModFix/>
          </a:blip>
          <a:srcRect l="34692" t="53228" r="41593" b="29271"/>
          <a:stretch/>
        </p:blipFill>
        <p:spPr>
          <a:xfrm>
            <a:off x="2874396" y="2655735"/>
            <a:ext cx="2771029" cy="11829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2"/>
          <p:cNvSpPr txBox="1">
            <a:spLocks noGrp="1"/>
          </p:cNvSpPr>
          <p:nvPr>
            <p:ph type="body" idx="1"/>
          </p:nvPr>
        </p:nvSpPr>
        <p:spPr>
          <a:xfrm>
            <a:off x="311700" y="1065014"/>
            <a:ext cx="85206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400" dirty="0">
                <a:solidFill>
                  <a:schemeClr val="tx1"/>
                </a:solidFill>
              </a:rPr>
              <a:t>ניתן להשתמש בשפה לטיפול בסוגים שונים של קבצים, ולמטרות שונות, כמו גרפיקה, אירועים ותכנות לאינטרנט.</a:t>
            </a:r>
            <a:endParaRPr lang="he-IL" sz="2400" dirty="0">
              <a:solidFill>
                <a:schemeClr val="tx1"/>
              </a:solidFill>
            </a:endParaRPr>
          </a:p>
          <a:p>
            <a:pPr marL="285750" lvl="0" indent="-285750" algn="r" rtl="1">
              <a:spcBef>
                <a:spcPts val="1200"/>
              </a:spcBef>
              <a:spcAft>
                <a:spcPts val="0"/>
              </a:spcAft>
              <a:buClrTx/>
              <a:buSzPct val="75000"/>
              <a:buFont typeface="Arial" panose="020B0604020202020204" pitchFamily="34" charset="0"/>
              <a:buChar char="●"/>
            </a:pPr>
            <a:r>
              <a:rPr lang="he-IL" sz="2400" dirty="0">
                <a:solidFill>
                  <a:schemeClr val="tx1"/>
                </a:solidFill>
              </a:rPr>
              <a:t>ישנן פונקציות ל"הוצאת" קוד מה-</a:t>
            </a:r>
            <a:r>
              <a:rPr lang="en-US" sz="2400" dirty="0" err="1">
                <a:solidFill>
                  <a:schemeClr val="tx1"/>
                </a:solidFill>
              </a:rPr>
              <a:t>Github</a:t>
            </a:r>
            <a:r>
              <a:rPr lang="en-US" sz="2400" dirty="0">
                <a:solidFill>
                  <a:schemeClr val="tx1"/>
                </a:solidFill>
              </a:rPr>
              <a:t> </a:t>
            </a:r>
            <a:r>
              <a:rPr lang="he-IL" sz="2400" dirty="0">
                <a:solidFill>
                  <a:schemeClr val="tx1"/>
                </a:solidFill>
              </a:rPr>
              <a:t> ושימוש בו.</a:t>
            </a:r>
          </a:p>
          <a:p>
            <a:pPr marL="285750" lvl="0" indent="-285750" algn="r" rtl="1">
              <a:spcBef>
                <a:spcPts val="1200"/>
              </a:spcBef>
              <a:spcAft>
                <a:spcPts val="0"/>
              </a:spcAft>
              <a:buClrTx/>
              <a:buSzPct val="75000"/>
              <a:buFont typeface="Arial" panose="020B0604020202020204" pitchFamily="34" charset="0"/>
              <a:buChar char="●"/>
            </a:pPr>
            <a:r>
              <a:rPr lang="he-IL" sz="2400" dirty="0">
                <a:solidFill>
                  <a:schemeClr val="bg1"/>
                </a:solidFill>
              </a:rPr>
              <a:t>אוסף </a:t>
            </a:r>
            <a:r>
              <a:rPr lang="en" sz="2400" dirty="0">
                <a:solidFill>
                  <a:schemeClr val="bg1"/>
                </a:solidFill>
              </a:rPr>
              <a:t>המחלקות שהקומפיילר מכיר באופן אוטומטי מוגדר היטב- סופי, ומטפל במסגרת</a:t>
            </a:r>
            <a:r>
              <a:rPr lang="he-IL" sz="2400" dirty="0">
                <a:solidFill>
                  <a:schemeClr val="bg1"/>
                </a:solidFill>
              </a:rPr>
              <a:t> רחבה</a:t>
            </a:r>
            <a:r>
              <a:rPr lang="en" sz="2400" dirty="0">
                <a:solidFill>
                  <a:schemeClr val="bg1"/>
                </a:solidFill>
              </a:rPr>
              <a:t> של דברים </a:t>
            </a:r>
            <a:endParaRPr lang="he-IL" sz="2400" dirty="0">
              <a:solidFill>
                <a:schemeClr val="bg1"/>
              </a:solidFill>
            </a:endParaRPr>
          </a:p>
          <a:p>
            <a:pPr marL="285750" lvl="0" indent="-285750" algn="r" rtl="1">
              <a:spcBef>
                <a:spcPts val="1200"/>
              </a:spcBef>
              <a:spcAft>
                <a:spcPts val="0"/>
              </a:spcAft>
              <a:buClr>
                <a:schemeClr val="bg1"/>
              </a:buClr>
              <a:buSzPct val="75000"/>
              <a:buFont typeface="Arial" panose="020B0604020202020204" pitchFamily="34" charset="0"/>
              <a:buChar char="●"/>
            </a:pPr>
            <a:r>
              <a:rPr lang="he-IL" sz="2400" dirty="0">
                <a:solidFill>
                  <a:schemeClr val="bg1"/>
                </a:solidFill>
              </a:rPr>
              <a:t>ניתן להשתמש בשפה ובקומפיילר בהמון פלטפורמות מקובלות.</a:t>
            </a:r>
            <a:endParaRPr sz="2400" dirty="0">
              <a:solidFill>
                <a:schemeClr val="bg1"/>
              </a:solidFill>
            </a:endParaRPr>
          </a:p>
          <a:p>
            <a:pPr marL="0" lvl="0" indent="0" algn="r" rtl="1">
              <a:spcBef>
                <a:spcPts val="600"/>
              </a:spcBef>
              <a:spcAft>
                <a:spcPts val="1600"/>
              </a:spcAft>
              <a:buNone/>
            </a:pPr>
            <a:endParaRPr dirty="0"/>
          </a:p>
        </p:txBody>
      </p:sp>
      <p:sp>
        <p:nvSpPr>
          <p:cNvPr id="5" name="Google Shape;70;p16">
            <a:extLst>
              <a:ext uri="{FF2B5EF4-FFF2-40B4-BE49-F238E27FC236}">
                <a16:creationId xmlns:a16="http://schemas.microsoft.com/office/drawing/2014/main" id="{18554993-6025-41C6-8CF4-546AACEF9FF7}"/>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a:t>
            </a:r>
            <a:r>
              <a:rPr lang="en-US" dirty="0">
                <a:solidFill>
                  <a:schemeClr val="bg1"/>
                </a:solidFill>
              </a:rPr>
              <a:t>  </a:t>
            </a:r>
            <a:r>
              <a:rPr lang="en-US" dirty="0" err="1">
                <a:solidFill>
                  <a:schemeClr val="bg1"/>
                </a:solidFill>
              </a:rPr>
              <a:t>Generaloty</a:t>
            </a:r>
            <a:endParaRPr lang="en-US"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r" rtl="1">
              <a:spcBef>
                <a:spcPts val="0"/>
              </a:spcBef>
              <a:spcAft>
                <a:spcPts val="0"/>
              </a:spcAft>
              <a:buClrTx/>
              <a:buSzPct val="75000"/>
              <a:buFont typeface="Arial" panose="020B0604020202020204" pitchFamily="34" charset="0"/>
              <a:buChar char="●"/>
            </a:pPr>
            <a:r>
              <a:rPr lang="en" dirty="0">
                <a:solidFill>
                  <a:schemeClr val="tx1"/>
                </a:solidFill>
              </a:rPr>
              <a:t>ישנם דברים לא מוגדרים בשפה, כמו ערך חזרה של פונקציה במקרים מסויימים.</a:t>
            </a:r>
            <a:endParaRPr dirty="0">
              <a:solidFill>
                <a:schemeClr val="tx1"/>
              </a:solidFill>
            </a:endParaRPr>
          </a:p>
          <a:p>
            <a:pPr marL="0" lvl="0" indent="0" algn="r" rtl="1">
              <a:spcBef>
                <a:spcPts val="600"/>
              </a:spcBef>
              <a:spcAft>
                <a:spcPts val="0"/>
              </a:spcAft>
              <a:buNone/>
            </a:pPr>
            <a:r>
              <a:rPr lang="en" dirty="0">
                <a:solidFill>
                  <a:schemeClr val="tx1"/>
                </a:solidFill>
              </a:rPr>
              <a:t>לדוגמה</a:t>
            </a:r>
            <a:r>
              <a:rPr lang="he-IL" dirty="0">
                <a:solidFill>
                  <a:schemeClr val="tx1"/>
                </a:solidFill>
              </a:rPr>
              <a:t>,</a:t>
            </a:r>
            <a:r>
              <a:rPr lang="en" dirty="0">
                <a:solidFill>
                  <a:schemeClr val="tx1"/>
                </a:solidFill>
              </a:rPr>
              <a:t>  </a:t>
            </a:r>
            <a:r>
              <a:rPr lang="he-IL" dirty="0">
                <a:solidFill>
                  <a:schemeClr val="tx1"/>
                </a:solidFill>
              </a:rPr>
              <a:t> </a:t>
            </a:r>
            <a:r>
              <a:rPr lang="en" dirty="0">
                <a:solidFill>
                  <a:schemeClr val="tx1"/>
                </a:solidFill>
              </a:rPr>
              <a:t>בפונקציה הבא</a:t>
            </a:r>
            <a:r>
              <a:rPr lang="he-IL" dirty="0">
                <a:solidFill>
                  <a:schemeClr val="tx1"/>
                </a:solidFill>
              </a:rPr>
              <a:t>ה</a:t>
            </a:r>
            <a:r>
              <a:rPr lang="en" dirty="0">
                <a:solidFill>
                  <a:schemeClr val="tx1"/>
                </a:solidFill>
              </a:rPr>
              <a:t>:</a:t>
            </a:r>
            <a:endParaRPr dirty="0">
              <a:solidFill>
                <a:schemeClr val="tx1"/>
              </a:solidFill>
            </a:endParaRPr>
          </a:p>
          <a:p>
            <a:pPr marL="0" lvl="0" indent="0" algn="l" rtl="0">
              <a:lnSpc>
                <a:spcPct val="230769"/>
              </a:lnSpc>
              <a:spcBef>
                <a:spcPts val="1600"/>
              </a:spcBef>
              <a:spcAft>
                <a:spcPts val="0"/>
              </a:spcAft>
              <a:buClr>
                <a:schemeClr val="dk1"/>
              </a:buClr>
              <a:buSzPts val="1100"/>
              <a:buFont typeface="Arial"/>
              <a:buNone/>
            </a:pPr>
            <a:r>
              <a:rPr lang="en-US" sz="1050" b="1" dirty="0">
                <a:solidFill>
                  <a:schemeClr val="bg1"/>
                </a:solidFill>
                <a:highlight>
                  <a:srgbClr val="999999"/>
                </a:highlight>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S</a:t>
            </a:r>
            <a:r>
              <a:rPr lang="en" sz="1050" b="1" dirty="0">
                <a:solidFill>
                  <a:schemeClr val="bg1"/>
                </a:solidFill>
                <a:highlight>
                  <a:srgbClr val="999999"/>
                </a:highlight>
                <a:latin typeface="Courier New"/>
                <a:ea typeface="Courier New"/>
                <a:cs typeface="Courier New"/>
                <a:sym typeface="Courier New"/>
              </a:rPr>
              <a:t>tatic</a:t>
            </a:r>
            <a:r>
              <a:rPr lang="en-US" sz="1050" b="1" dirty="0">
                <a:solidFill>
                  <a:schemeClr val="bg1"/>
                </a:solidFill>
                <a:highlight>
                  <a:srgbClr val="999999"/>
                </a:highlight>
                <a:latin typeface="Courier New"/>
                <a:ea typeface="Courier New"/>
                <a:cs typeface="Courier New"/>
                <a:sym typeface="Courier New"/>
              </a:rPr>
              <a:t> </a:t>
            </a:r>
            <a:r>
              <a:rPr lang="en" sz="1100" b="1" dirty="0">
                <a:solidFill>
                  <a:srgbClr val="002B36"/>
                </a:solidFill>
                <a:highlight>
                  <a:srgbClr val="FFFFFF"/>
                </a:highlight>
                <a:uFill>
                  <a:noFill/>
                </a:uFill>
                <a:latin typeface="Courier New"/>
                <a:ea typeface="Courier New"/>
                <a:cs typeface="Courier New"/>
                <a:sym typeface="Courier New"/>
                <a:hlinkClick r:id="rId3"/>
              </a:rPr>
              <a:t>endsWith</a:t>
            </a:r>
            <a:r>
              <a:rPr lang="en" sz="1100" dirty="0">
                <a:solidFill>
                  <a:srgbClr val="333333"/>
                </a:solidFill>
                <a:highlight>
                  <a:srgbClr val="FFFFFF"/>
                </a:highlight>
                <a:latin typeface="Courier New"/>
                <a:ea typeface="Courier New"/>
                <a:cs typeface="Courier New"/>
                <a:sym typeface="Courier New"/>
              </a:rPr>
              <a:t>(s:</a:t>
            </a:r>
            <a:r>
              <a:rPr lang="en" sz="1100" dirty="0">
                <a:solidFill>
                  <a:srgbClr val="268BD2"/>
                </a:solidFill>
                <a:highlight>
                  <a:srgbClr val="FFFFFF"/>
                </a:highlight>
                <a:uFill>
                  <a:noFill/>
                </a:uFill>
                <a:latin typeface="Courier New"/>
                <a:ea typeface="Courier New"/>
                <a:cs typeface="Courier New"/>
                <a:sym typeface="Courier New"/>
                <a:hlinkClick r:id="rId4"/>
              </a:rPr>
              <a:t>String</a:t>
            </a:r>
            <a:r>
              <a:rPr lang="en" sz="1100" dirty="0">
                <a:solidFill>
                  <a:srgbClr val="333333"/>
                </a:solidFill>
                <a:highlight>
                  <a:srgbClr val="FFFFFF"/>
                </a:highlight>
                <a:latin typeface="Courier New"/>
                <a:ea typeface="Courier New"/>
                <a:cs typeface="Courier New"/>
                <a:sym typeface="Courier New"/>
              </a:rPr>
              <a:t>, end:</a:t>
            </a:r>
            <a:r>
              <a:rPr lang="en" sz="1100" dirty="0">
                <a:solidFill>
                  <a:srgbClr val="268BD2"/>
                </a:solidFill>
                <a:highlight>
                  <a:srgbClr val="FFFFFF"/>
                </a:highlight>
                <a:uFill>
                  <a:noFill/>
                </a:uFill>
                <a:latin typeface="Courier New"/>
                <a:ea typeface="Courier New"/>
                <a:cs typeface="Courier New"/>
                <a:sym typeface="Courier New"/>
                <a:hlinkClick r:id="rId4"/>
              </a:rPr>
              <a:t>String</a:t>
            </a:r>
            <a:r>
              <a:rPr lang="en" sz="1100" dirty="0">
                <a:solidFill>
                  <a:srgbClr val="333333"/>
                </a:solidFill>
                <a:highlight>
                  <a:srgbClr val="FFFFFF"/>
                </a:highlight>
                <a:latin typeface="Courier New"/>
                <a:ea typeface="Courier New"/>
                <a:cs typeface="Courier New"/>
                <a:sym typeface="Courier New"/>
              </a:rPr>
              <a:t>):</a:t>
            </a:r>
            <a:r>
              <a:rPr lang="en" sz="1100" dirty="0">
                <a:solidFill>
                  <a:srgbClr val="268BD2"/>
                </a:solidFill>
                <a:highlight>
                  <a:srgbClr val="FFFFFF"/>
                </a:highlight>
                <a:uFill>
                  <a:noFill/>
                </a:uFill>
                <a:latin typeface="Courier New"/>
                <a:ea typeface="Courier New"/>
                <a:cs typeface="Courier New"/>
                <a:sym typeface="Courier New"/>
                <a:hlinkClick r:id="rId5"/>
              </a:rPr>
              <a:t>Bool</a:t>
            </a:r>
            <a:endParaRPr sz="1100" dirty="0">
              <a:solidFill>
                <a:srgbClr val="268BD2"/>
              </a:solidFill>
              <a:highlight>
                <a:srgbClr val="FFFFFF"/>
              </a:highlight>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600" dirty="0">
                <a:solidFill>
                  <a:srgbClr val="1E1E1E"/>
                </a:solidFill>
                <a:highlight>
                  <a:srgbClr val="FFFFFF"/>
                </a:highlight>
              </a:rPr>
              <a:t>Tells if the string </a:t>
            </a:r>
            <a:r>
              <a:rPr lang="en" sz="1100" dirty="0">
                <a:solidFill>
                  <a:srgbClr val="333333"/>
                </a:solidFill>
                <a:highlight>
                  <a:srgbClr val="F7F7F9"/>
                </a:highlight>
                <a:latin typeface="Courier New"/>
                <a:ea typeface="Courier New"/>
                <a:cs typeface="Courier New"/>
                <a:sym typeface="Courier New"/>
              </a:rPr>
              <a:t>s</a:t>
            </a:r>
            <a:r>
              <a:rPr lang="en" sz="1600" dirty="0">
                <a:solidFill>
                  <a:srgbClr val="1E1E1E"/>
                </a:solidFill>
                <a:highlight>
                  <a:srgbClr val="FFFFFF"/>
                </a:highlight>
              </a:rPr>
              <a:t> ends with the string </a:t>
            </a:r>
            <a:r>
              <a:rPr lang="en" sz="1100" dirty="0">
                <a:solidFill>
                  <a:srgbClr val="333333"/>
                </a:solidFill>
                <a:highlight>
                  <a:srgbClr val="F7F7F9"/>
                </a:highlight>
                <a:latin typeface="Courier New"/>
                <a:ea typeface="Courier New"/>
                <a:cs typeface="Courier New"/>
                <a:sym typeface="Courier New"/>
              </a:rPr>
              <a:t>end</a:t>
            </a:r>
            <a:r>
              <a:rPr lang="en" sz="1600" dirty="0">
                <a:solidFill>
                  <a:srgbClr val="1E1E1E"/>
                </a:solidFill>
                <a:highlight>
                  <a:srgbClr val="FFFFFF"/>
                </a:highlight>
              </a:rPr>
              <a:t>.</a:t>
            </a:r>
            <a:endParaRPr sz="1600" dirty="0">
              <a:solidFill>
                <a:srgbClr val="1E1E1E"/>
              </a:solidFill>
              <a:highlight>
                <a:srgbClr val="FFFFFF"/>
              </a:highlight>
            </a:endParaRPr>
          </a:p>
          <a:p>
            <a:pPr marL="0" lvl="0" indent="0" algn="l" rtl="0">
              <a:spcBef>
                <a:spcPts val="800"/>
              </a:spcBef>
              <a:spcAft>
                <a:spcPts val="0"/>
              </a:spcAft>
              <a:buClr>
                <a:schemeClr val="dk1"/>
              </a:buClr>
              <a:buSzPts val="1100"/>
              <a:buFont typeface="Arial"/>
              <a:buNone/>
            </a:pPr>
            <a:r>
              <a:rPr lang="en" sz="1600" dirty="0">
                <a:solidFill>
                  <a:srgbClr val="1E1E1E"/>
                </a:solidFill>
                <a:highlight>
                  <a:srgbClr val="FFFFFF"/>
                </a:highlight>
              </a:rPr>
              <a:t>If </a:t>
            </a:r>
            <a:r>
              <a:rPr lang="en" sz="1100" dirty="0">
                <a:solidFill>
                  <a:srgbClr val="333333"/>
                </a:solidFill>
                <a:highlight>
                  <a:srgbClr val="F7F7F9"/>
                </a:highlight>
                <a:latin typeface="Courier New"/>
                <a:ea typeface="Courier New"/>
                <a:cs typeface="Courier New"/>
                <a:sym typeface="Courier New"/>
              </a:rPr>
              <a:t>end</a:t>
            </a:r>
            <a:r>
              <a:rPr lang="en" sz="1600" dirty="0">
                <a:solidFill>
                  <a:srgbClr val="1E1E1E"/>
                </a:solidFill>
                <a:highlight>
                  <a:srgbClr val="FFFFFF"/>
                </a:highlight>
              </a:rPr>
              <a:t> is </a:t>
            </a:r>
            <a:r>
              <a:rPr lang="en" sz="1100" dirty="0">
                <a:solidFill>
                  <a:srgbClr val="333333"/>
                </a:solidFill>
                <a:highlight>
                  <a:srgbClr val="F7F7F9"/>
                </a:highlight>
                <a:latin typeface="Courier New"/>
                <a:ea typeface="Courier New"/>
                <a:cs typeface="Courier New"/>
                <a:sym typeface="Courier New"/>
              </a:rPr>
              <a:t>null</a:t>
            </a:r>
            <a:r>
              <a:rPr lang="en" sz="1600" dirty="0">
                <a:solidFill>
                  <a:srgbClr val="1E1E1E"/>
                </a:solidFill>
                <a:highlight>
                  <a:srgbClr val="FFFFFF"/>
                </a:highlight>
              </a:rPr>
              <a:t>, the result is unspecified.</a:t>
            </a:r>
            <a:endParaRPr sz="1600" dirty="0">
              <a:solidFill>
                <a:srgbClr val="1E1E1E"/>
              </a:solidFill>
              <a:highlight>
                <a:srgbClr val="FFFFFF"/>
              </a:highlight>
            </a:endParaRPr>
          </a:p>
          <a:p>
            <a:pPr marL="0" lvl="0" indent="0" algn="l" rtl="0">
              <a:spcBef>
                <a:spcPts val="800"/>
              </a:spcBef>
              <a:spcAft>
                <a:spcPts val="0"/>
              </a:spcAft>
              <a:buClr>
                <a:schemeClr val="dk1"/>
              </a:buClr>
              <a:buSzPts val="1100"/>
              <a:buFont typeface="Arial"/>
              <a:buNone/>
            </a:pPr>
            <a:r>
              <a:rPr lang="en" sz="1600" dirty="0">
                <a:solidFill>
                  <a:srgbClr val="1E1E1E"/>
                </a:solidFill>
                <a:highlight>
                  <a:srgbClr val="FFFFFF"/>
                </a:highlight>
              </a:rPr>
              <a:t>If </a:t>
            </a:r>
            <a:r>
              <a:rPr lang="en" sz="1100" dirty="0">
                <a:solidFill>
                  <a:srgbClr val="333333"/>
                </a:solidFill>
                <a:highlight>
                  <a:srgbClr val="F7F7F9"/>
                </a:highlight>
                <a:latin typeface="Courier New"/>
                <a:ea typeface="Courier New"/>
                <a:cs typeface="Courier New"/>
                <a:sym typeface="Courier New"/>
              </a:rPr>
              <a:t>end</a:t>
            </a:r>
            <a:r>
              <a:rPr lang="en" sz="1600" dirty="0">
                <a:solidFill>
                  <a:srgbClr val="1E1E1E"/>
                </a:solidFill>
                <a:highlight>
                  <a:srgbClr val="FFFFFF"/>
                </a:highlight>
              </a:rPr>
              <a:t> is the empty String </a:t>
            </a:r>
            <a:r>
              <a:rPr lang="en" sz="1100" dirty="0">
                <a:solidFill>
                  <a:srgbClr val="333333"/>
                </a:solidFill>
                <a:highlight>
                  <a:srgbClr val="F7F7F9"/>
                </a:highlight>
                <a:latin typeface="Courier New"/>
                <a:ea typeface="Courier New"/>
                <a:cs typeface="Courier New"/>
                <a:sym typeface="Courier New"/>
              </a:rPr>
              <a:t>""</a:t>
            </a:r>
            <a:r>
              <a:rPr lang="en" sz="1600" dirty="0">
                <a:solidFill>
                  <a:srgbClr val="1E1E1E"/>
                </a:solidFill>
                <a:highlight>
                  <a:srgbClr val="FFFFFF"/>
                </a:highlight>
              </a:rPr>
              <a:t>, the result is true.</a:t>
            </a:r>
            <a:endParaRPr sz="1600" dirty="0">
              <a:solidFill>
                <a:srgbClr val="1E1E1E"/>
              </a:solidFill>
              <a:highlight>
                <a:srgbClr val="FFFFFF"/>
              </a:highlight>
            </a:endParaRPr>
          </a:p>
          <a:p>
            <a:pPr marL="0" lvl="0" indent="0" algn="r" rtl="1">
              <a:spcBef>
                <a:spcPts val="800"/>
              </a:spcBef>
              <a:spcAft>
                <a:spcPts val="1600"/>
              </a:spcAft>
              <a:buNone/>
            </a:pPr>
            <a:r>
              <a:rPr lang="en" dirty="0">
                <a:solidFill>
                  <a:schemeClr val="bg1"/>
                </a:solidFill>
              </a:rPr>
              <a:t>לא מוגדר מה יהיה הערך שיחזור מהפונקציה במקרה שנשאל </a:t>
            </a:r>
            <a:r>
              <a:rPr lang="en-US" dirty="0">
                <a:solidFill>
                  <a:schemeClr val="bg1"/>
                </a:solidFill>
              </a:rPr>
              <a:t>"</a:t>
            </a:r>
            <a:r>
              <a:rPr lang="en" dirty="0">
                <a:solidFill>
                  <a:schemeClr val="bg1"/>
                </a:solidFill>
              </a:rPr>
              <a:t>האם המחרוזת נגמרת</a:t>
            </a:r>
            <a:r>
              <a:rPr lang="he-IL" dirty="0">
                <a:solidFill>
                  <a:schemeClr val="bg1"/>
                </a:solidFill>
              </a:rPr>
              <a:t> ב</a:t>
            </a:r>
            <a:r>
              <a:rPr lang="en-US" dirty="0">
                <a:solidFill>
                  <a:schemeClr val="bg1"/>
                </a:solidFill>
              </a:rPr>
              <a:t>"</a:t>
            </a:r>
            <a:r>
              <a:rPr lang="en" dirty="0">
                <a:solidFill>
                  <a:schemeClr val="bg1"/>
                </a:solidFill>
              </a:rPr>
              <a:t>?nul</a:t>
            </a:r>
            <a:r>
              <a:rPr lang="en-US" dirty="0">
                <a:solidFill>
                  <a:schemeClr val="bg1"/>
                </a:solidFill>
              </a:rPr>
              <a:t>l –</a:t>
            </a:r>
            <a:endParaRPr lang="he-IL" dirty="0">
              <a:solidFill>
                <a:schemeClr val="bg1"/>
              </a:solidFill>
            </a:endParaRPr>
          </a:p>
          <a:p>
            <a:pPr marL="285750" lvl="0" indent="-285750" algn="r" rtl="1">
              <a:spcBef>
                <a:spcPts val="800"/>
              </a:spcBef>
              <a:spcAft>
                <a:spcPts val="1600"/>
              </a:spcAft>
              <a:buFont typeface="Arial" panose="020B0604020202020204" pitchFamily="34" charset="0"/>
              <a:buChar char="•"/>
            </a:pPr>
            <a:r>
              <a:rPr lang="he-IL" dirty="0">
                <a:solidFill>
                  <a:schemeClr val="bg1"/>
                </a:solidFill>
              </a:rPr>
              <a:t>יש פונקציית </a:t>
            </a:r>
            <a:r>
              <a:rPr lang="en-US" dirty="0" err="1">
                <a:solidFill>
                  <a:schemeClr val="bg1"/>
                </a:solidFill>
              </a:rPr>
              <a:t>toString</a:t>
            </a:r>
            <a:r>
              <a:rPr lang="en-US" dirty="0">
                <a:solidFill>
                  <a:schemeClr val="bg1"/>
                </a:solidFill>
              </a:rPr>
              <a:t> </a:t>
            </a:r>
            <a:r>
              <a:rPr lang="he-IL" dirty="0">
                <a:solidFill>
                  <a:schemeClr val="bg1"/>
                </a:solidFill>
              </a:rPr>
              <a:t> אוטומטית (שם המחלקה)</a:t>
            </a:r>
            <a:endParaRPr dirty="0">
              <a:solidFill>
                <a:schemeClr val="bg1"/>
              </a:solidFill>
            </a:endParaRPr>
          </a:p>
        </p:txBody>
      </p:sp>
      <p:sp>
        <p:nvSpPr>
          <p:cNvPr id="5" name="Google Shape;70;p16">
            <a:extLst>
              <a:ext uri="{FF2B5EF4-FFF2-40B4-BE49-F238E27FC236}">
                <a16:creationId xmlns:a16="http://schemas.microsoft.com/office/drawing/2014/main" id="{0B13E1B2-9278-4154-8A38-5B6CB0ED0E65}"/>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קריטריונים להערכת שפות: מוגדרת היטב</a:t>
            </a:r>
            <a:endParaRPr lang="en-US"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5"/>
          <p:cNvSpPr txBox="1">
            <a:spLocks noGrp="1"/>
          </p:cNvSpPr>
          <p:nvPr>
            <p:ph type="body" idx="1"/>
          </p:nvPr>
        </p:nvSpPr>
        <p:spPr>
          <a:xfrm>
            <a:off x="311700" y="720675"/>
            <a:ext cx="8520600" cy="38838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en" sz="2000" dirty="0"/>
              <a:t>פונקציה סטטית לא יכולה לקרוא לפונקציה שאינה סטטית.</a:t>
            </a:r>
            <a:endParaRPr lang="he-IL" sz="2000" dirty="0"/>
          </a:p>
          <a:p>
            <a:pPr marL="285750" lvl="0" indent="-285750" algn="r" rtl="1">
              <a:spcBef>
                <a:spcPts val="600"/>
              </a:spcBef>
              <a:spcAft>
                <a:spcPts val="0"/>
              </a:spcAft>
              <a:buClrTx/>
              <a:buSzPct val="75000"/>
              <a:buFont typeface="Arial" panose="020B0604020202020204" pitchFamily="34" charset="0"/>
              <a:buChar char="●"/>
            </a:pPr>
            <a:r>
              <a:rPr lang="he-IL" sz="2000" dirty="0"/>
              <a:t>יצירת </a:t>
            </a:r>
            <a:r>
              <a:rPr lang="en" sz="2000" dirty="0"/>
              <a:t>מחלקה של עצמים תיהיה ע”י </a:t>
            </a:r>
            <a:r>
              <a:rPr lang="he-IL" sz="2000" dirty="0"/>
              <a:t>פונקציית </a:t>
            </a:r>
            <a:r>
              <a:rPr lang="en" sz="2000" dirty="0"/>
              <a:t>קונסטרקטור בשם new</a:t>
            </a:r>
            <a:endParaRPr lang="he-IL" sz="2000" dirty="0"/>
          </a:p>
          <a:p>
            <a:pPr marL="285750" lvl="0" indent="-285750" algn="r" rtl="1">
              <a:spcBef>
                <a:spcPts val="600"/>
              </a:spcBef>
              <a:spcAft>
                <a:spcPts val="0"/>
              </a:spcAft>
              <a:buClrTx/>
              <a:buSzPct val="75000"/>
              <a:buFont typeface="Arial" panose="020B0604020202020204" pitchFamily="34" charset="0"/>
              <a:buChar char="●"/>
            </a:pPr>
            <a:r>
              <a:rPr lang="he-IL" sz="2000" dirty="0"/>
              <a:t>ירושה- ע”י המילה </a:t>
            </a:r>
            <a:r>
              <a:rPr lang="en-US" sz="2000" dirty="0"/>
              <a:t>extend</a:t>
            </a:r>
          </a:p>
          <a:p>
            <a:pPr marL="285750" lvl="0" indent="-285750" algn="r" rtl="1">
              <a:spcBef>
                <a:spcPts val="600"/>
              </a:spcBef>
              <a:spcAft>
                <a:spcPts val="0"/>
              </a:spcAft>
              <a:buClrTx/>
              <a:buSzPct val="75000"/>
              <a:buFont typeface="Arial" panose="020B0604020202020204" pitchFamily="34" charset="0"/>
              <a:buChar char="●"/>
            </a:pPr>
            <a:endParaRPr lang="en-US" sz="2000" dirty="0"/>
          </a:p>
          <a:p>
            <a:pPr marL="285750" lvl="0" indent="-285750" algn="r" rtl="1">
              <a:spcBef>
                <a:spcPts val="600"/>
              </a:spcBef>
              <a:spcAft>
                <a:spcPts val="0"/>
              </a:spcAft>
              <a:buClrTx/>
              <a:buSzPct val="75000"/>
              <a:buFont typeface="Arial" panose="020B0604020202020204" pitchFamily="34" charset="0"/>
              <a:buChar char="●"/>
            </a:pPr>
            <a:endParaRPr lang="en-US"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עם זאת, כאשר משתמשים </a:t>
            </a:r>
            <a:r>
              <a:rPr lang="he-IL" sz="2000" dirty="0">
                <a:solidFill>
                  <a:schemeClr val="bg1"/>
                </a:solidFill>
              </a:rPr>
              <a:t>במחלקה</a:t>
            </a:r>
            <a:r>
              <a:rPr lang="en" sz="2000" dirty="0">
                <a:solidFill>
                  <a:schemeClr val="bg1"/>
                </a:solidFill>
              </a:rPr>
              <a:t> כטיפוס </a:t>
            </a:r>
            <a:r>
              <a:rPr lang="he-IL" sz="2000" dirty="0">
                <a:solidFill>
                  <a:schemeClr val="bg1"/>
                </a:solidFill>
              </a:rPr>
              <a:t>למבנה נתונים </a:t>
            </a:r>
            <a:r>
              <a:rPr lang="en" sz="2000" dirty="0">
                <a:solidFill>
                  <a:schemeClr val="bg1"/>
                </a:solidFill>
              </a:rPr>
              <a:t>אין צורך בקונסטרקטור</a:t>
            </a:r>
            <a:r>
              <a:rPr lang="he-IL" sz="2000" dirty="0">
                <a:solidFill>
                  <a:schemeClr val="bg1"/>
                </a:solidFill>
              </a:rPr>
              <a:t> עבור כל עצם במבנה</a:t>
            </a:r>
            <a:r>
              <a:rPr lang="en" sz="2000" dirty="0">
                <a:solidFill>
                  <a:schemeClr val="bg1"/>
                </a:solidFill>
              </a:rPr>
              <a:t>.</a:t>
            </a:r>
            <a:endParaRPr lang="he-IL" sz="2000" dirty="0">
              <a:solidFill>
                <a:schemeClr val="bg1"/>
              </a:solidFill>
            </a:endParaRPr>
          </a:p>
          <a:p>
            <a:pPr marL="285750" lvl="0" indent="-285750" algn="r" rtl="1">
              <a:spcBef>
                <a:spcPts val="600"/>
              </a:spcBef>
              <a:spcAft>
                <a:spcPts val="0"/>
              </a:spcAft>
              <a:buClrTx/>
              <a:buSzPct val="75000"/>
              <a:buFont typeface="Arial" panose="020B0604020202020204" pitchFamily="34" charset="0"/>
              <a:buChar char="●"/>
            </a:pPr>
            <a:r>
              <a:rPr lang="en" sz="2000" dirty="0">
                <a:solidFill>
                  <a:schemeClr val="bg1"/>
                </a:solidFill>
              </a:rPr>
              <a:t>שימוש בעצמים ומחלקות- בדיוק כמו</a:t>
            </a:r>
            <a:r>
              <a:rPr lang="he-IL" sz="2000" dirty="0">
                <a:solidFill>
                  <a:schemeClr val="bg1"/>
                </a:solidFill>
              </a:rPr>
              <a:t> ב-  </a:t>
            </a:r>
            <a:r>
              <a:rPr lang="en" sz="2000" dirty="0">
                <a:solidFill>
                  <a:schemeClr val="bg1"/>
                </a:solidFill>
              </a:rPr>
              <a:t>C#</a:t>
            </a:r>
            <a:r>
              <a:rPr lang="he-IL" sz="2000" dirty="0">
                <a:solidFill>
                  <a:schemeClr val="bg1"/>
                </a:solidFill>
              </a:rPr>
              <a:t> ו-</a:t>
            </a:r>
            <a:r>
              <a:rPr lang="en-US" sz="2000" dirty="0">
                <a:solidFill>
                  <a:schemeClr val="bg1"/>
                </a:solidFill>
              </a:rPr>
              <a:t>JAVA</a:t>
            </a:r>
            <a:endParaRPr sz="2000" dirty="0">
              <a:solidFill>
                <a:schemeClr val="bg1"/>
              </a:solidFill>
            </a:endParaRPr>
          </a:p>
        </p:txBody>
      </p:sp>
      <p:pic>
        <p:nvPicPr>
          <p:cNvPr id="128" name="Google Shape;128;p25"/>
          <p:cNvPicPr preferRelativeResize="0"/>
          <p:nvPr/>
        </p:nvPicPr>
        <p:blipFill rotWithShape="1">
          <a:blip r:embed="rId3">
            <a:alphaModFix/>
          </a:blip>
          <a:srcRect l="16073" t="46429" r="53792" b="38094"/>
          <a:stretch/>
        </p:blipFill>
        <p:spPr>
          <a:xfrm>
            <a:off x="714274" y="2540575"/>
            <a:ext cx="4149825" cy="1193225"/>
          </a:xfrm>
          <a:prstGeom prst="rect">
            <a:avLst/>
          </a:prstGeom>
          <a:noFill/>
          <a:ln>
            <a:noFill/>
          </a:ln>
        </p:spPr>
      </p:pic>
      <p:sp>
        <p:nvSpPr>
          <p:cNvPr id="5" name="Google Shape;70;p16">
            <a:extLst>
              <a:ext uri="{FF2B5EF4-FFF2-40B4-BE49-F238E27FC236}">
                <a16:creationId xmlns:a16="http://schemas.microsoft.com/office/drawing/2014/main" id="{2B8054D6-86E8-40EE-8E67-3BE08EB73C9A}"/>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rtl="1"/>
            <a:r>
              <a:rPr lang="he-IL" dirty="0">
                <a:solidFill>
                  <a:schemeClr val="bg1"/>
                </a:solidFill>
              </a:rPr>
              <a:t>תכנות מונחה עצמים - </a:t>
            </a:r>
            <a:r>
              <a:rPr lang="en-US" dirty="0">
                <a:solidFill>
                  <a:schemeClr val="bg1"/>
                </a:solidFill>
              </a:rPr>
              <a:t>OOP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5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2" name="Google Shape;70;p16">
            <a:extLst>
              <a:ext uri="{FF2B5EF4-FFF2-40B4-BE49-F238E27FC236}">
                <a16:creationId xmlns:a16="http://schemas.microsoft.com/office/drawing/2014/main" id="{974C05EA-7C7F-4B8B-A69D-CD5DB708AC6A}"/>
              </a:ext>
            </a:extLst>
          </p:cNvPr>
          <p:cNvSpPr txBox="1">
            <a:spLocks/>
          </p:cNvSpPr>
          <p:nvPr/>
        </p:nvSpPr>
        <p:spPr>
          <a:xfrm>
            <a:off x="1441450" y="0"/>
            <a:ext cx="5994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rtl="1"/>
            <a:r>
              <a:rPr lang="he-IL" dirty="0">
                <a:solidFill>
                  <a:schemeClr val="bg1"/>
                </a:solidFill>
              </a:rPr>
              <a:t>איסוף זבל</a:t>
            </a:r>
            <a:endParaRPr lang="en-US" dirty="0">
              <a:solidFill>
                <a:schemeClr val="bg1"/>
              </a:solidFill>
            </a:endParaRPr>
          </a:p>
        </p:txBody>
      </p:sp>
      <p:sp>
        <p:nvSpPr>
          <p:cNvPr id="3" name="Google Shape;109;p22">
            <a:extLst>
              <a:ext uri="{FF2B5EF4-FFF2-40B4-BE49-F238E27FC236}">
                <a16:creationId xmlns:a16="http://schemas.microsoft.com/office/drawing/2014/main" id="{5EE965DC-C55C-4D14-8875-C8476FD2A76A}"/>
              </a:ext>
            </a:extLst>
          </p:cNvPr>
          <p:cNvSpPr txBox="1">
            <a:spLocks noGrp="1"/>
          </p:cNvSpPr>
          <p:nvPr>
            <p:ph type="body" idx="1"/>
          </p:nvPr>
        </p:nvSpPr>
        <p:spPr>
          <a:xfrm>
            <a:off x="311700" y="1065014"/>
            <a:ext cx="8520600" cy="3416400"/>
          </a:xfrm>
          <a:prstGeom prst="rect">
            <a:avLst/>
          </a:prstGeom>
        </p:spPr>
        <p:txBody>
          <a:bodyPr spcFirstLastPara="1" wrap="square" lIns="91425" tIns="91425" rIns="91425" bIns="91425" anchor="t" anchorCtr="0">
            <a:noAutofit/>
          </a:bodyPr>
          <a:lstStyle/>
          <a:p>
            <a:pPr marL="285750" lvl="0" indent="-285750" algn="r" rtl="1">
              <a:spcBef>
                <a:spcPts val="600"/>
              </a:spcBef>
              <a:spcAft>
                <a:spcPts val="0"/>
              </a:spcAft>
              <a:buClrTx/>
              <a:buSzPct val="75000"/>
              <a:buFont typeface="Arial" panose="020B0604020202020204" pitchFamily="34" charset="0"/>
              <a:buChar char="●"/>
            </a:pPr>
            <a:r>
              <a:rPr lang="he-IL" dirty="0">
                <a:solidFill>
                  <a:schemeClr val="tx1"/>
                </a:solidFill>
                <a:latin typeface="+mj-lt"/>
              </a:rPr>
              <a:t>עבור כל שפה אליה ממירים את הקובץ ישנו מנגנון אחר</a:t>
            </a:r>
            <a:r>
              <a:rPr lang="en" dirty="0">
                <a:solidFill>
                  <a:schemeClr val="tx1"/>
                </a:solidFill>
                <a:latin typeface="+mj-lt"/>
              </a:rPr>
              <a:t>.</a:t>
            </a:r>
            <a:endParaRPr lang="he-IL" dirty="0">
              <a:solidFill>
                <a:schemeClr val="tx1"/>
              </a:solidFill>
              <a:latin typeface="+mj-lt"/>
            </a:endParaRPr>
          </a:p>
          <a:p>
            <a:pPr marL="285750" lvl="0" indent="-285750" algn="r" rtl="1">
              <a:spcBef>
                <a:spcPts val="600"/>
              </a:spcBef>
              <a:spcAft>
                <a:spcPts val="0"/>
              </a:spcAft>
              <a:buClrTx/>
              <a:buSzPct val="75000"/>
              <a:buFont typeface="Arial" panose="020B0604020202020204" pitchFamily="34" charset="0"/>
              <a:buChar char="●"/>
            </a:pPr>
            <a:r>
              <a:rPr lang="he-IL" dirty="0">
                <a:solidFill>
                  <a:schemeClr val="tx1"/>
                </a:solidFill>
                <a:latin typeface="+mj-lt"/>
              </a:rPr>
              <a:t>בהרבה מקרים משתמשים במנגנון מבוסס </a:t>
            </a:r>
            <a:r>
              <a:rPr lang="en-US" dirty="0">
                <a:solidFill>
                  <a:schemeClr val="tx1"/>
                </a:solidFill>
                <a:latin typeface="+mj-lt"/>
              </a:rPr>
              <a:t>Immix</a:t>
            </a:r>
            <a:endParaRPr lang="he-IL" dirty="0">
              <a:solidFill>
                <a:schemeClr val="tx1"/>
              </a:solidFill>
              <a:latin typeface="+mj-lt"/>
            </a:endParaRPr>
          </a:p>
          <a:p>
            <a:pPr marL="285750" lvl="0" indent="-285750" algn="r" rtl="1">
              <a:spcBef>
                <a:spcPts val="600"/>
              </a:spcBef>
              <a:buClrTx/>
              <a:buSzPct val="75000"/>
              <a:buFont typeface="Arial" panose="020B0604020202020204" pitchFamily="34" charset="0"/>
              <a:buChar char="●"/>
            </a:pPr>
            <a:r>
              <a:rPr lang="he-IL" dirty="0">
                <a:solidFill>
                  <a:schemeClr val="tx1"/>
                </a:solidFill>
                <a:latin typeface="+mj-lt"/>
              </a:rPr>
              <a:t> </a:t>
            </a:r>
            <a:r>
              <a:rPr lang="en-US" dirty="0">
                <a:solidFill>
                  <a:schemeClr val="tx1"/>
                </a:solidFill>
                <a:latin typeface="+mj-lt"/>
              </a:rPr>
              <a:t>immix </a:t>
            </a:r>
            <a:r>
              <a:rPr lang="he-IL" dirty="0">
                <a:solidFill>
                  <a:schemeClr val="tx1"/>
                </a:solidFill>
                <a:latin typeface="+mj-lt"/>
              </a:rPr>
              <a:t> משלב </a:t>
            </a:r>
            <a:r>
              <a:rPr lang="en-US" i="1" dirty="0">
                <a:solidFill>
                  <a:schemeClr val="tx1"/>
                </a:solidFill>
                <a:latin typeface="+mj-lt"/>
              </a:rPr>
              <a:t>mark-region collector </a:t>
            </a:r>
            <a:r>
              <a:rPr lang="he-IL" i="1" dirty="0">
                <a:solidFill>
                  <a:schemeClr val="tx1"/>
                </a:solidFill>
                <a:latin typeface="+mj-lt"/>
              </a:rPr>
              <a:t> </a:t>
            </a:r>
            <a:r>
              <a:rPr lang="he-IL" dirty="0">
                <a:solidFill>
                  <a:schemeClr val="tx1"/>
                </a:solidFill>
                <a:latin typeface="+mj-lt"/>
              </a:rPr>
              <a:t>ו-</a:t>
            </a:r>
            <a:r>
              <a:rPr lang="en-US" dirty="0">
                <a:solidFill>
                  <a:schemeClr val="tx1"/>
                </a:solidFill>
                <a:latin typeface="+mj-lt"/>
              </a:rPr>
              <a:t> </a:t>
            </a:r>
            <a:r>
              <a:rPr lang="en-US" i="1" dirty="0">
                <a:solidFill>
                  <a:schemeClr val="tx1"/>
                </a:solidFill>
                <a:latin typeface="+mj-lt"/>
              </a:rPr>
              <a:t>opportunistic defragmentation mechanism.</a:t>
            </a:r>
            <a:endParaRPr lang="he-IL" i="1" dirty="0">
              <a:solidFill>
                <a:schemeClr val="tx1"/>
              </a:solidFill>
              <a:latin typeface="+mj-lt"/>
            </a:endParaRPr>
          </a:p>
          <a:p>
            <a:pPr marL="285750" lvl="0" indent="-285750" algn="r" rtl="1">
              <a:spcBef>
                <a:spcPts val="600"/>
              </a:spcBef>
              <a:buClrTx/>
              <a:buSzPct val="75000"/>
              <a:buFont typeface="Arial" panose="020B0604020202020204" pitchFamily="34" charset="0"/>
              <a:buChar char="●"/>
            </a:pPr>
            <a:r>
              <a:rPr lang="en-US" dirty="0">
                <a:solidFill>
                  <a:schemeClr val="tx1"/>
                </a:solidFill>
                <a:latin typeface="+mj-lt"/>
              </a:rPr>
              <a:t>mark-region</a:t>
            </a:r>
            <a:r>
              <a:rPr lang="he-IL" dirty="0">
                <a:solidFill>
                  <a:schemeClr val="tx1"/>
                </a:solidFill>
                <a:latin typeface="+mj-lt"/>
              </a:rPr>
              <a:t> משפר את </a:t>
            </a:r>
            <a:r>
              <a:rPr lang="en-US" dirty="0">
                <a:solidFill>
                  <a:schemeClr val="tx1"/>
                </a:solidFill>
                <a:latin typeface="+mj-lt"/>
              </a:rPr>
              <a:t>mark/sweep</a:t>
            </a:r>
            <a:r>
              <a:rPr lang="he-IL" dirty="0">
                <a:solidFill>
                  <a:schemeClr val="tx1"/>
                </a:solidFill>
                <a:latin typeface="+mj-lt"/>
              </a:rPr>
              <a:t> כדי ליצור רציפות</a:t>
            </a:r>
          </a:p>
          <a:p>
            <a:pPr marL="285750" indent="-285750" algn="r" rtl="1">
              <a:spcBef>
                <a:spcPts val="600"/>
              </a:spcBef>
              <a:buClrTx/>
              <a:buSzPct val="75000"/>
              <a:buFont typeface="Arial" panose="020B0604020202020204" pitchFamily="34" charset="0"/>
              <a:buChar char="●"/>
            </a:pPr>
            <a:r>
              <a:rPr lang="en-US" dirty="0">
                <a:solidFill>
                  <a:schemeClr val="tx1"/>
                </a:solidFill>
              </a:rPr>
              <a:t>Opportunistic Evacuation</a:t>
            </a:r>
          </a:p>
          <a:p>
            <a:pPr marL="285750" lvl="0" indent="-285750" algn="r" rtl="1">
              <a:spcBef>
                <a:spcPts val="600"/>
              </a:spcBef>
              <a:buClrTx/>
              <a:buSzPct val="75000"/>
              <a:buFont typeface="Arial" panose="020B0604020202020204" pitchFamily="34" charset="0"/>
              <a:buChar char="●"/>
            </a:pPr>
            <a:endParaRPr lang="he-IL" dirty="0">
              <a:solidFill>
                <a:schemeClr val="tx1"/>
              </a:solidFill>
              <a:latin typeface="+mj-lt"/>
            </a:endParaRPr>
          </a:p>
          <a:p>
            <a:pPr marL="285750" lvl="0" indent="-285750" algn="r" rtl="1">
              <a:spcBef>
                <a:spcPts val="600"/>
              </a:spcBef>
              <a:buClrTx/>
              <a:buSzPct val="75000"/>
              <a:buFont typeface="Arial" panose="020B0604020202020204" pitchFamily="34" charset="0"/>
              <a:buChar char="●"/>
            </a:pPr>
            <a:endParaRPr lang="he-IL" dirty="0">
              <a:solidFill>
                <a:schemeClr val="tx1"/>
              </a:solidFill>
              <a:latin typeface="+mj-lt"/>
            </a:endParaRPr>
          </a:p>
          <a:p>
            <a:pPr marL="0" lvl="0" indent="0" algn="r" rtl="1">
              <a:spcBef>
                <a:spcPts val="600"/>
              </a:spcBef>
              <a:buClrTx/>
              <a:buSzPct val="75000"/>
              <a:buNone/>
            </a:pPr>
            <a:endParaRPr lang="he-IL" dirty="0">
              <a:solidFill>
                <a:schemeClr val="tx1"/>
              </a:solidFill>
              <a:latin typeface="+mj-lt"/>
            </a:endParaRPr>
          </a:p>
          <a:p>
            <a:pPr marL="0" lvl="0" indent="0" algn="r" rtl="1">
              <a:spcBef>
                <a:spcPts val="600"/>
              </a:spcBef>
              <a:spcAft>
                <a:spcPts val="1600"/>
              </a:spcAft>
              <a:buNone/>
            </a:pPr>
            <a:endParaRPr lang="he-IL" dirty="0">
              <a:solidFill>
                <a:schemeClr val="tx1"/>
              </a:solidFill>
              <a:latin typeface="+mj-lt"/>
            </a:endParaRPr>
          </a:p>
          <a:p>
            <a:pPr marL="0" lvl="0" indent="0" algn="r" rtl="1">
              <a:spcBef>
                <a:spcPts val="600"/>
              </a:spcBef>
              <a:spcAft>
                <a:spcPts val="1600"/>
              </a:spcAft>
              <a:buNone/>
            </a:pPr>
            <a:endParaRPr dirty="0">
              <a:solidFill>
                <a:schemeClr val="tx1"/>
              </a:solidFill>
              <a:latin typeface="+mj-lt"/>
            </a:endParaRPr>
          </a:p>
        </p:txBody>
      </p:sp>
      <p:pic>
        <p:nvPicPr>
          <p:cNvPr id="4" name="תמונה 3">
            <a:extLst>
              <a:ext uri="{FF2B5EF4-FFF2-40B4-BE49-F238E27FC236}">
                <a16:creationId xmlns:a16="http://schemas.microsoft.com/office/drawing/2014/main" id="{91F16726-408B-410A-896D-D219381A5290}"/>
              </a:ext>
            </a:extLst>
          </p:cNvPr>
          <p:cNvPicPr>
            <a:picLocks noChangeAspect="1"/>
          </p:cNvPicPr>
          <p:nvPr/>
        </p:nvPicPr>
        <p:blipFill rotWithShape="1">
          <a:blip r:embed="rId3"/>
          <a:srcRect l="4630" t="35144" r="5648" b="31111"/>
          <a:stretch/>
        </p:blipFill>
        <p:spPr>
          <a:xfrm>
            <a:off x="0" y="3022745"/>
            <a:ext cx="9144000" cy="19344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z="4400" b="1" dirty="0"/>
              <a:t>סביבות עבודה</a:t>
            </a:r>
          </a:p>
        </p:txBody>
      </p:sp>
      <p:pic>
        <p:nvPicPr>
          <p:cNvPr id="1026" name="Picture 2"/>
          <p:cNvPicPr>
            <a:picLocks noChangeAspect="1" noChangeArrowheads="1"/>
          </p:cNvPicPr>
          <p:nvPr/>
        </p:nvPicPr>
        <p:blipFill>
          <a:blip r:embed="rId3"/>
          <a:srcRect l="39230" t="35156" r="52274" b="49094"/>
          <a:stretch>
            <a:fillRect/>
          </a:stretch>
        </p:blipFill>
        <p:spPr bwMode="auto">
          <a:xfrm>
            <a:off x="414888" y="978333"/>
            <a:ext cx="1105468" cy="1152111"/>
          </a:xfrm>
          <a:prstGeom prst="rect">
            <a:avLst/>
          </a:prstGeom>
          <a:noFill/>
          <a:ln w="9525">
            <a:noFill/>
            <a:miter lim="800000"/>
            <a:headEnd/>
            <a:tailEnd/>
          </a:ln>
        </p:spPr>
      </p:pic>
      <p:sp>
        <p:nvSpPr>
          <p:cNvPr id="1028" name="AutoShape 4" descr="Visual Studio Code | Brands VA - V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30" name="AutoShape 6" descr="Visual Studio Code | Brands VA - V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32" name="AutoShape 8" descr="https://code.visualstudio.com/"/>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34" name="AutoShape 10" descr="LaunchDarkly Visual Studio Code Extension"/>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36" name="AutoShape 12" descr="LaunchDarkly Visual Studio Code Extension"/>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38" name="AutoShape 14" descr="LaunchDarkly Visual Studio Code Extension"/>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40" name="AutoShape 16" descr="Visual Studio Code | Brands VA - V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1042" name="AutoShape 18" descr="Visual Studio Code | Brands VA - V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1045" name="Picture 21" descr="Sublime Text logo | CompareCamp.com"/>
          <p:cNvPicPr>
            <a:picLocks noChangeAspect="1" noChangeArrowheads="1"/>
          </p:cNvPicPr>
          <p:nvPr/>
        </p:nvPicPr>
        <p:blipFill>
          <a:blip r:embed="rId4"/>
          <a:srcRect l="29720" r="32170"/>
          <a:stretch>
            <a:fillRect/>
          </a:stretch>
        </p:blipFill>
        <p:spPr bwMode="auto">
          <a:xfrm>
            <a:off x="1248229" y="3227160"/>
            <a:ext cx="1117600" cy="1199697"/>
          </a:xfrm>
          <a:prstGeom prst="rect">
            <a:avLst/>
          </a:prstGeom>
          <a:noFill/>
        </p:spPr>
      </p:pic>
      <p:pic>
        <p:nvPicPr>
          <p:cNvPr id="1047" name="Picture 23" descr="Vs Code Logo Png"/>
          <p:cNvPicPr>
            <a:picLocks noChangeAspect="1" noChangeArrowheads="1"/>
          </p:cNvPicPr>
          <p:nvPr/>
        </p:nvPicPr>
        <p:blipFill>
          <a:blip r:embed="rId5"/>
          <a:srcRect/>
          <a:stretch>
            <a:fillRect/>
          </a:stretch>
        </p:blipFill>
        <p:spPr bwMode="auto">
          <a:xfrm>
            <a:off x="6197600" y="998990"/>
            <a:ext cx="2477596" cy="1294267"/>
          </a:xfrm>
          <a:prstGeom prst="rect">
            <a:avLst/>
          </a:prstGeom>
          <a:noFill/>
        </p:spPr>
      </p:pic>
      <p:pic>
        <p:nvPicPr>
          <p:cNvPr id="1049" name="Picture 25" descr="IntelliJ IDEA: The Java IDE for Professional Developers by JetBrains"/>
          <p:cNvPicPr>
            <a:picLocks noChangeAspect="1" noChangeArrowheads="1"/>
          </p:cNvPicPr>
          <p:nvPr/>
        </p:nvPicPr>
        <p:blipFill>
          <a:blip r:embed="rId6"/>
          <a:srcRect/>
          <a:stretch>
            <a:fillRect/>
          </a:stretch>
        </p:blipFill>
        <p:spPr bwMode="auto">
          <a:xfrm>
            <a:off x="4149838" y="3512685"/>
            <a:ext cx="1453923" cy="1453923"/>
          </a:xfrm>
          <a:prstGeom prst="rect">
            <a:avLst/>
          </a:prstGeom>
          <a:noFill/>
        </p:spPr>
      </p:pic>
      <p:pic>
        <p:nvPicPr>
          <p:cNvPr id="1051" name="Picture 27" descr="Vim (text editor) - Wikipedia"/>
          <p:cNvPicPr>
            <a:picLocks noChangeAspect="1" noChangeArrowheads="1"/>
          </p:cNvPicPr>
          <p:nvPr/>
        </p:nvPicPr>
        <p:blipFill>
          <a:blip r:embed="rId7"/>
          <a:srcRect/>
          <a:stretch>
            <a:fillRect/>
          </a:stretch>
        </p:blipFill>
        <p:spPr bwMode="auto">
          <a:xfrm>
            <a:off x="7514674" y="3541486"/>
            <a:ext cx="1304113" cy="130628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49875" y="18800"/>
            <a:ext cx="8520600" cy="58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bg1"/>
              </a:solidFill>
            </a:endParaRPr>
          </a:p>
          <a:p>
            <a:pPr marL="0" lvl="0" indent="0" algn="ctr" rtl="0">
              <a:spcBef>
                <a:spcPts val="0"/>
              </a:spcBef>
              <a:spcAft>
                <a:spcPts val="0"/>
              </a:spcAft>
              <a:buNone/>
            </a:pPr>
            <a:endParaRPr sz="3000" dirty="0">
              <a:solidFill>
                <a:schemeClr val="bg1"/>
              </a:solidFill>
            </a:endParaRPr>
          </a:p>
          <a:p>
            <a:pPr lvl="0"/>
            <a:r>
              <a:rPr lang="en-US" sz="3000" dirty="0">
                <a:solidFill>
                  <a:schemeClr val="bg1"/>
                </a:solidFill>
              </a:rPr>
              <a:t> </a:t>
            </a:r>
            <a:r>
              <a:rPr lang="en-US" sz="3000" dirty="0" err="1">
                <a:solidFill>
                  <a:schemeClr val="bg1"/>
                </a:solidFill>
              </a:rPr>
              <a:t>Haxe</a:t>
            </a:r>
            <a:r>
              <a:rPr lang="he-IL" sz="3000" dirty="0">
                <a:solidFill>
                  <a:schemeClr val="bg1"/>
                </a:solidFill>
              </a:rPr>
              <a:t>השפה - </a:t>
            </a:r>
            <a:r>
              <a:rPr lang="en-US" sz="3000" dirty="0">
                <a:solidFill>
                  <a:schemeClr val="bg1"/>
                </a:solidFill>
              </a:rPr>
              <a:t> </a:t>
            </a:r>
            <a:r>
              <a:rPr lang="he-IL" sz="3000" dirty="0">
                <a:solidFill>
                  <a:schemeClr val="bg1"/>
                </a:solidFill>
              </a:rPr>
              <a:t>היכרות עם</a:t>
            </a:r>
            <a:endParaRPr sz="3000" dirty="0">
              <a:solidFill>
                <a:schemeClr val="bg1"/>
              </a:solidFill>
            </a:endParaRPr>
          </a:p>
        </p:txBody>
      </p:sp>
      <p:sp>
        <p:nvSpPr>
          <p:cNvPr id="55" name="Google Shape;55;p13"/>
          <p:cNvSpPr txBox="1"/>
          <p:nvPr/>
        </p:nvSpPr>
        <p:spPr>
          <a:xfrm>
            <a:off x="438150" y="976291"/>
            <a:ext cx="8262599" cy="1404959"/>
          </a:xfrm>
          <a:prstGeom prst="rect">
            <a:avLst/>
          </a:prstGeom>
          <a:noFill/>
          <a:ln>
            <a:noFill/>
          </a:ln>
        </p:spPr>
        <p:txBody>
          <a:bodyPr spcFirstLastPara="1" wrap="square" lIns="91425" tIns="91425" rIns="91425" bIns="91425" anchor="t" anchorCtr="0">
            <a:noAutofit/>
          </a:bodyPr>
          <a:lstStyle/>
          <a:p>
            <a:pPr lvl="0" algn="r"/>
            <a:r>
              <a:rPr lang="he-IL" sz="3000" dirty="0"/>
              <a:t>שפת תכנות מונחה עצמים, ומשלבת תכנות פונקציונלי.</a:t>
            </a:r>
          </a:p>
          <a:p>
            <a:pPr lvl="0" algn="r"/>
            <a:r>
              <a:rPr lang="he-IL" sz="3000" dirty="0"/>
              <a:t> </a:t>
            </a:r>
          </a:p>
          <a:p>
            <a:pPr lvl="0" algn="r"/>
            <a:r>
              <a:rPr lang="he-IL" sz="3000" dirty="0"/>
              <a:t>אלמנטים של תכנות פונקציונלי:</a:t>
            </a:r>
            <a:endParaRPr lang="en-US" sz="3000" dirty="0"/>
          </a:p>
          <a:p>
            <a:pPr lvl="0" algn="r"/>
            <a:endParaRPr lang="en-US" sz="3000" dirty="0"/>
          </a:p>
          <a:p>
            <a:pPr lvl="0" algn="r"/>
            <a:endParaRPr lang="en-US" sz="3000" dirty="0"/>
          </a:p>
          <a:p>
            <a:pPr lvl="0" algn="r"/>
            <a:endParaRPr lang="en-US" sz="3200" dirty="0"/>
          </a:p>
          <a:p>
            <a:pPr lvl="0" algn="r"/>
            <a:r>
              <a:rPr lang="he-IL" sz="3000" dirty="0"/>
              <a:t> </a:t>
            </a:r>
          </a:p>
        </p:txBody>
      </p:sp>
      <p:sp>
        <p:nvSpPr>
          <p:cNvPr id="6" name="תיבת טקסט 5">
            <a:extLst>
              <a:ext uri="{FF2B5EF4-FFF2-40B4-BE49-F238E27FC236}">
                <a16:creationId xmlns:a16="http://schemas.microsoft.com/office/drawing/2014/main" id="{6A68149F-7CAA-4804-BE82-6D94BD44FE06}"/>
              </a:ext>
            </a:extLst>
          </p:cNvPr>
          <p:cNvSpPr txBox="1"/>
          <p:nvPr/>
        </p:nvSpPr>
        <p:spPr>
          <a:xfrm>
            <a:off x="364067" y="2990850"/>
            <a:ext cx="8335433" cy="2154436"/>
          </a:xfrm>
          <a:prstGeom prst="rect">
            <a:avLst/>
          </a:prstGeom>
          <a:noFill/>
        </p:spPr>
        <p:txBody>
          <a:bodyPr wrap="square" rtlCol="1">
            <a:spAutoFit/>
          </a:bodyPr>
          <a:lstStyle/>
          <a:p>
            <a:pPr marL="457200" lvl="1" indent="-457200" algn="r" rtl="1">
              <a:buClr>
                <a:schemeClr val="bg1"/>
              </a:buClr>
              <a:buFont typeface="Arial" panose="020B0604020202020204" pitchFamily="34" charset="0"/>
              <a:buChar char="•"/>
            </a:pPr>
            <a:r>
              <a:rPr lang="en" sz="3000" dirty="0">
                <a:solidFill>
                  <a:schemeClr val="bg1"/>
                </a:solidFill>
              </a:rPr>
              <a:t>לכל פקודה יש ערך </a:t>
            </a:r>
            <a:r>
              <a:rPr lang="he-IL" sz="3000" dirty="0">
                <a:solidFill>
                  <a:schemeClr val="bg1"/>
                </a:solidFill>
              </a:rPr>
              <a:t>שאותו היא מחזירה- כולל </a:t>
            </a:r>
            <a:r>
              <a:rPr lang="en-US" sz="3000" dirty="0">
                <a:solidFill>
                  <a:schemeClr val="bg1"/>
                </a:solidFill>
              </a:rPr>
              <a:t> Void</a:t>
            </a:r>
          </a:p>
          <a:p>
            <a:pPr marL="457200" lvl="1" indent="-457200" algn="r" rtl="1">
              <a:buClr>
                <a:schemeClr val="bg1"/>
              </a:buClr>
              <a:buFont typeface="Arial" panose="020B0604020202020204" pitchFamily="34" charset="0"/>
              <a:buChar char="•"/>
            </a:pPr>
            <a:r>
              <a:rPr lang="he-IL" sz="3000" dirty="0">
                <a:solidFill>
                  <a:schemeClr val="bg1"/>
                </a:solidFill>
              </a:rPr>
              <a:t>פונקציות כפרמטרים.</a:t>
            </a:r>
          </a:p>
          <a:p>
            <a:pPr marL="457200" lvl="1" indent="-457200" algn="r" rtl="1">
              <a:buClr>
                <a:schemeClr val="bg1"/>
              </a:buClr>
              <a:buFont typeface="Arial" panose="020B0604020202020204" pitchFamily="34" charset="0"/>
              <a:buChar char="•"/>
            </a:pPr>
            <a:r>
              <a:rPr lang="he-IL" sz="3000" dirty="0">
                <a:solidFill>
                  <a:schemeClr val="bg1"/>
                </a:solidFill>
              </a:rPr>
              <a:t>פונקציות כמש</a:t>
            </a:r>
            <a:r>
              <a:rPr lang="en-US" sz="3000" dirty="0">
                <a:solidFill>
                  <a:schemeClr val="bg1"/>
                </a:solidFill>
              </a:rPr>
              <a:t>ת</a:t>
            </a:r>
            <a:r>
              <a:rPr lang="he-IL" sz="3000" dirty="0">
                <a:solidFill>
                  <a:schemeClr val="bg1"/>
                </a:solidFill>
              </a:rPr>
              <a:t>נים.</a:t>
            </a:r>
          </a:p>
          <a:p>
            <a:pPr marL="457200" lvl="1" indent="-457200" algn="r" rtl="1">
              <a:buClr>
                <a:schemeClr val="bg1"/>
              </a:buClr>
              <a:buFont typeface="Arial" panose="020B0604020202020204" pitchFamily="34" charset="0"/>
              <a:buChar char="•"/>
            </a:pPr>
            <a:r>
              <a:rPr lang="he-IL" sz="3000" dirty="0">
                <a:solidFill>
                  <a:schemeClr val="bg1"/>
                </a:solidFill>
              </a:rPr>
              <a:t>שימוש נרחב בביטויי למבדה.</a:t>
            </a:r>
          </a:p>
          <a:p>
            <a:endParaRPr lang="he-IL"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4E3815FD-A438-4947-98C1-64C9D0E1EC92}"/>
              </a:ext>
            </a:extLst>
          </p:cNvPr>
          <p:cNvSpPr txBox="1"/>
          <p:nvPr/>
        </p:nvSpPr>
        <p:spPr>
          <a:xfrm flipH="1">
            <a:off x="737867" y="837843"/>
            <a:ext cx="8048323" cy="3785652"/>
          </a:xfrm>
          <a:prstGeom prst="rect">
            <a:avLst/>
          </a:prstGeom>
          <a:noFill/>
        </p:spPr>
        <p:txBody>
          <a:bodyPr wrap="square" rtlCol="1">
            <a:spAutoFit/>
          </a:bodyPr>
          <a:lstStyle/>
          <a:p>
            <a:pPr lvl="0" algn="r"/>
            <a:r>
              <a:rPr lang="he-IL" sz="3000" dirty="0">
                <a:solidFill>
                  <a:schemeClr val="tx1"/>
                </a:solidFill>
              </a:rPr>
              <a:t>אלמנטים של תכנות מונחה עצמים:</a:t>
            </a:r>
            <a:endParaRPr lang="en-US" sz="3000" dirty="0">
              <a:solidFill>
                <a:schemeClr val="tx1"/>
              </a:solidFill>
            </a:endParaRPr>
          </a:p>
          <a:p>
            <a:pPr lvl="0" algn="r"/>
            <a:endParaRPr lang="he-IL" sz="3000" dirty="0">
              <a:solidFill>
                <a:schemeClr val="tx1"/>
              </a:solidFill>
            </a:endParaRPr>
          </a:p>
          <a:p>
            <a:pPr marL="457200" lvl="0" indent="-457200" algn="r" rtl="1">
              <a:buFont typeface="Arial" panose="020B0604020202020204" pitchFamily="34" charset="0"/>
              <a:buChar char="•"/>
            </a:pPr>
            <a:r>
              <a:rPr lang="he-IL" sz="3000" dirty="0">
                <a:solidFill>
                  <a:schemeClr val="tx1"/>
                </a:solidFill>
              </a:rPr>
              <a:t>הגדרת טיפוסים ומחלקות </a:t>
            </a:r>
          </a:p>
          <a:p>
            <a:pPr marL="457200" lvl="0" indent="-457200" algn="r" rtl="1">
              <a:buFont typeface="Arial" panose="020B0604020202020204" pitchFamily="34" charset="0"/>
              <a:buChar char="•"/>
            </a:pPr>
            <a:r>
              <a:rPr lang="he-IL" sz="3000" dirty="0">
                <a:solidFill>
                  <a:schemeClr val="tx1"/>
                </a:solidFill>
              </a:rPr>
              <a:t>השתייכות למחלקה.</a:t>
            </a:r>
            <a:endParaRPr lang="en-US" sz="3000" dirty="0">
              <a:solidFill>
                <a:schemeClr val="tx1"/>
              </a:solidFill>
            </a:endParaRPr>
          </a:p>
          <a:p>
            <a:pPr lvl="0" algn="r"/>
            <a:endParaRPr lang="he-IL" sz="3000" dirty="0">
              <a:solidFill>
                <a:schemeClr val="tx1"/>
              </a:solidFill>
            </a:endParaRPr>
          </a:p>
          <a:p>
            <a:pPr marL="457200" lvl="0" indent="-457200" algn="r" rtl="1">
              <a:buClrTx/>
              <a:buFont typeface="Arial" panose="020B0604020202020204" pitchFamily="34" charset="0"/>
              <a:buChar char="•"/>
            </a:pPr>
            <a:r>
              <a:rPr lang="he-IL" sz="3000" b="1" dirty="0">
                <a:solidFill>
                  <a:schemeClr val="bg1"/>
                </a:solidFill>
              </a:rPr>
              <a:t>סטטיות – </a:t>
            </a:r>
            <a:r>
              <a:rPr lang="he-IL" sz="3000" dirty="0">
                <a:solidFill>
                  <a:schemeClr val="bg1"/>
                </a:solidFill>
              </a:rPr>
              <a:t>פעולות, משתנים.</a:t>
            </a:r>
          </a:p>
          <a:p>
            <a:pPr marL="457200" indent="-457200" algn="r" rtl="1">
              <a:buClrTx/>
              <a:buFont typeface="Arial" panose="020B0604020202020204" pitchFamily="34" charset="0"/>
              <a:buChar char="•"/>
            </a:pPr>
            <a:r>
              <a:rPr lang="he-IL" sz="3000" dirty="0">
                <a:solidFill>
                  <a:schemeClr val="bg1"/>
                </a:solidFill>
              </a:rPr>
              <a:t>אין משתנים מסוג </a:t>
            </a:r>
            <a:r>
              <a:rPr lang="en-US" sz="3000" dirty="0">
                <a:solidFill>
                  <a:schemeClr val="bg1"/>
                </a:solidFill>
              </a:rPr>
              <a:t>global</a:t>
            </a:r>
            <a:r>
              <a:rPr lang="he-IL" sz="3000" dirty="0">
                <a:solidFill>
                  <a:schemeClr val="bg1"/>
                </a:solidFill>
              </a:rPr>
              <a:t>.</a:t>
            </a:r>
          </a:p>
          <a:p>
            <a:pPr marL="457200" indent="-457200" algn="r" rtl="1">
              <a:buClrTx/>
              <a:buFont typeface="Arial" panose="020B0604020202020204" pitchFamily="34" charset="0"/>
              <a:buChar char="•"/>
            </a:pPr>
            <a:endParaRPr lang="he-IL" sz="3000" dirty="0">
              <a:solidFill>
                <a:schemeClr val="tx1"/>
              </a:solidFill>
            </a:endParaRPr>
          </a:p>
        </p:txBody>
      </p:sp>
      <p:sp>
        <p:nvSpPr>
          <p:cNvPr id="5" name="Google Shape;54;p13">
            <a:extLst>
              <a:ext uri="{FF2B5EF4-FFF2-40B4-BE49-F238E27FC236}">
                <a16:creationId xmlns:a16="http://schemas.microsoft.com/office/drawing/2014/main" id="{844EC397-CAB5-40A6-8E68-83A818D52D01}"/>
              </a:ext>
            </a:extLst>
          </p:cNvPr>
          <p:cNvSpPr txBox="1">
            <a:spLocks/>
          </p:cNvSpPr>
          <p:nvPr/>
        </p:nvSpPr>
        <p:spPr>
          <a:xfrm>
            <a:off x="449875" y="18800"/>
            <a:ext cx="8520600" cy="58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US" sz="3000" dirty="0">
              <a:solidFill>
                <a:schemeClr val="bg1"/>
              </a:solidFill>
            </a:endParaRPr>
          </a:p>
          <a:p>
            <a:endParaRPr lang="en-US" sz="3000" dirty="0">
              <a:solidFill>
                <a:schemeClr val="bg1"/>
              </a:solidFill>
            </a:endParaRPr>
          </a:p>
          <a:p>
            <a:r>
              <a:rPr lang="en-US" sz="3000" dirty="0">
                <a:solidFill>
                  <a:schemeClr val="bg1"/>
                </a:solidFill>
              </a:rPr>
              <a:t> </a:t>
            </a:r>
            <a:r>
              <a:rPr lang="en-US" sz="3000" dirty="0" err="1">
                <a:solidFill>
                  <a:schemeClr val="bg1"/>
                </a:solidFill>
              </a:rPr>
              <a:t>Haxe</a:t>
            </a:r>
            <a:r>
              <a:rPr lang="en-US" sz="3000" dirty="0">
                <a:solidFill>
                  <a:schemeClr val="bg1"/>
                </a:solidFill>
              </a:rPr>
              <a:t> </a:t>
            </a:r>
            <a:r>
              <a:rPr lang="he-IL" sz="3000" dirty="0">
                <a:solidFill>
                  <a:schemeClr val="bg1"/>
                </a:solidFill>
              </a:rPr>
              <a:t>היכרות עם השפה -</a:t>
            </a:r>
          </a:p>
        </p:txBody>
      </p:sp>
    </p:spTree>
    <p:extLst>
      <p:ext uri="{BB962C8B-B14F-4D97-AF65-F5344CB8AC3E}">
        <p14:creationId xmlns:p14="http://schemas.microsoft.com/office/powerpoint/2010/main" val="20495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191075" y="1126650"/>
            <a:ext cx="8438100" cy="3905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class T{</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 static function main(){ trace(main1(),main2());}</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static function main1():String{return "1";}</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static function main2():String{return "2";}</a:t>
            </a:r>
            <a:endParaRPr sz="1850" dirty="0">
              <a:solidFill>
                <a:srgbClr val="000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dirty="0">
                <a:solidFill>
                  <a:srgbClr val="000000"/>
                </a:solidFill>
                <a:highlight>
                  <a:srgbClr val="FFFFFF"/>
                </a:highlight>
                <a:latin typeface="Courier New"/>
                <a:ea typeface="Courier New"/>
                <a:cs typeface="Courier New"/>
                <a:sym typeface="Courier New"/>
              </a:rPr>
              <a:t>}</a:t>
            </a:r>
            <a:endParaRPr sz="1850" dirty="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r>
              <a:rPr lang="en" sz="2600" dirty="0">
                <a:solidFill>
                  <a:srgbClr val="000000"/>
                </a:solidFill>
                <a:highlight>
                  <a:srgbClr val="FFFFFF"/>
                </a:highlight>
              </a:rPr>
              <a:t>// 1,2</a:t>
            </a:r>
            <a:endParaRPr sz="2600" dirty="0">
              <a:solidFill>
                <a:srgbClr val="000000"/>
              </a:solidFill>
              <a:highlight>
                <a:srgbClr val="FFFFFF"/>
              </a:highlight>
            </a:endParaRPr>
          </a:p>
        </p:txBody>
      </p:sp>
      <p:sp>
        <p:nvSpPr>
          <p:cNvPr id="3" name="Google Shape;54;p13">
            <a:extLst>
              <a:ext uri="{FF2B5EF4-FFF2-40B4-BE49-F238E27FC236}">
                <a16:creationId xmlns:a16="http://schemas.microsoft.com/office/drawing/2014/main" id="{4DECFE21-3C6A-4EAC-BAF6-2249BE541EB8}"/>
              </a:ext>
            </a:extLst>
          </p:cNvPr>
          <p:cNvSpPr txBox="1">
            <a:spLocks/>
          </p:cNvSpPr>
          <p:nvPr/>
        </p:nvSpPr>
        <p:spPr>
          <a:xfrm>
            <a:off x="2659675" y="0"/>
            <a:ext cx="5010760" cy="58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US" sz="3000" dirty="0">
              <a:solidFill>
                <a:schemeClr val="bg1"/>
              </a:solidFill>
            </a:endParaRPr>
          </a:p>
          <a:p>
            <a:pPr algn="ctr"/>
            <a:endParaRPr lang="en-US" sz="3000" dirty="0">
              <a:solidFill>
                <a:schemeClr val="bg1"/>
              </a:solidFill>
            </a:endParaRPr>
          </a:p>
          <a:p>
            <a:r>
              <a:rPr lang="en-US" sz="3000" dirty="0">
                <a:solidFill>
                  <a:schemeClr val="bg1"/>
                </a:solidFill>
              </a:rPr>
              <a:t> </a:t>
            </a:r>
            <a:r>
              <a:rPr lang="en-US" sz="3000" dirty="0" err="1">
                <a:solidFill>
                  <a:schemeClr val="bg1"/>
                </a:solidFill>
              </a:rPr>
              <a:t>Haxe</a:t>
            </a:r>
            <a:r>
              <a:rPr lang="he-IL" sz="3000" dirty="0">
                <a:solidFill>
                  <a:schemeClr val="bg1"/>
                </a:solidFill>
              </a:rPr>
              <a:t>היכרות עם השפה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1"/>
            <a:r>
              <a:rPr lang="en-US" dirty="0"/>
              <a:t>HAXE </a:t>
            </a:r>
            <a:r>
              <a:rPr lang="he-IL" dirty="0"/>
              <a:t> הינה שפה </a:t>
            </a:r>
            <a:r>
              <a:rPr lang="en-US" dirty="0"/>
              <a:t>open source</a:t>
            </a:r>
            <a:br>
              <a:rPr lang="he-IL" dirty="0"/>
            </a:br>
            <a:br>
              <a:rPr lang="he-IL" dirty="0"/>
            </a:br>
            <a:br>
              <a:rPr lang="he-IL" dirty="0"/>
            </a:br>
            <a:r>
              <a:rPr lang="he-IL" dirty="0">
                <a:solidFill>
                  <a:schemeClr val="bg1"/>
                </a:solidFill>
              </a:rPr>
              <a:t>ישנן פקודות המקשרות בקלות לקבצי </a:t>
            </a:r>
            <a:r>
              <a:rPr lang="en-US" dirty="0" err="1">
                <a:solidFill>
                  <a:schemeClr val="bg1"/>
                </a:solidFill>
              </a:rPr>
              <a:t>haxe</a:t>
            </a:r>
            <a:r>
              <a:rPr lang="he-IL" dirty="0">
                <a:solidFill>
                  <a:schemeClr val="bg1"/>
                </a:solidFill>
              </a:rPr>
              <a:t> ב </a:t>
            </a:r>
            <a:r>
              <a:rPr lang="en-US" dirty="0" err="1">
                <a:solidFill>
                  <a:schemeClr val="bg1"/>
                </a:solidFill>
              </a:rPr>
              <a:t>github</a:t>
            </a:r>
            <a:endParaRPr lang="he-IL"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a:extLst>
              <a:ext uri="{FF2B5EF4-FFF2-40B4-BE49-F238E27FC236}">
                <a16:creationId xmlns:a16="http://schemas.microsoft.com/office/drawing/2014/main" id="{DE01B53C-50C2-42EB-BE1B-D14404AA9760}"/>
              </a:ext>
            </a:extLst>
          </p:cNvPr>
          <p:cNvSpPr txBox="1">
            <a:spLocks/>
          </p:cNvSpPr>
          <p:nvPr/>
        </p:nvSpPr>
        <p:spPr>
          <a:xfrm>
            <a:off x="449875" y="18800"/>
            <a:ext cx="8520600" cy="58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US" sz="3000" dirty="0">
              <a:solidFill>
                <a:schemeClr val="bg1"/>
              </a:solidFill>
            </a:endParaRPr>
          </a:p>
          <a:p>
            <a:endParaRPr lang="en-US" sz="3000" dirty="0">
              <a:solidFill>
                <a:schemeClr val="bg1"/>
              </a:solidFill>
            </a:endParaRPr>
          </a:p>
          <a:p>
            <a:r>
              <a:rPr lang="en-US" sz="3000" dirty="0">
                <a:solidFill>
                  <a:schemeClr val="bg1"/>
                </a:solidFill>
              </a:rPr>
              <a:t>   </a:t>
            </a:r>
            <a:r>
              <a:rPr lang="he-IL" sz="3000" dirty="0">
                <a:solidFill>
                  <a:schemeClr val="bg1"/>
                </a:solidFill>
              </a:rPr>
              <a:t>הקומפיילר</a:t>
            </a:r>
          </a:p>
        </p:txBody>
      </p:sp>
      <p:sp>
        <p:nvSpPr>
          <p:cNvPr id="5" name="Google Shape;55;p13">
            <a:extLst>
              <a:ext uri="{FF2B5EF4-FFF2-40B4-BE49-F238E27FC236}">
                <a16:creationId xmlns:a16="http://schemas.microsoft.com/office/drawing/2014/main" id="{9D57A475-27F9-4CF9-82F4-1F84A04C4B61}"/>
              </a:ext>
            </a:extLst>
          </p:cNvPr>
          <p:cNvSpPr txBox="1"/>
          <p:nvPr/>
        </p:nvSpPr>
        <p:spPr>
          <a:xfrm>
            <a:off x="438150" y="944487"/>
            <a:ext cx="8262599" cy="1404959"/>
          </a:xfrm>
          <a:prstGeom prst="rect">
            <a:avLst/>
          </a:prstGeom>
          <a:noFill/>
          <a:ln>
            <a:noFill/>
          </a:ln>
        </p:spPr>
        <p:txBody>
          <a:bodyPr spcFirstLastPara="1" wrap="square" lIns="91425" tIns="91425" rIns="91425" bIns="91425" anchor="t" anchorCtr="0">
            <a:noAutofit/>
          </a:bodyPr>
          <a:lstStyle/>
          <a:p>
            <a:pPr marL="457200" lvl="0" indent="-457200" algn="r" rtl="1">
              <a:buFont typeface="Arial" panose="020B0604020202020204" pitchFamily="34" charset="0"/>
              <a:buChar char="•"/>
            </a:pPr>
            <a:r>
              <a:rPr lang="he-IL" sz="3000" dirty="0"/>
              <a:t>סביבות עבודה שונות </a:t>
            </a:r>
            <a:r>
              <a:rPr lang="en-US" sz="3000" dirty="0"/>
              <a:t> </a:t>
            </a:r>
          </a:p>
          <a:p>
            <a:pPr marL="457200" lvl="0" indent="-457200" algn="r" rtl="1">
              <a:buFont typeface="Arial" panose="020B0604020202020204" pitchFamily="34" charset="0"/>
              <a:buChar char="•"/>
            </a:pPr>
            <a:r>
              <a:rPr lang="he-IL" sz="3000" dirty="0"/>
              <a:t>אין מנגנון </a:t>
            </a:r>
            <a:r>
              <a:rPr lang="en-US" sz="3000" dirty="0"/>
              <a:t>Debug</a:t>
            </a:r>
            <a:r>
              <a:rPr lang="he-IL" sz="3000" dirty="0"/>
              <a:t> </a:t>
            </a:r>
            <a:endParaRPr lang="he-IL" sz="3000" dirty="0">
              <a:solidFill>
                <a:schemeClr val="tx1"/>
              </a:solidFill>
            </a:endParaRPr>
          </a:p>
          <a:p>
            <a:pPr marL="457200" lvl="0" indent="-457200" algn="r" rtl="1">
              <a:buFont typeface="Arial" panose="020B0604020202020204" pitchFamily="34" charset="0"/>
              <a:buChar char="•"/>
            </a:pPr>
            <a:r>
              <a:rPr lang="he-IL" sz="3000" dirty="0">
                <a:solidFill>
                  <a:schemeClr val="tx1"/>
                </a:solidFill>
              </a:rPr>
              <a:t>שפת יעד עפ"י בחירת המתכנת</a:t>
            </a:r>
          </a:p>
          <a:p>
            <a:pPr marL="457200" lvl="0" indent="-457200" algn="r" rtl="1">
              <a:buFont typeface="Arial" panose="020B0604020202020204" pitchFamily="34" charset="0"/>
              <a:buChar char="•"/>
            </a:pPr>
            <a:r>
              <a:rPr lang="he-IL" sz="3000" dirty="0">
                <a:solidFill>
                  <a:schemeClr val="tx1"/>
                </a:solidFill>
              </a:rPr>
              <a:t>יוצר </a:t>
            </a:r>
            <a:r>
              <a:rPr lang="en-US" sz="3000" dirty="0">
                <a:solidFill>
                  <a:schemeClr val="tx1"/>
                </a:solidFill>
              </a:rPr>
              <a:t>Bytecode </a:t>
            </a:r>
            <a:r>
              <a:rPr lang="he-IL" sz="3000" dirty="0">
                <a:solidFill>
                  <a:schemeClr val="tx1"/>
                </a:solidFill>
              </a:rPr>
              <a:t> או </a:t>
            </a:r>
            <a:r>
              <a:rPr lang="en-US" sz="3000" dirty="0" err="1">
                <a:solidFill>
                  <a:schemeClr val="tx1"/>
                </a:solidFill>
              </a:rPr>
              <a:t>Sorcecode</a:t>
            </a:r>
            <a:endParaRPr lang="he-IL" sz="3000" dirty="0">
              <a:solidFill>
                <a:schemeClr val="tx1"/>
              </a:solidFill>
            </a:endParaRPr>
          </a:p>
          <a:p>
            <a:pPr lvl="0" algn="r" rtl="1"/>
            <a:endParaRPr lang="he-IL" sz="3000" dirty="0">
              <a:solidFill>
                <a:schemeClr val="tx1"/>
              </a:solidFill>
            </a:endParaRPr>
          </a:p>
          <a:p>
            <a:pPr marL="457200" lvl="0" indent="-457200" algn="r" rtl="1">
              <a:buClrTx/>
              <a:buFont typeface="Arial" panose="020B0604020202020204" pitchFamily="34" charset="0"/>
              <a:buChar char="•"/>
            </a:pPr>
            <a:r>
              <a:rPr lang="he-IL" sz="3000" dirty="0">
                <a:solidFill>
                  <a:schemeClr val="bg1"/>
                </a:solidFill>
              </a:rPr>
              <a:t>ניתן לשלב קבצי </a:t>
            </a:r>
            <a:r>
              <a:rPr lang="en-US" sz="3000" dirty="0" err="1">
                <a:solidFill>
                  <a:schemeClr val="bg1"/>
                </a:solidFill>
              </a:rPr>
              <a:t>haxe</a:t>
            </a:r>
            <a:r>
              <a:rPr lang="he-IL" sz="3000" dirty="0">
                <a:solidFill>
                  <a:schemeClr val="bg1"/>
                </a:solidFill>
              </a:rPr>
              <a:t> בפרויקט בשפה אחרת, ולקמפל את הקבצים עבור השפה הזו.</a:t>
            </a:r>
            <a:endParaRPr lang="en-US" sz="3000" dirty="0">
              <a:solidFill>
                <a:schemeClr val="bg1"/>
              </a:solidFill>
            </a:endParaRPr>
          </a:p>
          <a:p>
            <a:pPr lvl="0" algn="r"/>
            <a:endParaRPr lang="en-US" sz="3000" dirty="0"/>
          </a:p>
          <a:p>
            <a:pPr lvl="0" algn="r"/>
            <a:endParaRPr lang="en-US" sz="3000" dirty="0"/>
          </a:p>
          <a:p>
            <a:pPr lvl="0" algn="r"/>
            <a:endParaRPr lang="en-US" sz="3200" dirty="0"/>
          </a:p>
          <a:p>
            <a:pPr lvl="0" algn="r"/>
            <a:r>
              <a:rPr lang="he-IL" sz="3000" dirty="0"/>
              <a:t> </a:t>
            </a:r>
          </a:p>
        </p:txBody>
      </p:sp>
    </p:spTree>
    <p:extLst>
      <p:ext uri="{BB962C8B-B14F-4D97-AF65-F5344CB8AC3E}">
        <p14:creationId xmlns:p14="http://schemas.microsoft.com/office/powerpoint/2010/main" val="303957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854450" y="0"/>
            <a:ext cx="14414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טיפוסים</a:t>
            </a:r>
            <a:endParaRPr dirty="0">
              <a:solidFill>
                <a:schemeClr val="bg1"/>
              </a:solidFill>
            </a:endParaRPr>
          </a:p>
        </p:txBody>
      </p:sp>
      <p:sp>
        <p:nvSpPr>
          <p:cNvPr id="2" name="תיבת טקסט 1">
            <a:extLst>
              <a:ext uri="{FF2B5EF4-FFF2-40B4-BE49-F238E27FC236}">
                <a16:creationId xmlns:a16="http://schemas.microsoft.com/office/drawing/2014/main" id="{E843E41E-6E5E-4240-880D-80F1F63E24E0}"/>
              </a:ext>
            </a:extLst>
          </p:cNvPr>
          <p:cNvSpPr txBox="1"/>
          <p:nvPr/>
        </p:nvSpPr>
        <p:spPr>
          <a:xfrm>
            <a:off x="289982" y="643467"/>
            <a:ext cx="8648700" cy="1938992"/>
          </a:xfrm>
          <a:prstGeom prst="rect">
            <a:avLst/>
          </a:prstGeom>
          <a:noFill/>
        </p:spPr>
        <p:txBody>
          <a:bodyPr wrap="square" rtlCol="1">
            <a:spAutoFit/>
          </a:bodyPr>
          <a:lstStyle/>
          <a:p>
            <a:pPr marL="457200" indent="-457200" algn="r" rtl="1">
              <a:buFont typeface="Arial" panose="020B0604020202020204" pitchFamily="34" charset="0"/>
              <a:buChar char="•"/>
            </a:pPr>
            <a:r>
              <a:rPr lang="he-IL" sz="2400" dirty="0">
                <a:solidFill>
                  <a:schemeClr val="tx1"/>
                </a:solidFill>
              </a:rPr>
              <a:t>טיפוסים פרימיטיביים:</a:t>
            </a:r>
          </a:p>
          <a:p>
            <a:pPr algn="r" rtl="1"/>
            <a:r>
              <a:rPr lang="he-IL" sz="2400" dirty="0">
                <a:solidFill>
                  <a:schemeClr val="tx1"/>
                </a:solidFill>
              </a:rPr>
              <a:t>       </a:t>
            </a:r>
            <a:r>
              <a:rPr lang="en-US" sz="2400" dirty="0">
                <a:solidFill>
                  <a:schemeClr val="tx1"/>
                </a:solidFill>
              </a:rPr>
              <a:t>Bool</a:t>
            </a:r>
            <a:r>
              <a:rPr lang="he-IL" sz="2400" dirty="0">
                <a:solidFill>
                  <a:schemeClr val="tx1"/>
                </a:solidFill>
              </a:rPr>
              <a:t>, </a:t>
            </a:r>
            <a:r>
              <a:rPr lang="en-US" sz="2400" dirty="0">
                <a:solidFill>
                  <a:schemeClr val="tx1"/>
                </a:solidFill>
              </a:rPr>
              <a:t>int</a:t>
            </a:r>
            <a:r>
              <a:rPr lang="he-IL" sz="2400" dirty="0">
                <a:solidFill>
                  <a:schemeClr val="tx1"/>
                </a:solidFill>
              </a:rPr>
              <a:t> וכן </a:t>
            </a:r>
            <a:r>
              <a:rPr lang="en-US" sz="2400" dirty="0">
                <a:solidFill>
                  <a:schemeClr val="tx1"/>
                </a:solidFill>
              </a:rPr>
              <a:t>float(64bit)</a:t>
            </a:r>
            <a:endParaRPr lang="he-IL" sz="2400" dirty="0">
              <a:solidFill>
                <a:schemeClr val="tx1"/>
              </a:solidFill>
            </a:endParaRPr>
          </a:p>
          <a:p>
            <a:pPr algn="r" rtl="1"/>
            <a:endParaRPr lang="en-US" sz="2400" dirty="0">
              <a:solidFill>
                <a:schemeClr val="tx1"/>
              </a:solidFill>
            </a:endParaRPr>
          </a:p>
          <a:p>
            <a:pPr marL="342900" indent="-342900" algn="r" rtl="1">
              <a:buFont typeface="Arial" panose="020B0604020202020204" pitchFamily="34" charset="0"/>
              <a:buChar char="•"/>
            </a:pPr>
            <a:r>
              <a:rPr lang="he-IL" sz="2400" dirty="0">
                <a:solidFill>
                  <a:schemeClr val="tx1"/>
                </a:solidFill>
              </a:rPr>
              <a:t>ישנן מחלקות ה"מייבאות" טיפוסים משפות אחרות, כמו המחלקה </a:t>
            </a:r>
            <a:r>
              <a:rPr lang="en-US" sz="2400" dirty="0">
                <a:solidFill>
                  <a:schemeClr val="tx1"/>
                </a:solidFill>
              </a:rPr>
              <a:t> </a:t>
            </a:r>
            <a:r>
              <a:rPr lang="he-IL" sz="2400" dirty="0">
                <a:solidFill>
                  <a:schemeClr val="tx1"/>
                </a:solidFill>
              </a:rPr>
              <a:t>   </a:t>
            </a:r>
            <a:r>
              <a:rPr lang="en-US" sz="2400" dirty="0" err="1">
                <a:solidFill>
                  <a:schemeClr val="tx1"/>
                </a:solidFill>
              </a:rPr>
              <a:t>DoubleClass</a:t>
            </a:r>
            <a:r>
              <a:rPr lang="he-IL" sz="2400" dirty="0">
                <a:solidFill>
                  <a:schemeClr val="tx1"/>
                </a:solidFill>
              </a:rPr>
              <a:t> היוצרת עצם </a:t>
            </a:r>
            <a:r>
              <a:rPr lang="en-US" sz="2400" dirty="0">
                <a:solidFill>
                  <a:schemeClr val="tx1"/>
                </a:solidFill>
              </a:rPr>
              <a:t>Double</a:t>
            </a:r>
            <a:r>
              <a:rPr lang="he-IL" sz="2400" dirty="0">
                <a:solidFill>
                  <a:schemeClr val="tx1"/>
                </a:solidFill>
              </a:rPr>
              <a:t> כפי שהוא מוגדר ב-</a:t>
            </a:r>
            <a:r>
              <a:rPr lang="en-US" sz="2400" dirty="0">
                <a:solidFill>
                  <a:schemeClr val="tx1"/>
                </a:solidFill>
              </a:rPr>
              <a:t>JAVA</a:t>
            </a:r>
            <a:r>
              <a:rPr lang="he-IL" sz="2400" dirty="0">
                <a:solidFill>
                  <a:schemeClr val="tx1"/>
                </a:solidFill>
              </a:rPr>
              <a: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1485</Words>
  <Application>Microsoft Office PowerPoint</Application>
  <PresentationFormat>‫הצגה על המסך (16:9)</PresentationFormat>
  <Paragraphs>235</Paragraphs>
  <Slides>26</Slides>
  <Notes>23</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26</vt:i4>
      </vt:variant>
    </vt:vector>
  </HeadingPairs>
  <TitlesOfParts>
    <vt:vector size="29" baseType="lpstr">
      <vt:lpstr>Arial</vt:lpstr>
      <vt:lpstr>Courier New</vt:lpstr>
      <vt:lpstr>Simple Light</vt:lpstr>
      <vt:lpstr>HAXE</vt:lpstr>
      <vt:lpstr>היסטוריה</vt:lpstr>
      <vt:lpstr>סביבות עבודה</vt:lpstr>
      <vt:lpstr>   Haxeהשפה -  היכרות עם</vt:lpstr>
      <vt:lpstr>מצגת של PowerPoint‏</vt:lpstr>
      <vt:lpstr>מצגת של PowerPoint‏</vt:lpstr>
      <vt:lpstr>HAXE  הינה שפה open source   ישנן פקודות המקשרות בקלות לקבצי haxe ב github</vt:lpstr>
      <vt:lpstr>מצגת של PowerPoint‏</vt:lpstr>
      <vt:lpstr>טיפוסים</vt:lpstr>
      <vt:lpstr>טיפוסים - Enum</vt:lpstr>
      <vt:lpstr>הגדרת משתנים</vt:lpstr>
      <vt:lpstr>מצגת של PowerPoint‏</vt:lpstr>
      <vt:lpstr>מבני נתונים</vt:lpstr>
      <vt:lpstr>מצגת של PowerPoint‏</vt:lpstr>
      <vt:lpstr>קריטריונים להערכת שפות:  קריאות ReadAbility</vt:lpstr>
      <vt:lpstr>קריטריונים להערכת שפות : אורתוגונליות</vt:lpstr>
      <vt:lpstr>קריטריונים להערכת שפות:  כתיבות  Wirteability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שפה פונקציונאלית  :haxe</dc:title>
  <dc:creator>michal</dc:creator>
  <cp:lastModifiedBy>מיכל</cp:lastModifiedBy>
  <cp:revision>114</cp:revision>
  <dcterms:modified xsi:type="dcterms:W3CDTF">2020-07-27T17:09:48Z</dcterms:modified>
</cp:coreProperties>
</file>